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2" r:id="rId2"/>
    <p:sldId id="259" r:id="rId3"/>
    <p:sldId id="257" r:id="rId4"/>
    <p:sldId id="260" r:id="rId5"/>
    <p:sldId id="261" r:id="rId6"/>
    <p:sldId id="263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64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84" y="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9DA1E13-76F0-4A1C-86C1-40653201D3B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703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725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5151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122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942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307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613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777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678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714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162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9DA1E13-76F0-4A1C-86C1-40653201D3B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100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0350B-1CDA-0B83-78F8-22F9718AD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4656" y="609600"/>
            <a:ext cx="3600188" cy="1356360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Arial Black" panose="020B0A04020102020204" pitchFamily="34" charset="0"/>
              </a:rPr>
              <a:t>What is Collaborative Learning and Why is it Important Today?</a:t>
            </a:r>
            <a:endParaRPr lang="en-GB" sz="2200" dirty="0">
              <a:latin typeface="Arial Black" panose="020B0A040201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2E00772-B22C-43CF-B513-DB03B56CB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997" y="601513"/>
            <a:ext cx="1905017" cy="1960684"/>
          </a:xfrm>
          <a:prstGeom prst="rect">
            <a:avLst/>
          </a:prstGeom>
          <a:solidFill>
            <a:srgbClr val="FFFFFF"/>
          </a:solidFill>
          <a:ln w="1016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F0F30C3-B756-409E-5B8C-B5C225593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980" y="803737"/>
            <a:ext cx="1433051" cy="1556237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13524B61-BB3A-4187-8AF7-279D602AE9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90778" y="601513"/>
            <a:ext cx="1905017" cy="1960684"/>
          </a:xfrm>
          <a:prstGeom prst="rect">
            <a:avLst/>
          </a:prstGeom>
          <a:solidFill>
            <a:srgbClr val="FFFFFF"/>
          </a:solidFill>
          <a:ln w="1016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9656A5-DCF5-D599-623C-F22774CF65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73745" y="856124"/>
            <a:ext cx="1539083" cy="1451462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C3BF8BFD-2873-4BF3-8BA0-812F71B57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9558" y="601513"/>
            <a:ext cx="1905017" cy="1960684"/>
          </a:xfrm>
          <a:prstGeom prst="rect">
            <a:avLst/>
          </a:prstGeom>
          <a:solidFill>
            <a:srgbClr val="FFFFFF"/>
          </a:solidFill>
          <a:ln w="1016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ED8FD6-3B00-1E68-91BC-0A09F97DFC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72525" y="1069761"/>
            <a:ext cx="1539083" cy="1024189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4FB17858-AB2E-4F6B-9916-A9909E7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998" y="2831123"/>
            <a:ext cx="6280049" cy="3425366"/>
          </a:xfrm>
          <a:prstGeom prst="rect">
            <a:avLst/>
          </a:prstGeom>
          <a:solidFill>
            <a:srgbClr val="FFFFFF"/>
          </a:solidFill>
          <a:ln w="1016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24793C-7058-7485-D8D4-C13315764A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69863" y="3200399"/>
            <a:ext cx="5054173" cy="28662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83A45-9A46-E995-BCE1-1B2A8227D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5811" y="2057399"/>
            <a:ext cx="4844128" cy="4466139"/>
          </a:xfrm>
        </p:spPr>
        <p:txBody>
          <a:bodyPr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is an educational approach where individuals engage with others to build knowledge through shared experiences and dialogue.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This approach aligns with modern educational practices that focus on active participation and learner-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environments.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rise of digital and interconnected systems has made collaborative learning increasingly vital for modern learners (Cattaneo et al., 2024).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Effective collaboration is essential for communication, idea-sharing, and teamwork in both educational and professional settings.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fosters social and emotional skill development by encouraging peer engagement, negotiation, and conflict resolution (Cattaneo et al., 2024).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Such interactions enhance confidence and interpersonal communication, which are critical for long-term success.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Overall, collaborative learning is fundamental in preparing individuals for complex, teamwork-oriented real-world environments (Cattaneo et al., 2024).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slide 1 (11)">
            <a:hlinkClick r:id="" action="ppaction://media"/>
            <a:extLst>
              <a:ext uri="{FF2B5EF4-FFF2-40B4-BE49-F238E27FC236}">
                <a16:creationId xmlns:a16="http://schemas.microsoft.com/office/drawing/2014/main" id="{CD337F08-C258-E817-ED68-6607CD8FC3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344841" y="566029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576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9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41AB071-DCA2-42CD-9124-1185AB226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DA5E0-508D-9AE3-0AFB-6A3C93F9F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  <a:latin typeface="Arial Black" panose="020B0A04020102020204" pitchFamily="34" charset="0"/>
              </a:rPr>
              <a:t>What is the Role of Collaborative Learning in Global Business?</a:t>
            </a:r>
            <a:endParaRPr lang="en-GB" sz="28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440D2-60E2-3976-BB37-9ED34845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783" y="2057400"/>
            <a:ext cx="6693061" cy="4038600"/>
          </a:xfrm>
        </p:spPr>
        <p:txBody>
          <a:bodyPr>
            <a:normAutofit/>
          </a:bodyPr>
          <a:lstStyle/>
          <a:p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 learning is essential in global business for preparing individuals to work across cultural and geographical boundaries.</a:t>
            </a:r>
          </a:p>
          <a:p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collaboration is crucial for global </a:t>
            </a:r>
            <a:r>
              <a:rPr lang="en-US" sz="15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rely on teams in diverse locations.</a:t>
            </a:r>
          </a:p>
          <a:p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enables the development of intercultural competence by exposing individuals to various perspectives and communication styles.</a:t>
            </a:r>
          </a:p>
          <a:p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cultural differences is vital for adapting </a:t>
            </a:r>
            <a:r>
              <a:rPr lang="en-US" sz="15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international environments.</a:t>
            </a:r>
          </a:p>
          <a:p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virtual communication skills are necessary due to the digital nature of global collaboration, and collaborative learning offers practice opportunities.</a:t>
            </a:r>
          </a:p>
          <a:p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include language barriers and cultural misunderstandings, necessitating awareness and sensitivity in diverse teams.</a:t>
            </a:r>
            <a:endParaRPr lang="en-GB" sz="1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392547C-FF3C-4937-BC39-BDA087FC5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F78E39C-4C90-437A-AC49-F4C5DD148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3647661" cy="637793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with a red banner&#10;&#10;AI-generated content may be incorrect.">
            <a:extLst>
              <a:ext uri="{FF2B5EF4-FFF2-40B4-BE49-F238E27FC236}">
                <a16:creationId xmlns:a16="http://schemas.microsoft.com/office/drawing/2014/main" id="{2DAD9DDE-DB21-AF8E-B172-7FE1FDEE780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626" r="21373" b="1"/>
          <a:stretch>
            <a:fillRect/>
          </a:stretch>
        </p:blipFill>
        <p:spPr>
          <a:xfrm>
            <a:off x="717493" y="1227314"/>
            <a:ext cx="2671969" cy="20408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B29037C-7DA3-3794-B42B-4E4A0423D8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493" y="3589867"/>
            <a:ext cx="2671969" cy="1835703"/>
          </a:xfrm>
          <a:prstGeom prst="rect">
            <a:avLst/>
          </a:prstGeom>
        </p:spPr>
      </p:pic>
      <p:pic>
        <p:nvPicPr>
          <p:cNvPr id="4" name="slide 2 (11)">
            <a:hlinkClick r:id="" action="ppaction://media"/>
            <a:extLst>
              <a:ext uri="{FF2B5EF4-FFF2-40B4-BE49-F238E27FC236}">
                <a16:creationId xmlns:a16="http://schemas.microsoft.com/office/drawing/2014/main" id="{7A9D770E-8E2D-D2CE-3168-46858C33E3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076308" y="58420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61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2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DC8685D-7D62-4DE8-851E-C2132DBA3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B22F1-2040-A72F-E777-F79734AD4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8731" y="609600"/>
            <a:ext cx="3582416" cy="1356360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 Black" panose="020B0A04020102020204" pitchFamily="34" charset="0"/>
              </a:rPr>
              <a:t>How Does Collaborative Learning Improve Thinking and Learning Outcomes?</a:t>
            </a:r>
            <a:endParaRPr lang="en-GB" sz="2000" dirty="0">
              <a:latin typeface="Arial Black" panose="020B0A040201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B5724B1-F100-4946-8693-E947536A3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39" y="243840"/>
            <a:ext cx="7327423" cy="6377939"/>
          </a:xfrm>
          <a:prstGeom prst="rect">
            <a:avLst/>
          </a:prstGeom>
          <a:solidFill>
            <a:schemeClr val="accent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7A807-4953-B8E1-D838-FBB12E7BD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2974" y="2057399"/>
            <a:ext cx="4038089" cy="4556761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enhances cognitive development by exposing learners to diverse perspectives.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encourages critical thinking as individuals explain their ideas and consider alternative viewpoints (Lorente et al., 2024).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Active engagement in collaborative environments improves learning outcomes by increasing information retention and application.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Structured collaborative strategies foster problem-solving and analytical thinking, leading to comprehensive solutions.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effectiveness of collaborative learning relies on proper implementation and structured facilitation to prevent unproductive group work (Lorente et al., 2024).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F44F1F-5FB3-4385-B839-2E7419F39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1CA4FC7-5A20-499F-8409-07681C6AD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692" y="744223"/>
            <a:ext cx="3422042" cy="539597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4D4F36-8B44-D8A6-6A4E-9479A1B2ED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034" y="2158422"/>
            <a:ext cx="3121358" cy="2567568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645F929-0A38-4725-8619-A9D63F4C4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3075" y="744223"/>
            <a:ext cx="2790855" cy="2600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AFDC8C-53D4-B784-1F2B-42647435A6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3116" y="1441811"/>
            <a:ext cx="2480365" cy="1240182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970EF90-AD25-463C-92D3-B55A6B893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3075" y="3507057"/>
            <a:ext cx="2790855" cy="26331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31AFFE-CCAE-3BA3-FD72-698C644692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3116" y="4127266"/>
            <a:ext cx="2480365" cy="1419737"/>
          </a:xfrm>
          <a:prstGeom prst="rect">
            <a:avLst/>
          </a:prstGeom>
        </p:spPr>
      </p:pic>
      <p:pic>
        <p:nvPicPr>
          <p:cNvPr id="7" name="slide 3 (11)">
            <a:hlinkClick r:id="" action="ppaction://media"/>
            <a:extLst>
              <a:ext uri="{FF2B5EF4-FFF2-40B4-BE49-F238E27FC236}">
                <a16:creationId xmlns:a16="http://schemas.microsoft.com/office/drawing/2014/main" id="{94BB190A-D115-AFFE-AC8A-CAB933915B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152162" y="601472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916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8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1781C-7CB0-F168-4BD1-58D3155E0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10339081" cy="1277300"/>
          </a:xfrm>
        </p:spPr>
        <p:txBody>
          <a:bodyPr>
            <a:normAutofit/>
          </a:bodyPr>
          <a:lstStyle/>
          <a:p>
            <a:r>
              <a:rPr lang="en-US" sz="4100">
                <a:latin typeface="Arial Black" panose="020B0A04020102020204" pitchFamily="34" charset="0"/>
              </a:rPr>
              <a:t>How Does Collaborative Learning Support Professional Practice?</a:t>
            </a:r>
            <a:endParaRPr lang="en-GB" sz="410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5CA36-F5FF-2A60-8D18-A6FD630FC4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057400"/>
            <a:ext cx="4728052" cy="4038600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is essential in modern professional practices, reflecting workplace dynamics.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Employees need collaborative skills to enhance employability in sectors like technology, business, and healthcare.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Key skills developed through collaborative learning include communication, leadership, and adaptability.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fosters individual accountability while valuing collective contributions.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Challenges such as coordination issues and varying participation levels can hinder effectiveness.</a:t>
            </a: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should adopt strategies to ensure productive and inclusive collaboration.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3EE80A-C082-464F-B8CF-D230F9C19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0255" y="2057400"/>
            <a:ext cx="2450554" cy="1951548"/>
          </a:xfrm>
          <a:prstGeom prst="rect">
            <a:avLst/>
          </a:prstGeom>
          <a:solidFill>
            <a:srgbClr val="FFFFFF"/>
          </a:solidFill>
          <a:ln w="444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FFE964-8A36-D2B0-36B2-CB55F26C84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9447" y="2178380"/>
            <a:ext cx="2010899" cy="169079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5DE12A0-729F-4FF5-B3B8-4B47534F4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26809" y="2057400"/>
            <a:ext cx="2455272" cy="1951548"/>
          </a:xfrm>
          <a:prstGeom prst="rect">
            <a:avLst/>
          </a:prstGeom>
          <a:solidFill>
            <a:srgbClr val="FFFFFF"/>
          </a:solidFill>
          <a:ln w="444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B275DC-C047-501E-E796-FFB8CD974C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90083" y="2494195"/>
            <a:ext cx="2125605" cy="106280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21DEB47-CB19-4BE4-A717-32F272280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0255" y="4136776"/>
            <a:ext cx="5061826" cy="2007992"/>
          </a:xfrm>
          <a:prstGeom prst="rect">
            <a:avLst/>
          </a:prstGeom>
          <a:solidFill>
            <a:srgbClr val="FFFFFF"/>
          </a:solidFill>
          <a:ln w="444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FB6DD4-CAE0-FB3F-CC7A-7CEA61FF25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41229" y="4293703"/>
            <a:ext cx="3814201" cy="1729563"/>
          </a:xfrm>
          <a:prstGeom prst="rect">
            <a:avLst/>
          </a:prstGeom>
        </p:spPr>
      </p:pic>
      <p:pic>
        <p:nvPicPr>
          <p:cNvPr id="7" name="slide4 (1)">
            <a:hlinkClick r:id="" action="ppaction://media"/>
            <a:extLst>
              <a:ext uri="{FF2B5EF4-FFF2-40B4-BE49-F238E27FC236}">
                <a16:creationId xmlns:a16="http://schemas.microsoft.com/office/drawing/2014/main" id="{D1FF36ED-06CB-AB35-F73F-0F9B005437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490084" y="594156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473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65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FCD9B9F-B3FA-405A-9934-F9E85C1D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010374-E2BE-9774-B3F7-AE02C5352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8731" y="609600"/>
            <a:ext cx="3582416" cy="1356360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 Black" panose="020B0A04020102020204" pitchFamily="34" charset="0"/>
              </a:rPr>
              <a:t>What Are the Limitations of Collaborative Learning and How Can They Be Addressed?</a:t>
            </a:r>
            <a:endParaRPr lang="en-GB" sz="1800" dirty="0">
              <a:latin typeface="Arial Black" panose="020B0A040201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BF32FF-171B-40C2-93FE-AA3BAE43D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39" y="243840"/>
            <a:ext cx="7327423" cy="6377939"/>
          </a:xfrm>
          <a:prstGeom prst="rect">
            <a:avLst/>
          </a:prstGeom>
          <a:solidFill>
            <a:schemeClr val="accent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76A84-74C0-6BF5-104A-3ECE3897A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731" y="2057399"/>
            <a:ext cx="3961648" cy="4374085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has advantages but also significant limitations.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 key issue is unequal participation, causing imbalanced workloads and potential conflicts in groups.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reliance on technology can create barriers if learners lack access or technical skills, reducing collaboration effectiveness.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Social and emotional factors, such as trust and communication, impact group dynamics and learning outcomes.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Negative interactions can hinder the collaborative learning process.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Successful collaboration requires careful planning, a clear structure, and ongoing support to address these challenges.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91A6607-E864-41D6-8749-98EE1987A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21A056A-3429-470D-AFC8-97C1F8D83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692" y="744223"/>
            <a:ext cx="3422042" cy="2600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B5293AC-55A5-907A-C9D9-75ED814A24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034" y="997184"/>
            <a:ext cx="3121358" cy="208350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90BEFB55-7176-4081-B76A-D32AFECCE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2561" y="744223"/>
            <a:ext cx="2761369" cy="2600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358202-10FD-393C-56B4-1E1054C964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4179" y="1152086"/>
            <a:ext cx="2429302" cy="1819631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3DCAB5CB-1540-4DEE-976C-1BD5F6E3B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692" y="3507057"/>
            <a:ext cx="2790855" cy="26331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FA4EBE-6677-0838-92A8-78B22795BF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630" y="3696511"/>
            <a:ext cx="2374570" cy="2281247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44356B39-91B7-4E26-8359-29C41DD9BA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1267" y="3507057"/>
            <a:ext cx="3392663" cy="26331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48EEE2-411C-46F1-4F6F-8F33282F9B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54808" y="3696511"/>
            <a:ext cx="3045582" cy="2281247"/>
          </a:xfrm>
          <a:prstGeom prst="rect">
            <a:avLst/>
          </a:prstGeom>
        </p:spPr>
      </p:pic>
      <p:pic>
        <p:nvPicPr>
          <p:cNvPr id="6" name="Slide 5,">
            <a:hlinkClick r:id="" action="ppaction://media"/>
            <a:extLst>
              <a:ext uri="{FF2B5EF4-FFF2-40B4-BE49-F238E27FC236}">
                <a16:creationId xmlns:a16="http://schemas.microsoft.com/office/drawing/2014/main" id="{F35FDA2D-8533-FB36-634B-98A37ACFDB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073930" y="614019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3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41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81AD2-E971-D604-D86E-D397FDECB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70839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8647C5-BFD2-20B7-149C-78D9A757D7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811" y="1578127"/>
            <a:ext cx="11458378" cy="4746997"/>
          </a:xfrm>
        </p:spPr>
        <p:txBody>
          <a:bodyPr>
            <a:noAutofit/>
          </a:bodyPr>
          <a:lstStyle/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Cattaneo, A. A., De Jong, F., Ramos, J. L., Laitinen-Vaananen, S.,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Pedaste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Leijen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Ä., &amp; Van Steenbergen, R. (2024).Video-based collaborative learning: A pedagogical model. 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European Journal of Teacher Education, 47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466–490.</a:t>
            </a:r>
          </a:p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Hafner, P.,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Wernbacher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T., Pfeiffer, A., Denk, N., Economides, A.,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Perifanou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&amp; Sigurðardóttir, H. (2022).Limits and benefits of telepresence robots for education. In 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Conference on Interactive Collaborative Learning 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(pp. 23–33).</a:t>
            </a:r>
          </a:p>
          <a:p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Khasawneh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Y. J. A.,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Alsarayreh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R., Al Ajlouni, A. A.,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Eyadat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 M.,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Ayasrah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N., &amp;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Khasawneh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A. S. (2023).Teacher collaboration in professional learning communities. 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Education and e-Learning Research, 10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446–452.</a:t>
            </a:r>
          </a:p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Lorente, S., Arnal-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Palacian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&amp; Paredes-Velasco, M. (2024).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Effectiveness of collaborative and interdisciplinary learning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Qi, S., &amp; Derakhshan, A. (2025).Technology-based collaborative learning and academic performance. 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 and Information Technologies, 30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(7), 8611–8636.</a:t>
            </a:r>
          </a:p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Simoes, A. V., &amp;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Sangiamchit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(2023).International online collaboration in education. 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 Sciences, 13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264.</a:t>
            </a:r>
          </a:p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Van Rompay-Bartels, I., Watkins, C., Zijlstra, L., &amp;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Geessink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(2024).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Intercultural virtual collaboration and global citizenship education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Zheng, L., Fan, Y., Gao, L., Huang, Z., Chen, B., &amp; Long, M. (2025). AI-supported collaborative learning performance. 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Research on Technology in Education, 57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727–753.</a:t>
            </a:r>
          </a:p>
        </p:txBody>
      </p:sp>
    </p:spTree>
    <p:extLst>
      <p:ext uri="{BB962C8B-B14F-4D97-AF65-F5344CB8AC3E}">
        <p14:creationId xmlns:p14="http://schemas.microsoft.com/office/powerpoint/2010/main" val="4180905171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59</TotalTime>
  <Words>867</Words>
  <PresentationFormat>Widescreen</PresentationFormat>
  <Paragraphs>44</Paragraphs>
  <Slides>6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Arial Black</vt:lpstr>
      <vt:lpstr>Corbel</vt:lpstr>
      <vt:lpstr>Basis</vt:lpstr>
      <vt:lpstr>What is Collaborative Learning and Why is it Important Today?</vt:lpstr>
      <vt:lpstr>What is the Role of Collaborative Learning in Global Business?</vt:lpstr>
      <vt:lpstr>How Does Collaborative Learning Improve Thinking and Learning Outcomes?</vt:lpstr>
      <vt:lpstr>How Does Collaborative Learning Support Professional Practice?</vt:lpstr>
      <vt:lpstr>What Are the Limitations of Collaborative Learning and How Can They Be Addressed?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2025-12-02T21:40:57Z</dcterms:created>
  <dcterms:modified xsi:type="dcterms:W3CDTF">2026-04-29T18:43:02Z</dcterms:modified>
</cp:coreProperties>
</file>