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0"/>
  </p:notesMasterIdLst>
  <p:sldIdLst>
    <p:sldId id="256" r:id="rId2"/>
    <p:sldId id="257" r:id="rId3"/>
    <p:sldId id="262" r:id="rId4"/>
    <p:sldId id="258" r:id="rId5"/>
    <p:sldId id="263" r:id="rId6"/>
    <p:sldId id="260" r:id="rId7"/>
    <p:sldId id="259" r:id="rId8"/>
    <p:sldId id="261"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A" lastIdx="8" clrIdx="0">
    <p:extLst>
      <p:ext uri="{19B8F6BF-5375-455C-9EA6-DF929625EA0E}">
        <p15:presenceInfo xmlns:p15="http://schemas.microsoft.com/office/powerpoint/2012/main" userId="Autho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94660"/>
  </p:normalViewPr>
  <p:slideViewPr>
    <p:cSldViewPr snapToGrid="0">
      <p:cViewPr varScale="1">
        <p:scale>
          <a:sx n="75" d="100"/>
          <a:sy n="75" d="100"/>
        </p:scale>
        <p:origin x="62" y="18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3C529A-8B95-4C04-AAD9-08D22FF3364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D4181B2-0979-4F93-B0AC-1CECED59E913}">
      <dgm:prSet/>
      <dgm:spPr/>
      <dgm:t>
        <a:bodyPr/>
        <a:lstStyle/>
        <a:p>
          <a:r>
            <a:rPr lang="en-GB"/>
            <a:t>The critical factor of this theory is to encourage children and adolcents to face disputes in each stage.</a:t>
          </a:r>
          <a:endParaRPr lang="en-US"/>
        </a:p>
      </dgm:t>
    </dgm:pt>
    <dgm:pt modelId="{9D31ACF0-FA99-42BF-9269-FA558B1AEC38}" type="parTrans" cxnId="{C19FEA6D-A09A-4ADA-8B58-6748DEE88CDA}">
      <dgm:prSet/>
      <dgm:spPr/>
      <dgm:t>
        <a:bodyPr/>
        <a:lstStyle/>
        <a:p>
          <a:endParaRPr lang="en-US"/>
        </a:p>
      </dgm:t>
    </dgm:pt>
    <dgm:pt modelId="{21911511-C020-426B-B984-533D66056709}" type="sibTrans" cxnId="{C19FEA6D-A09A-4ADA-8B58-6748DEE88CDA}">
      <dgm:prSet/>
      <dgm:spPr/>
      <dgm:t>
        <a:bodyPr/>
        <a:lstStyle/>
        <a:p>
          <a:endParaRPr lang="en-US"/>
        </a:p>
      </dgm:t>
    </dgm:pt>
    <dgm:pt modelId="{6E432C0F-913E-4D1D-A703-895A44BA3EC9}">
      <dgm:prSet/>
      <dgm:spPr/>
      <dgm:t>
        <a:bodyPr/>
        <a:lstStyle/>
        <a:p>
          <a:r>
            <a:rPr lang="en-GB"/>
            <a:t>Psychological theory was developed by Erikson’s in his book (childhood and society) that was published in 1950</a:t>
          </a:r>
          <a:endParaRPr lang="en-US"/>
        </a:p>
      </dgm:t>
    </dgm:pt>
    <dgm:pt modelId="{59BF715E-E8DA-47D3-ACE9-64C4DBA1C3EB}" type="parTrans" cxnId="{67A52838-CB2A-4677-83F3-D1FF64DFDCAE}">
      <dgm:prSet/>
      <dgm:spPr/>
      <dgm:t>
        <a:bodyPr/>
        <a:lstStyle/>
        <a:p>
          <a:endParaRPr lang="en-US"/>
        </a:p>
      </dgm:t>
    </dgm:pt>
    <dgm:pt modelId="{D5B6310C-4AFE-4283-952B-E2F23BC7ACB9}" type="sibTrans" cxnId="{67A52838-CB2A-4677-83F3-D1FF64DFDCAE}">
      <dgm:prSet/>
      <dgm:spPr/>
      <dgm:t>
        <a:bodyPr/>
        <a:lstStyle/>
        <a:p>
          <a:endParaRPr lang="en-US"/>
        </a:p>
      </dgm:t>
    </dgm:pt>
    <dgm:pt modelId="{7C40C5F5-5BA3-44EF-8081-E20BB4F38CB7}">
      <dgm:prSet/>
      <dgm:spPr/>
      <dgm:t>
        <a:bodyPr/>
        <a:lstStyle/>
        <a:p>
          <a:r>
            <a:rPr lang="en-GB"/>
            <a:t>The first stage of Erikson is titled as “trust vs mistrust. In which 0 to 3 year old children have to go through this stage. </a:t>
          </a:r>
          <a:endParaRPr lang="en-US"/>
        </a:p>
      </dgm:t>
    </dgm:pt>
    <dgm:pt modelId="{3FBE77E4-AB9F-4385-8BD2-01DEF7B92CBE}" type="parTrans" cxnId="{DDA5DAD9-45E3-4400-8DF8-05491A823BCC}">
      <dgm:prSet/>
      <dgm:spPr/>
      <dgm:t>
        <a:bodyPr/>
        <a:lstStyle/>
        <a:p>
          <a:endParaRPr lang="en-US"/>
        </a:p>
      </dgm:t>
    </dgm:pt>
    <dgm:pt modelId="{4A3C37F6-0B83-4043-A4C6-B0B1E8D08435}" type="sibTrans" cxnId="{DDA5DAD9-45E3-4400-8DF8-05491A823BCC}">
      <dgm:prSet/>
      <dgm:spPr/>
      <dgm:t>
        <a:bodyPr/>
        <a:lstStyle/>
        <a:p>
          <a:endParaRPr lang="en-US"/>
        </a:p>
      </dgm:t>
    </dgm:pt>
    <dgm:pt modelId="{2A78CC28-F7A4-4B82-A08D-8B8B5B100BDA}">
      <dgm:prSet/>
      <dgm:spPr/>
      <dgm:t>
        <a:bodyPr/>
        <a:lstStyle/>
        <a:p>
          <a:r>
            <a:rPr lang="en-US"/>
            <a:t>The second stage of that cover 3 to 5 year of age group autonomy vs shame and doubt </a:t>
          </a:r>
        </a:p>
      </dgm:t>
    </dgm:pt>
    <dgm:pt modelId="{D4328325-861D-4900-BF36-2DA7639B5859}" type="parTrans" cxnId="{9B45FDFF-5A28-4817-A613-7FD8295D0C4C}">
      <dgm:prSet/>
      <dgm:spPr/>
      <dgm:t>
        <a:bodyPr/>
        <a:lstStyle/>
        <a:p>
          <a:endParaRPr lang="en-US"/>
        </a:p>
      </dgm:t>
    </dgm:pt>
    <dgm:pt modelId="{6B92A516-896F-4D6D-93BC-F1255F32C9A1}" type="sibTrans" cxnId="{9B45FDFF-5A28-4817-A613-7FD8295D0C4C}">
      <dgm:prSet/>
      <dgm:spPr/>
      <dgm:t>
        <a:bodyPr/>
        <a:lstStyle/>
        <a:p>
          <a:endParaRPr lang="en-US"/>
        </a:p>
      </dgm:t>
    </dgm:pt>
    <dgm:pt modelId="{94C973DB-4568-413D-B5BA-19F816C83233}" type="pres">
      <dgm:prSet presAssocID="{543C529A-8B95-4C04-AAD9-08D22FF33645}" presName="linear" presStyleCnt="0">
        <dgm:presLayoutVars>
          <dgm:animLvl val="lvl"/>
          <dgm:resizeHandles val="exact"/>
        </dgm:presLayoutVars>
      </dgm:prSet>
      <dgm:spPr/>
    </dgm:pt>
    <dgm:pt modelId="{E1E4E854-F946-4D68-829C-D41ACD459E08}" type="pres">
      <dgm:prSet presAssocID="{1D4181B2-0979-4F93-B0AC-1CECED59E913}" presName="parentText" presStyleLbl="node1" presStyleIdx="0" presStyleCnt="4">
        <dgm:presLayoutVars>
          <dgm:chMax val="0"/>
          <dgm:bulletEnabled val="1"/>
        </dgm:presLayoutVars>
      </dgm:prSet>
      <dgm:spPr/>
    </dgm:pt>
    <dgm:pt modelId="{2B971730-6EF1-4A39-88C8-AD391DB3A10A}" type="pres">
      <dgm:prSet presAssocID="{21911511-C020-426B-B984-533D66056709}" presName="spacer" presStyleCnt="0"/>
      <dgm:spPr/>
    </dgm:pt>
    <dgm:pt modelId="{2234E4CA-3252-4C8B-B79C-8B1B02000F23}" type="pres">
      <dgm:prSet presAssocID="{6E432C0F-913E-4D1D-A703-895A44BA3EC9}" presName="parentText" presStyleLbl="node1" presStyleIdx="1" presStyleCnt="4">
        <dgm:presLayoutVars>
          <dgm:chMax val="0"/>
          <dgm:bulletEnabled val="1"/>
        </dgm:presLayoutVars>
      </dgm:prSet>
      <dgm:spPr/>
    </dgm:pt>
    <dgm:pt modelId="{C5DF2605-8B0A-4983-BA13-D2B071ACE32B}" type="pres">
      <dgm:prSet presAssocID="{D5B6310C-4AFE-4283-952B-E2F23BC7ACB9}" presName="spacer" presStyleCnt="0"/>
      <dgm:spPr/>
    </dgm:pt>
    <dgm:pt modelId="{3F716E4D-5884-4E67-8E0D-81CD60D2D419}" type="pres">
      <dgm:prSet presAssocID="{7C40C5F5-5BA3-44EF-8081-E20BB4F38CB7}" presName="parentText" presStyleLbl="node1" presStyleIdx="2" presStyleCnt="4">
        <dgm:presLayoutVars>
          <dgm:chMax val="0"/>
          <dgm:bulletEnabled val="1"/>
        </dgm:presLayoutVars>
      </dgm:prSet>
      <dgm:spPr/>
    </dgm:pt>
    <dgm:pt modelId="{411CED54-486D-41C9-BA68-B57584277568}" type="pres">
      <dgm:prSet presAssocID="{4A3C37F6-0B83-4043-A4C6-B0B1E8D08435}" presName="spacer" presStyleCnt="0"/>
      <dgm:spPr/>
    </dgm:pt>
    <dgm:pt modelId="{B26C1BB3-FA87-46C3-838E-56D54F343251}" type="pres">
      <dgm:prSet presAssocID="{2A78CC28-F7A4-4B82-A08D-8B8B5B100BDA}" presName="parentText" presStyleLbl="node1" presStyleIdx="3" presStyleCnt="4">
        <dgm:presLayoutVars>
          <dgm:chMax val="0"/>
          <dgm:bulletEnabled val="1"/>
        </dgm:presLayoutVars>
      </dgm:prSet>
      <dgm:spPr/>
    </dgm:pt>
  </dgm:ptLst>
  <dgm:cxnLst>
    <dgm:cxn modelId="{32A8F420-5F36-46D6-9455-78FA651C95C3}" type="presOf" srcId="{2A78CC28-F7A4-4B82-A08D-8B8B5B100BDA}" destId="{B26C1BB3-FA87-46C3-838E-56D54F343251}" srcOrd="0" destOrd="0" presId="urn:microsoft.com/office/officeart/2005/8/layout/vList2"/>
    <dgm:cxn modelId="{67A52838-CB2A-4677-83F3-D1FF64DFDCAE}" srcId="{543C529A-8B95-4C04-AAD9-08D22FF33645}" destId="{6E432C0F-913E-4D1D-A703-895A44BA3EC9}" srcOrd="1" destOrd="0" parTransId="{59BF715E-E8DA-47D3-ACE9-64C4DBA1C3EB}" sibTransId="{D5B6310C-4AFE-4283-952B-E2F23BC7ACB9}"/>
    <dgm:cxn modelId="{D385813F-443A-4715-8ED9-FC6B9F53A23F}" type="presOf" srcId="{1D4181B2-0979-4F93-B0AC-1CECED59E913}" destId="{E1E4E854-F946-4D68-829C-D41ACD459E08}" srcOrd="0" destOrd="0" presId="urn:microsoft.com/office/officeart/2005/8/layout/vList2"/>
    <dgm:cxn modelId="{C19FEA6D-A09A-4ADA-8B58-6748DEE88CDA}" srcId="{543C529A-8B95-4C04-AAD9-08D22FF33645}" destId="{1D4181B2-0979-4F93-B0AC-1CECED59E913}" srcOrd="0" destOrd="0" parTransId="{9D31ACF0-FA99-42BF-9269-FA558B1AEC38}" sibTransId="{21911511-C020-426B-B984-533D66056709}"/>
    <dgm:cxn modelId="{933692A4-886C-4B54-B0D4-D2E191081B2A}" type="presOf" srcId="{543C529A-8B95-4C04-AAD9-08D22FF33645}" destId="{94C973DB-4568-413D-B5BA-19F816C83233}" srcOrd="0" destOrd="0" presId="urn:microsoft.com/office/officeart/2005/8/layout/vList2"/>
    <dgm:cxn modelId="{A302A3B9-0FC0-4F1B-9A88-F81D3E5034C5}" type="presOf" srcId="{7C40C5F5-5BA3-44EF-8081-E20BB4F38CB7}" destId="{3F716E4D-5884-4E67-8E0D-81CD60D2D419}" srcOrd="0" destOrd="0" presId="urn:microsoft.com/office/officeart/2005/8/layout/vList2"/>
    <dgm:cxn modelId="{7318EEC2-13F6-4B75-9663-189D23EE06ED}" type="presOf" srcId="{6E432C0F-913E-4D1D-A703-895A44BA3EC9}" destId="{2234E4CA-3252-4C8B-B79C-8B1B02000F23}" srcOrd="0" destOrd="0" presId="urn:microsoft.com/office/officeart/2005/8/layout/vList2"/>
    <dgm:cxn modelId="{DDA5DAD9-45E3-4400-8DF8-05491A823BCC}" srcId="{543C529A-8B95-4C04-AAD9-08D22FF33645}" destId="{7C40C5F5-5BA3-44EF-8081-E20BB4F38CB7}" srcOrd="2" destOrd="0" parTransId="{3FBE77E4-AB9F-4385-8BD2-01DEF7B92CBE}" sibTransId="{4A3C37F6-0B83-4043-A4C6-B0B1E8D08435}"/>
    <dgm:cxn modelId="{9B45FDFF-5A28-4817-A613-7FD8295D0C4C}" srcId="{543C529A-8B95-4C04-AAD9-08D22FF33645}" destId="{2A78CC28-F7A4-4B82-A08D-8B8B5B100BDA}" srcOrd="3" destOrd="0" parTransId="{D4328325-861D-4900-BF36-2DA7639B5859}" sibTransId="{6B92A516-896F-4D6D-93BC-F1255F32C9A1}"/>
    <dgm:cxn modelId="{01984ED7-6FAB-4FAA-8445-6DB78D2574D6}" type="presParOf" srcId="{94C973DB-4568-413D-B5BA-19F816C83233}" destId="{E1E4E854-F946-4D68-829C-D41ACD459E08}" srcOrd="0" destOrd="0" presId="urn:microsoft.com/office/officeart/2005/8/layout/vList2"/>
    <dgm:cxn modelId="{550E2D8D-93E5-4930-953C-15E9646C7564}" type="presParOf" srcId="{94C973DB-4568-413D-B5BA-19F816C83233}" destId="{2B971730-6EF1-4A39-88C8-AD391DB3A10A}" srcOrd="1" destOrd="0" presId="urn:microsoft.com/office/officeart/2005/8/layout/vList2"/>
    <dgm:cxn modelId="{78FE378D-2385-4E07-BF5D-C1D20C87B564}" type="presParOf" srcId="{94C973DB-4568-413D-B5BA-19F816C83233}" destId="{2234E4CA-3252-4C8B-B79C-8B1B02000F23}" srcOrd="2" destOrd="0" presId="urn:microsoft.com/office/officeart/2005/8/layout/vList2"/>
    <dgm:cxn modelId="{8A63078D-86F6-4A42-A2EC-F9689940E112}" type="presParOf" srcId="{94C973DB-4568-413D-B5BA-19F816C83233}" destId="{C5DF2605-8B0A-4983-BA13-D2B071ACE32B}" srcOrd="3" destOrd="0" presId="urn:microsoft.com/office/officeart/2005/8/layout/vList2"/>
    <dgm:cxn modelId="{DD92D1A8-01C7-4C64-9ACC-E3C9D503F349}" type="presParOf" srcId="{94C973DB-4568-413D-B5BA-19F816C83233}" destId="{3F716E4D-5884-4E67-8E0D-81CD60D2D419}" srcOrd="4" destOrd="0" presId="urn:microsoft.com/office/officeart/2005/8/layout/vList2"/>
    <dgm:cxn modelId="{3543D7E4-DB7D-4154-A0C1-476AE6B3F26E}" type="presParOf" srcId="{94C973DB-4568-413D-B5BA-19F816C83233}" destId="{411CED54-486D-41C9-BA68-B57584277568}" srcOrd="5" destOrd="0" presId="urn:microsoft.com/office/officeart/2005/8/layout/vList2"/>
    <dgm:cxn modelId="{F7001854-D3E9-411C-8415-EBBABFF3D05D}" type="presParOf" srcId="{94C973DB-4568-413D-B5BA-19F816C83233}" destId="{B26C1BB3-FA87-46C3-838E-56D54F34325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E4E854-F946-4D68-829C-D41ACD459E08}">
      <dsp:nvSpPr>
        <dsp:cNvPr id="0" name=""/>
        <dsp:cNvSpPr/>
      </dsp:nvSpPr>
      <dsp:spPr>
        <a:xfrm>
          <a:off x="0" y="66309"/>
          <a:ext cx="6832212" cy="1235520"/>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The critical factor of this theory is to encourage children and adolcents to face disputes in each stage.</a:t>
          </a:r>
          <a:endParaRPr lang="en-US" sz="2200" kern="1200"/>
        </a:p>
      </dsp:txBody>
      <dsp:txXfrm>
        <a:off x="60313" y="126622"/>
        <a:ext cx="6711586" cy="1114894"/>
      </dsp:txXfrm>
    </dsp:sp>
    <dsp:sp modelId="{2234E4CA-3252-4C8B-B79C-8B1B02000F23}">
      <dsp:nvSpPr>
        <dsp:cNvPr id="0" name=""/>
        <dsp:cNvSpPr/>
      </dsp:nvSpPr>
      <dsp:spPr>
        <a:xfrm>
          <a:off x="0" y="1365189"/>
          <a:ext cx="6832212" cy="1235520"/>
        </a:xfrm>
        <a:prstGeom prst="roundRect">
          <a:avLst/>
        </a:prstGeom>
        <a:gradFill rotWithShape="0">
          <a:gsLst>
            <a:gs pos="0">
              <a:schemeClr val="accent2">
                <a:hueOff val="151055"/>
                <a:satOff val="-15998"/>
                <a:lumOff val="-392"/>
                <a:alphaOff val="0"/>
                <a:tint val="96000"/>
                <a:lumMod val="104000"/>
              </a:schemeClr>
            </a:gs>
            <a:gs pos="100000">
              <a:schemeClr val="accent2">
                <a:hueOff val="151055"/>
                <a:satOff val="-15998"/>
                <a:lumOff val="-392"/>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Psychological theory was developed by Erikson’s in his book (childhood and society) that was published in 1950</a:t>
          </a:r>
          <a:endParaRPr lang="en-US" sz="2200" kern="1200"/>
        </a:p>
      </dsp:txBody>
      <dsp:txXfrm>
        <a:off x="60313" y="1425502"/>
        <a:ext cx="6711586" cy="1114894"/>
      </dsp:txXfrm>
    </dsp:sp>
    <dsp:sp modelId="{3F716E4D-5884-4E67-8E0D-81CD60D2D419}">
      <dsp:nvSpPr>
        <dsp:cNvPr id="0" name=""/>
        <dsp:cNvSpPr/>
      </dsp:nvSpPr>
      <dsp:spPr>
        <a:xfrm>
          <a:off x="0" y="2664069"/>
          <a:ext cx="6832212" cy="1235520"/>
        </a:xfrm>
        <a:prstGeom prst="roundRect">
          <a:avLst/>
        </a:prstGeom>
        <a:gradFill rotWithShape="0">
          <a:gsLst>
            <a:gs pos="0">
              <a:schemeClr val="accent2">
                <a:hueOff val="302110"/>
                <a:satOff val="-31995"/>
                <a:lumOff val="-784"/>
                <a:alphaOff val="0"/>
                <a:tint val="96000"/>
                <a:lumMod val="104000"/>
              </a:schemeClr>
            </a:gs>
            <a:gs pos="100000">
              <a:schemeClr val="accent2">
                <a:hueOff val="302110"/>
                <a:satOff val="-31995"/>
                <a:lumOff val="-784"/>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The first stage of Erikson is titled as “trust vs mistrust. In which 0 to 3 year old children have to go through this stage. </a:t>
          </a:r>
          <a:endParaRPr lang="en-US" sz="2200" kern="1200"/>
        </a:p>
      </dsp:txBody>
      <dsp:txXfrm>
        <a:off x="60313" y="2724382"/>
        <a:ext cx="6711586" cy="1114894"/>
      </dsp:txXfrm>
    </dsp:sp>
    <dsp:sp modelId="{B26C1BB3-FA87-46C3-838E-56D54F343251}">
      <dsp:nvSpPr>
        <dsp:cNvPr id="0" name=""/>
        <dsp:cNvSpPr/>
      </dsp:nvSpPr>
      <dsp:spPr>
        <a:xfrm>
          <a:off x="0" y="3962949"/>
          <a:ext cx="6832212" cy="1235520"/>
        </a:xfrm>
        <a:prstGeom prst="roundRect">
          <a:avLst/>
        </a:prstGeom>
        <a:gradFill rotWithShape="0">
          <a:gsLst>
            <a:gs pos="0">
              <a:schemeClr val="accent2">
                <a:hueOff val="453165"/>
                <a:satOff val="-47993"/>
                <a:lumOff val="-1176"/>
                <a:alphaOff val="0"/>
                <a:tint val="96000"/>
                <a:lumMod val="104000"/>
              </a:schemeClr>
            </a:gs>
            <a:gs pos="100000">
              <a:schemeClr val="accent2">
                <a:hueOff val="453165"/>
                <a:satOff val="-47993"/>
                <a:lumOff val="-1176"/>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second stage of that cover 3 to 5 year of age group autonomy vs shame and doubt </a:t>
          </a:r>
        </a:p>
      </dsp:txBody>
      <dsp:txXfrm>
        <a:off x="60313" y="4023262"/>
        <a:ext cx="6711586" cy="111489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4FAFA0-A112-49B0-9420-2EF7E861BA6B}" type="datetimeFigureOut">
              <a:rPr lang="en-GB" smtClean="0"/>
              <a:t>20/10/2021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87B9BA-7887-464F-88F0-4D9568851B0B}" type="slidenum">
              <a:rPr lang="en-GB" smtClean="0"/>
              <a:t>‹#›</a:t>
            </a:fld>
            <a:endParaRPr lang="en-GB"/>
          </a:p>
        </p:txBody>
      </p:sp>
    </p:spTree>
    <p:extLst>
      <p:ext uri="{BB962C8B-B14F-4D97-AF65-F5344CB8AC3E}">
        <p14:creationId xmlns:p14="http://schemas.microsoft.com/office/powerpoint/2010/main" val="9505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There have been ten years of research on the topic of childhood experiences, precisely things experienced by children between the ages of 0 to 5. However, these bad experiences impact their adulthood by affecting their health and well-being. A child could face many types of experiences at the age of 0 to 5 (World Health Organization, 2020). These experiences vary from different situations and different conditions. Some of the stressful experiences involve sexual abuse, emotional neglect and physical abuse. There have been cases of domestic violence experienced by children (</a:t>
            </a:r>
            <a:r>
              <a:rPr lang="en-GB" sz="1200" kern="1200" dirty="0" err="1">
                <a:solidFill>
                  <a:schemeClr val="tx1"/>
                </a:solidFill>
                <a:effectLst/>
                <a:latin typeface="+mn-lt"/>
                <a:ea typeface="+mn-ea"/>
                <a:cs typeface="+mn-cs"/>
              </a:rPr>
              <a:t>Sevilla</a:t>
            </a:r>
            <a:r>
              <a:rPr lang="en-GB" sz="1200" kern="1200" dirty="0">
                <a:solidFill>
                  <a:schemeClr val="tx1"/>
                </a:solidFill>
                <a:effectLst/>
                <a:latin typeface="+mn-lt"/>
                <a:ea typeface="+mn-ea"/>
                <a:cs typeface="+mn-cs"/>
              </a:rPr>
              <a:t> et al., 2020). As a result, children get exposed to abuse and trauma that may assist them in developing a high-level response to stress. This can also affect their ability to show their emotions which can create difficulties in sleeping, lower the functioning of the immune system, and increase the numbers of risks.</a:t>
            </a:r>
          </a:p>
          <a:p>
            <a:r>
              <a:rPr lang="en-GB" sz="1200" kern="1200" dirty="0">
                <a:solidFill>
                  <a:schemeClr val="tx1"/>
                </a:solidFill>
                <a:effectLst/>
                <a:latin typeface="+mn-lt"/>
                <a:ea typeface="+mn-ea"/>
                <a:cs typeface="+mn-cs"/>
              </a:rPr>
              <a:t>Similarly, affecting adulthood from childhood is clear, but the experience of childhood can also positively impact individual lives (Sameroff, A.J. and </a:t>
            </a:r>
            <a:r>
              <a:rPr lang="en-GB" sz="1200" kern="1200" dirty="0" err="1">
                <a:solidFill>
                  <a:schemeClr val="tx1"/>
                </a:solidFill>
                <a:effectLst/>
                <a:latin typeface="+mn-lt"/>
                <a:ea typeface="+mn-ea"/>
                <a:cs typeface="+mn-cs"/>
              </a:rPr>
              <a:t>Seifer</a:t>
            </a:r>
            <a:r>
              <a:rPr lang="en-GB" sz="1200" kern="1200" dirty="0">
                <a:solidFill>
                  <a:schemeClr val="tx1"/>
                </a:solidFill>
                <a:effectLst/>
                <a:latin typeface="+mn-lt"/>
                <a:ea typeface="+mn-ea"/>
                <a:cs typeface="+mn-cs"/>
              </a:rPr>
              <a:t>, R., 2021. Thus, adults who have reported to be at high levels of stress tend to have depressed childhood due to which their hormones pattern is associated with negative outcomes (Fairchild et al.2019). At the age of 0 to 5 child can experience cognitive mental health problems that can affect their brain development. Individuals who experience negative outcomes in childhood would lack many soft skills and the desire to have closeness in practical life (</a:t>
            </a:r>
            <a:r>
              <a:rPr lang="en-GB" sz="1200" kern="1200" dirty="0" err="1">
                <a:solidFill>
                  <a:schemeClr val="tx1"/>
                </a:solidFill>
                <a:effectLst/>
                <a:latin typeface="+mn-lt"/>
                <a:ea typeface="+mn-ea"/>
                <a:cs typeface="+mn-cs"/>
              </a:rPr>
              <a:t>Orgilés</a:t>
            </a:r>
            <a:r>
              <a:rPr lang="en-GB" sz="1200" kern="1200" dirty="0">
                <a:solidFill>
                  <a:schemeClr val="tx1"/>
                </a:solidFill>
                <a:effectLst/>
                <a:latin typeface="+mn-lt"/>
                <a:ea typeface="+mn-ea"/>
                <a:cs typeface="+mn-cs"/>
              </a:rPr>
              <a:t> et al., 2020). Children who had experienced bad trauma and had it unresolved with repressed trauma at the age between o to 5 could be unable to cope them with daily events. However, stress usually weaken the architectural development of the brain what can lead to lifelong hardships such as learning, mental and physical and health. </a:t>
            </a:r>
            <a:r>
              <a:rPr lang="en-GB" sz="1200" kern="1200">
                <a:solidFill>
                  <a:schemeClr val="tx1"/>
                </a:solidFill>
                <a:effectLst/>
                <a:latin typeface="+mn-lt"/>
                <a:ea typeface="+mn-ea"/>
                <a:cs typeface="+mn-cs"/>
              </a:rPr>
              <a:t>The most common hardship experience that children face at very early ages is economic hardship.</a:t>
            </a:r>
          </a:p>
          <a:p>
            <a:endParaRPr lang="en-GB" dirty="0"/>
          </a:p>
        </p:txBody>
      </p:sp>
      <p:sp>
        <p:nvSpPr>
          <p:cNvPr id="4" name="Slide Number Placeholder 3"/>
          <p:cNvSpPr>
            <a:spLocks noGrp="1"/>
          </p:cNvSpPr>
          <p:nvPr>
            <p:ph type="sldNum" sz="quarter" idx="10"/>
          </p:nvPr>
        </p:nvSpPr>
        <p:spPr/>
        <p:txBody>
          <a:bodyPr/>
          <a:lstStyle/>
          <a:p>
            <a:fld id="{9087B9BA-7887-464F-88F0-4D9568851B0B}" type="slidenum">
              <a:rPr lang="en-GB" smtClean="0"/>
              <a:t>2</a:t>
            </a:fld>
            <a:endParaRPr lang="en-GB"/>
          </a:p>
        </p:txBody>
      </p:sp>
    </p:spTree>
    <p:extLst>
      <p:ext uri="{BB962C8B-B14F-4D97-AF65-F5344CB8AC3E}">
        <p14:creationId xmlns:p14="http://schemas.microsoft.com/office/powerpoint/2010/main" val="77264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Psychological theory was developed by Erikson’s in his book (childhood and society) that was published in 1950. Erikson determines that personalities that are developed in pre-arranged order due to the eight stages of psychosocial development (Li, et al.2021). Furthermore, the critical factor of this theory is to encourage individuals to face disputes in each stage. However, it may not be resolved within that stage. The first stage of Erikson is titled as “trust vs mistrust”. In order to emphasize the theory, Erikson state that the environment had played a major role in creating self-adjustments development of humans and each stage of Erikson (Li, et al. 2021). Every stage of his theory revolves around central conflict for psychosocial development. Similarly, he further believed that behaviour and actions are driven mainly by a sense of competence. In order to focus on developing competence in certain areas of life that can also be 0 to 5 years, each phase of Erikson theory is handled well, and the individual has developed a sense of mastery that has reflected ego strength in the end.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Moreover, between the age of 3 to 5, many young children tend to have the ability to predict and explain the behaviour and their feelings of others (Tully et al. 2019). In stage 1 of Erikson theory, psychosocial development starts developing at the age of birth and 1 year of age. In order to develop a sense of trust, it is commonly based on the dependability and the quality of children caregivers. Furthermore, children are mostly dependent on adult caregivers at the point of development (</a:t>
            </a:r>
            <a:r>
              <a:rPr lang="en-GB" sz="1200" kern="1200" dirty="0" err="1">
                <a:solidFill>
                  <a:schemeClr val="tx1"/>
                </a:solidFill>
                <a:effectLst/>
                <a:latin typeface="+mn-lt"/>
                <a:ea typeface="+mn-ea"/>
                <a:cs typeface="+mn-cs"/>
              </a:rPr>
              <a:t>Sevilla</a:t>
            </a:r>
            <a:r>
              <a:rPr lang="en-GB" sz="1200" kern="1200" dirty="0">
                <a:solidFill>
                  <a:schemeClr val="tx1"/>
                </a:solidFill>
                <a:effectLst/>
                <a:latin typeface="+mn-lt"/>
                <a:ea typeface="+mn-ea"/>
                <a:cs typeface="+mn-cs"/>
              </a:rPr>
              <a:t>, A., 2020). If a caretaker fails to provide sufficient love and care, the child will feel that they can’t trust anyone or can’t be dependent on the adult in their life. However, at the age of 0 to 5 child who successfully manages to develop the trust will mostly feel secure and safe in the world. </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087B9BA-7887-464F-88F0-4D9568851B0B}" type="slidenum">
              <a:rPr lang="en-GB" smtClean="0"/>
              <a:t>4</a:t>
            </a:fld>
            <a:endParaRPr lang="en-GB"/>
          </a:p>
        </p:txBody>
      </p:sp>
    </p:spTree>
    <p:extLst>
      <p:ext uri="{BB962C8B-B14F-4D97-AF65-F5344CB8AC3E}">
        <p14:creationId xmlns:p14="http://schemas.microsoft.com/office/powerpoint/2010/main" val="1086273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Attachment was developed by John Bowlby in the year of 1958. During his early years, John Bowlby worked as a psychiatrist in the child guidance clinic of London (1930) where he used to treat many emotionally disturbed children. He has drawn the concepts of ethology, development of psychology and psychiatrist (</a:t>
            </a:r>
            <a:r>
              <a:rPr lang="en-GB" sz="1200" kern="1200" dirty="0" err="1">
                <a:solidFill>
                  <a:schemeClr val="tx1"/>
                </a:solidFill>
                <a:effectLst/>
                <a:latin typeface="+mn-lt"/>
                <a:ea typeface="+mn-ea"/>
                <a:cs typeface="+mn-cs"/>
              </a:rPr>
              <a:t>Orgilés</a:t>
            </a:r>
            <a:r>
              <a:rPr lang="en-GB" sz="1200" kern="1200" dirty="0">
                <a:solidFill>
                  <a:schemeClr val="tx1"/>
                </a:solidFill>
                <a:effectLst/>
                <a:latin typeface="+mn-lt"/>
                <a:ea typeface="+mn-ea"/>
                <a:cs typeface="+mn-cs"/>
              </a:rPr>
              <a:t> et al. 2020). However, John Bowlby has formulated the general tenets of the theory. Many children and babies between 0 to 5 tend to develop attachment issues that later lead them to create behavioural problems. Children who have forming healthy relationships can lead toward conduct disorder and hyperactivity disorder. Attachments can easily create positive or negative paths to grow for childhood development (Sevilla,2020). In order to learn the development of sense that will assist them in feeling consoled and loved, many children learn that their care of parents is helping them to feel loved and consoled (World Health Organization, 2020).</a:t>
            </a:r>
          </a:p>
          <a:p>
            <a:r>
              <a:rPr lang="en-GB" sz="1200" kern="1200" dirty="0">
                <a:solidFill>
                  <a:schemeClr val="tx1"/>
                </a:solidFill>
                <a:effectLst/>
                <a:latin typeface="+mn-lt"/>
                <a:ea typeface="+mn-ea"/>
                <a:cs typeface="+mn-cs"/>
              </a:rPr>
              <a:t>Attachment was developed by John Bowlby in the year of 1958. During his early years, John Bowlby worked as a psychiatrist in the child guidance clinic of London (1930) where he used to treat many emotionally disturbed children. He has drawn the concepts of ethology, development of psychology and psychiatrist (</a:t>
            </a:r>
            <a:r>
              <a:rPr lang="en-GB" sz="1200" kern="1200" dirty="0" err="1">
                <a:solidFill>
                  <a:schemeClr val="tx1"/>
                </a:solidFill>
                <a:effectLst/>
                <a:latin typeface="+mn-lt"/>
                <a:ea typeface="+mn-ea"/>
                <a:cs typeface="+mn-cs"/>
              </a:rPr>
              <a:t>Orgilés</a:t>
            </a:r>
            <a:r>
              <a:rPr lang="en-GB" sz="1200" kern="1200" dirty="0">
                <a:solidFill>
                  <a:schemeClr val="tx1"/>
                </a:solidFill>
                <a:effectLst/>
                <a:latin typeface="+mn-lt"/>
                <a:ea typeface="+mn-ea"/>
                <a:cs typeface="+mn-cs"/>
              </a:rPr>
              <a:t> et al. 2020). However, John Bowlby has formulated the general tenets of the theory. Many children and babies between 0 to 5 tend to develop attachment issues that later lead them to create behavioural problems. Children who have forming healthy relationships can lead toward conduct disorder and hyperactivity disorder. Attachments can easily create positive or negative paths to grow for childhood development (Sevilla,2020). In order to learn the development of sense that will assist them in feeling consoled and loved, many children learn that their care of parents is helping them to feel loved and consoled (World Health Organization, 2020).</a:t>
            </a:r>
          </a:p>
          <a:p>
            <a:endParaRPr lang="en-GB" dirty="0"/>
          </a:p>
        </p:txBody>
      </p:sp>
      <p:sp>
        <p:nvSpPr>
          <p:cNvPr id="4" name="Slide Number Placeholder 3"/>
          <p:cNvSpPr>
            <a:spLocks noGrp="1"/>
          </p:cNvSpPr>
          <p:nvPr>
            <p:ph type="sldNum" sz="quarter" idx="10"/>
          </p:nvPr>
        </p:nvSpPr>
        <p:spPr/>
        <p:txBody>
          <a:bodyPr/>
          <a:lstStyle/>
          <a:p>
            <a:fld id="{9087B9BA-7887-464F-88F0-4D9568851B0B}" type="slidenum">
              <a:rPr lang="en-GB" smtClean="0"/>
              <a:t>6</a:t>
            </a:fld>
            <a:endParaRPr lang="en-GB"/>
          </a:p>
        </p:txBody>
      </p:sp>
    </p:spTree>
    <p:extLst>
      <p:ext uri="{BB962C8B-B14F-4D97-AF65-F5344CB8AC3E}">
        <p14:creationId xmlns:p14="http://schemas.microsoft.com/office/powerpoint/2010/main" val="220956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Development of children for the cognitive and social skills required for success in adulthood can easily be supported by the parental style that is known as responsive parenting. The aspect of responsiveness is helpful in supporting parenting and different frameworks (attachment and sociocultural) as it is an essential role in the functioning developing of children optimally. Parenting that provides a high level of affection and warmth is responsive parenting. There is a responsive way to provide contingencies linked to the child in the age group of 0 to 5 are more effective in emotional aspects of a responsive style (Cleary et al.2020). However, the combination of responsive behaviour for the child need also include the maintenance and verbal input on the child's interest, including necessities for multiple aspects of child learning such as providing the range of support (</a:t>
            </a:r>
            <a:r>
              <a:rPr lang="en-GB" sz="1200" kern="1200" dirty="0" err="1">
                <a:solidFill>
                  <a:schemeClr val="tx1"/>
                </a:solidFill>
                <a:effectLst/>
                <a:latin typeface="+mn-lt"/>
                <a:ea typeface="+mn-ea"/>
                <a:cs typeface="+mn-cs"/>
              </a:rPr>
              <a:t>Sevilla</a:t>
            </a:r>
            <a:r>
              <a:rPr lang="en-GB" sz="1200" kern="1200" dirty="0">
                <a:solidFill>
                  <a:schemeClr val="tx1"/>
                </a:solidFill>
                <a:effectLst/>
                <a:latin typeface="+mn-lt"/>
                <a:ea typeface="+mn-ea"/>
                <a:cs typeface="+mn-cs"/>
              </a:rPr>
              <a:t>, A., 2020). Accepting the child's interest by facilitating the development of mechanism for fighting with stress and novelty is the major signal of supporting the child (Li, et al. 2021). Bond of trust develop in between of child and parent can allow the child to ultimately understand the basics of this trust and assist them in generalizing the learning to new experiences. In order to promote joint engagement and parent-child interaction, parents have to develop attentional and cognitive capacities. </a:t>
            </a:r>
          </a:p>
          <a:p>
            <a:endParaRPr lang="en-GB" dirty="0"/>
          </a:p>
        </p:txBody>
      </p:sp>
      <p:sp>
        <p:nvSpPr>
          <p:cNvPr id="4" name="Slide Number Placeholder 3"/>
          <p:cNvSpPr>
            <a:spLocks noGrp="1"/>
          </p:cNvSpPr>
          <p:nvPr>
            <p:ph type="sldNum" sz="quarter" idx="10"/>
          </p:nvPr>
        </p:nvSpPr>
        <p:spPr/>
        <p:txBody>
          <a:bodyPr/>
          <a:lstStyle/>
          <a:p>
            <a:fld id="{9087B9BA-7887-464F-88F0-4D9568851B0B}" type="slidenum">
              <a:rPr lang="en-GB" smtClean="0"/>
              <a:t>7</a:t>
            </a:fld>
            <a:endParaRPr lang="en-GB"/>
          </a:p>
        </p:txBody>
      </p:sp>
    </p:spTree>
    <p:extLst>
      <p:ext uri="{BB962C8B-B14F-4D97-AF65-F5344CB8AC3E}">
        <p14:creationId xmlns:p14="http://schemas.microsoft.com/office/powerpoint/2010/main" val="3553603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10/20/2021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F9CEF5-A50D-4B8B-9852-D76F703786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teddy bear">
            <a:extLst>
              <a:ext uri="{FF2B5EF4-FFF2-40B4-BE49-F238E27FC236}">
                <a16:creationId xmlns:a16="http://schemas.microsoft.com/office/drawing/2014/main" id="{7E165C69-D4D5-4D1B-9484-ED76CFCBAE14}"/>
              </a:ext>
            </a:extLst>
          </p:cNvPr>
          <p:cNvPicPr>
            <a:picLocks noChangeAspect="1"/>
          </p:cNvPicPr>
          <p:nvPr/>
        </p:nvPicPr>
        <p:blipFill rotWithShape="1">
          <a:blip r:embed="rId2">
            <a:alphaModFix amt="40000"/>
          </a:blip>
          <a:srcRect t="14756" b="974"/>
          <a:stretch/>
        </p:blipFill>
        <p:spPr>
          <a:xfrm>
            <a:off x="20" y="10"/>
            <a:ext cx="12191980" cy="6857990"/>
          </a:xfrm>
          <a:prstGeom prst="rect">
            <a:avLst/>
          </a:prstGeom>
        </p:spPr>
      </p:pic>
      <p:sp>
        <p:nvSpPr>
          <p:cNvPr id="2" name="Title 1"/>
          <p:cNvSpPr>
            <a:spLocks noGrp="1"/>
          </p:cNvSpPr>
          <p:nvPr>
            <p:ph type="ctrTitle"/>
          </p:nvPr>
        </p:nvSpPr>
        <p:spPr>
          <a:xfrm>
            <a:off x="2589213" y="2514600"/>
            <a:ext cx="8915399" cy="2262781"/>
          </a:xfrm>
        </p:spPr>
        <p:txBody>
          <a:bodyPr>
            <a:normAutofit/>
          </a:bodyPr>
          <a:lstStyle/>
          <a:p>
            <a:pPr>
              <a:lnSpc>
                <a:spcPct val="90000"/>
              </a:lnSpc>
            </a:pPr>
            <a:r>
              <a:rPr lang="en-US" sz="4200">
                <a:solidFill>
                  <a:schemeClr val="tx1"/>
                </a:solidFill>
              </a:rPr>
              <a:t>“A child’s experience between the ages of 0 – 5 years can affect the rest of their lives”</a:t>
            </a:r>
            <a:endParaRPr lang="en-GB" sz="4200">
              <a:solidFill>
                <a:schemeClr val="tx1"/>
              </a:solidFill>
            </a:endParaRPr>
          </a:p>
        </p:txBody>
      </p:sp>
      <p:sp>
        <p:nvSpPr>
          <p:cNvPr id="3" name="Subtitle 2"/>
          <p:cNvSpPr>
            <a:spLocks noGrp="1"/>
          </p:cNvSpPr>
          <p:nvPr>
            <p:ph type="subTitle" idx="1"/>
          </p:nvPr>
        </p:nvSpPr>
        <p:spPr>
          <a:xfrm>
            <a:off x="2589213" y="4777379"/>
            <a:ext cx="8915399" cy="1126283"/>
          </a:xfrm>
        </p:spPr>
        <p:txBody>
          <a:bodyPr>
            <a:normAutofit/>
          </a:bodyPr>
          <a:lstStyle/>
          <a:p>
            <a:r>
              <a:rPr lang="en-US" dirty="0"/>
              <a:t>Experiences that can affect adulthood </a:t>
            </a:r>
            <a:endParaRPr lang="en-GB" dirty="0"/>
          </a:p>
        </p:txBody>
      </p:sp>
      <p:sp>
        <p:nvSpPr>
          <p:cNvPr id="11" name="Rectangle 10">
            <a:extLst>
              <a:ext uri="{FF2B5EF4-FFF2-40B4-BE49-F238E27FC236}">
                <a16:creationId xmlns:a16="http://schemas.microsoft.com/office/drawing/2014/main" id="{30684D86-C9D1-40C3-A9B6-EC935C7312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33">
            <a:extLst>
              <a:ext uri="{FF2B5EF4-FFF2-40B4-BE49-F238E27FC236}">
                <a16:creationId xmlns:a16="http://schemas.microsoft.com/office/drawing/2014/main" id="{1EDF7896-F56A-49DA-90F3-F5CE8B98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Tree>
    <p:extLst>
      <p:ext uri="{BB962C8B-B14F-4D97-AF65-F5344CB8AC3E}">
        <p14:creationId xmlns:p14="http://schemas.microsoft.com/office/powerpoint/2010/main" val="40525859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6AFD431-09B7-42CA-BF39-9FE5DBE5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9711C96E-3D2D-48C8-AAB9-C1CB02D1D5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accent1">
              <a:alpha val="30000"/>
            </a:schemeClr>
          </a:solidFill>
        </p:grpSpPr>
        <p:sp>
          <p:nvSpPr>
            <p:cNvPr id="11" name="Freeform 11">
              <a:extLst>
                <a:ext uri="{FF2B5EF4-FFF2-40B4-BE49-F238E27FC236}">
                  <a16:creationId xmlns:a16="http://schemas.microsoft.com/office/drawing/2014/main" id="{0D18AF42-7CD5-4754-91D4-1BE53B5D14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2" name="Freeform 12">
              <a:extLst>
                <a:ext uri="{FF2B5EF4-FFF2-40B4-BE49-F238E27FC236}">
                  <a16:creationId xmlns:a16="http://schemas.microsoft.com/office/drawing/2014/main" id="{A28C8F1A-9407-4D67-8250-D8923BC6DD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3" name="Freeform 13">
              <a:extLst>
                <a:ext uri="{FF2B5EF4-FFF2-40B4-BE49-F238E27FC236}">
                  <a16:creationId xmlns:a16="http://schemas.microsoft.com/office/drawing/2014/main" id="{5CE0A2B0-F7F1-442C-A287-CD6F729E28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4" name="Freeform 14">
              <a:extLst>
                <a:ext uri="{FF2B5EF4-FFF2-40B4-BE49-F238E27FC236}">
                  <a16:creationId xmlns:a16="http://schemas.microsoft.com/office/drawing/2014/main" id="{9E69CFA3-AE12-4EAF-A3A1-564BEEFEF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5" name="Freeform 15">
              <a:extLst>
                <a:ext uri="{FF2B5EF4-FFF2-40B4-BE49-F238E27FC236}">
                  <a16:creationId xmlns:a16="http://schemas.microsoft.com/office/drawing/2014/main" id="{ECB64037-2AE8-4CA9-AD8E-7ACC8618F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 name="Freeform 16">
              <a:extLst>
                <a:ext uri="{FF2B5EF4-FFF2-40B4-BE49-F238E27FC236}">
                  <a16:creationId xmlns:a16="http://schemas.microsoft.com/office/drawing/2014/main" id="{8D319B10-EE8E-453F-A137-D7EEFA2089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7" name="Freeform 17">
              <a:extLst>
                <a:ext uri="{FF2B5EF4-FFF2-40B4-BE49-F238E27FC236}">
                  <a16:creationId xmlns:a16="http://schemas.microsoft.com/office/drawing/2014/main" id="{3283F486-509C-4A42-8EED-794A991D2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8" name="Freeform 18">
              <a:extLst>
                <a:ext uri="{FF2B5EF4-FFF2-40B4-BE49-F238E27FC236}">
                  <a16:creationId xmlns:a16="http://schemas.microsoft.com/office/drawing/2014/main" id="{EBBFBB12-E756-4386-9C17-CA57438389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9" name="Freeform 19">
              <a:extLst>
                <a:ext uri="{FF2B5EF4-FFF2-40B4-BE49-F238E27FC236}">
                  <a16:creationId xmlns:a16="http://schemas.microsoft.com/office/drawing/2014/main" id="{7ADD0E7E-F4A6-4B3F-8A2F-BCBFAFBA23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0" name="Freeform 20">
              <a:extLst>
                <a:ext uri="{FF2B5EF4-FFF2-40B4-BE49-F238E27FC236}">
                  <a16:creationId xmlns:a16="http://schemas.microsoft.com/office/drawing/2014/main" id="{C19FCFB7-5E71-4197-8EC7-2ACB6DB02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1" name="Freeform 21">
              <a:extLst>
                <a:ext uri="{FF2B5EF4-FFF2-40B4-BE49-F238E27FC236}">
                  <a16:creationId xmlns:a16="http://schemas.microsoft.com/office/drawing/2014/main" id="{EAA533FE-4903-48DD-A921-421A9C44AF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2" name="Freeform 22">
              <a:extLst>
                <a:ext uri="{FF2B5EF4-FFF2-40B4-BE49-F238E27FC236}">
                  <a16:creationId xmlns:a16="http://schemas.microsoft.com/office/drawing/2014/main" id="{54CC5D8E-0D6C-4021-B84E-5D6182C0E1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2" name="Title 1"/>
          <p:cNvSpPr>
            <a:spLocks noGrp="1"/>
          </p:cNvSpPr>
          <p:nvPr>
            <p:ph type="title"/>
          </p:nvPr>
        </p:nvSpPr>
        <p:spPr>
          <a:xfrm>
            <a:off x="7839756" y="1159566"/>
            <a:ext cx="3662939" cy="4568264"/>
          </a:xfrm>
        </p:spPr>
        <p:txBody>
          <a:bodyPr anchor="ctr">
            <a:normAutofit/>
          </a:bodyPr>
          <a:lstStyle/>
          <a:p>
            <a:r>
              <a:rPr lang="en-US">
                <a:solidFill>
                  <a:schemeClr val="tx1"/>
                </a:solidFill>
              </a:rPr>
              <a:t>Adverse/ traumatic experiences </a:t>
            </a:r>
            <a:br>
              <a:rPr lang="en-US">
                <a:solidFill>
                  <a:schemeClr val="tx1"/>
                </a:solidFill>
              </a:rPr>
            </a:br>
            <a:endParaRPr lang="en-GB">
              <a:solidFill>
                <a:schemeClr val="tx1"/>
              </a:solidFill>
            </a:endParaRPr>
          </a:p>
        </p:txBody>
      </p:sp>
      <p:sp>
        <p:nvSpPr>
          <p:cNvPr id="24" name="Freeform 6">
            <a:extLst>
              <a:ext uri="{FF2B5EF4-FFF2-40B4-BE49-F238E27FC236}">
                <a16:creationId xmlns:a16="http://schemas.microsoft.com/office/drawing/2014/main" id="{E7D63BAB-D0DB-4F66-92F9-4D2E0A2E5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643468"/>
            <a:ext cx="7560245" cy="5571066"/>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p>
      <p:sp>
        <p:nvSpPr>
          <p:cNvPr id="3" name="Content Placeholder 2"/>
          <p:cNvSpPr>
            <a:spLocks noGrp="1"/>
          </p:cNvSpPr>
          <p:nvPr>
            <p:ph idx="1"/>
          </p:nvPr>
        </p:nvSpPr>
        <p:spPr>
          <a:xfrm>
            <a:off x="637310" y="1286934"/>
            <a:ext cx="5292436" cy="4284134"/>
          </a:xfrm>
        </p:spPr>
        <p:txBody>
          <a:bodyPr anchor="ctr">
            <a:normAutofit/>
          </a:bodyPr>
          <a:lstStyle/>
          <a:p>
            <a:pPr>
              <a:lnSpc>
                <a:spcPct val="90000"/>
              </a:lnSpc>
            </a:pPr>
            <a:r>
              <a:rPr lang="en-GB">
                <a:solidFill>
                  <a:srgbClr val="FFFFFF"/>
                </a:solidFill>
              </a:rPr>
              <a:t> Some of the stressful experiences of children involve sexual abuse, emotional neglect and physical abuse (Sevilla et al., 2020)</a:t>
            </a:r>
          </a:p>
          <a:p>
            <a:pPr>
              <a:lnSpc>
                <a:spcPct val="90000"/>
              </a:lnSpc>
            </a:pPr>
            <a:r>
              <a:rPr lang="en-GB">
                <a:solidFill>
                  <a:srgbClr val="FFFFFF"/>
                </a:solidFill>
              </a:rPr>
              <a:t>This can also affect their ability to show their emotions which can create difficulties in sleeping, lower the functioning of the immune system, and increase the numbers of risks (World Health Organization, 2020).</a:t>
            </a:r>
          </a:p>
          <a:p>
            <a:pPr>
              <a:lnSpc>
                <a:spcPct val="90000"/>
              </a:lnSpc>
            </a:pPr>
            <a:r>
              <a:rPr lang="en-GB">
                <a:solidFill>
                  <a:srgbClr val="FFFFFF"/>
                </a:solidFill>
              </a:rPr>
              <a:t> These experiences vary from different situations and different conditions. </a:t>
            </a:r>
          </a:p>
          <a:p>
            <a:pPr>
              <a:lnSpc>
                <a:spcPct val="90000"/>
              </a:lnSpc>
            </a:pPr>
            <a:r>
              <a:rPr lang="en-GB">
                <a:solidFill>
                  <a:srgbClr val="FFFFFF"/>
                </a:solidFill>
              </a:rPr>
              <a:t>Individuals who experience negative outcomes in childhood would lack many soft skills and the desire to have closeness in practical life </a:t>
            </a:r>
          </a:p>
        </p:txBody>
      </p:sp>
    </p:spTree>
    <p:extLst>
      <p:ext uri="{BB962C8B-B14F-4D97-AF65-F5344CB8AC3E}">
        <p14:creationId xmlns:p14="http://schemas.microsoft.com/office/powerpoint/2010/main" val="105292843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14589" y="377785"/>
            <a:ext cx="8690942" cy="6019282"/>
          </a:xfrm>
        </p:spPr>
      </p:pic>
    </p:spTree>
    <p:extLst>
      <p:ext uri="{BB962C8B-B14F-4D97-AF65-F5344CB8AC3E}">
        <p14:creationId xmlns:p14="http://schemas.microsoft.com/office/powerpoint/2010/main" val="949310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259893" y="3101093"/>
            <a:ext cx="2454052" cy="3029344"/>
          </a:xfrm>
        </p:spPr>
        <p:txBody>
          <a:bodyPr>
            <a:normAutofit/>
          </a:bodyPr>
          <a:lstStyle/>
          <a:p>
            <a:r>
              <a:rPr lang="en-GB" sz="2500">
                <a:solidFill>
                  <a:schemeClr val="bg1"/>
                </a:solidFill>
              </a:rPr>
              <a:t>Psychological</a:t>
            </a:r>
            <a:r>
              <a:rPr lang="en-GB" sz="2500" b="1">
                <a:solidFill>
                  <a:schemeClr val="bg1"/>
                </a:solidFill>
              </a:rPr>
              <a:t> </a:t>
            </a:r>
            <a:r>
              <a:rPr lang="en-GB" sz="2500">
                <a:solidFill>
                  <a:schemeClr val="bg1"/>
                </a:solidFill>
              </a:rPr>
              <a:t>Theories</a:t>
            </a:r>
            <a:br>
              <a:rPr lang="en-GB" sz="2500">
                <a:solidFill>
                  <a:schemeClr val="bg1"/>
                </a:solidFill>
              </a:rPr>
            </a:br>
            <a:r>
              <a:rPr lang="en-GB" sz="2500">
                <a:solidFill>
                  <a:schemeClr val="bg1"/>
                </a:solidFill>
              </a:rPr>
              <a:t>Erikson psychological theory</a:t>
            </a:r>
            <a:r>
              <a:rPr lang="en-GB" sz="2500" b="1">
                <a:solidFill>
                  <a:schemeClr val="bg1"/>
                </a:solidFill>
              </a:rPr>
              <a:t> </a:t>
            </a:r>
            <a:br>
              <a:rPr lang="en-GB" sz="2500" b="1">
                <a:solidFill>
                  <a:schemeClr val="bg1"/>
                </a:solidFill>
              </a:rPr>
            </a:br>
            <a:endParaRPr lang="en-GB" sz="2500">
              <a:solidFill>
                <a:schemeClr val="bg1"/>
              </a:solidFill>
            </a:endParaRPr>
          </a:p>
        </p:txBody>
      </p:sp>
      <p:sp>
        <p:nvSpPr>
          <p:cNvPr id="11"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13" name="Rectangle 12">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BF49F7E-B2AB-4F3D-9C20-00E62DD467C8}"/>
              </a:ext>
            </a:extLst>
          </p:cNvPr>
          <p:cNvGraphicFramePr>
            <a:graphicFrameLocks noGrp="1"/>
          </p:cNvGraphicFramePr>
          <p:nvPr>
            <p:ph idx="1"/>
            <p:extLst>
              <p:ext uri="{D42A27DB-BD31-4B8C-83A1-F6EECF244321}">
                <p14:modId xmlns:p14="http://schemas.microsoft.com/office/powerpoint/2010/main" val="469666395"/>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5898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2EC7880-C5D9-40A8-A6B0-3198AD07A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4543A62-A2AB-454A-878E-D3D9190D5F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8" name="Content Placeholder 7">
            <a:extLst>
              <a:ext uri="{FF2B5EF4-FFF2-40B4-BE49-F238E27FC236}">
                <a16:creationId xmlns:a16="http://schemas.microsoft.com/office/drawing/2014/main" id="{FA32CD50-9764-4B1B-9A39-07450699AC8D}"/>
              </a:ext>
            </a:extLst>
          </p:cNvPr>
          <p:cNvSpPr>
            <a:spLocks noGrp="1"/>
          </p:cNvSpPr>
          <p:nvPr>
            <p:ph idx="1"/>
          </p:nvPr>
        </p:nvSpPr>
        <p:spPr>
          <a:xfrm>
            <a:off x="649225" y="2133600"/>
            <a:ext cx="3650278" cy="3759253"/>
          </a:xfrm>
        </p:spPr>
        <p:txBody>
          <a:bodyPr>
            <a:normAutofit/>
          </a:bodyPr>
          <a:lstStyle/>
          <a:p>
            <a:endParaRPr lang="en-US"/>
          </a:p>
        </p:txBody>
      </p:sp>
      <p:pic>
        <p:nvPicPr>
          <p:cNvPr id="4" name="Content Placeholder 3"/>
          <p:cNvPicPr>
            <a:picLocks noChangeAspect="1"/>
          </p:cNvPicPr>
          <p:nvPr/>
        </p:nvPicPr>
        <p:blipFill rotWithShape="1">
          <a:blip r:embed="rId2">
            <a:extLst>
              <a:ext uri="{28A0092B-C50C-407E-A947-70E740481C1C}">
                <a14:useLocalDpi xmlns:a14="http://schemas.microsoft.com/office/drawing/2010/main" val="0"/>
              </a:ext>
            </a:extLst>
          </a:blip>
          <a:srcRect l="3209" r="22329" b="1"/>
          <a:stretch/>
        </p:blipFill>
        <p:spPr>
          <a:xfrm>
            <a:off x="4619543" y="640080"/>
            <a:ext cx="6953577" cy="5252773"/>
          </a:xfrm>
          <a:prstGeom prst="rect">
            <a:avLst/>
          </a:prstGeom>
        </p:spPr>
      </p:pic>
      <p:sp>
        <p:nvSpPr>
          <p:cNvPr id="26" name="Freeform 11">
            <a:extLst>
              <a:ext uri="{FF2B5EF4-FFF2-40B4-BE49-F238E27FC236}">
                <a16:creationId xmlns:a16="http://schemas.microsoft.com/office/drawing/2014/main" id="{50553464-41F1-4160-9D02-7C5EC7013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4679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F4C104D-5F30-4811-9376-566B26E4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9224" y="645106"/>
            <a:ext cx="3650279" cy="1259894"/>
          </a:xfrm>
        </p:spPr>
        <p:txBody>
          <a:bodyPr>
            <a:normAutofit/>
          </a:bodyPr>
          <a:lstStyle/>
          <a:p>
            <a:r>
              <a:rPr lang="en-US"/>
              <a:t>Attachment theory </a:t>
            </a:r>
            <a:endParaRPr lang="en-GB" dirty="0"/>
          </a:p>
        </p:txBody>
      </p:sp>
      <p:sp>
        <p:nvSpPr>
          <p:cNvPr id="11" name="Rectangle 10">
            <a:extLst>
              <a:ext uri="{FF2B5EF4-FFF2-40B4-BE49-F238E27FC236}">
                <a16:creationId xmlns:a16="http://schemas.microsoft.com/office/drawing/2014/main" id="{0815E34B-5D02-4E01-A936-E8E1C0AB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649225" y="2133600"/>
            <a:ext cx="3650278" cy="3759253"/>
          </a:xfrm>
        </p:spPr>
        <p:txBody>
          <a:bodyPr>
            <a:normAutofit/>
          </a:bodyPr>
          <a:lstStyle/>
          <a:p>
            <a:pPr>
              <a:lnSpc>
                <a:spcPct val="90000"/>
              </a:lnSpc>
            </a:pPr>
            <a:r>
              <a:rPr lang="en-GB" sz="1500"/>
              <a:t>Attachment theory was developed by John Bowlby in the year of 1958</a:t>
            </a:r>
          </a:p>
          <a:p>
            <a:pPr>
              <a:lnSpc>
                <a:spcPct val="90000"/>
              </a:lnSpc>
            </a:pPr>
            <a:r>
              <a:rPr lang="en-GB" sz="1500"/>
              <a:t>John Bowlby worked as a psychiatrist at the child guidance clinic of London (1930) where he used to treat many emotionally disturbed children.</a:t>
            </a:r>
          </a:p>
          <a:p>
            <a:pPr>
              <a:lnSpc>
                <a:spcPct val="90000"/>
              </a:lnSpc>
            </a:pPr>
            <a:r>
              <a:rPr lang="en-GB" sz="1500"/>
              <a:t>Children who are emotionally attached tend to be better in managing their feelings and adjustment of behaviour during traumas. (</a:t>
            </a:r>
            <a:r>
              <a:rPr lang="en-GB" sz="1500" err="1"/>
              <a:t>Sevilla</a:t>
            </a:r>
            <a:r>
              <a:rPr lang="en-GB" sz="1500"/>
              <a:t>, A., 2020)</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543" y="1319465"/>
            <a:ext cx="6953577" cy="3894003"/>
          </a:xfrm>
          <a:prstGeom prst="rect">
            <a:avLst/>
          </a:prstGeom>
        </p:spPr>
      </p:pic>
      <p:sp>
        <p:nvSpPr>
          <p:cNvPr id="13" name="Freeform 11">
            <a:extLst>
              <a:ext uri="{FF2B5EF4-FFF2-40B4-BE49-F238E27FC236}">
                <a16:creationId xmlns:a16="http://schemas.microsoft.com/office/drawing/2014/main" id="{7DE3414B-B032-4710-A468-D3285E38C5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7632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Parents support in children development </a:t>
            </a:r>
            <a:br>
              <a:rPr lang="en-GB" b="1" dirty="0"/>
            </a:br>
            <a:endParaRPr lang="en-GB" dirty="0"/>
          </a:p>
        </p:txBody>
      </p:sp>
      <p:sp>
        <p:nvSpPr>
          <p:cNvPr id="3" name="Content Placeholder 2"/>
          <p:cNvSpPr>
            <a:spLocks noGrp="1"/>
          </p:cNvSpPr>
          <p:nvPr>
            <p:ph idx="1"/>
          </p:nvPr>
        </p:nvSpPr>
        <p:spPr/>
        <p:txBody>
          <a:bodyPr>
            <a:normAutofit lnSpcReduction="10000"/>
          </a:bodyPr>
          <a:lstStyle/>
          <a:p>
            <a:r>
              <a:rPr lang="en-GB" dirty="0"/>
              <a:t>Parent should determine those  personalities that are developed in pre-arranged order for psychosocial development from early age according to the theory of Erikson.</a:t>
            </a:r>
            <a:endParaRPr lang="en-US" dirty="0"/>
          </a:p>
          <a:p>
            <a:r>
              <a:rPr lang="en-GB" dirty="0"/>
              <a:t>As per Erikson theory Parents need to provide motivation to their children for helping them in facing different disputes in each stage of life </a:t>
            </a:r>
          </a:p>
          <a:p>
            <a:r>
              <a:rPr lang="en-GB" dirty="0"/>
              <a:t>children who tend to suffer from mental health issues have an impact on their behaviour and emotional issues. As per attachment theory these problems can be solved by getting enough attention from parents and assistance of them in difficult times of life(</a:t>
            </a:r>
            <a:r>
              <a:rPr lang="en-GB" dirty="0" err="1"/>
              <a:t>Orgilés</a:t>
            </a:r>
            <a:r>
              <a:rPr lang="en-GB" dirty="0"/>
              <a:t> et al., 2020)</a:t>
            </a:r>
          </a:p>
          <a:p>
            <a:r>
              <a:rPr lang="en-GB" dirty="0"/>
              <a:t>According to attachment theory parents can meet the need for attachment by </a:t>
            </a:r>
            <a:r>
              <a:rPr lang="en-GB" dirty="0" err="1"/>
              <a:t>fulfilliing</a:t>
            </a:r>
            <a:r>
              <a:rPr lang="en-GB" dirty="0"/>
              <a:t> their responsibilities as caregivers and parents. Providing children safe and secure environment can assist them in boosting their self-esteem </a:t>
            </a:r>
          </a:p>
          <a:p>
            <a:endParaRPr lang="en-GB" b="1" dirty="0"/>
          </a:p>
        </p:txBody>
      </p:sp>
    </p:spTree>
    <p:extLst>
      <p:ext uri="{BB962C8B-B14F-4D97-AF65-F5344CB8AC3E}">
        <p14:creationId xmlns:p14="http://schemas.microsoft.com/office/powerpoint/2010/main" val="1574040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 </a:t>
            </a:r>
            <a:endParaRPr lang="en-GB" dirty="0"/>
          </a:p>
        </p:txBody>
      </p:sp>
      <p:sp>
        <p:nvSpPr>
          <p:cNvPr id="3" name="Content Placeholder 2"/>
          <p:cNvSpPr>
            <a:spLocks noGrp="1"/>
          </p:cNvSpPr>
          <p:nvPr>
            <p:ph idx="1"/>
          </p:nvPr>
        </p:nvSpPr>
        <p:spPr/>
        <p:txBody>
          <a:bodyPr/>
          <a:lstStyle/>
          <a:p>
            <a:r>
              <a:rPr lang="en-US" dirty="0" err="1"/>
              <a:t>Sevilla</a:t>
            </a:r>
            <a:r>
              <a:rPr lang="en-US" dirty="0"/>
              <a:t>, A., 2020. Learning during the lockdown: real-time data on children’s experiences during home learning.</a:t>
            </a:r>
            <a:endParaRPr lang="en-GB" dirty="0"/>
          </a:p>
          <a:p>
            <a:r>
              <a:rPr lang="en-US" dirty="0"/>
              <a:t>World Health Organization, 2020. </a:t>
            </a:r>
            <a:r>
              <a:rPr lang="en-US" dirty="0" err="1"/>
              <a:t>ApartTogether</a:t>
            </a:r>
            <a:r>
              <a:rPr lang="en-US" dirty="0"/>
              <a:t> survey: preliminary overview of refugees and migrants self-reported impact of Covid-19.</a:t>
            </a:r>
            <a:endParaRPr lang="en-GB" dirty="0"/>
          </a:p>
          <a:p>
            <a:r>
              <a:rPr lang="en-US" dirty="0"/>
              <a:t>Sameroff, A.J. and </a:t>
            </a:r>
            <a:r>
              <a:rPr lang="en-US" dirty="0" err="1"/>
              <a:t>Seifer</a:t>
            </a:r>
            <a:r>
              <a:rPr lang="en-US" dirty="0"/>
              <a:t>, R., 2021. Accumulation of environmental risk and child mental health. In Children of poverty (pp. 233-258). Routledge.</a:t>
            </a:r>
            <a:endParaRPr lang="en-GB" dirty="0"/>
          </a:p>
          <a:p>
            <a:r>
              <a:rPr lang="en-US" dirty="0" err="1"/>
              <a:t>Orgilés</a:t>
            </a:r>
            <a:r>
              <a:rPr lang="en-US" dirty="0"/>
              <a:t>, M., Morales, A., </a:t>
            </a:r>
            <a:r>
              <a:rPr lang="en-US" dirty="0" err="1"/>
              <a:t>Delvecchio</a:t>
            </a:r>
            <a:r>
              <a:rPr lang="en-US" dirty="0"/>
              <a:t>, E., </a:t>
            </a:r>
            <a:r>
              <a:rPr lang="en-US" dirty="0" err="1"/>
              <a:t>Mazzeschi</a:t>
            </a:r>
            <a:r>
              <a:rPr lang="en-US" dirty="0"/>
              <a:t>, C. and </a:t>
            </a:r>
            <a:r>
              <a:rPr lang="en-US" dirty="0" err="1"/>
              <a:t>Espada</a:t>
            </a:r>
            <a:r>
              <a:rPr lang="en-US" dirty="0"/>
              <a:t>, J.P., 2020. Immediate psychological effects of the COVID-19 quarantine in youth from Italy and Spain. Frontiers in psychology, 11, p.2986.</a:t>
            </a:r>
            <a:endParaRPr lang="en-GB" dirty="0"/>
          </a:p>
          <a:p>
            <a:endParaRPr lang="en-GB" dirty="0"/>
          </a:p>
        </p:txBody>
      </p:sp>
    </p:spTree>
    <p:extLst>
      <p:ext uri="{BB962C8B-B14F-4D97-AF65-F5344CB8AC3E}">
        <p14:creationId xmlns:p14="http://schemas.microsoft.com/office/powerpoint/2010/main" val="166125626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96</TotalTime>
  <Words>1848</Words>
  <Application>Microsoft Office PowerPoint</Application>
  <PresentationFormat>Widescreen</PresentationFormat>
  <Paragraphs>38</Paragraphs>
  <Slides>8</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Century Gothic</vt:lpstr>
      <vt:lpstr>Wingdings 3</vt:lpstr>
      <vt:lpstr>Wisp</vt:lpstr>
      <vt:lpstr>“A child’s experience between the ages of 0 – 5 years can affect the rest of their lives”</vt:lpstr>
      <vt:lpstr>Adverse/ traumatic experiences  </vt:lpstr>
      <vt:lpstr>PowerPoint Presentation</vt:lpstr>
      <vt:lpstr>Psychological Theories Erikson psychological theory  </vt:lpstr>
      <vt:lpstr>PowerPoint Presentation</vt:lpstr>
      <vt:lpstr>Attachment theory </vt:lpstr>
      <vt:lpstr>Parents support in children development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Bad experiences of child at the age of 0 to 5 years</dc:title>
  <dc:creator>Author</dc:creator>
  <cp:lastModifiedBy>Razwana Kousar</cp:lastModifiedBy>
  <cp:revision>17</cp:revision>
  <dcterms:created xsi:type="dcterms:W3CDTF">2021-09-30T11:36:13Z</dcterms:created>
  <dcterms:modified xsi:type="dcterms:W3CDTF">2021-10-20T13:42:52Z</dcterms:modified>
</cp:coreProperties>
</file>