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8" r:id="rId1"/>
  </p:sldMasterIdLst>
  <p:notesMasterIdLst>
    <p:notesMasterId r:id="rId33"/>
  </p:notesMasterIdLst>
  <p:sldIdLst>
    <p:sldId id="278" r:id="rId2"/>
    <p:sldId id="339" r:id="rId3"/>
    <p:sldId id="545" r:id="rId4"/>
    <p:sldId id="546" r:id="rId5"/>
    <p:sldId id="485" r:id="rId6"/>
    <p:sldId id="488" r:id="rId7"/>
    <p:sldId id="460" r:id="rId8"/>
    <p:sldId id="421" r:id="rId9"/>
    <p:sldId id="458" r:id="rId10"/>
    <p:sldId id="423" r:id="rId11"/>
    <p:sldId id="425" r:id="rId12"/>
    <p:sldId id="426" r:id="rId13"/>
    <p:sldId id="427" r:id="rId14"/>
    <p:sldId id="428" r:id="rId15"/>
    <p:sldId id="461" r:id="rId16"/>
    <p:sldId id="489" r:id="rId17"/>
    <p:sldId id="466" r:id="rId18"/>
    <p:sldId id="467" r:id="rId19"/>
    <p:sldId id="512" r:id="rId20"/>
    <p:sldId id="514" r:id="rId21"/>
    <p:sldId id="536" r:id="rId22"/>
    <p:sldId id="519" r:id="rId23"/>
    <p:sldId id="521" r:id="rId24"/>
    <p:sldId id="522" r:id="rId25"/>
    <p:sldId id="523" r:id="rId26"/>
    <p:sldId id="524" r:id="rId27"/>
    <p:sldId id="525" r:id="rId28"/>
    <p:sldId id="526" r:id="rId29"/>
    <p:sldId id="528" r:id="rId30"/>
    <p:sldId id="530" r:id="rId31"/>
    <p:sldId id="531" r:id="rId32"/>
  </p:sldIdLst>
  <p:sldSz cx="9144000" cy="6858000" type="screen4x3"/>
  <p:notesSz cx="6858000" cy="9947275"/>
  <p:defaultTextStyle>
    <a:defPPr>
      <a:defRPr lang="en-GB"/>
    </a:defPPr>
    <a:lvl1pPr algn="l" rtl="0" fontAlgn="base">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1pPr>
    <a:lvl2pPr marL="457200" algn="l" rtl="0" fontAlgn="base">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2pPr>
    <a:lvl3pPr marL="914400" algn="l" rtl="0" fontAlgn="base">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3pPr>
    <a:lvl4pPr marL="1371600" algn="l" rtl="0" fontAlgn="base">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4pPr>
    <a:lvl5pPr marL="1828800" algn="l" rtl="0" fontAlgn="base">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Editor_D" initials="Editor_D"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3" d="100"/>
          <a:sy n="63" d="100"/>
        </p:scale>
        <p:origin x="1380" y="52"/>
      </p:cViewPr>
      <p:guideLst>
        <p:guide orient="horz" pos="2160"/>
        <p:guide pos="2880"/>
      </p:guideLst>
    </p:cSldViewPr>
  </p:slideViewPr>
  <p:outlineViewPr>
    <p:cViewPr>
      <p:scale>
        <a:sx n="33" d="100"/>
        <a:sy n="33" d="100"/>
      </p:scale>
      <p:origin x="168" y="19752"/>
    </p:cViewPr>
  </p:outlin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ven Pattinson" userId="b52b1ba7-b527-49a6-9e22-bcb6af20c0fa" providerId="ADAL" clId="{5D4B9001-EFA6-42C4-9E5A-6F240B8C32C2}"/>
    <pc:docChg chg="undo redo custSel addSld delSld modSld sldOrd">
      <pc:chgData name="Steven Pattinson" userId="b52b1ba7-b527-49a6-9e22-bcb6af20c0fa" providerId="ADAL" clId="{5D4B9001-EFA6-42C4-9E5A-6F240B8C32C2}" dt="2024-03-15T03:30:51.759" v="281" actId="47"/>
      <pc:docMkLst>
        <pc:docMk/>
      </pc:docMkLst>
      <pc:sldChg chg="modSp mod">
        <pc:chgData name="Steven Pattinson" userId="b52b1ba7-b527-49a6-9e22-bcb6af20c0fa" providerId="ADAL" clId="{5D4B9001-EFA6-42C4-9E5A-6F240B8C32C2}" dt="2024-03-01T11:25:58.499" v="207" actId="20577"/>
        <pc:sldMkLst>
          <pc:docMk/>
          <pc:sldMk cId="0" sldId="421"/>
        </pc:sldMkLst>
        <pc:spChg chg="mod">
          <ac:chgData name="Steven Pattinson" userId="b52b1ba7-b527-49a6-9e22-bcb6af20c0fa" providerId="ADAL" clId="{5D4B9001-EFA6-42C4-9E5A-6F240B8C32C2}" dt="2024-03-01T11:25:58.499" v="207" actId="20577"/>
          <ac:spMkLst>
            <pc:docMk/>
            <pc:sldMk cId="0" sldId="421"/>
            <ac:spMk id="23555" creationId="{00000000-0000-0000-0000-000000000000}"/>
          </ac:spMkLst>
        </pc:spChg>
      </pc:sldChg>
      <pc:sldChg chg="modSp mod ord">
        <pc:chgData name="Steven Pattinson" userId="b52b1ba7-b527-49a6-9e22-bcb6af20c0fa" providerId="ADAL" clId="{5D4B9001-EFA6-42C4-9E5A-6F240B8C32C2}" dt="2024-03-01T11:26:24.647" v="227"/>
        <pc:sldMkLst>
          <pc:docMk/>
          <pc:sldMk cId="0" sldId="426"/>
        </pc:sldMkLst>
        <pc:spChg chg="mod">
          <ac:chgData name="Steven Pattinson" userId="b52b1ba7-b527-49a6-9e22-bcb6af20c0fa" providerId="ADAL" clId="{5D4B9001-EFA6-42C4-9E5A-6F240B8C32C2}" dt="2024-03-01T11:26:23.202" v="225" actId="20577"/>
          <ac:spMkLst>
            <pc:docMk/>
            <pc:sldMk cId="0" sldId="426"/>
            <ac:spMk id="27650" creationId="{00000000-0000-0000-0000-000000000000}"/>
          </ac:spMkLst>
        </pc:spChg>
      </pc:sldChg>
      <pc:sldChg chg="del">
        <pc:chgData name="Steven Pattinson" userId="b52b1ba7-b527-49a6-9e22-bcb6af20c0fa" providerId="ADAL" clId="{5D4B9001-EFA6-42C4-9E5A-6F240B8C32C2}" dt="2024-03-15T03:29:08.342" v="278" actId="47"/>
        <pc:sldMkLst>
          <pc:docMk/>
          <pc:sldMk cId="0" sldId="457"/>
        </pc:sldMkLst>
      </pc:sldChg>
      <pc:sldChg chg="del">
        <pc:chgData name="Steven Pattinson" userId="b52b1ba7-b527-49a6-9e22-bcb6af20c0fa" providerId="ADAL" clId="{5D4B9001-EFA6-42C4-9E5A-6F240B8C32C2}" dt="2024-03-01T11:20:29.943" v="98" actId="47"/>
        <pc:sldMkLst>
          <pc:docMk/>
          <pc:sldMk cId="0" sldId="459"/>
        </pc:sldMkLst>
      </pc:sldChg>
      <pc:sldChg chg="modSp mod">
        <pc:chgData name="Steven Pattinson" userId="b52b1ba7-b527-49a6-9e22-bcb6af20c0fa" providerId="ADAL" clId="{5D4B9001-EFA6-42C4-9E5A-6F240B8C32C2}" dt="2024-03-01T11:32:10.467" v="246" actId="20577"/>
        <pc:sldMkLst>
          <pc:docMk/>
          <pc:sldMk cId="1753163715" sldId="467"/>
        </pc:sldMkLst>
        <pc:spChg chg="mod">
          <ac:chgData name="Steven Pattinson" userId="b52b1ba7-b527-49a6-9e22-bcb6af20c0fa" providerId="ADAL" clId="{5D4B9001-EFA6-42C4-9E5A-6F240B8C32C2}" dt="2024-03-01T11:32:10.467" v="246" actId="20577"/>
          <ac:spMkLst>
            <pc:docMk/>
            <pc:sldMk cId="1753163715" sldId="467"/>
            <ac:spMk id="3" creationId="{00000000-0000-0000-0000-000000000000}"/>
          </ac:spMkLst>
        </pc:spChg>
      </pc:sldChg>
      <pc:sldChg chg="del">
        <pc:chgData name="Steven Pattinson" userId="b52b1ba7-b527-49a6-9e22-bcb6af20c0fa" providerId="ADAL" clId="{5D4B9001-EFA6-42C4-9E5A-6F240B8C32C2}" dt="2024-03-15T03:30:51.759" v="281" actId="47"/>
        <pc:sldMkLst>
          <pc:docMk/>
          <pc:sldMk cId="3174081296" sldId="486"/>
        </pc:sldMkLst>
      </pc:sldChg>
      <pc:sldChg chg="del">
        <pc:chgData name="Steven Pattinson" userId="b52b1ba7-b527-49a6-9e22-bcb6af20c0fa" providerId="ADAL" clId="{5D4B9001-EFA6-42C4-9E5A-6F240B8C32C2}" dt="2024-03-15T03:29:01.369" v="277" actId="47"/>
        <pc:sldMkLst>
          <pc:docMk/>
          <pc:sldMk cId="3618560374" sldId="487"/>
        </pc:sldMkLst>
      </pc:sldChg>
      <pc:sldChg chg="del">
        <pc:chgData name="Steven Pattinson" userId="b52b1ba7-b527-49a6-9e22-bcb6af20c0fa" providerId="ADAL" clId="{5D4B9001-EFA6-42C4-9E5A-6F240B8C32C2}" dt="2024-03-01T11:34:21.474" v="247" actId="47"/>
        <pc:sldMkLst>
          <pc:docMk/>
          <pc:sldMk cId="580576550" sldId="520"/>
        </pc:sldMkLst>
      </pc:sldChg>
      <pc:sldChg chg="del">
        <pc:chgData name="Steven Pattinson" userId="b52b1ba7-b527-49a6-9e22-bcb6af20c0fa" providerId="ADAL" clId="{5D4B9001-EFA6-42C4-9E5A-6F240B8C32C2}" dt="2024-03-15T03:30:20.892" v="280" actId="47"/>
        <pc:sldMkLst>
          <pc:docMk/>
          <pc:sldMk cId="3821583491" sldId="527"/>
        </pc:sldMkLst>
      </pc:sldChg>
      <pc:sldChg chg="del">
        <pc:chgData name="Steven Pattinson" userId="b52b1ba7-b527-49a6-9e22-bcb6af20c0fa" providerId="ADAL" clId="{5D4B9001-EFA6-42C4-9E5A-6F240B8C32C2}" dt="2024-03-15T03:30:18.356" v="279" actId="47"/>
        <pc:sldMkLst>
          <pc:docMk/>
          <pc:sldMk cId="2218475070" sldId="529"/>
        </pc:sldMkLst>
      </pc:sldChg>
      <pc:sldChg chg="modSp mod">
        <pc:chgData name="Steven Pattinson" userId="b52b1ba7-b527-49a6-9e22-bcb6af20c0fa" providerId="ADAL" clId="{5D4B9001-EFA6-42C4-9E5A-6F240B8C32C2}" dt="2024-03-01T11:38:30.100" v="275" actId="113"/>
        <pc:sldMkLst>
          <pc:docMk/>
          <pc:sldMk cId="3984396554" sldId="530"/>
        </pc:sldMkLst>
        <pc:spChg chg="mod">
          <ac:chgData name="Steven Pattinson" userId="b52b1ba7-b527-49a6-9e22-bcb6af20c0fa" providerId="ADAL" clId="{5D4B9001-EFA6-42C4-9E5A-6F240B8C32C2}" dt="2024-03-01T11:38:17.768" v="274" actId="6549"/>
          <ac:spMkLst>
            <pc:docMk/>
            <pc:sldMk cId="3984396554" sldId="530"/>
            <ac:spMk id="22530" creationId="{00000000-0000-0000-0000-000000000000}"/>
          </ac:spMkLst>
        </pc:spChg>
        <pc:spChg chg="mod">
          <ac:chgData name="Steven Pattinson" userId="b52b1ba7-b527-49a6-9e22-bcb6af20c0fa" providerId="ADAL" clId="{5D4B9001-EFA6-42C4-9E5A-6F240B8C32C2}" dt="2024-03-01T11:38:30.100" v="275" actId="113"/>
          <ac:spMkLst>
            <pc:docMk/>
            <pc:sldMk cId="3984396554" sldId="530"/>
            <ac:spMk id="35843" creationId="{00000000-0000-0000-0000-000000000000}"/>
          </ac:spMkLst>
        </pc:spChg>
      </pc:sldChg>
      <pc:sldChg chg="del">
        <pc:chgData name="Steven Pattinson" userId="b52b1ba7-b527-49a6-9e22-bcb6af20c0fa" providerId="ADAL" clId="{5D4B9001-EFA6-42C4-9E5A-6F240B8C32C2}" dt="2024-03-15T03:28:35.497" v="276" actId="47"/>
        <pc:sldMkLst>
          <pc:docMk/>
          <pc:sldMk cId="1657502999" sldId="537"/>
        </pc:sldMkLst>
      </pc:sldChg>
      <pc:sldChg chg="del">
        <pc:chgData name="Steven Pattinson" userId="b52b1ba7-b527-49a6-9e22-bcb6af20c0fa" providerId="ADAL" clId="{5D4B9001-EFA6-42C4-9E5A-6F240B8C32C2}" dt="2024-03-01T11:22:18.366" v="99" actId="47"/>
        <pc:sldMkLst>
          <pc:docMk/>
          <pc:sldMk cId="2890606289" sldId="540"/>
        </pc:sldMkLst>
      </pc:sldChg>
      <pc:sldChg chg="del">
        <pc:chgData name="Steven Pattinson" userId="b52b1ba7-b527-49a6-9e22-bcb6af20c0fa" providerId="ADAL" clId="{5D4B9001-EFA6-42C4-9E5A-6F240B8C32C2}" dt="2024-03-01T11:22:43.953" v="100" actId="47"/>
        <pc:sldMkLst>
          <pc:docMk/>
          <pc:sldMk cId="2967129611" sldId="541"/>
        </pc:sldMkLst>
      </pc:sldChg>
      <pc:sldChg chg="modSp mod">
        <pc:chgData name="Steven Pattinson" userId="b52b1ba7-b527-49a6-9e22-bcb6af20c0fa" providerId="ADAL" clId="{5D4B9001-EFA6-42C4-9E5A-6F240B8C32C2}" dt="2024-03-01T11:16:07.889" v="32" actId="20577"/>
        <pc:sldMkLst>
          <pc:docMk/>
          <pc:sldMk cId="3879172757" sldId="543"/>
        </pc:sldMkLst>
        <pc:spChg chg="mod">
          <ac:chgData name="Steven Pattinson" userId="b52b1ba7-b527-49a6-9e22-bcb6af20c0fa" providerId="ADAL" clId="{5D4B9001-EFA6-42C4-9E5A-6F240B8C32C2}" dt="2024-03-01T11:16:07.889" v="32" actId="20577"/>
          <ac:spMkLst>
            <pc:docMk/>
            <pc:sldMk cId="3879172757" sldId="543"/>
            <ac:spMk id="4" creationId="{00000000-0000-0000-0000-000000000000}"/>
          </ac:spMkLst>
        </pc:spChg>
      </pc:sldChg>
      <pc:sldChg chg="addSp delSp modSp new mod modClrScheme chgLayout">
        <pc:chgData name="Steven Pattinson" userId="b52b1ba7-b527-49a6-9e22-bcb6af20c0fa" providerId="ADAL" clId="{5D4B9001-EFA6-42C4-9E5A-6F240B8C32C2}" dt="2024-03-01T11:19:50.839" v="97" actId="403"/>
        <pc:sldMkLst>
          <pc:docMk/>
          <pc:sldMk cId="3223109629" sldId="545"/>
        </pc:sldMkLst>
        <pc:spChg chg="del mod ord">
          <ac:chgData name="Steven Pattinson" userId="b52b1ba7-b527-49a6-9e22-bcb6af20c0fa" providerId="ADAL" clId="{5D4B9001-EFA6-42C4-9E5A-6F240B8C32C2}" dt="2024-03-01T11:17:13.068" v="34" actId="700"/>
          <ac:spMkLst>
            <pc:docMk/>
            <pc:sldMk cId="3223109629" sldId="545"/>
            <ac:spMk id="2" creationId="{525D8493-BCCE-EA63-D1A0-C1900E66E449}"/>
          </ac:spMkLst>
        </pc:spChg>
        <pc:spChg chg="del mod ord">
          <ac:chgData name="Steven Pattinson" userId="b52b1ba7-b527-49a6-9e22-bcb6af20c0fa" providerId="ADAL" clId="{5D4B9001-EFA6-42C4-9E5A-6F240B8C32C2}" dt="2024-03-01T11:17:13.068" v="34" actId="700"/>
          <ac:spMkLst>
            <pc:docMk/>
            <pc:sldMk cId="3223109629" sldId="545"/>
            <ac:spMk id="3" creationId="{7CF8800D-8A2B-67F1-B1FB-96C79BA354DA}"/>
          </ac:spMkLst>
        </pc:spChg>
        <pc:spChg chg="add mod ord">
          <ac:chgData name="Steven Pattinson" userId="b52b1ba7-b527-49a6-9e22-bcb6af20c0fa" providerId="ADAL" clId="{5D4B9001-EFA6-42C4-9E5A-6F240B8C32C2}" dt="2024-03-01T11:17:17.275" v="52" actId="20577"/>
          <ac:spMkLst>
            <pc:docMk/>
            <pc:sldMk cId="3223109629" sldId="545"/>
            <ac:spMk id="4" creationId="{CCAE2661-0FA4-30A9-554B-0C3C60F037D1}"/>
          </ac:spMkLst>
        </pc:spChg>
        <pc:spChg chg="add mod ord">
          <ac:chgData name="Steven Pattinson" userId="b52b1ba7-b527-49a6-9e22-bcb6af20c0fa" providerId="ADAL" clId="{5D4B9001-EFA6-42C4-9E5A-6F240B8C32C2}" dt="2024-03-01T11:19:50.839" v="97" actId="403"/>
          <ac:spMkLst>
            <pc:docMk/>
            <pc:sldMk cId="3223109629" sldId="545"/>
            <ac:spMk id="5" creationId="{49ABB421-2F28-B419-34E9-8E9C78B4982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364"/>
          </a:xfrm>
          <a:prstGeom prst="rect">
            <a:avLst/>
          </a:prstGeom>
        </p:spPr>
        <p:txBody>
          <a:bodyPr vert="horz" lIns="91440" tIns="45720" rIns="91440" bIns="45720" rtlCol="0"/>
          <a:lstStyle>
            <a:lvl1pPr algn="l">
              <a:defRPr sz="1200">
                <a:latin typeface="Arial" pitchFamily="-1" charset="0"/>
                <a:ea typeface="ＭＳ Ｐゴシック" pitchFamily="-1" charset="-128"/>
                <a:cs typeface="ＭＳ Ｐゴシック" pitchFamily="-1" charset="-128"/>
              </a:defRPr>
            </a:lvl1pPr>
          </a:lstStyle>
          <a:p>
            <a:pPr>
              <a:defRPr/>
            </a:pPr>
            <a:endParaRPr lang="en-US" dirty="0"/>
          </a:p>
        </p:txBody>
      </p:sp>
      <p:sp>
        <p:nvSpPr>
          <p:cNvPr id="3" name="Date Placeholder 2"/>
          <p:cNvSpPr>
            <a:spLocks noGrp="1"/>
          </p:cNvSpPr>
          <p:nvPr>
            <p:ph type="dt" idx="1"/>
          </p:nvPr>
        </p:nvSpPr>
        <p:spPr>
          <a:xfrm>
            <a:off x="3884613" y="0"/>
            <a:ext cx="2971800" cy="497364"/>
          </a:xfrm>
          <a:prstGeom prst="rect">
            <a:avLst/>
          </a:prstGeom>
        </p:spPr>
        <p:txBody>
          <a:bodyPr vert="horz" wrap="square" lIns="91440" tIns="45720" rIns="91440" bIns="45720" numCol="1" anchor="t" anchorCtr="0" compatLnSpc="1">
            <a:prstTxWarp prst="textNoShape">
              <a:avLst/>
            </a:prstTxWarp>
          </a:bodyPr>
          <a:lstStyle>
            <a:lvl1pPr algn="r">
              <a:defRPr sz="1200" smtClean="0"/>
            </a:lvl1pPr>
          </a:lstStyle>
          <a:p>
            <a:pPr>
              <a:defRPr/>
            </a:pPr>
            <a:fld id="{C883691F-A5E8-49F3-8FD1-74E33B297E47}" type="datetime1">
              <a:rPr lang="en-US"/>
              <a:pPr>
                <a:defRPr/>
              </a:pPr>
              <a:t>9/19/2024</a:t>
            </a:fld>
            <a:endParaRPr lang="en-US" dirty="0"/>
          </a:p>
        </p:txBody>
      </p:sp>
      <p:sp>
        <p:nvSpPr>
          <p:cNvPr id="4" name="Slide Image Placeholder 3"/>
          <p:cNvSpPr>
            <a:spLocks noGrp="1" noRot="1" noChangeAspect="1"/>
          </p:cNvSpPr>
          <p:nvPr>
            <p:ph type="sldImg" idx="2"/>
          </p:nvPr>
        </p:nvSpPr>
        <p:spPr>
          <a:xfrm>
            <a:off x="942975" y="746125"/>
            <a:ext cx="4972050" cy="3730625"/>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85800" y="4724956"/>
            <a:ext cx="5486400" cy="4476274"/>
          </a:xfrm>
          <a:prstGeom prst="rect">
            <a:avLst/>
          </a:prstGeom>
        </p:spPr>
        <p:txBody>
          <a:bodyPr vert="horz" wrap="square" lIns="91440" tIns="45720" rIns="91440" bIns="45720" numCol="1" anchor="t" anchorCtr="0" compatLnSpc="1">
            <a:prstTxWarp prst="textNoShape">
              <a:avLst/>
            </a:prstTxWarp>
            <a:normAutofit/>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p:cNvSpPr>
            <a:spLocks noGrp="1"/>
          </p:cNvSpPr>
          <p:nvPr>
            <p:ph type="ftr" sz="quarter" idx="4"/>
          </p:nvPr>
        </p:nvSpPr>
        <p:spPr>
          <a:xfrm>
            <a:off x="0" y="9448185"/>
            <a:ext cx="2971800" cy="497364"/>
          </a:xfrm>
          <a:prstGeom prst="rect">
            <a:avLst/>
          </a:prstGeom>
        </p:spPr>
        <p:txBody>
          <a:bodyPr vert="horz" lIns="91440" tIns="45720" rIns="91440" bIns="45720" rtlCol="0" anchor="b"/>
          <a:lstStyle>
            <a:lvl1pPr algn="l">
              <a:defRPr sz="1200">
                <a:latin typeface="Arial" pitchFamily="-1" charset="0"/>
                <a:ea typeface="ＭＳ Ｐゴシック" pitchFamily="-1" charset="-128"/>
                <a:cs typeface="ＭＳ Ｐゴシック" pitchFamily="-1" charset="-128"/>
              </a:defRPr>
            </a:lvl1pPr>
          </a:lstStyle>
          <a:p>
            <a:pPr>
              <a:defRPr/>
            </a:pPr>
            <a:endParaRPr lang="en-US" dirty="0"/>
          </a:p>
        </p:txBody>
      </p:sp>
      <p:sp>
        <p:nvSpPr>
          <p:cNvPr id="7" name="Slide Number Placeholder 6"/>
          <p:cNvSpPr>
            <a:spLocks noGrp="1"/>
          </p:cNvSpPr>
          <p:nvPr>
            <p:ph type="sldNum" sz="quarter" idx="5"/>
          </p:nvPr>
        </p:nvSpPr>
        <p:spPr>
          <a:xfrm>
            <a:off x="3884613" y="9448185"/>
            <a:ext cx="2971800" cy="497364"/>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B2FC49E6-58E8-47B1-81B4-D3ABFC3907FD}" type="slidenum">
              <a:rPr lang="en-US" altLang="en-US"/>
              <a:pPr/>
              <a:t>‹#›</a:t>
            </a:fld>
            <a:endParaRPr lang="en-US" altLang="en-US" dirty="0"/>
          </a:p>
        </p:txBody>
      </p:sp>
    </p:spTree>
    <p:extLst>
      <p:ext uri="{BB962C8B-B14F-4D97-AF65-F5344CB8AC3E}">
        <p14:creationId xmlns:p14="http://schemas.microsoft.com/office/powerpoint/2010/main" val="1642828468"/>
      </p:ext>
    </p:extLst>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ＭＳ Ｐゴシック" pitchFamily="-1" charset="-128"/>
        <a:cs typeface="ＭＳ Ｐゴシック" pitchFamily="-1" charset="-128"/>
      </a:defRPr>
    </a:lvl1pPr>
    <a:lvl2pPr marL="457200" algn="l" defTabSz="457200" rtl="0" eaLnBrk="0" fontAlgn="base" hangingPunct="0">
      <a:spcBef>
        <a:spcPct val="30000"/>
      </a:spcBef>
      <a:spcAft>
        <a:spcPct val="0"/>
      </a:spcAft>
      <a:defRPr sz="1200" kern="1200">
        <a:solidFill>
          <a:schemeClr val="tx1"/>
        </a:solidFill>
        <a:latin typeface="+mn-lt"/>
        <a:ea typeface="ＭＳ Ｐゴシック" pitchFamily="-1" charset="-128"/>
        <a:cs typeface="+mn-cs"/>
      </a:defRPr>
    </a:lvl2pPr>
    <a:lvl3pPr marL="914400" algn="l" defTabSz="457200" rtl="0" eaLnBrk="0" fontAlgn="base" hangingPunct="0">
      <a:spcBef>
        <a:spcPct val="30000"/>
      </a:spcBef>
      <a:spcAft>
        <a:spcPct val="0"/>
      </a:spcAft>
      <a:defRPr sz="1200" kern="1200">
        <a:solidFill>
          <a:schemeClr val="tx1"/>
        </a:solidFill>
        <a:latin typeface="+mn-lt"/>
        <a:ea typeface="ＭＳ Ｐゴシック" pitchFamily="-1" charset="-128"/>
        <a:cs typeface="+mn-cs"/>
      </a:defRPr>
    </a:lvl3pPr>
    <a:lvl4pPr marL="1371600" algn="l" defTabSz="457200" rtl="0" eaLnBrk="0" fontAlgn="base" hangingPunct="0">
      <a:spcBef>
        <a:spcPct val="30000"/>
      </a:spcBef>
      <a:spcAft>
        <a:spcPct val="0"/>
      </a:spcAft>
      <a:defRPr sz="1200" kern="1200">
        <a:solidFill>
          <a:schemeClr val="tx1"/>
        </a:solidFill>
        <a:latin typeface="+mn-lt"/>
        <a:ea typeface="ＭＳ Ｐゴシック" pitchFamily="-1" charset="-128"/>
        <a:cs typeface="+mn-cs"/>
      </a:defRPr>
    </a:lvl4pPr>
    <a:lvl5pPr marL="1828800" algn="l" defTabSz="457200" rtl="0" eaLnBrk="0" fontAlgn="base" hangingPunct="0">
      <a:spcBef>
        <a:spcPct val="30000"/>
      </a:spcBef>
      <a:spcAft>
        <a:spcPct val="0"/>
      </a:spcAft>
      <a:defRPr sz="1200" kern="1200">
        <a:solidFill>
          <a:schemeClr val="tx1"/>
        </a:solidFill>
        <a:latin typeface="+mn-lt"/>
        <a:ea typeface="ＭＳ Ｐゴシック" pitchFamily="-1"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_design backgroun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45240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_no desig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16971001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pPr>
              <a:defRPr/>
            </a:pPr>
            <a:endParaRPr lang="en-GB" dirty="0"/>
          </a:p>
        </p:txBody>
      </p:sp>
      <p:sp>
        <p:nvSpPr>
          <p:cNvPr id="6" name="Slide Number Placeholder 5"/>
          <p:cNvSpPr>
            <a:spLocks noGrp="1"/>
          </p:cNvSpPr>
          <p:nvPr>
            <p:ph type="sldNum" sz="quarter" idx="12"/>
          </p:nvPr>
        </p:nvSpPr>
        <p:spPr/>
        <p:txBody>
          <a:bodyPr/>
          <a:lstStyle/>
          <a:p>
            <a:fld id="{8E7A6E7F-11DF-4ED9-A2C8-13D936BA4A7D}" type="slidenum">
              <a:rPr lang="en-GB" altLang="en-US" smtClean="0"/>
              <a:pPr/>
              <a:t>‹#›</a:t>
            </a:fld>
            <a:endParaRPr lang="en-GB" altLang="en-US" dirty="0"/>
          </a:p>
        </p:txBody>
      </p:sp>
    </p:spTree>
    <p:extLst>
      <p:ext uri="{BB962C8B-B14F-4D97-AF65-F5344CB8AC3E}">
        <p14:creationId xmlns:p14="http://schemas.microsoft.com/office/powerpoint/2010/main" val="23627323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Chapter Slide">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lgn="ctr">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p:txBody>
          <a:bodyPr/>
          <a:lstStyle/>
          <a:p>
            <a:pPr>
              <a:defRPr/>
            </a:pPr>
            <a:endParaRPr lang="en-GB" dirty="0"/>
          </a:p>
        </p:txBody>
      </p:sp>
      <p:sp>
        <p:nvSpPr>
          <p:cNvPr id="6" name="Slide Number Placeholder 5"/>
          <p:cNvSpPr>
            <a:spLocks noGrp="1"/>
          </p:cNvSpPr>
          <p:nvPr>
            <p:ph type="sldNum" sz="quarter" idx="12"/>
          </p:nvPr>
        </p:nvSpPr>
        <p:spPr/>
        <p:txBody>
          <a:bodyPr/>
          <a:lstStyle/>
          <a:p>
            <a:fld id="{DEB24F53-3755-4A52-B584-FD27C4E4F9C7}" type="slidenum">
              <a:rPr lang="en-GB" altLang="en-US" smtClean="0"/>
              <a:pPr/>
              <a:t>‹#›</a:t>
            </a:fld>
            <a:endParaRPr lang="en-GB" altLang="en-US" dirty="0"/>
          </a:p>
        </p:txBody>
      </p:sp>
    </p:spTree>
    <p:extLst>
      <p:ext uri="{BB962C8B-B14F-4D97-AF65-F5344CB8AC3E}">
        <p14:creationId xmlns:p14="http://schemas.microsoft.com/office/powerpoint/2010/main" val="37792978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2178120"/>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2178119"/>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pPr>
              <a:defRPr/>
            </a:pPr>
            <a:endParaRPr lang="en-GB" dirty="0"/>
          </a:p>
        </p:txBody>
      </p:sp>
      <p:sp>
        <p:nvSpPr>
          <p:cNvPr id="7" name="Slide Number Placeholder 6"/>
          <p:cNvSpPr>
            <a:spLocks noGrp="1"/>
          </p:cNvSpPr>
          <p:nvPr>
            <p:ph type="sldNum" sz="quarter" idx="12"/>
          </p:nvPr>
        </p:nvSpPr>
        <p:spPr/>
        <p:txBody>
          <a:bodyPr/>
          <a:lstStyle/>
          <a:p>
            <a:fld id="{52DA7235-3BB2-41D4-8601-6C53191E28AF}" type="slidenum">
              <a:rPr lang="en-GB" altLang="en-US" smtClean="0"/>
              <a:pPr/>
              <a:t>‹#›</a:t>
            </a:fld>
            <a:endParaRPr lang="en-GB" altLang="en-US" dirty="0"/>
          </a:p>
        </p:txBody>
      </p:sp>
    </p:spTree>
    <p:extLst>
      <p:ext uri="{BB962C8B-B14F-4D97-AF65-F5344CB8AC3E}">
        <p14:creationId xmlns:p14="http://schemas.microsoft.com/office/powerpoint/2010/main" val="21300494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765817"/>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2102404"/>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937339"/>
            <a:ext cx="3868340" cy="34064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2102398"/>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937327"/>
            <a:ext cx="3887391" cy="34064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pPr>
              <a:defRPr/>
            </a:pPr>
            <a:endParaRPr lang="en-GB" dirty="0"/>
          </a:p>
        </p:txBody>
      </p:sp>
      <p:sp>
        <p:nvSpPr>
          <p:cNvPr id="9" name="Slide Number Placeholder 8"/>
          <p:cNvSpPr>
            <a:spLocks noGrp="1"/>
          </p:cNvSpPr>
          <p:nvPr>
            <p:ph type="sldNum" sz="quarter" idx="12"/>
          </p:nvPr>
        </p:nvSpPr>
        <p:spPr/>
        <p:txBody>
          <a:bodyPr/>
          <a:lstStyle/>
          <a:p>
            <a:fld id="{BC9F48FF-92FD-47CB-9C87-07311F9D9DFA}" type="slidenum">
              <a:rPr lang="en-GB" altLang="en-US" smtClean="0"/>
              <a:pPr/>
              <a:t>‹#›</a:t>
            </a:fld>
            <a:endParaRPr lang="en-GB" altLang="en-US" dirty="0"/>
          </a:p>
        </p:txBody>
      </p:sp>
    </p:spTree>
    <p:extLst>
      <p:ext uri="{BB962C8B-B14F-4D97-AF65-F5344CB8AC3E}">
        <p14:creationId xmlns:p14="http://schemas.microsoft.com/office/powerpoint/2010/main" val="18114341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pPr>
              <a:defRPr/>
            </a:pPr>
            <a:endParaRPr lang="en-GB" dirty="0"/>
          </a:p>
        </p:txBody>
      </p:sp>
      <p:sp>
        <p:nvSpPr>
          <p:cNvPr id="5" name="Slide Number Placeholder 4"/>
          <p:cNvSpPr>
            <a:spLocks noGrp="1"/>
          </p:cNvSpPr>
          <p:nvPr>
            <p:ph type="sldNum" sz="quarter" idx="12"/>
          </p:nvPr>
        </p:nvSpPr>
        <p:spPr/>
        <p:txBody>
          <a:bodyPr/>
          <a:lstStyle/>
          <a:p>
            <a:fld id="{29C2A3A7-1000-4A74-8CAC-F01A191DF84F}" type="slidenum">
              <a:rPr lang="en-GB" altLang="en-US" smtClean="0"/>
              <a:pPr/>
              <a:t>‹#›</a:t>
            </a:fld>
            <a:endParaRPr lang="en-GB" altLang="en-US" dirty="0"/>
          </a:p>
        </p:txBody>
      </p:sp>
    </p:spTree>
    <p:extLst>
      <p:ext uri="{BB962C8B-B14F-4D97-AF65-F5344CB8AC3E}">
        <p14:creationId xmlns:p14="http://schemas.microsoft.com/office/powerpoint/2010/main" val="37069118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pPr>
              <a:defRPr/>
            </a:pPr>
            <a:endParaRPr lang="en-GB" dirty="0"/>
          </a:p>
        </p:txBody>
      </p:sp>
      <p:sp>
        <p:nvSpPr>
          <p:cNvPr id="4" name="Slide Number Placeholder 3"/>
          <p:cNvSpPr>
            <a:spLocks noGrp="1"/>
          </p:cNvSpPr>
          <p:nvPr>
            <p:ph type="sldNum" sz="quarter" idx="12"/>
          </p:nvPr>
        </p:nvSpPr>
        <p:spPr/>
        <p:txBody>
          <a:bodyPr/>
          <a:lstStyle/>
          <a:p>
            <a:fld id="{A312371A-C18A-486B-8EED-512DA3810763}" type="slidenum">
              <a:rPr lang="en-GB" altLang="en-US" smtClean="0"/>
              <a:pPr/>
              <a:t>‹#›</a:t>
            </a:fld>
            <a:endParaRPr lang="en-GB" altLang="en-US" dirty="0"/>
          </a:p>
        </p:txBody>
      </p:sp>
    </p:spTree>
    <p:extLst>
      <p:ext uri="{BB962C8B-B14F-4D97-AF65-F5344CB8AC3E}">
        <p14:creationId xmlns:p14="http://schemas.microsoft.com/office/powerpoint/2010/main" val="10329557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C686B-8071-4C26-8690-34C56671B596}"/>
              </a:ext>
            </a:extLst>
          </p:cNvPr>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940EB49-51FD-4BF5-8417-6D73B7715CAF}"/>
              </a:ext>
            </a:extLst>
          </p:cNvPr>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63C80C4-E90C-4AA2-8128-4C3A8213A706}"/>
              </a:ext>
            </a:extLst>
          </p:cNvPr>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E6C9D3-95C6-4C1E-865C-4211F47BC62B}"/>
              </a:ext>
            </a:extLst>
          </p:cNvPr>
          <p:cNvSpPr>
            <a:spLocks noGrp="1"/>
          </p:cNvSpPr>
          <p:nvPr>
            <p:ph type="dt" sz="half" idx="10"/>
          </p:nvPr>
        </p:nvSpPr>
        <p:spPr>
          <a:xfrm>
            <a:off x="628650" y="6356351"/>
            <a:ext cx="2057400" cy="365125"/>
          </a:xfrm>
          <a:prstGeom prst="rect">
            <a:avLst/>
          </a:prstGeom>
        </p:spPr>
        <p:txBody>
          <a:bodyPr/>
          <a:lstStyle/>
          <a:p>
            <a:endParaRPr lang="en-US" dirty="0"/>
          </a:p>
        </p:txBody>
      </p:sp>
      <p:sp>
        <p:nvSpPr>
          <p:cNvPr id="6" name="Footer Placeholder 5">
            <a:extLst>
              <a:ext uri="{FF2B5EF4-FFF2-40B4-BE49-F238E27FC236}">
                <a16:creationId xmlns:a16="http://schemas.microsoft.com/office/drawing/2014/main" id="{56685DF9-3CD0-4CD2-B8FC-825158FBC898}"/>
              </a:ext>
            </a:extLst>
          </p:cNvPr>
          <p:cNvSpPr>
            <a:spLocks noGrp="1"/>
          </p:cNvSpPr>
          <p:nvPr>
            <p:ph type="ftr" sz="quarter" idx="11"/>
          </p:nvPr>
        </p:nvSpPr>
        <p:spPr/>
        <p:txBody>
          <a:bodyPr/>
          <a:lstStyle/>
          <a:p>
            <a:r>
              <a:rPr lang="en-US" dirty="0"/>
              <a:t>Effective Instructional Strategies: From Theory to Practice 3rd Edition © 2012 SAGE Publications, Inc. </a:t>
            </a:r>
          </a:p>
        </p:txBody>
      </p:sp>
      <p:sp>
        <p:nvSpPr>
          <p:cNvPr id="7" name="Slide Number Placeholder 6">
            <a:extLst>
              <a:ext uri="{FF2B5EF4-FFF2-40B4-BE49-F238E27FC236}">
                <a16:creationId xmlns:a16="http://schemas.microsoft.com/office/drawing/2014/main" id="{247D6F2C-966A-4C2C-A7D5-497C12A180F2}"/>
              </a:ext>
            </a:extLst>
          </p:cNvPr>
          <p:cNvSpPr>
            <a:spLocks noGrp="1"/>
          </p:cNvSpPr>
          <p:nvPr>
            <p:ph type="sldNum" sz="quarter" idx="12"/>
          </p:nvPr>
        </p:nvSpPr>
        <p:spPr/>
        <p:txBody>
          <a:bodyPr/>
          <a:lstStyle/>
          <a:p>
            <a:fld id="{462AAB62-32E8-4B98-B261-29EF66DB7EA1}" type="slidenum">
              <a:rPr lang="en-US" smtClean="0"/>
              <a:pPr/>
              <a:t>‹#›</a:t>
            </a:fld>
            <a:endParaRPr lang="en-US" dirty="0"/>
          </a:p>
        </p:txBody>
      </p:sp>
    </p:spTree>
    <p:extLst>
      <p:ext uri="{BB962C8B-B14F-4D97-AF65-F5344CB8AC3E}">
        <p14:creationId xmlns:p14="http://schemas.microsoft.com/office/powerpoint/2010/main" val="348972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427148"/>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2020388"/>
            <a:ext cx="7886700" cy="4152952"/>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EB24F53-3755-4A52-B584-FD27C4E4F9C7}" type="slidenum">
              <a:rPr lang="en-GB" altLang="en-US" smtClean="0"/>
              <a:pPr/>
              <a:t>‹#›</a:t>
            </a:fld>
            <a:endParaRPr lang="en-GB" altLang="en-US" dirty="0"/>
          </a:p>
        </p:txBody>
      </p:sp>
    </p:spTree>
    <p:extLst>
      <p:ext uri="{BB962C8B-B14F-4D97-AF65-F5344CB8AC3E}">
        <p14:creationId xmlns:p14="http://schemas.microsoft.com/office/powerpoint/2010/main" val="2579707673"/>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Lst>
  <p:hf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p:cNvSpPr>
            <a:spLocks noGrp="1"/>
          </p:cNvSpPr>
          <p:nvPr>
            <p:ph type="body" sz="half" idx="2"/>
          </p:nvPr>
        </p:nvSpPr>
        <p:spPr>
          <a:xfrm>
            <a:off x="4860032" y="1523206"/>
            <a:ext cx="3445768" cy="3811588"/>
          </a:xfrm>
        </p:spPr>
        <p:txBody>
          <a:bodyPr>
            <a:normAutofit/>
          </a:bodyPr>
          <a:lstStyle/>
          <a:p>
            <a:r>
              <a:rPr lang="en-US" sz="3600" b="1" dirty="0">
                <a:solidFill>
                  <a:schemeClr val="bg1">
                    <a:lumMod val="65000"/>
                  </a:schemeClr>
                </a:solidFill>
              </a:rPr>
              <a:t>Managing Change, Creativity and Innovation, 5e</a:t>
            </a:r>
          </a:p>
          <a:p>
            <a:endParaRPr lang="en-US" sz="2000" dirty="0">
              <a:solidFill>
                <a:schemeClr val="bg1">
                  <a:lumMod val="65000"/>
                </a:schemeClr>
              </a:solidFill>
            </a:endParaRPr>
          </a:p>
          <a:p>
            <a:r>
              <a:rPr lang="en-US" sz="2000" dirty="0">
                <a:solidFill>
                  <a:schemeClr val="bg1">
                    <a:lumMod val="65000"/>
                  </a:schemeClr>
                </a:solidFill>
              </a:rPr>
              <a:t>© Patrick Dawson, Constantine </a:t>
            </a:r>
            <a:r>
              <a:rPr lang="en-US" sz="2000" dirty="0" err="1">
                <a:solidFill>
                  <a:schemeClr val="bg1">
                    <a:lumMod val="65000"/>
                  </a:schemeClr>
                </a:solidFill>
              </a:rPr>
              <a:t>Andriopoulos</a:t>
            </a:r>
            <a:r>
              <a:rPr lang="en-US" sz="2000" dirty="0">
                <a:solidFill>
                  <a:schemeClr val="bg1">
                    <a:lumMod val="65000"/>
                  </a:schemeClr>
                </a:solidFill>
              </a:rPr>
              <a:t>, Steven Pattinson</a:t>
            </a:r>
          </a:p>
        </p:txBody>
      </p:sp>
      <p:pic>
        <p:nvPicPr>
          <p:cNvPr id="6" name="Content Placeholder 5">
            <a:extLst>
              <a:ext uri="{FF2B5EF4-FFF2-40B4-BE49-F238E27FC236}">
                <a16:creationId xmlns:a16="http://schemas.microsoft.com/office/drawing/2014/main" id="{251A1210-9784-5A78-544F-41A25155B9B3}"/>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829244" y="992188"/>
            <a:ext cx="3743266" cy="4873625"/>
          </a:xfr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3900" y="1995500"/>
            <a:ext cx="7696200" cy="2867000"/>
          </a:xfrm>
        </p:spPr>
        <p:txBody>
          <a:bodyPr>
            <a:noAutofit/>
          </a:bodyPr>
          <a:lstStyle/>
          <a:p>
            <a:pPr>
              <a:lnSpc>
                <a:spcPct val="100000"/>
              </a:lnSpc>
            </a:pPr>
            <a:r>
              <a:rPr lang="en-US" sz="4400" dirty="0"/>
              <a:t>Chapter 11</a:t>
            </a:r>
            <a:br>
              <a:rPr lang="en-US" sz="4400" dirty="0"/>
            </a:br>
            <a:r>
              <a:rPr lang="en-US" sz="4400" dirty="0"/>
              <a:t> Creative industries, innovative cities and changing worlds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CAE2661-0FA4-30A9-554B-0C3C60F037D1}"/>
              </a:ext>
            </a:extLst>
          </p:cNvPr>
          <p:cNvSpPr>
            <a:spLocks noGrp="1"/>
          </p:cNvSpPr>
          <p:nvPr>
            <p:ph type="title"/>
          </p:nvPr>
        </p:nvSpPr>
        <p:spPr/>
        <p:txBody>
          <a:bodyPr/>
          <a:lstStyle/>
          <a:p>
            <a:r>
              <a:rPr lang="en-GB" dirty="0"/>
              <a:t>Learning outcomes (1 of 2)</a:t>
            </a:r>
          </a:p>
        </p:txBody>
      </p:sp>
      <p:sp>
        <p:nvSpPr>
          <p:cNvPr id="5" name="Content Placeholder 4">
            <a:extLst>
              <a:ext uri="{FF2B5EF4-FFF2-40B4-BE49-F238E27FC236}">
                <a16:creationId xmlns:a16="http://schemas.microsoft.com/office/drawing/2014/main" id="{49ABB421-2F28-B419-34E9-8E9C78B49820}"/>
              </a:ext>
            </a:extLst>
          </p:cNvPr>
          <p:cNvSpPr>
            <a:spLocks noGrp="1"/>
          </p:cNvSpPr>
          <p:nvPr>
            <p:ph idx="1"/>
          </p:nvPr>
        </p:nvSpPr>
        <p:spPr/>
        <p:txBody>
          <a:bodyPr>
            <a:normAutofit/>
          </a:bodyPr>
          <a:lstStyle/>
          <a:p>
            <a:r>
              <a:rPr lang="en-GB" dirty="0"/>
              <a:t>After reading this chapter, you will be able to:</a:t>
            </a:r>
          </a:p>
          <a:p>
            <a:pPr lvl="1"/>
            <a:r>
              <a:rPr lang="en-GB" dirty="0"/>
              <a:t>Identify and discuss the range of factors that are driving developments towards a new age of creativity.</a:t>
            </a:r>
          </a:p>
          <a:p>
            <a:pPr lvl="1"/>
            <a:r>
              <a:rPr lang="en-GB" dirty="0"/>
              <a:t>Debate the nature of these developments and their implications for work, employment and society.</a:t>
            </a:r>
          </a:p>
          <a:p>
            <a:pPr lvl="1"/>
            <a:r>
              <a:rPr lang="en-GB" dirty="0"/>
              <a:t>Evaluate the importance of creative industries to national economies and explore the number and type of people who are involved in them.</a:t>
            </a:r>
          </a:p>
        </p:txBody>
      </p:sp>
      <p:sp>
        <p:nvSpPr>
          <p:cNvPr id="2" name="Slide Number Placeholder 1"/>
          <p:cNvSpPr>
            <a:spLocks noGrp="1"/>
          </p:cNvSpPr>
          <p:nvPr>
            <p:ph type="sldNum" sz="quarter" idx="12"/>
          </p:nvPr>
        </p:nvSpPr>
        <p:spPr/>
        <p:txBody>
          <a:bodyPr/>
          <a:lstStyle/>
          <a:p>
            <a:fld id="{8E7A6E7F-11DF-4ED9-A2C8-13D936BA4A7D}" type="slidenum">
              <a:rPr lang="en-GB" altLang="en-US" smtClean="0"/>
              <a:pPr/>
              <a:t>3</a:t>
            </a:fld>
            <a:endParaRPr lang="en-GB" altLang="en-US" dirty="0"/>
          </a:p>
        </p:txBody>
      </p:sp>
    </p:spTree>
    <p:extLst>
      <p:ext uri="{BB962C8B-B14F-4D97-AF65-F5344CB8AC3E}">
        <p14:creationId xmlns:p14="http://schemas.microsoft.com/office/powerpoint/2010/main" val="32231096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CAE2661-0FA4-30A9-554B-0C3C60F037D1}"/>
              </a:ext>
            </a:extLst>
          </p:cNvPr>
          <p:cNvSpPr>
            <a:spLocks noGrp="1"/>
          </p:cNvSpPr>
          <p:nvPr>
            <p:ph type="title"/>
          </p:nvPr>
        </p:nvSpPr>
        <p:spPr/>
        <p:txBody>
          <a:bodyPr/>
          <a:lstStyle/>
          <a:p>
            <a:r>
              <a:rPr lang="en-GB" dirty="0"/>
              <a:t>Learning outcomes (2 of 2)</a:t>
            </a:r>
          </a:p>
        </p:txBody>
      </p:sp>
      <p:sp>
        <p:nvSpPr>
          <p:cNvPr id="5" name="Content Placeholder 4">
            <a:extLst>
              <a:ext uri="{FF2B5EF4-FFF2-40B4-BE49-F238E27FC236}">
                <a16:creationId xmlns:a16="http://schemas.microsoft.com/office/drawing/2014/main" id="{49ABB421-2F28-B419-34E9-8E9C78B49820}"/>
              </a:ext>
            </a:extLst>
          </p:cNvPr>
          <p:cNvSpPr>
            <a:spLocks noGrp="1"/>
          </p:cNvSpPr>
          <p:nvPr>
            <p:ph idx="1"/>
          </p:nvPr>
        </p:nvSpPr>
        <p:spPr/>
        <p:txBody>
          <a:bodyPr>
            <a:normAutofit/>
          </a:bodyPr>
          <a:lstStyle/>
          <a:p>
            <a:pPr lvl="1"/>
            <a:r>
              <a:rPr lang="en-GB" dirty="0"/>
              <a:t>Appraise whether the current focus on the industrial and commercial aspects of creative industries is undermining essential creative processes through downplaying the importance of the more artistic and cultural dimensions.</a:t>
            </a:r>
          </a:p>
          <a:p>
            <a:pPr lvl="1"/>
            <a:r>
              <a:rPr lang="en-GB" dirty="0"/>
              <a:t>Explain Florida’s 3-T model and discuss the issues and debates around the rise of the creative class.</a:t>
            </a:r>
          </a:p>
          <a:p>
            <a:pPr lvl="1"/>
            <a:r>
              <a:rPr lang="en-GB" dirty="0"/>
              <a:t>Assess the importance of creative places (cities, regions, communities and organizations) to creating and sustaining a culture of change, creativity and innovation.</a:t>
            </a:r>
          </a:p>
        </p:txBody>
      </p:sp>
      <p:sp>
        <p:nvSpPr>
          <p:cNvPr id="2" name="Slide Number Placeholder 1"/>
          <p:cNvSpPr>
            <a:spLocks noGrp="1"/>
          </p:cNvSpPr>
          <p:nvPr>
            <p:ph type="sldNum" sz="quarter" idx="12"/>
          </p:nvPr>
        </p:nvSpPr>
        <p:spPr/>
        <p:txBody>
          <a:bodyPr/>
          <a:lstStyle/>
          <a:p>
            <a:fld id="{8E7A6E7F-11DF-4ED9-A2C8-13D936BA4A7D}" type="slidenum">
              <a:rPr lang="en-GB" altLang="en-US" smtClean="0"/>
              <a:pPr/>
              <a:t>4</a:t>
            </a:fld>
            <a:endParaRPr lang="en-GB" altLang="en-US" dirty="0"/>
          </a:p>
        </p:txBody>
      </p:sp>
    </p:spTree>
    <p:extLst>
      <p:ext uri="{BB962C8B-B14F-4D97-AF65-F5344CB8AC3E}">
        <p14:creationId xmlns:p14="http://schemas.microsoft.com/office/powerpoint/2010/main" val="7244093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Creativity…</a:t>
            </a:r>
            <a:endParaRPr lang="en-US" dirty="0"/>
          </a:p>
        </p:txBody>
      </p:sp>
      <p:sp>
        <p:nvSpPr>
          <p:cNvPr id="3" name="Content Placeholder 2"/>
          <p:cNvSpPr>
            <a:spLocks noGrp="1"/>
          </p:cNvSpPr>
          <p:nvPr>
            <p:ph idx="1"/>
          </p:nvPr>
        </p:nvSpPr>
        <p:spPr/>
        <p:txBody>
          <a:bodyPr/>
          <a:lstStyle/>
          <a:p>
            <a:r>
              <a:rPr lang="en-GB" altLang="en-US" dirty="0"/>
              <a:t>Plays an important role to economic competitiveness in advanced economies</a:t>
            </a:r>
          </a:p>
          <a:p>
            <a:r>
              <a:rPr lang="en-GB" altLang="en-US" dirty="0"/>
              <a:t>50% of economic growth in the 21st century that not exist or in infancy in the 20th century</a:t>
            </a:r>
          </a:p>
          <a:p>
            <a:r>
              <a:rPr lang="en-GB" altLang="en-US" dirty="0"/>
              <a:t>Is now high on the agenda of politicians and policy-makers</a:t>
            </a:r>
            <a:endParaRPr lang="en-US" dirty="0"/>
          </a:p>
        </p:txBody>
      </p:sp>
      <p:sp>
        <p:nvSpPr>
          <p:cNvPr id="4" name="Slide Number Placeholder 3"/>
          <p:cNvSpPr>
            <a:spLocks noGrp="1"/>
          </p:cNvSpPr>
          <p:nvPr>
            <p:ph type="sldNum" sz="quarter" idx="12"/>
          </p:nvPr>
        </p:nvSpPr>
        <p:spPr/>
        <p:txBody>
          <a:bodyPr/>
          <a:lstStyle/>
          <a:p>
            <a:fld id="{8E7A6E7F-11DF-4ED9-A2C8-13D936BA4A7D}" type="slidenum">
              <a:rPr lang="en-GB" altLang="en-US" smtClean="0"/>
              <a:pPr/>
              <a:t>5</a:t>
            </a:fld>
            <a:endParaRPr lang="en-GB" altLang="en-US" dirty="0"/>
          </a:p>
        </p:txBody>
      </p:sp>
    </p:spTree>
    <p:extLst>
      <p:ext uri="{BB962C8B-B14F-4D97-AF65-F5344CB8AC3E}">
        <p14:creationId xmlns:p14="http://schemas.microsoft.com/office/powerpoint/2010/main" val="7481601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altLang="en-US" dirty="0"/>
              <a:t>Creative business contexts</a:t>
            </a:r>
            <a:endParaRPr lang="en-US" dirty="0"/>
          </a:p>
        </p:txBody>
      </p:sp>
      <p:sp>
        <p:nvSpPr>
          <p:cNvPr id="3" name="Content Placeholder 2"/>
          <p:cNvSpPr>
            <a:spLocks noGrp="1"/>
          </p:cNvSpPr>
          <p:nvPr>
            <p:ph idx="1"/>
          </p:nvPr>
        </p:nvSpPr>
        <p:spPr/>
        <p:txBody>
          <a:bodyPr/>
          <a:lstStyle/>
          <a:p>
            <a:r>
              <a:rPr lang="en-GB" altLang="en-US" i="1" dirty="0"/>
              <a:t>Factor Conditions:</a:t>
            </a:r>
            <a:r>
              <a:rPr lang="en-GB" altLang="en-US" dirty="0"/>
              <a:t> cost, quality and availability of inputs; for example, skilled educated employees, availability of venture capitalists to fund new initiatives, local cost and availability of key resources. </a:t>
            </a:r>
          </a:p>
          <a:p>
            <a:r>
              <a:rPr lang="en-GB" altLang="en-US" i="1" dirty="0"/>
              <a:t>Demand Conditions:</a:t>
            </a:r>
            <a:r>
              <a:rPr lang="en-GB" altLang="en-US" dirty="0"/>
              <a:t> refers to the composition and sophistication of local customers. </a:t>
            </a:r>
          </a:p>
          <a:p>
            <a:r>
              <a:rPr lang="en-GB" altLang="en-US" i="1" dirty="0"/>
              <a:t>Related and Supporting Industries:</a:t>
            </a:r>
            <a:r>
              <a:rPr lang="en-GB" altLang="en-US" dirty="0"/>
              <a:t> refers to the extent and sophistication of local suppliers and related industries. </a:t>
            </a:r>
          </a:p>
          <a:p>
            <a:r>
              <a:rPr lang="en-GB" altLang="en-US" i="1" dirty="0"/>
              <a:t>Firm Strategy, Structure and Rivalry:</a:t>
            </a:r>
            <a:r>
              <a:rPr lang="en-GB" altLang="en-US" dirty="0"/>
              <a:t> The nature and intensity of local competition, for example, computer companies in Silicon Valley.</a:t>
            </a:r>
            <a:endParaRPr lang="en-US" dirty="0"/>
          </a:p>
        </p:txBody>
      </p:sp>
      <p:sp>
        <p:nvSpPr>
          <p:cNvPr id="4" name="Slide Number Placeholder 3"/>
          <p:cNvSpPr>
            <a:spLocks noGrp="1"/>
          </p:cNvSpPr>
          <p:nvPr>
            <p:ph type="sldNum" sz="quarter" idx="12"/>
          </p:nvPr>
        </p:nvSpPr>
        <p:spPr/>
        <p:txBody>
          <a:bodyPr/>
          <a:lstStyle/>
          <a:p>
            <a:fld id="{8E7A6E7F-11DF-4ED9-A2C8-13D936BA4A7D}" type="slidenum">
              <a:rPr lang="en-GB" altLang="en-US" smtClean="0"/>
              <a:pPr/>
              <a:t>6</a:t>
            </a:fld>
            <a:endParaRPr lang="en-GB" altLang="en-US" dirty="0"/>
          </a:p>
        </p:txBody>
      </p:sp>
    </p:spTree>
    <p:extLst>
      <p:ext uri="{BB962C8B-B14F-4D97-AF65-F5344CB8AC3E}">
        <p14:creationId xmlns:p14="http://schemas.microsoft.com/office/powerpoint/2010/main" val="867032304"/>
      </p:ext>
    </p:extLst>
  </p:cSld>
  <p:clrMapOvr>
    <a:masterClrMapping/>
  </p:clrMapOvr>
  <p:transition spd="slow"/>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The need for entrepreneurship and creative enterprise</a:t>
            </a:r>
            <a:endParaRPr lang="en-US" dirty="0"/>
          </a:p>
        </p:txBody>
      </p:sp>
      <p:sp>
        <p:nvSpPr>
          <p:cNvPr id="3" name="Content Placeholder 2"/>
          <p:cNvSpPr>
            <a:spLocks noGrp="1"/>
          </p:cNvSpPr>
          <p:nvPr>
            <p:ph idx="1"/>
          </p:nvPr>
        </p:nvSpPr>
        <p:spPr/>
        <p:txBody>
          <a:bodyPr/>
          <a:lstStyle/>
          <a:p>
            <a:r>
              <a:rPr lang="en-US" altLang="en-US" dirty="0"/>
              <a:t>Creative entrepreneurs who are able to use technology and other resources in transforming their ideas into new creative services and products are on the rise and are increasingly being recognized as central to promoting innovations and wealth in both industrialized and newly developing economies.</a:t>
            </a:r>
          </a:p>
          <a:p>
            <a:r>
              <a:rPr lang="en-US" dirty="0"/>
              <a:t>UNESCO (2017) calculates that the cultural and creative industries generate $2,250 billion a year employing 29.5 million people or 1% of the world population and amounting to 3% of world GDP.</a:t>
            </a:r>
          </a:p>
        </p:txBody>
      </p:sp>
      <p:sp>
        <p:nvSpPr>
          <p:cNvPr id="4" name="Slide Number Placeholder 3"/>
          <p:cNvSpPr>
            <a:spLocks noGrp="1"/>
          </p:cNvSpPr>
          <p:nvPr>
            <p:ph type="sldNum" sz="quarter" idx="12"/>
          </p:nvPr>
        </p:nvSpPr>
        <p:spPr/>
        <p:txBody>
          <a:bodyPr/>
          <a:lstStyle/>
          <a:p>
            <a:fld id="{8E7A6E7F-11DF-4ED9-A2C8-13D936BA4A7D}" type="slidenum">
              <a:rPr lang="en-GB" altLang="en-US" smtClean="0"/>
              <a:pPr/>
              <a:t>7</a:t>
            </a:fld>
            <a:endParaRPr lang="en-GB" alt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Technology</a:t>
            </a:r>
            <a:endParaRPr lang="en-US" dirty="0"/>
          </a:p>
        </p:txBody>
      </p:sp>
      <p:sp>
        <p:nvSpPr>
          <p:cNvPr id="3" name="Content Placeholder 2"/>
          <p:cNvSpPr>
            <a:spLocks noGrp="1"/>
          </p:cNvSpPr>
          <p:nvPr>
            <p:ph idx="1"/>
          </p:nvPr>
        </p:nvSpPr>
        <p:spPr/>
        <p:txBody>
          <a:bodyPr/>
          <a:lstStyle/>
          <a:p>
            <a:r>
              <a:rPr lang="en-GB" altLang="en-US" dirty="0"/>
              <a:t>Generative AI, digitization, design software, etc.</a:t>
            </a:r>
          </a:p>
          <a:p>
            <a:r>
              <a:rPr lang="en-GB" altLang="en-US" dirty="0"/>
              <a:t>Shorter product cycles, increased segment fragmentation and increased interdependence of world markets.</a:t>
            </a:r>
            <a:endParaRPr lang="en-US" dirty="0"/>
          </a:p>
        </p:txBody>
      </p:sp>
      <p:sp>
        <p:nvSpPr>
          <p:cNvPr id="4" name="Slide Number Placeholder 3"/>
          <p:cNvSpPr>
            <a:spLocks noGrp="1"/>
          </p:cNvSpPr>
          <p:nvPr>
            <p:ph type="sldNum" sz="quarter" idx="12"/>
          </p:nvPr>
        </p:nvSpPr>
        <p:spPr/>
        <p:txBody>
          <a:bodyPr/>
          <a:lstStyle/>
          <a:p>
            <a:fld id="{8E7A6E7F-11DF-4ED9-A2C8-13D936BA4A7D}" type="slidenum">
              <a:rPr lang="en-GB" altLang="en-US" smtClean="0"/>
              <a:pPr/>
              <a:t>8</a:t>
            </a:fld>
            <a:endParaRPr lang="en-GB" alt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altLang="en-US" dirty="0"/>
              <a:t>More unpredictable customers</a:t>
            </a:r>
            <a:endParaRPr lang="en-US" dirty="0"/>
          </a:p>
        </p:txBody>
      </p:sp>
      <p:sp>
        <p:nvSpPr>
          <p:cNvPr id="7" name="Content Placeholder 6"/>
          <p:cNvSpPr>
            <a:spLocks noGrp="1"/>
          </p:cNvSpPr>
          <p:nvPr>
            <p:ph idx="1"/>
          </p:nvPr>
        </p:nvSpPr>
        <p:spPr/>
        <p:txBody>
          <a:bodyPr/>
          <a:lstStyle/>
          <a:p>
            <a:r>
              <a:rPr lang="en-GB" altLang="en-US" dirty="0"/>
              <a:t>Customers today are increasingly knowledgeable of products and service offerings. </a:t>
            </a:r>
          </a:p>
          <a:p>
            <a:r>
              <a:rPr lang="en-GB" altLang="en-US" dirty="0"/>
              <a:t>Every company has to perpetually learn from customers’ choices and their changing requirements.</a:t>
            </a:r>
            <a:endParaRPr lang="en-US" dirty="0"/>
          </a:p>
        </p:txBody>
      </p:sp>
      <p:sp>
        <p:nvSpPr>
          <p:cNvPr id="2" name="Slide Number Placeholder 1"/>
          <p:cNvSpPr>
            <a:spLocks noGrp="1"/>
          </p:cNvSpPr>
          <p:nvPr>
            <p:ph type="sldNum" sz="quarter" idx="12"/>
          </p:nvPr>
        </p:nvSpPr>
        <p:spPr/>
        <p:txBody>
          <a:bodyPr/>
          <a:lstStyle/>
          <a:p>
            <a:fld id="{8E7A6E7F-11DF-4ED9-A2C8-13D936BA4A7D}" type="slidenum">
              <a:rPr lang="en-GB" altLang="en-US" smtClean="0"/>
              <a:pPr/>
              <a:t>9</a:t>
            </a:fld>
            <a:endParaRPr lang="en-GB" alt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Global competition</a:t>
            </a:r>
            <a:endParaRPr lang="en-US" dirty="0"/>
          </a:p>
        </p:txBody>
      </p:sp>
      <p:sp>
        <p:nvSpPr>
          <p:cNvPr id="3" name="Content Placeholder 2"/>
          <p:cNvSpPr>
            <a:spLocks noGrp="1"/>
          </p:cNvSpPr>
          <p:nvPr>
            <p:ph idx="1"/>
          </p:nvPr>
        </p:nvSpPr>
        <p:spPr/>
        <p:txBody>
          <a:bodyPr/>
          <a:lstStyle/>
          <a:p>
            <a:r>
              <a:rPr lang="en-GB" altLang="en-US" dirty="0"/>
              <a:t>Global competition is increasing countries’ ability to mobilise ideas, talents and creative organizations. </a:t>
            </a:r>
          </a:p>
          <a:p>
            <a:r>
              <a:rPr lang="en-GB" altLang="en-US" dirty="0"/>
              <a:t>This situation forces every organization to provide a </a:t>
            </a:r>
            <a:r>
              <a:rPr lang="en-GB" altLang="en-US" b="1" i="1" dirty="0"/>
              <a:t>constant</a:t>
            </a:r>
            <a:r>
              <a:rPr lang="en-GB" altLang="en-US" dirty="0"/>
              <a:t> stream of new and improved products, processes and services, so as to maximize value for its stakeholder.</a:t>
            </a:r>
            <a:endParaRPr lang="en-US" dirty="0"/>
          </a:p>
        </p:txBody>
      </p:sp>
      <p:sp>
        <p:nvSpPr>
          <p:cNvPr id="4" name="Slide Number Placeholder 3"/>
          <p:cNvSpPr>
            <a:spLocks noGrp="1"/>
          </p:cNvSpPr>
          <p:nvPr>
            <p:ph type="sldNum" sz="quarter" idx="12"/>
          </p:nvPr>
        </p:nvSpPr>
        <p:spPr/>
        <p:txBody>
          <a:bodyPr/>
          <a:lstStyle/>
          <a:p>
            <a:fld id="{8E7A6E7F-11DF-4ED9-A2C8-13D936BA4A7D}" type="slidenum">
              <a:rPr lang="en-GB" altLang="en-US" smtClean="0"/>
              <a:pPr/>
              <a:t>10</a:t>
            </a:fld>
            <a:endParaRPr lang="en-GB" alt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Knowledge</a:t>
            </a:r>
            <a:endParaRPr lang="en-US" dirty="0"/>
          </a:p>
        </p:txBody>
      </p:sp>
      <p:sp>
        <p:nvSpPr>
          <p:cNvPr id="3" name="Content Placeholder 2"/>
          <p:cNvSpPr>
            <a:spLocks noGrp="1"/>
          </p:cNvSpPr>
          <p:nvPr>
            <p:ph idx="1"/>
          </p:nvPr>
        </p:nvSpPr>
        <p:spPr/>
        <p:txBody>
          <a:bodyPr/>
          <a:lstStyle/>
          <a:p>
            <a:r>
              <a:rPr lang="en-GB" altLang="en-US" dirty="0"/>
              <a:t>Developing and sustaining the organizational knowledge are pivotal priorities.</a:t>
            </a:r>
          </a:p>
          <a:p>
            <a:r>
              <a:rPr lang="en-GB" altLang="en-US" dirty="0"/>
              <a:t>Keeping ideas alive within organizations is also highly significant.</a:t>
            </a:r>
            <a:endParaRPr lang="en-US" dirty="0"/>
          </a:p>
        </p:txBody>
      </p:sp>
      <p:sp>
        <p:nvSpPr>
          <p:cNvPr id="4" name="Slide Number Placeholder 3"/>
          <p:cNvSpPr>
            <a:spLocks noGrp="1"/>
          </p:cNvSpPr>
          <p:nvPr>
            <p:ph type="sldNum" sz="quarter" idx="12"/>
          </p:nvPr>
        </p:nvSpPr>
        <p:spPr/>
        <p:txBody>
          <a:bodyPr/>
          <a:lstStyle/>
          <a:p>
            <a:fld id="{8E7A6E7F-11DF-4ED9-A2C8-13D936BA4A7D}" type="slidenum">
              <a:rPr lang="en-GB" altLang="en-US" smtClean="0"/>
              <a:pPr/>
              <a:t>11</a:t>
            </a:fld>
            <a:endParaRPr lang="en-GB" alt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Rapidity of change</a:t>
            </a:r>
            <a:endParaRPr lang="en-US" dirty="0"/>
          </a:p>
        </p:txBody>
      </p:sp>
      <p:sp>
        <p:nvSpPr>
          <p:cNvPr id="3" name="Content Placeholder 2"/>
          <p:cNvSpPr>
            <a:spLocks noGrp="1"/>
          </p:cNvSpPr>
          <p:nvPr>
            <p:ph idx="1"/>
          </p:nvPr>
        </p:nvSpPr>
        <p:spPr/>
        <p:txBody>
          <a:bodyPr/>
          <a:lstStyle/>
          <a:p>
            <a:r>
              <a:rPr lang="en-GB" altLang="en-US" dirty="0"/>
              <a:t>Increasing pace of change in the business landscape.</a:t>
            </a:r>
          </a:p>
          <a:p>
            <a:r>
              <a:rPr lang="en-GB" altLang="en-US" dirty="0"/>
              <a:t>Business is now – according to many commentators but not all </a:t>
            </a:r>
            <a:r>
              <a:rPr lang="en-AU" altLang="en-US" dirty="0"/>
              <a:t>‒</a:t>
            </a:r>
            <a:r>
              <a:rPr lang="en-GB" altLang="en-US" dirty="0"/>
              <a:t> in a permanent state of flux where constant innovation is the only strategy for survival.</a:t>
            </a:r>
            <a:endParaRPr lang="en-US" dirty="0"/>
          </a:p>
        </p:txBody>
      </p:sp>
      <p:sp>
        <p:nvSpPr>
          <p:cNvPr id="4" name="Slide Number Placeholder 3"/>
          <p:cNvSpPr>
            <a:spLocks noGrp="1"/>
          </p:cNvSpPr>
          <p:nvPr>
            <p:ph type="sldNum" sz="quarter" idx="12"/>
          </p:nvPr>
        </p:nvSpPr>
        <p:spPr/>
        <p:txBody>
          <a:bodyPr/>
          <a:lstStyle/>
          <a:p>
            <a:fld id="{8E7A6E7F-11DF-4ED9-A2C8-13D936BA4A7D}" type="slidenum">
              <a:rPr lang="en-GB" altLang="en-US" smtClean="0"/>
              <a:pPr/>
              <a:t>12</a:t>
            </a:fld>
            <a:endParaRPr lang="en-GB" alt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Higher employee expectations</a:t>
            </a:r>
            <a:endParaRPr lang="en-US" dirty="0"/>
          </a:p>
        </p:txBody>
      </p:sp>
      <p:sp>
        <p:nvSpPr>
          <p:cNvPr id="3" name="Content Placeholder 2"/>
          <p:cNvSpPr>
            <a:spLocks noGrp="1"/>
          </p:cNvSpPr>
          <p:nvPr>
            <p:ph idx="1"/>
          </p:nvPr>
        </p:nvSpPr>
        <p:spPr/>
        <p:txBody>
          <a:bodyPr/>
          <a:lstStyle/>
          <a:p>
            <a:r>
              <a:rPr lang="en-GB" altLang="en-US" dirty="0"/>
              <a:t>Employees increasingly look for autonomy. </a:t>
            </a:r>
          </a:p>
          <a:p>
            <a:r>
              <a:rPr lang="en-GB" altLang="en-US" dirty="0"/>
              <a:t>High-calibre employees are today mobile as never before.</a:t>
            </a:r>
          </a:p>
          <a:p>
            <a:r>
              <a:rPr lang="en-GB" altLang="en-US" dirty="0"/>
              <a:t>The ‘job for life’ concept no longer applies.</a:t>
            </a:r>
            <a:endParaRPr lang="en-US" dirty="0"/>
          </a:p>
        </p:txBody>
      </p:sp>
      <p:sp>
        <p:nvSpPr>
          <p:cNvPr id="4" name="Slide Number Placeholder 3"/>
          <p:cNvSpPr>
            <a:spLocks noGrp="1"/>
          </p:cNvSpPr>
          <p:nvPr>
            <p:ph type="sldNum" sz="quarter" idx="12"/>
          </p:nvPr>
        </p:nvSpPr>
        <p:spPr/>
        <p:txBody>
          <a:bodyPr/>
          <a:lstStyle/>
          <a:p>
            <a:fld id="{8E7A6E7F-11DF-4ED9-A2C8-13D936BA4A7D}" type="slidenum">
              <a:rPr lang="en-GB" altLang="en-US" smtClean="0"/>
              <a:pPr/>
              <a:t>13</a:t>
            </a:fld>
            <a:endParaRPr lang="en-GB" alt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The importance and dominance of design</a:t>
            </a:r>
            <a:endParaRPr lang="en-US" dirty="0"/>
          </a:p>
        </p:txBody>
      </p:sp>
      <p:sp>
        <p:nvSpPr>
          <p:cNvPr id="3" name="Content Placeholder 2"/>
          <p:cNvSpPr>
            <a:spLocks noGrp="1"/>
          </p:cNvSpPr>
          <p:nvPr>
            <p:ph idx="1"/>
          </p:nvPr>
        </p:nvSpPr>
        <p:spPr/>
        <p:txBody>
          <a:bodyPr/>
          <a:lstStyle/>
          <a:p>
            <a:r>
              <a:rPr lang="en-GB" altLang="en-US" dirty="0"/>
              <a:t>The need to stand out from the crowd by adding value is becoming of high importance.</a:t>
            </a:r>
          </a:p>
          <a:p>
            <a:r>
              <a:rPr lang="en-GB" altLang="en-US" dirty="0"/>
              <a:t>Design increasingly central to a range of competitive strategies in manufacturing, service provision, creative industries, food and wine industry, tourism and so forth.</a:t>
            </a:r>
            <a:endParaRPr lang="en-US" dirty="0"/>
          </a:p>
        </p:txBody>
      </p:sp>
      <p:sp>
        <p:nvSpPr>
          <p:cNvPr id="4" name="Slide Number Placeholder 3"/>
          <p:cNvSpPr>
            <a:spLocks noGrp="1"/>
          </p:cNvSpPr>
          <p:nvPr>
            <p:ph type="sldNum" sz="quarter" idx="12"/>
          </p:nvPr>
        </p:nvSpPr>
        <p:spPr/>
        <p:txBody>
          <a:bodyPr/>
          <a:lstStyle/>
          <a:p>
            <a:fld id="{8E7A6E7F-11DF-4ED9-A2C8-13D936BA4A7D}" type="slidenum">
              <a:rPr lang="en-GB" altLang="en-US" smtClean="0"/>
              <a:pPr/>
              <a:t>14</a:t>
            </a:fld>
            <a:endParaRPr lang="en-GB" alt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Summary of key drivers</a:t>
            </a:r>
            <a:endParaRPr lang="en-US" dirty="0"/>
          </a:p>
        </p:txBody>
      </p:sp>
      <p:sp>
        <p:nvSpPr>
          <p:cNvPr id="3" name="Content Placeholder 2"/>
          <p:cNvSpPr>
            <a:spLocks noGrp="1"/>
          </p:cNvSpPr>
          <p:nvPr>
            <p:ph idx="1"/>
          </p:nvPr>
        </p:nvSpPr>
        <p:spPr/>
        <p:txBody>
          <a:bodyPr>
            <a:normAutofit lnSpcReduction="10000"/>
          </a:bodyPr>
          <a:lstStyle/>
          <a:p>
            <a:pPr marL="457200" indent="-457200">
              <a:buFont typeface="+mj-lt"/>
              <a:buAutoNum type="arabicPeriod"/>
            </a:pPr>
            <a:r>
              <a:rPr lang="en-GB" altLang="en-US" i="1" dirty="0"/>
              <a:t>Technology:</a:t>
            </a:r>
            <a:r>
              <a:rPr lang="en-GB" altLang="en-US" dirty="0"/>
              <a:t> ICT, digitalization, mobile media, etc.</a:t>
            </a:r>
          </a:p>
          <a:p>
            <a:pPr marL="457200" indent="-457200">
              <a:buFont typeface="+mj-lt"/>
              <a:buAutoNum type="arabicPeriod"/>
            </a:pPr>
            <a:r>
              <a:rPr lang="en-GB" altLang="en-US" i="1" dirty="0"/>
              <a:t>More unpredictable and demanding customers:</a:t>
            </a:r>
            <a:r>
              <a:rPr lang="en-GB" altLang="en-US" dirty="0"/>
              <a:t> more diverse, less loyal and more knowledgeable.</a:t>
            </a:r>
          </a:p>
          <a:p>
            <a:pPr marL="457200" indent="-457200">
              <a:buFont typeface="+mj-lt"/>
              <a:buAutoNum type="arabicPeriod"/>
            </a:pPr>
            <a:r>
              <a:rPr lang="en-GB" altLang="en-US" i="1" dirty="0"/>
              <a:t>Global competition:</a:t>
            </a:r>
            <a:r>
              <a:rPr lang="en-GB" altLang="en-US" dirty="0"/>
              <a:t> increasing global and diverse competitive market environment.</a:t>
            </a:r>
          </a:p>
          <a:p>
            <a:pPr marL="457200" indent="-457200">
              <a:buFont typeface="+mj-lt"/>
              <a:buAutoNum type="arabicPeriod"/>
            </a:pPr>
            <a:r>
              <a:rPr lang="en-GB" altLang="en-US" i="1" dirty="0"/>
              <a:t>Knowledge:</a:t>
            </a:r>
            <a:r>
              <a:rPr lang="en-GB" altLang="en-US" dirty="0"/>
              <a:t> cross and multi-disciplinary use of knowledge to promote innovations and creativity.</a:t>
            </a:r>
          </a:p>
          <a:p>
            <a:pPr marL="457200" indent="-457200">
              <a:buFont typeface="+mj-lt"/>
              <a:buAutoNum type="arabicPeriod"/>
            </a:pPr>
            <a:r>
              <a:rPr lang="en-GB" altLang="en-US" i="1" dirty="0"/>
              <a:t>Change:</a:t>
            </a:r>
            <a:r>
              <a:rPr lang="en-GB" altLang="en-US" dirty="0"/>
              <a:t> accelerating pace of change.</a:t>
            </a:r>
          </a:p>
          <a:p>
            <a:pPr marL="457200" indent="-457200">
              <a:buFont typeface="+mj-lt"/>
              <a:buAutoNum type="arabicPeriod"/>
            </a:pPr>
            <a:r>
              <a:rPr lang="en-GB" altLang="en-US" i="1" dirty="0"/>
              <a:t>Higher employee expectations:</a:t>
            </a:r>
            <a:r>
              <a:rPr lang="en-GB" altLang="en-US" dirty="0"/>
              <a:t> job mobile, seeking greater autonomy and be able to use initiative.</a:t>
            </a:r>
          </a:p>
          <a:p>
            <a:pPr marL="457200" indent="-457200">
              <a:buFont typeface="+mj-lt"/>
              <a:buAutoNum type="arabicPeriod"/>
            </a:pPr>
            <a:r>
              <a:rPr lang="en-GB" altLang="en-US" i="1" dirty="0"/>
              <a:t>The importance of design:</a:t>
            </a:r>
            <a:r>
              <a:rPr lang="en-GB" altLang="en-US" dirty="0"/>
              <a:t> to stand out from the crowd.</a:t>
            </a:r>
            <a:endParaRPr lang="en-US" dirty="0"/>
          </a:p>
        </p:txBody>
      </p:sp>
      <p:sp>
        <p:nvSpPr>
          <p:cNvPr id="4" name="Slide Number Placeholder 3"/>
          <p:cNvSpPr>
            <a:spLocks noGrp="1"/>
          </p:cNvSpPr>
          <p:nvPr>
            <p:ph type="sldNum" sz="quarter" idx="12"/>
          </p:nvPr>
        </p:nvSpPr>
        <p:spPr/>
        <p:txBody>
          <a:bodyPr/>
          <a:lstStyle/>
          <a:p>
            <a:fld id="{8E7A6E7F-11DF-4ED9-A2C8-13D936BA4A7D}" type="slidenum">
              <a:rPr lang="en-GB" altLang="en-US" smtClean="0"/>
              <a:pPr/>
              <a:t>15</a:t>
            </a:fld>
            <a:endParaRPr lang="en-GB" alt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Creative industries</a:t>
            </a:r>
            <a:endParaRPr lang="en-US" dirty="0"/>
          </a:p>
        </p:txBody>
      </p:sp>
      <p:sp>
        <p:nvSpPr>
          <p:cNvPr id="3" name="Content Placeholder 2"/>
          <p:cNvSpPr>
            <a:spLocks noGrp="1"/>
          </p:cNvSpPr>
          <p:nvPr>
            <p:ph idx="1"/>
          </p:nvPr>
        </p:nvSpPr>
        <p:spPr/>
        <p:txBody>
          <a:bodyPr/>
          <a:lstStyle/>
          <a:p>
            <a:r>
              <a:rPr lang="en-AU" dirty="0"/>
              <a:t>The creative industries definition from the UK Government’s Department for Culture, Media and Sport (DCMS) is: </a:t>
            </a:r>
            <a:r>
              <a:rPr lang="en-AU" i="1" dirty="0"/>
              <a:t>‘Those industries which have their origin in individual creativity, skill and talent and which have a potential for wealth and job creation through the generation and exploitation of intellectual property’.</a:t>
            </a:r>
            <a:endParaRPr lang="en-US" altLang="en-US" i="1" dirty="0"/>
          </a:p>
          <a:p>
            <a:r>
              <a:rPr lang="en-US" altLang="en-US" dirty="0"/>
              <a:t>This includes advertising; architecture; art and antiques; crafts; design; designer fashion; film, video and photography; music and visual and performing arts; publishing; software and electronic publishing; digital and entertainment media; and TV and radio.</a:t>
            </a:r>
            <a:endParaRPr lang="en-US" dirty="0"/>
          </a:p>
        </p:txBody>
      </p:sp>
      <p:sp>
        <p:nvSpPr>
          <p:cNvPr id="4" name="Slide Number Placeholder 3"/>
          <p:cNvSpPr>
            <a:spLocks noGrp="1"/>
          </p:cNvSpPr>
          <p:nvPr>
            <p:ph type="sldNum" sz="quarter" idx="12"/>
          </p:nvPr>
        </p:nvSpPr>
        <p:spPr/>
        <p:txBody>
          <a:bodyPr/>
          <a:lstStyle/>
          <a:p>
            <a:fld id="{8E7A6E7F-11DF-4ED9-A2C8-13D936BA4A7D}" type="slidenum">
              <a:rPr lang="en-GB" altLang="en-US" smtClean="0"/>
              <a:pPr/>
              <a:t>16</a:t>
            </a:fld>
            <a:endParaRPr lang="en-GB" altLang="en-US" dirty="0"/>
          </a:p>
        </p:txBody>
      </p:sp>
    </p:spTree>
    <p:extLst>
      <p:ext uri="{BB962C8B-B14F-4D97-AF65-F5344CB8AC3E}">
        <p14:creationId xmlns:p14="http://schemas.microsoft.com/office/powerpoint/2010/main" val="30246689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654782043"/>
              </p:ext>
            </p:extLst>
          </p:nvPr>
        </p:nvGraphicFramePr>
        <p:xfrm>
          <a:off x="228600" y="1124744"/>
          <a:ext cx="8686800" cy="5138866"/>
        </p:xfrm>
        <a:graphic>
          <a:graphicData uri="http://schemas.openxmlformats.org/drawingml/2006/table">
            <a:tbl>
              <a:tblPr firstRow="1" bandRow="1">
                <a:tableStyleId>{5940675A-B579-460E-94D1-54222C63F5DA}</a:tableStyleId>
              </a:tblPr>
              <a:tblGrid>
                <a:gridCol w="1141655">
                  <a:extLst>
                    <a:ext uri="{9D8B030D-6E8A-4147-A177-3AD203B41FA5}">
                      <a16:colId xmlns:a16="http://schemas.microsoft.com/office/drawing/2014/main" val="20000"/>
                    </a:ext>
                  </a:extLst>
                </a:gridCol>
                <a:gridCol w="7545145">
                  <a:extLst>
                    <a:ext uri="{9D8B030D-6E8A-4147-A177-3AD203B41FA5}">
                      <a16:colId xmlns:a16="http://schemas.microsoft.com/office/drawing/2014/main" val="20001"/>
                    </a:ext>
                  </a:extLst>
                </a:gridCol>
              </a:tblGrid>
              <a:tr h="226765">
                <a:tc>
                  <a:txBody>
                    <a:bodyPr/>
                    <a:lstStyle/>
                    <a:p>
                      <a:pPr>
                        <a:lnSpc>
                          <a:spcPct val="100000"/>
                        </a:lnSpc>
                        <a:spcAft>
                          <a:spcPts val="0"/>
                        </a:spcAft>
                      </a:pPr>
                      <a:r>
                        <a:rPr lang="en-AU" sz="1500" b="1" dirty="0">
                          <a:effectLst/>
                        </a:rPr>
                        <a:t>Name</a:t>
                      </a:r>
                      <a:endParaRPr lang="en-GB" sz="1500" b="1" dirty="0">
                        <a:effectLst/>
                        <a:latin typeface="Calibri" panose="020F0502020204030204" pitchFamily="34" charset="0"/>
                        <a:ea typeface="Calibri" panose="020F0502020204030204" pitchFamily="34" charset="0"/>
                        <a:cs typeface="Times New Roman" panose="02020603050405020304" pitchFamily="18" charset="0"/>
                      </a:endParaRPr>
                    </a:p>
                  </a:txBody>
                  <a:tcPr marL="65055" marR="65055" marT="0" marB="0"/>
                </a:tc>
                <a:tc>
                  <a:txBody>
                    <a:bodyPr/>
                    <a:lstStyle/>
                    <a:p>
                      <a:pPr>
                        <a:lnSpc>
                          <a:spcPct val="100000"/>
                        </a:lnSpc>
                        <a:spcAft>
                          <a:spcPts val="0"/>
                        </a:spcAft>
                      </a:pPr>
                      <a:r>
                        <a:rPr lang="en-AU" sz="1500" b="1" dirty="0">
                          <a:effectLst/>
                        </a:rPr>
                        <a:t>Description</a:t>
                      </a:r>
                      <a:endParaRPr lang="en-GB" sz="1500" b="1" dirty="0">
                        <a:effectLst/>
                        <a:latin typeface="Calibri" panose="020F0502020204030204" pitchFamily="34" charset="0"/>
                        <a:ea typeface="Calibri" panose="020F0502020204030204" pitchFamily="34" charset="0"/>
                        <a:cs typeface="Times New Roman" panose="02020603050405020304" pitchFamily="18" charset="0"/>
                      </a:endParaRPr>
                    </a:p>
                  </a:txBody>
                  <a:tcPr marL="65055" marR="65055" marT="0" marB="0"/>
                </a:tc>
                <a:extLst>
                  <a:ext uri="{0D108BD9-81ED-4DB2-BD59-A6C34878D82A}">
                    <a16:rowId xmlns:a16="http://schemas.microsoft.com/office/drawing/2014/main" val="10000"/>
                  </a:ext>
                </a:extLst>
              </a:tr>
              <a:tr h="544236">
                <a:tc>
                  <a:txBody>
                    <a:bodyPr/>
                    <a:lstStyle/>
                    <a:p>
                      <a:pPr>
                        <a:lnSpc>
                          <a:spcPct val="100000"/>
                        </a:lnSpc>
                        <a:spcAft>
                          <a:spcPts val="0"/>
                        </a:spcAft>
                      </a:pPr>
                      <a:r>
                        <a:rPr lang="en-AU" sz="1200" b="1" dirty="0">
                          <a:effectLst/>
                        </a:rPr>
                        <a:t>DCMS Definition (2001: 4)</a:t>
                      </a:r>
                      <a:endParaRPr lang="en-GB" sz="1200" b="1" dirty="0">
                        <a:effectLst/>
                        <a:latin typeface="Calibri" panose="020F0502020204030204" pitchFamily="34" charset="0"/>
                        <a:ea typeface="Calibri" panose="020F0502020204030204" pitchFamily="34" charset="0"/>
                        <a:cs typeface="Times New Roman" panose="02020603050405020304" pitchFamily="18" charset="0"/>
                      </a:endParaRPr>
                    </a:p>
                  </a:txBody>
                  <a:tcPr marL="65055" marR="65055" marT="0" marB="0"/>
                </a:tc>
                <a:tc>
                  <a:txBody>
                    <a:bodyPr/>
                    <a:lstStyle/>
                    <a:p>
                      <a:pPr>
                        <a:lnSpc>
                          <a:spcPct val="100000"/>
                        </a:lnSpc>
                        <a:spcAft>
                          <a:spcPts val="0"/>
                        </a:spcAft>
                      </a:pPr>
                      <a:r>
                        <a:rPr lang="en-AU" sz="1400" dirty="0">
                          <a:effectLst/>
                        </a:rPr>
                        <a:t>Industries that have their origin in individual creativity, skill and talent with a potential for wealth and job creation through the generation and exploitation of intellectual property.</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5055" marR="65055" marT="0" marB="0"/>
                </a:tc>
                <a:extLst>
                  <a:ext uri="{0D108BD9-81ED-4DB2-BD59-A6C34878D82A}">
                    <a16:rowId xmlns:a16="http://schemas.microsoft.com/office/drawing/2014/main" val="10001"/>
                  </a:ext>
                </a:extLst>
              </a:tr>
              <a:tr h="1024324">
                <a:tc>
                  <a:txBody>
                    <a:bodyPr/>
                    <a:lstStyle/>
                    <a:p>
                      <a:pPr>
                        <a:lnSpc>
                          <a:spcPct val="100000"/>
                        </a:lnSpc>
                        <a:spcAft>
                          <a:spcPts val="0"/>
                        </a:spcAft>
                      </a:pPr>
                      <a:r>
                        <a:rPr lang="en-AU" sz="1200" b="1" dirty="0">
                          <a:effectLst/>
                        </a:rPr>
                        <a:t>Advertising and Marketing</a:t>
                      </a:r>
                      <a:endParaRPr lang="en-GB" sz="1200" b="1" dirty="0">
                        <a:effectLst/>
                        <a:latin typeface="Calibri" panose="020F0502020204030204" pitchFamily="34" charset="0"/>
                        <a:ea typeface="Calibri" panose="020F0502020204030204" pitchFamily="34" charset="0"/>
                        <a:cs typeface="Times New Roman" panose="02020603050405020304" pitchFamily="18" charset="0"/>
                      </a:endParaRPr>
                    </a:p>
                  </a:txBody>
                  <a:tcPr marL="65055" marR="65055" marT="0" marB="0"/>
                </a:tc>
                <a:tc>
                  <a:txBody>
                    <a:bodyPr/>
                    <a:lstStyle/>
                    <a:p>
                      <a:pPr>
                        <a:lnSpc>
                          <a:spcPct val="100000"/>
                        </a:lnSpc>
                        <a:spcAft>
                          <a:spcPts val="0"/>
                        </a:spcAft>
                      </a:pPr>
                      <a:r>
                        <a:rPr lang="en-AU" sz="1400" dirty="0">
                          <a:effectLst/>
                        </a:rPr>
                        <a:t>Identifying consumers’ needs, creating the advertisements and promotions, handling PR campaigns, media planning, buying and evaluation and production of advertising materials. May promote messages relevant to building and maintaining brand awareness and may aim to educate people on the consequences of specific actions, e.g. alcohol and drug abuse.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5055" marR="65055" marT="0" marB="0"/>
                </a:tc>
                <a:extLst>
                  <a:ext uri="{0D108BD9-81ED-4DB2-BD59-A6C34878D82A}">
                    <a16:rowId xmlns:a16="http://schemas.microsoft.com/office/drawing/2014/main" val="10002"/>
                  </a:ext>
                </a:extLst>
              </a:tr>
              <a:tr h="634942">
                <a:tc>
                  <a:txBody>
                    <a:bodyPr/>
                    <a:lstStyle/>
                    <a:p>
                      <a:pPr>
                        <a:lnSpc>
                          <a:spcPct val="100000"/>
                        </a:lnSpc>
                        <a:spcAft>
                          <a:spcPts val="0"/>
                        </a:spcAft>
                      </a:pPr>
                      <a:r>
                        <a:rPr lang="en-AU" sz="1200" b="1" dirty="0">
                          <a:effectLst/>
                        </a:rPr>
                        <a:t>Architecture</a:t>
                      </a:r>
                      <a:endParaRPr lang="en-GB" sz="1200" b="1" dirty="0">
                        <a:effectLst/>
                        <a:latin typeface="Calibri" panose="020F0502020204030204" pitchFamily="34" charset="0"/>
                        <a:ea typeface="Calibri" panose="020F0502020204030204" pitchFamily="34" charset="0"/>
                        <a:cs typeface="Times New Roman" panose="02020603050405020304" pitchFamily="18" charset="0"/>
                      </a:endParaRPr>
                    </a:p>
                  </a:txBody>
                  <a:tcPr marL="65055" marR="65055" marT="0" marB="0"/>
                </a:tc>
                <a:tc>
                  <a:txBody>
                    <a:bodyPr/>
                    <a:lstStyle/>
                    <a:p>
                      <a:pPr>
                        <a:lnSpc>
                          <a:spcPct val="100000"/>
                        </a:lnSpc>
                        <a:spcAft>
                          <a:spcPts val="0"/>
                        </a:spcAft>
                      </a:pPr>
                      <a:r>
                        <a:rPr lang="en-AU" sz="1400" dirty="0">
                          <a:effectLst/>
                        </a:rPr>
                        <a:t>Industry ranges from award-winning architects or architectural practices who design the most outstanding buildings, to the hundreds of thousands of architects, surveyors, builders, project managers and owners who design and construct the remainder.</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5055" marR="65055" marT="0" marB="0"/>
                </a:tc>
                <a:extLst>
                  <a:ext uri="{0D108BD9-81ED-4DB2-BD59-A6C34878D82A}">
                    <a16:rowId xmlns:a16="http://schemas.microsoft.com/office/drawing/2014/main" val="10003"/>
                  </a:ext>
                </a:extLst>
              </a:tr>
              <a:tr h="846590">
                <a:tc>
                  <a:txBody>
                    <a:bodyPr/>
                    <a:lstStyle/>
                    <a:p>
                      <a:pPr>
                        <a:lnSpc>
                          <a:spcPct val="100000"/>
                        </a:lnSpc>
                        <a:spcAft>
                          <a:spcPts val="0"/>
                        </a:spcAft>
                      </a:pPr>
                      <a:r>
                        <a:rPr lang="en-AU" sz="1200" b="1" dirty="0">
                          <a:effectLst/>
                        </a:rPr>
                        <a:t>Art and Antiques</a:t>
                      </a:r>
                      <a:endParaRPr lang="en-GB" sz="1200" b="1" dirty="0">
                        <a:effectLst/>
                        <a:latin typeface="Calibri" panose="020F0502020204030204" pitchFamily="34" charset="0"/>
                        <a:ea typeface="Calibri" panose="020F0502020204030204" pitchFamily="34" charset="0"/>
                        <a:cs typeface="Times New Roman" panose="02020603050405020304" pitchFamily="18" charset="0"/>
                      </a:endParaRPr>
                    </a:p>
                  </a:txBody>
                  <a:tcPr marL="65055" marR="65055" marT="0" marB="0"/>
                </a:tc>
                <a:tc>
                  <a:txBody>
                    <a:bodyPr/>
                    <a:lstStyle/>
                    <a:p>
                      <a:pPr>
                        <a:lnSpc>
                          <a:spcPct val="100000"/>
                        </a:lnSpc>
                        <a:spcAft>
                          <a:spcPts val="0"/>
                        </a:spcAft>
                      </a:pPr>
                      <a:r>
                        <a:rPr lang="en-AU" sz="1400" dirty="0">
                          <a:effectLst/>
                        </a:rPr>
                        <a:t>Includes paintings, sculpture, jewellery, printmaking, fine furniture, other fine art and collectibles. The famous Sotheby’s and Christie’s auctioneers dominate the auction market. People who exhibit their work in galleries, auctions, specialist fairs, department stores and the Internet (e.g., eBay, Christies.com and Sothebys.com).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5055" marR="65055" marT="0" marB="0"/>
                </a:tc>
                <a:extLst>
                  <a:ext uri="{0D108BD9-81ED-4DB2-BD59-A6C34878D82A}">
                    <a16:rowId xmlns:a16="http://schemas.microsoft.com/office/drawing/2014/main" val="10004"/>
                  </a:ext>
                </a:extLst>
              </a:tr>
              <a:tr h="1843782">
                <a:tc>
                  <a:txBody>
                    <a:bodyPr/>
                    <a:lstStyle/>
                    <a:p>
                      <a:pPr>
                        <a:lnSpc>
                          <a:spcPct val="100000"/>
                        </a:lnSpc>
                        <a:spcAft>
                          <a:spcPts val="0"/>
                        </a:spcAft>
                      </a:pPr>
                      <a:r>
                        <a:rPr lang="en-AU" sz="1200" b="1" dirty="0">
                          <a:effectLst/>
                        </a:rPr>
                        <a:t>Design Activities in Industry</a:t>
                      </a:r>
                      <a:r>
                        <a:rPr lang="en-AU" sz="1200" b="1" baseline="0" dirty="0">
                          <a:effectLst/>
                        </a:rPr>
                        <a:t> and Fashion</a:t>
                      </a:r>
                      <a:endParaRPr lang="en-GB" sz="1200" b="1" dirty="0">
                        <a:effectLst/>
                        <a:latin typeface="Calibri" panose="020F0502020204030204" pitchFamily="34" charset="0"/>
                        <a:ea typeface="Calibri" panose="020F0502020204030204" pitchFamily="34" charset="0"/>
                        <a:cs typeface="Times New Roman" panose="02020603050405020304" pitchFamily="18" charset="0"/>
                      </a:endParaRPr>
                    </a:p>
                  </a:txBody>
                  <a:tcPr marL="65055" marR="65055" marT="0" marB="0"/>
                </a:tc>
                <a:tc>
                  <a:txBody>
                    <a:bodyPr/>
                    <a:lstStyle/>
                    <a:p>
                      <a:pPr>
                        <a:lnSpc>
                          <a:spcPct val="100000"/>
                        </a:lnSpc>
                        <a:spcAft>
                          <a:spcPts val="0"/>
                        </a:spcAft>
                      </a:pPr>
                      <a:r>
                        <a:rPr lang="en-AU" sz="1400" dirty="0">
                          <a:effectLst/>
                        </a:rPr>
                        <a:t>Industrial design is defined by the Industrial Design Society of America (IDSA) as: ‘the professional service of creating and developing concepts and specifications that optimize the function, value and appearance of products and systems for the mutual benefit of both user and manufacturer’. Designer fashion includes clothing, but also accessories, watches, perfumes, etc. Key sectors: (i) </a:t>
                      </a:r>
                      <a:r>
                        <a:rPr lang="en-AU" sz="1400" i="1" dirty="0">
                          <a:effectLst/>
                        </a:rPr>
                        <a:t>Couture:</a:t>
                      </a:r>
                      <a:r>
                        <a:rPr lang="en-AU" sz="1400" dirty="0">
                          <a:effectLst/>
                        </a:rPr>
                        <a:t> brands, like Dior, Chanel, Givenchy and YSL; (ii) </a:t>
                      </a:r>
                      <a:r>
                        <a:rPr lang="en-AU" sz="1400" i="1" dirty="0">
                          <a:effectLst/>
                        </a:rPr>
                        <a:t>International designers:</a:t>
                      </a:r>
                      <a:r>
                        <a:rPr lang="en-AU" sz="1400" dirty="0">
                          <a:effectLst/>
                        </a:rPr>
                        <a:t> e.g. Ralph Lauren, Giorgio Armani, Donna Karan or Calvin Klein (CK); (iii) </a:t>
                      </a:r>
                      <a:r>
                        <a:rPr lang="en-AU" sz="1400" i="1" dirty="0">
                          <a:effectLst/>
                        </a:rPr>
                        <a:t>Diffusion:</a:t>
                      </a:r>
                      <a:r>
                        <a:rPr lang="en-AU" sz="1400" dirty="0">
                          <a:effectLst/>
                        </a:rPr>
                        <a:t> ‘high-street’ ranges, e.g. Jasper Conran at Debenhams; and (iv) </a:t>
                      </a:r>
                      <a:r>
                        <a:rPr lang="en-AU" sz="1400" i="1" dirty="0">
                          <a:effectLst/>
                        </a:rPr>
                        <a:t>High fashion:</a:t>
                      </a:r>
                      <a:r>
                        <a:rPr lang="en-AU" sz="1400" dirty="0">
                          <a:effectLst/>
                        </a:rPr>
                        <a:t> new designers who are up and coming, usually endorsed by celebrities.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5055" marR="65055" marT="0" marB="0"/>
                </a:tc>
                <a:extLst>
                  <a:ext uri="{0D108BD9-81ED-4DB2-BD59-A6C34878D82A}">
                    <a16:rowId xmlns:a16="http://schemas.microsoft.com/office/drawing/2014/main" val="10005"/>
                  </a:ext>
                </a:extLst>
              </a:tr>
            </a:tbl>
          </a:graphicData>
        </a:graphic>
      </p:graphicFrame>
      <p:sp>
        <p:nvSpPr>
          <p:cNvPr id="4" name="TextBox 3"/>
          <p:cNvSpPr txBox="1"/>
          <p:nvPr/>
        </p:nvSpPr>
        <p:spPr>
          <a:xfrm>
            <a:off x="228600" y="303325"/>
            <a:ext cx="8637778" cy="707886"/>
          </a:xfrm>
          <a:prstGeom prst="rect">
            <a:avLst/>
          </a:prstGeom>
          <a:noFill/>
        </p:spPr>
        <p:txBody>
          <a:bodyPr wrap="square" rtlCol="0">
            <a:spAutoFit/>
          </a:bodyPr>
          <a:lstStyle/>
          <a:p>
            <a:r>
              <a:rPr lang="en-AU" sz="2000" b="1" dirty="0"/>
              <a:t>Table </a:t>
            </a:r>
            <a:r>
              <a:rPr lang="en-AU" sz="2000" dirty="0"/>
              <a:t>Brief description of the creative industry sub-groups used in the formal figures and facts on changes in the creative economy.</a:t>
            </a:r>
            <a:endParaRPr lang="en-GB" sz="2000" dirty="0"/>
          </a:p>
        </p:txBody>
      </p:sp>
      <p:sp>
        <p:nvSpPr>
          <p:cNvPr id="3" name="Slide Number Placeholder 2"/>
          <p:cNvSpPr>
            <a:spLocks noGrp="1"/>
          </p:cNvSpPr>
          <p:nvPr>
            <p:ph type="sldNum" sz="quarter" idx="12"/>
          </p:nvPr>
        </p:nvSpPr>
        <p:spPr/>
        <p:txBody>
          <a:bodyPr/>
          <a:lstStyle/>
          <a:p>
            <a:fld id="{A312371A-C18A-486B-8EED-512DA3810763}" type="slidenum">
              <a:rPr lang="en-GB" altLang="en-US" smtClean="0"/>
              <a:pPr/>
              <a:t>17</a:t>
            </a:fld>
            <a:endParaRPr lang="en-GB" altLang="en-US" dirty="0"/>
          </a:p>
        </p:txBody>
      </p:sp>
    </p:spTree>
    <p:extLst>
      <p:ext uri="{BB962C8B-B14F-4D97-AF65-F5344CB8AC3E}">
        <p14:creationId xmlns:p14="http://schemas.microsoft.com/office/powerpoint/2010/main" val="33774486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1702803315"/>
              </p:ext>
            </p:extLst>
          </p:nvPr>
        </p:nvGraphicFramePr>
        <p:xfrm>
          <a:off x="365760" y="1196752"/>
          <a:ext cx="8412480" cy="5074920"/>
        </p:xfrm>
        <a:graphic>
          <a:graphicData uri="http://schemas.openxmlformats.org/drawingml/2006/table">
            <a:tbl>
              <a:tblPr firstRow="1" bandRow="1">
                <a:tableStyleId>{5940675A-B579-460E-94D1-54222C63F5DA}</a:tableStyleId>
              </a:tblPr>
              <a:tblGrid>
                <a:gridCol w="1092613">
                  <a:extLst>
                    <a:ext uri="{9D8B030D-6E8A-4147-A177-3AD203B41FA5}">
                      <a16:colId xmlns:a16="http://schemas.microsoft.com/office/drawing/2014/main" val="20000"/>
                    </a:ext>
                  </a:extLst>
                </a:gridCol>
                <a:gridCol w="7319867">
                  <a:extLst>
                    <a:ext uri="{9D8B030D-6E8A-4147-A177-3AD203B41FA5}">
                      <a16:colId xmlns:a16="http://schemas.microsoft.com/office/drawing/2014/main" val="20001"/>
                    </a:ext>
                  </a:extLst>
                </a:gridCol>
              </a:tblGrid>
              <a:tr h="214184">
                <a:tc>
                  <a:txBody>
                    <a:bodyPr/>
                    <a:lstStyle/>
                    <a:p>
                      <a:pPr>
                        <a:lnSpc>
                          <a:spcPct val="100000"/>
                        </a:lnSpc>
                        <a:spcAft>
                          <a:spcPts val="0"/>
                        </a:spcAft>
                      </a:pPr>
                      <a:r>
                        <a:rPr lang="en-AU" sz="1500" b="1" dirty="0">
                          <a:effectLst/>
                        </a:rPr>
                        <a:t>Name</a:t>
                      </a:r>
                      <a:endParaRPr lang="en-GB" sz="1500" b="1" dirty="0">
                        <a:effectLst/>
                        <a:latin typeface="Calibri" panose="020F0502020204030204" pitchFamily="34" charset="0"/>
                        <a:ea typeface="Calibri" panose="020F0502020204030204" pitchFamily="34" charset="0"/>
                        <a:cs typeface="Times New Roman" panose="02020603050405020304" pitchFamily="18" charset="0"/>
                      </a:endParaRPr>
                    </a:p>
                  </a:txBody>
                  <a:tcPr marL="59407" marR="59407" marT="0" marB="0"/>
                </a:tc>
                <a:tc>
                  <a:txBody>
                    <a:bodyPr/>
                    <a:lstStyle/>
                    <a:p>
                      <a:pPr>
                        <a:lnSpc>
                          <a:spcPct val="100000"/>
                        </a:lnSpc>
                        <a:spcAft>
                          <a:spcPts val="0"/>
                        </a:spcAft>
                      </a:pPr>
                      <a:r>
                        <a:rPr lang="en-AU" sz="1500" b="1" dirty="0">
                          <a:effectLst/>
                        </a:rPr>
                        <a:t>Description</a:t>
                      </a:r>
                      <a:endParaRPr lang="en-GB" sz="1500" b="1" dirty="0">
                        <a:effectLst/>
                        <a:latin typeface="Calibri" panose="020F0502020204030204" pitchFamily="34" charset="0"/>
                        <a:ea typeface="Calibri" panose="020F0502020204030204" pitchFamily="34" charset="0"/>
                        <a:cs typeface="Times New Roman" panose="02020603050405020304" pitchFamily="18" charset="0"/>
                      </a:endParaRPr>
                    </a:p>
                  </a:txBody>
                  <a:tcPr marL="59407" marR="59407" marT="0" marB="0"/>
                </a:tc>
                <a:extLst>
                  <a:ext uri="{0D108BD9-81ED-4DB2-BD59-A6C34878D82A}">
                    <a16:rowId xmlns:a16="http://schemas.microsoft.com/office/drawing/2014/main" val="10000"/>
                  </a:ext>
                </a:extLst>
              </a:tr>
              <a:tr h="742504">
                <a:tc>
                  <a:txBody>
                    <a:bodyPr/>
                    <a:lstStyle/>
                    <a:p>
                      <a:pPr>
                        <a:lnSpc>
                          <a:spcPct val="100000"/>
                        </a:lnSpc>
                        <a:spcAft>
                          <a:spcPts val="0"/>
                        </a:spcAft>
                      </a:pPr>
                      <a:r>
                        <a:rPr lang="en-AU" sz="1300" b="1" baseline="0" dirty="0">
                          <a:effectLst/>
                        </a:rPr>
                        <a:t>Museums</a:t>
                      </a:r>
                      <a:r>
                        <a:rPr lang="en-AU" sz="1300" b="1" dirty="0">
                          <a:effectLst/>
                        </a:rPr>
                        <a:t>, Galleries and Libraries</a:t>
                      </a:r>
                      <a:endParaRPr lang="en-GB" sz="13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59407" marR="59407" marT="0" marB="0"/>
                </a:tc>
                <a:tc>
                  <a:txBody>
                    <a:bodyPr/>
                    <a:lstStyle/>
                    <a:p>
                      <a:pPr>
                        <a:lnSpc>
                          <a:spcPct val="100000"/>
                        </a:lnSpc>
                        <a:spcAft>
                          <a:spcPts val="0"/>
                        </a:spcAft>
                      </a:pPr>
                      <a:r>
                        <a:rPr lang="en-AU" sz="1400" dirty="0">
                          <a:effectLst/>
                        </a:rPr>
                        <a:t>Librarians, archivists and curators as well as the income generated by museums, galleries and libraries. This includes the various activities and exhibitions provided by museums and galleries as well as archival activities and public performances.</a:t>
                      </a:r>
                      <a:endParaRPr lang="en-GB" sz="14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59407" marR="59407" marT="0" marB="0"/>
                </a:tc>
                <a:extLst>
                  <a:ext uri="{0D108BD9-81ED-4DB2-BD59-A6C34878D82A}">
                    <a16:rowId xmlns:a16="http://schemas.microsoft.com/office/drawing/2014/main" val="10001"/>
                  </a:ext>
                </a:extLst>
              </a:tr>
              <a:tr h="999524">
                <a:tc>
                  <a:txBody>
                    <a:bodyPr/>
                    <a:lstStyle/>
                    <a:p>
                      <a:pPr>
                        <a:lnSpc>
                          <a:spcPct val="100000"/>
                        </a:lnSpc>
                        <a:spcAft>
                          <a:spcPts val="0"/>
                        </a:spcAft>
                      </a:pPr>
                      <a:r>
                        <a:rPr lang="en-AU" sz="1300" b="1" dirty="0">
                          <a:effectLst/>
                        </a:rPr>
                        <a:t>Film, TV, Radio, Video and Photography</a:t>
                      </a:r>
                      <a:endParaRPr lang="en-GB" sz="1300" b="1" dirty="0">
                        <a:effectLst/>
                        <a:latin typeface="Calibri" panose="020F0502020204030204" pitchFamily="34" charset="0"/>
                        <a:ea typeface="Calibri" panose="020F0502020204030204" pitchFamily="34" charset="0"/>
                        <a:cs typeface="Times New Roman" panose="02020603050405020304" pitchFamily="18" charset="0"/>
                      </a:endParaRPr>
                    </a:p>
                  </a:txBody>
                  <a:tcPr marL="59407" marR="59407" marT="0" marB="0"/>
                </a:tc>
                <a:tc>
                  <a:txBody>
                    <a:bodyPr/>
                    <a:lstStyle/>
                    <a:p>
                      <a:pPr>
                        <a:lnSpc>
                          <a:spcPct val="100000"/>
                        </a:lnSpc>
                        <a:spcAft>
                          <a:spcPts val="0"/>
                        </a:spcAft>
                      </a:pPr>
                      <a:r>
                        <a:rPr lang="en-AU" sz="1400" dirty="0">
                          <a:effectLst/>
                        </a:rPr>
                        <a:t>Includes the production, distribution and exhibition of feature films (long and short), adverts, photographic activities, as well as training, promotional and educational videos. Audiences via cinema, television, video, DVDs and media streaming. The TV and radio industry includes activities such as production, programming, packaging, broadcasting and transmission.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9407" marR="59407" marT="0" marB="0"/>
                </a:tc>
                <a:extLst>
                  <a:ext uri="{0D108BD9-81ED-4DB2-BD59-A6C34878D82A}">
                    <a16:rowId xmlns:a16="http://schemas.microsoft.com/office/drawing/2014/main" val="10002"/>
                  </a:ext>
                </a:extLst>
              </a:tr>
              <a:tr h="799619">
                <a:tc>
                  <a:txBody>
                    <a:bodyPr/>
                    <a:lstStyle/>
                    <a:p>
                      <a:pPr>
                        <a:lnSpc>
                          <a:spcPct val="100000"/>
                        </a:lnSpc>
                        <a:spcAft>
                          <a:spcPts val="0"/>
                        </a:spcAft>
                      </a:pPr>
                      <a:r>
                        <a:rPr lang="en-AU" sz="1300" b="1" dirty="0">
                          <a:effectLst/>
                        </a:rPr>
                        <a:t>Music and Visual and Performing Arts</a:t>
                      </a:r>
                      <a:endParaRPr lang="en-GB" sz="1300" b="1" dirty="0">
                        <a:effectLst/>
                        <a:latin typeface="Calibri" panose="020F0502020204030204" pitchFamily="34" charset="0"/>
                        <a:ea typeface="Calibri" panose="020F0502020204030204" pitchFamily="34" charset="0"/>
                        <a:cs typeface="Times New Roman" panose="02020603050405020304" pitchFamily="18" charset="0"/>
                      </a:endParaRPr>
                    </a:p>
                  </a:txBody>
                  <a:tcPr marL="59407" marR="59407" marT="0" marB="0"/>
                </a:tc>
                <a:tc>
                  <a:txBody>
                    <a:bodyPr/>
                    <a:lstStyle/>
                    <a:p>
                      <a:pPr>
                        <a:lnSpc>
                          <a:spcPct val="100000"/>
                        </a:lnSpc>
                        <a:spcAft>
                          <a:spcPts val="0"/>
                        </a:spcAft>
                      </a:pPr>
                      <a:r>
                        <a:rPr lang="en-AU" sz="1400" dirty="0">
                          <a:effectLst/>
                        </a:rPr>
                        <a:t>Song-writing and composition, performance, as well as the production, distribution and retailing of sound recordings. The visual and performing arts are important creative industries. This subgroup covers artistic creation and interpretation, performing arts (and support activities) and operation of art facilities.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9407" marR="59407" marT="0" marB="0"/>
                </a:tc>
                <a:extLst>
                  <a:ext uri="{0D108BD9-81ED-4DB2-BD59-A6C34878D82A}">
                    <a16:rowId xmlns:a16="http://schemas.microsoft.com/office/drawing/2014/main" val="10003"/>
                  </a:ext>
                </a:extLst>
              </a:tr>
              <a:tr h="399810">
                <a:tc>
                  <a:txBody>
                    <a:bodyPr/>
                    <a:lstStyle/>
                    <a:p>
                      <a:pPr>
                        <a:lnSpc>
                          <a:spcPct val="100000"/>
                        </a:lnSpc>
                        <a:spcAft>
                          <a:spcPts val="0"/>
                        </a:spcAft>
                      </a:pPr>
                      <a:r>
                        <a:rPr lang="en-AU" sz="1300" b="1" dirty="0">
                          <a:effectLst/>
                        </a:rPr>
                        <a:t>Publishing</a:t>
                      </a:r>
                      <a:endParaRPr lang="en-GB" sz="1300" b="1" dirty="0">
                        <a:effectLst/>
                        <a:latin typeface="Calibri" panose="020F0502020204030204" pitchFamily="34" charset="0"/>
                        <a:ea typeface="Calibri" panose="020F0502020204030204" pitchFamily="34" charset="0"/>
                        <a:cs typeface="Times New Roman" panose="02020603050405020304" pitchFamily="18" charset="0"/>
                      </a:endParaRPr>
                    </a:p>
                  </a:txBody>
                  <a:tcPr marL="59407" marR="59407" marT="0" marB="0"/>
                </a:tc>
                <a:tc>
                  <a:txBody>
                    <a:bodyPr/>
                    <a:lstStyle/>
                    <a:p>
                      <a:pPr>
                        <a:lnSpc>
                          <a:spcPct val="100000"/>
                        </a:lnSpc>
                        <a:spcAft>
                          <a:spcPts val="0"/>
                        </a:spcAft>
                      </a:pPr>
                      <a:r>
                        <a:rPr lang="en-AU" sz="1400" dirty="0">
                          <a:effectLst/>
                        </a:rPr>
                        <a:t>The publishing sector capitalizes on its employees’ ability to write, design, produce and sell publications that satisfy the UK and global markets.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9407" marR="59407" marT="0" marB="0"/>
                </a:tc>
                <a:extLst>
                  <a:ext uri="{0D108BD9-81ED-4DB2-BD59-A6C34878D82A}">
                    <a16:rowId xmlns:a16="http://schemas.microsoft.com/office/drawing/2014/main" val="10004"/>
                  </a:ext>
                </a:extLst>
              </a:tr>
              <a:tr h="1199429">
                <a:tc>
                  <a:txBody>
                    <a:bodyPr/>
                    <a:lstStyle/>
                    <a:p>
                      <a:pPr>
                        <a:lnSpc>
                          <a:spcPct val="100000"/>
                        </a:lnSpc>
                        <a:spcAft>
                          <a:spcPts val="0"/>
                        </a:spcAft>
                      </a:pPr>
                      <a:r>
                        <a:rPr lang="en-AU" sz="1300" b="1" dirty="0">
                          <a:effectLst/>
                        </a:rPr>
                        <a:t>IT, Software and Computer Services</a:t>
                      </a:r>
                      <a:endParaRPr lang="en-GB" sz="1300" b="1" dirty="0">
                        <a:effectLst/>
                        <a:latin typeface="Calibri" panose="020F0502020204030204" pitchFamily="34" charset="0"/>
                        <a:ea typeface="Calibri" panose="020F0502020204030204" pitchFamily="34" charset="0"/>
                        <a:cs typeface="Times New Roman" panose="02020603050405020304" pitchFamily="18" charset="0"/>
                      </a:endParaRPr>
                    </a:p>
                  </a:txBody>
                  <a:tcPr marL="59407" marR="59407" marT="0" marB="0"/>
                </a:tc>
                <a:tc>
                  <a:txBody>
                    <a:bodyPr/>
                    <a:lstStyle/>
                    <a:p>
                      <a:pPr>
                        <a:lnSpc>
                          <a:spcPct val="100000"/>
                        </a:lnSpc>
                        <a:spcAft>
                          <a:spcPts val="0"/>
                        </a:spcAft>
                      </a:pPr>
                      <a:r>
                        <a:rPr lang="en-AU" sz="1400" dirty="0">
                          <a:effectLst/>
                        </a:rPr>
                        <a:t>Involves the design, development, license and support of software, e.g.</a:t>
                      </a:r>
                      <a:r>
                        <a:rPr lang="en-AU" sz="1400" baseline="0" dirty="0">
                          <a:effectLst/>
                        </a:rPr>
                        <a:t> </a:t>
                      </a:r>
                      <a:r>
                        <a:rPr lang="en-AU" sz="1400" dirty="0">
                          <a:effectLst/>
                        </a:rPr>
                        <a:t>Microsoft. In the digital and entertainment media arena the games industry (videos and apps) has grown significantly over the last decade. This industry now includes video games for dedicated console hardware and software (both physical and online), dedicated portable hardware and software, PC games and games for mobile devices such as mobile phones, tablets, music players and other devices that can play games as a secondary feature.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9407" marR="59407" marT="0" marB="0"/>
                </a:tc>
                <a:extLst>
                  <a:ext uri="{0D108BD9-81ED-4DB2-BD59-A6C34878D82A}">
                    <a16:rowId xmlns:a16="http://schemas.microsoft.com/office/drawing/2014/main" val="10005"/>
                  </a:ext>
                </a:extLst>
              </a:tr>
              <a:tr h="399810">
                <a:tc>
                  <a:txBody>
                    <a:bodyPr/>
                    <a:lstStyle/>
                    <a:p>
                      <a:pPr>
                        <a:lnSpc>
                          <a:spcPct val="100000"/>
                        </a:lnSpc>
                        <a:spcAft>
                          <a:spcPts val="0"/>
                        </a:spcAft>
                      </a:pPr>
                      <a:r>
                        <a:rPr lang="en-AU" sz="1300" b="1" dirty="0">
                          <a:effectLst/>
                        </a:rPr>
                        <a:t>Crafts</a:t>
                      </a:r>
                      <a:endParaRPr lang="en-GB" sz="1300" b="1" dirty="0">
                        <a:effectLst/>
                        <a:latin typeface="Calibri" panose="020F0502020204030204" pitchFamily="34" charset="0"/>
                        <a:ea typeface="Calibri" panose="020F0502020204030204" pitchFamily="34" charset="0"/>
                        <a:cs typeface="Times New Roman" panose="02020603050405020304" pitchFamily="18" charset="0"/>
                      </a:endParaRPr>
                    </a:p>
                  </a:txBody>
                  <a:tcPr marL="59407" marR="59407" marT="0" marB="0"/>
                </a:tc>
                <a:tc>
                  <a:txBody>
                    <a:bodyPr/>
                    <a:lstStyle/>
                    <a:p>
                      <a:pPr>
                        <a:lnSpc>
                          <a:spcPct val="100000"/>
                        </a:lnSpc>
                        <a:spcAft>
                          <a:spcPts val="0"/>
                        </a:spcAft>
                      </a:pPr>
                      <a:r>
                        <a:rPr lang="en-AU" sz="1400" dirty="0">
                          <a:effectLst/>
                        </a:rPr>
                        <a:t>This industry includes the creation, production and exhibition of crafts, such as ceramics, textiles, jewellery/silver, metal and glass.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9407" marR="59407" marT="0" marB="0"/>
                </a:tc>
                <a:extLst>
                  <a:ext uri="{0D108BD9-81ED-4DB2-BD59-A6C34878D82A}">
                    <a16:rowId xmlns:a16="http://schemas.microsoft.com/office/drawing/2014/main" val="10006"/>
                  </a:ext>
                </a:extLst>
              </a:tr>
            </a:tbl>
          </a:graphicData>
        </a:graphic>
      </p:graphicFrame>
      <p:sp>
        <p:nvSpPr>
          <p:cNvPr id="3" name="TextBox 2"/>
          <p:cNvSpPr txBox="1"/>
          <p:nvPr/>
        </p:nvSpPr>
        <p:spPr>
          <a:xfrm>
            <a:off x="323528" y="188640"/>
            <a:ext cx="8496944" cy="707886"/>
          </a:xfrm>
          <a:prstGeom prst="rect">
            <a:avLst/>
          </a:prstGeom>
          <a:noFill/>
        </p:spPr>
        <p:txBody>
          <a:bodyPr wrap="square" rtlCol="0">
            <a:spAutoFit/>
          </a:bodyPr>
          <a:lstStyle/>
          <a:p>
            <a:r>
              <a:rPr lang="en-AU" sz="2000" b="1" dirty="0"/>
              <a:t>Table </a:t>
            </a:r>
            <a:r>
              <a:rPr lang="en-AU" sz="2000" dirty="0"/>
              <a:t>Creative industry groupings used in formal figures and facts on changes in the creative economy.</a:t>
            </a:r>
            <a:endParaRPr lang="en-GB" sz="2000" dirty="0"/>
          </a:p>
        </p:txBody>
      </p:sp>
      <p:sp>
        <p:nvSpPr>
          <p:cNvPr id="4" name="Slide Number Placeholder 3"/>
          <p:cNvSpPr>
            <a:spLocks noGrp="1"/>
          </p:cNvSpPr>
          <p:nvPr>
            <p:ph type="sldNum" sz="quarter" idx="12"/>
          </p:nvPr>
        </p:nvSpPr>
        <p:spPr/>
        <p:txBody>
          <a:bodyPr/>
          <a:lstStyle/>
          <a:p>
            <a:fld id="{A312371A-C18A-486B-8EED-512DA3810763}" type="slidenum">
              <a:rPr lang="en-GB" altLang="en-US" smtClean="0"/>
              <a:pPr/>
              <a:t>18</a:t>
            </a:fld>
            <a:endParaRPr lang="en-GB" altLang="en-US" dirty="0"/>
          </a:p>
        </p:txBody>
      </p:sp>
    </p:spTree>
    <p:extLst>
      <p:ext uri="{BB962C8B-B14F-4D97-AF65-F5344CB8AC3E}">
        <p14:creationId xmlns:p14="http://schemas.microsoft.com/office/powerpoint/2010/main" val="17531637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Creative industries: Strategies, wealth creation and growth</a:t>
            </a:r>
            <a:endParaRPr lang="en-US" dirty="0"/>
          </a:p>
        </p:txBody>
      </p:sp>
      <p:sp>
        <p:nvSpPr>
          <p:cNvPr id="3" name="Content Placeholder 2"/>
          <p:cNvSpPr>
            <a:spLocks noGrp="1"/>
          </p:cNvSpPr>
          <p:nvPr>
            <p:ph idx="1"/>
          </p:nvPr>
        </p:nvSpPr>
        <p:spPr/>
        <p:txBody>
          <a:bodyPr/>
          <a:lstStyle/>
          <a:p>
            <a:r>
              <a:rPr lang="en-US" altLang="en-US" dirty="0"/>
              <a:t>Countries such as the United States have long understood the value of new ideas.</a:t>
            </a:r>
          </a:p>
          <a:p>
            <a:r>
              <a:rPr lang="en-US" altLang="en-US" dirty="0"/>
              <a:t>The significance of the creative economy has become increasingly recognized in all regions of the world with noticeable activity in the continents of North America, Europe, Asia and Australia.</a:t>
            </a:r>
          </a:p>
          <a:p>
            <a:r>
              <a:rPr lang="en-US" altLang="en-US" dirty="0"/>
              <a:t>There is considerable investment around strategies for creating and sustaining an economically robust creative economy that continues to grow and offer the potential for future wealth generation.</a:t>
            </a:r>
            <a:endParaRPr lang="en-US" dirty="0"/>
          </a:p>
        </p:txBody>
      </p:sp>
      <p:sp>
        <p:nvSpPr>
          <p:cNvPr id="4" name="Slide Number Placeholder 3"/>
          <p:cNvSpPr>
            <a:spLocks noGrp="1"/>
          </p:cNvSpPr>
          <p:nvPr>
            <p:ph type="sldNum" sz="quarter" idx="12"/>
          </p:nvPr>
        </p:nvSpPr>
        <p:spPr/>
        <p:txBody>
          <a:bodyPr/>
          <a:lstStyle/>
          <a:p>
            <a:fld id="{8E7A6E7F-11DF-4ED9-A2C8-13D936BA4A7D}" type="slidenum">
              <a:rPr lang="en-GB" altLang="en-US" smtClean="0"/>
              <a:pPr/>
              <a:t>19</a:t>
            </a:fld>
            <a:endParaRPr lang="en-GB" altLang="en-US" dirty="0"/>
          </a:p>
        </p:txBody>
      </p:sp>
    </p:spTree>
    <p:extLst>
      <p:ext uri="{BB962C8B-B14F-4D97-AF65-F5344CB8AC3E}">
        <p14:creationId xmlns:p14="http://schemas.microsoft.com/office/powerpoint/2010/main" val="5668388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industrial and creative divide in the experience economy</a:t>
            </a:r>
            <a:endParaRPr lang="en-GB" dirty="0"/>
          </a:p>
        </p:txBody>
      </p:sp>
      <p:sp>
        <p:nvSpPr>
          <p:cNvPr id="3" name="Content Placeholder 2"/>
          <p:cNvSpPr>
            <a:spLocks noGrp="1"/>
          </p:cNvSpPr>
          <p:nvPr>
            <p:ph idx="1"/>
          </p:nvPr>
        </p:nvSpPr>
        <p:spPr/>
        <p:txBody>
          <a:bodyPr/>
          <a:lstStyle/>
          <a:p>
            <a:r>
              <a:rPr lang="en-GB" dirty="0"/>
              <a:t>Caution: may not provide panacea to solving all regional and national problems</a:t>
            </a:r>
          </a:p>
          <a:p>
            <a:r>
              <a:rPr lang="en-GB" dirty="0"/>
              <a:t>Inequalities: may sustain social exclusion and promote employment for a few</a:t>
            </a:r>
          </a:p>
          <a:p>
            <a:r>
              <a:rPr lang="en-GB" dirty="0"/>
              <a:t>Decline work-welfare regimes: may represent growth in new form of intensified and emotional work</a:t>
            </a:r>
          </a:p>
          <a:p>
            <a:r>
              <a:rPr lang="en-GB" dirty="0"/>
              <a:t>Self-directed work: unprotected and precarious</a:t>
            </a:r>
          </a:p>
        </p:txBody>
      </p:sp>
      <p:sp>
        <p:nvSpPr>
          <p:cNvPr id="4" name="Slide Number Placeholder 3"/>
          <p:cNvSpPr>
            <a:spLocks noGrp="1"/>
          </p:cNvSpPr>
          <p:nvPr>
            <p:ph type="sldNum" sz="quarter" idx="12"/>
          </p:nvPr>
        </p:nvSpPr>
        <p:spPr/>
        <p:txBody>
          <a:bodyPr/>
          <a:lstStyle/>
          <a:p>
            <a:fld id="{8E7A6E7F-11DF-4ED9-A2C8-13D936BA4A7D}" type="slidenum">
              <a:rPr lang="en-GB" altLang="en-US" smtClean="0"/>
              <a:pPr/>
              <a:t>20</a:t>
            </a:fld>
            <a:endParaRPr lang="en-GB" altLang="en-US" dirty="0"/>
          </a:p>
        </p:txBody>
      </p:sp>
    </p:spTree>
    <p:extLst>
      <p:ext uri="{BB962C8B-B14F-4D97-AF65-F5344CB8AC3E}">
        <p14:creationId xmlns:p14="http://schemas.microsoft.com/office/powerpoint/2010/main" val="22833018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mancheste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27634" y="764704"/>
            <a:ext cx="2718483" cy="2468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5" descr="london2.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076056" y="4005148"/>
            <a:ext cx="3159929" cy="1920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5076056" y="980728"/>
            <a:ext cx="3024336" cy="1200329"/>
          </a:xfrm>
          <a:prstGeom prst="rect">
            <a:avLst/>
          </a:prstGeom>
          <a:noFill/>
        </p:spPr>
        <p:txBody>
          <a:bodyPr wrap="square" rtlCol="0">
            <a:spAutoFit/>
          </a:bodyPr>
          <a:lstStyle/>
          <a:p>
            <a:r>
              <a:rPr lang="en-GB" sz="3600" dirty="0">
                <a:latin typeface="+mn-lt"/>
              </a:rPr>
              <a:t>Manchester – creative city?</a:t>
            </a:r>
          </a:p>
        </p:txBody>
      </p:sp>
      <p:sp>
        <p:nvSpPr>
          <p:cNvPr id="5" name="TextBox 4"/>
          <p:cNvSpPr txBox="1"/>
          <p:nvPr/>
        </p:nvSpPr>
        <p:spPr>
          <a:xfrm>
            <a:off x="755576" y="4365104"/>
            <a:ext cx="3377801" cy="1200329"/>
          </a:xfrm>
          <a:prstGeom prst="rect">
            <a:avLst/>
          </a:prstGeom>
          <a:noFill/>
        </p:spPr>
        <p:txBody>
          <a:bodyPr wrap="square" rtlCol="0">
            <a:spAutoFit/>
          </a:bodyPr>
          <a:lstStyle/>
          <a:p>
            <a:r>
              <a:rPr lang="en-GB" sz="3600" dirty="0">
                <a:latin typeface="+mn-lt"/>
              </a:rPr>
              <a:t>London – creative city?</a:t>
            </a:r>
          </a:p>
        </p:txBody>
      </p:sp>
      <p:sp>
        <p:nvSpPr>
          <p:cNvPr id="6" name="Slide Number Placeholder 5"/>
          <p:cNvSpPr>
            <a:spLocks noGrp="1"/>
          </p:cNvSpPr>
          <p:nvPr>
            <p:ph type="sldNum" sz="quarter" idx="12"/>
          </p:nvPr>
        </p:nvSpPr>
        <p:spPr/>
        <p:txBody>
          <a:bodyPr/>
          <a:lstStyle/>
          <a:p>
            <a:fld id="{A312371A-C18A-486B-8EED-512DA3810763}" type="slidenum">
              <a:rPr lang="en-GB" altLang="en-US" smtClean="0"/>
              <a:pPr/>
              <a:t>21</a:t>
            </a:fld>
            <a:endParaRPr lang="en-GB" altLang="en-US" dirty="0"/>
          </a:p>
        </p:txBody>
      </p:sp>
    </p:spTree>
    <p:extLst>
      <p:ext uri="{BB962C8B-B14F-4D97-AF65-F5344CB8AC3E}">
        <p14:creationId xmlns:p14="http://schemas.microsoft.com/office/powerpoint/2010/main" val="15991542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altLang="en-US" dirty="0"/>
              <a:t>Manchester city</a:t>
            </a:r>
            <a:endParaRPr lang="en-US" dirty="0"/>
          </a:p>
        </p:txBody>
      </p:sp>
      <p:sp>
        <p:nvSpPr>
          <p:cNvPr id="3" name="Content Placeholder 2"/>
          <p:cNvSpPr>
            <a:spLocks noGrp="1"/>
          </p:cNvSpPr>
          <p:nvPr>
            <p:ph idx="1"/>
          </p:nvPr>
        </p:nvSpPr>
        <p:spPr/>
        <p:txBody>
          <a:bodyPr/>
          <a:lstStyle/>
          <a:p>
            <a:r>
              <a:rPr lang="en-AU" altLang="en-US" dirty="0"/>
              <a:t>Textile capital of world – industrial revolution</a:t>
            </a:r>
          </a:p>
          <a:p>
            <a:r>
              <a:rPr lang="en-AU" altLang="en-US" dirty="0"/>
              <a:t>1960s economic crisis: factories closed, rise in unemployment, poverty, crime</a:t>
            </a:r>
          </a:p>
          <a:p>
            <a:r>
              <a:rPr lang="en-AU" altLang="en-US" dirty="0"/>
              <a:t>1986 Central Manchester Development Corporation – number of public-private partnerships</a:t>
            </a:r>
          </a:p>
          <a:p>
            <a:r>
              <a:rPr lang="en-AU" altLang="en-US" dirty="0"/>
              <a:t>1996 IRA bomb devastates city centre</a:t>
            </a:r>
          </a:p>
          <a:p>
            <a:r>
              <a:rPr lang="en-AU" altLang="en-US" dirty="0"/>
              <a:t>Rebuild heart of Manchester – now less 20% in factories most in service occupations</a:t>
            </a:r>
          </a:p>
          <a:p>
            <a:r>
              <a:rPr lang="en-AU" altLang="en-US" dirty="0"/>
              <a:t>Fastest growing municipality outside London</a:t>
            </a:r>
            <a:endParaRPr lang="en-US" dirty="0"/>
          </a:p>
        </p:txBody>
      </p:sp>
      <p:sp>
        <p:nvSpPr>
          <p:cNvPr id="4" name="Slide Number Placeholder 3"/>
          <p:cNvSpPr>
            <a:spLocks noGrp="1"/>
          </p:cNvSpPr>
          <p:nvPr>
            <p:ph type="sldNum" sz="quarter" idx="12"/>
          </p:nvPr>
        </p:nvSpPr>
        <p:spPr/>
        <p:txBody>
          <a:bodyPr/>
          <a:lstStyle/>
          <a:p>
            <a:fld id="{8E7A6E7F-11DF-4ED9-A2C8-13D936BA4A7D}" type="slidenum">
              <a:rPr lang="en-GB" altLang="en-US" smtClean="0"/>
              <a:pPr/>
              <a:t>22</a:t>
            </a:fld>
            <a:endParaRPr lang="en-GB" altLang="en-US" dirty="0"/>
          </a:p>
        </p:txBody>
      </p:sp>
    </p:spTree>
    <p:extLst>
      <p:ext uri="{BB962C8B-B14F-4D97-AF65-F5344CB8AC3E}">
        <p14:creationId xmlns:p14="http://schemas.microsoft.com/office/powerpoint/2010/main" val="3844184161"/>
      </p:ext>
    </p:extLst>
  </p:cSld>
  <p:clrMapOvr>
    <a:masterClrMapping/>
  </p:clrMapOvr>
  <p:transition spd="slow"/>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altLang="en-US" dirty="0"/>
              <a:t>Choice for knowledge workers</a:t>
            </a:r>
            <a:endParaRPr lang="en-US" dirty="0"/>
          </a:p>
        </p:txBody>
      </p:sp>
      <p:sp>
        <p:nvSpPr>
          <p:cNvPr id="3" name="Content Placeholder 2"/>
          <p:cNvSpPr>
            <a:spLocks noGrp="1"/>
          </p:cNvSpPr>
          <p:nvPr>
            <p:ph idx="1"/>
          </p:nvPr>
        </p:nvSpPr>
        <p:spPr/>
        <p:txBody>
          <a:bodyPr/>
          <a:lstStyle/>
          <a:p>
            <a:r>
              <a:rPr lang="en-AU" altLang="en-US" dirty="0"/>
              <a:t>City’s image is crucial in influencing company and individual decisions.</a:t>
            </a:r>
          </a:p>
          <a:p>
            <a:r>
              <a:rPr lang="en-AU" altLang="en-US" dirty="0"/>
              <a:t>Local characteristics to distinguish from potential competitors whilst European convergence – cities resemble each other more and more.</a:t>
            </a:r>
          </a:p>
          <a:p>
            <a:r>
              <a:rPr lang="en-AU" altLang="en-US" dirty="0"/>
              <a:t>This is the global-local paradox: how to be a global city but be distinguishable by attractive local characteristics – IMAGE.</a:t>
            </a:r>
            <a:endParaRPr lang="en-US" dirty="0"/>
          </a:p>
        </p:txBody>
      </p:sp>
      <p:sp>
        <p:nvSpPr>
          <p:cNvPr id="4" name="Slide Number Placeholder 3"/>
          <p:cNvSpPr>
            <a:spLocks noGrp="1"/>
          </p:cNvSpPr>
          <p:nvPr>
            <p:ph type="sldNum" sz="quarter" idx="12"/>
          </p:nvPr>
        </p:nvSpPr>
        <p:spPr/>
        <p:txBody>
          <a:bodyPr/>
          <a:lstStyle/>
          <a:p>
            <a:fld id="{8E7A6E7F-11DF-4ED9-A2C8-13D936BA4A7D}" type="slidenum">
              <a:rPr lang="en-GB" altLang="en-US" smtClean="0"/>
              <a:pPr/>
              <a:t>23</a:t>
            </a:fld>
            <a:endParaRPr lang="en-GB" altLang="en-US" dirty="0"/>
          </a:p>
        </p:txBody>
      </p:sp>
    </p:spTree>
    <p:extLst>
      <p:ext uri="{BB962C8B-B14F-4D97-AF65-F5344CB8AC3E}">
        <p14:creationId xmlns:p14="http://schemas.microsoft.com/office/powerpoint/2010/main" val="2904750498"/>
      </p:ext>
    </p:extLst>
  </p:cSld>
  <p:clrMapOvr>
    <a:masterClrMapping/>
  </p:clrMapOvr>
  <p:transition spd="slow"/>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altLang="en-US" dirty="0"/>
              <a:t>Planting the seeds for growth</a:t>
            </a:r>
            <a:endParaRPr lang="en-US" dirty="0"/>
          </a:p>
        </p:txBody>
      </p:sp>
      <p:sp>
        <p:nvSpPr>
          <p:cNvPr id="3" name="Content Placeholder 2"/>
          <p:cNvSpPr>
            <a:spLocks noGrp="1"/>
          </p:cNvSpPr>
          <p:nvPr>
            <p:ph idx="1"/>
          </p:nvPr>
        </p:nvSpPr>
        <p:spPr/>
        <p:txBody>
          <a:bodyPr/>
          <a:lstStyle/>
          <a:p>
            <a:r>
              <a:rPr lang="en-AU" altLang="en-US" dirty="0"/>
              <a:t>Local governments can create conditions but not plan knowledge, creativity and innovation from scratch.</a:t>
            </a:r>
          </a:p>
          <a:p>
            <a:r>
              <a:rPr lang="en-AU" altLang="en-US" dirty="0"/>
              <a:t>Centrality of local characteristics in global world should not be overlooked (global-local paradox).</a:t>
            </a:r>
          </a:p>
          <a:p>
            <a:r>
              <a:rPr lang="en-AU" altLang="en-US" dirty="0"/>
              <a:t>Periods of crisis, confrontation and chaos often occur when cities show their greatest creativity. </a:t>
            </a:r>
          </a:p>
          <a:p>
            <a:r>
              <a:rPr lang="en-AU" altLang="en-US" dirty="0"/>
              <a:t>Current examples in Europe include Paris and London.</a:t>
            </a:r>
            <a:endParaRPr lang="en-US" dirty="0"/>
          </a:p>
        </p:txBody>
      </p:sp>
      <p:sp>
        <p:nvSpPr>
          <p:cNvPr id="4" name="Slide Number Placeholder 3"/>
          <p:cNvSpPr>
            <a:spLocks noGrp="1"/>
          </p:cNvSpPr>
          <p:nvPr>
            <p:ph type="sldNum" sz="quarter" idx="12"/>
          </p:nvPr>
        </p:nvSpPr>
        <p:spPr/>
        <p:txBody>
          <a:bodyPr/>
          <a:lstStyle/>
          <a:p>
            <a:fld id="{8E7A6E7F-11DF-4ED9-A2C8-13D936BA4A7D}" type="slidenum">
              <a:rPr lang="en-GB" altLang="en-US" smtClean="0"/>
              <a:pPr/>
              <a:t>24</a:t>
            </a:fld>
            <a:endParaRPr lang="en-GB" altLang="en-US" dirty="0"/>
          </a:p>
        </p:txBody>
      </p:sp>
    </p:spTree>
    <p:extLst>
      <p:ext uri="{BB962C8B-B14F-4D97-AF65-F5344CB8AC3E}">
        <p14:creationId xmlns:p14="http://schemas.microsoft.com/office/powerpoint/2010/main" val="1765845338"/>
      </p:ext>
    </p:extLst>
  </p:cSld>
  <p:clrMapOvr>
    <a:masterClrMapping/>
  </p:clrMapOvr>
  <p:transition spd="slow"/>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altLang="en-US" dirty="0"/>
              <a:t>Creative cities: By process or design?</a:t>
            </a:r>
            <a:endParaRPr lang="en-US" dirty="0"/>
          </a:p>
        </p:txBody>
      </p:sp>
      <p:sp>
        <p:nvSpPr>
          <p:cNvPr id="3" name="Content Placeholder 2"/>
          <p:cNvSpPr>
            <a:spLocks noGrp="1"/>
          </p:cNvSpPr>
          <p:nvPr>
            <p:ph idx="1"/>
          </p:nvPr>
        </p:nvSpPr>
        <p:spPr/>
        <p:txBody>
          <a:bodyPr>
            <a:normAutofit lnSpcReduction="10000"/>
          </a:bodyPr>
          <a:lstStyle/>
          <a:p>
            <a:r>
              <a:rPr lang="en-AU" altLang="en-US" dirty="0"/>
              <a:t>The New Zeitgeist (flavour)</a:t>
            </a:r>
          </a:p>
          <a:p>
            <a:pPr lvl="1"/>
            <a:r>
              <a:rPr lang="en-AU" altLang="en-US" dirty="0"/>
              <a:t>Paradigm shift from negatives (traffic, crime, pollution) to how to create a vibrant and dynamic city</a:t>
            </a:r>
          </a:p>
          <a:p>
            <a:pPr lvl="1"/>
            <a:r>
              <a:rPr lang="en-AU" altLang="en-US" dirty="0"/>
              <a:t>Cities as innovative and creative places seem to strengthen regional and national economies</a:t>
            </a:r>
          </a:p>
          <a:p>
            <a:pPr lvl="1"/>
            <a:r>
              <a:rPr lang="en-AU" altLang="en-US" dirty="0"/>
              <a:t>Creative economic cities hype focus on the following factors:</a:t>
            </a:r>
          </a:p>
          <a:p>
            <a:pPr lvl="2"/>
            <a:r>
              <a:rPr lang="en-AU" altLang="en-US" dirty="0"/>
              <a:t>Creative image attract creative firms</a:t>
            </a:r>
          </a:p>
          <a:p>
            <a:pPr lvl="2"/>
            <a:r>
              <a:rPr lang="en-AU" altLang="en-US" dirty="0"/>
              <a:t>Emphasis on attracting creative class</a:t>
            </a:r>
          </a:p>
          <a:p>
            <a:pPr lvl="2"/>
            <a:r>
              <a:rPr lang="en-AU" altLang="en-US" dirty="0"/>
              <a:t>Blueprints and best practice approaches </a:t>
            </a:r>
          </a:p>
          <a:p>
            <a:pPr lvl="2"/>
            <a:r>
              <a:rPr lang="en-AU" altLang="en-US" dirty="0"/>
              <a:t>Largely formulaic approach to change</a:t>
            </a:r>
            <a:endParaRPr lang="en-US" dirty="0"/>
          </a:p>
        </p:txBody>
      </p:sp>
      <p:sp>
        <p:nvSpPr>
          <p:cNvPr id="4" name="Slide Number Placeholder 3"/>
          <p:cNvSpPr>
            <a:spLocks noGrp="1"/>
          </p:cNvSpPr>
          <p:nvPr>
            <p:ph type="sldNum" sz="quarter" idx="12"/>
          </p:nvPr>
        </p:nvSpPr>
        <p:spPr/>
        <p:txBody>
          <a:bodyPr/>
          <a:lstStyle/>
          <a:p>
            <a:fld id="{8E7A6E7F-11DF-4ED9-A2C8-13D936BA4A7D}" type="slidenum">
              <a:rPr lang="en-GB" altLang="en-US" smtClean="0"/>
              <a:pPr/>
              <a:t>25</a:t>
            </a:fld>
            <a:endParaRPr lang="en-GB" altLang="en-US" dirty="0"/>
          </a:p>
        </p:txBody>
      </p:sp>
    </p:spTree>
    <p:extLst>
      <p:ext uri="{BB962C8B-B14F-4D97-AF65-F5344CB8AC3E}">
        <p14:creationId xmlns:p14="http://schemas.microsoft.com/office/powerpoint/2010/main" val="2532170875"/>
      </p:ext>
    </p:extLst>
  </p:cSld>
  <p:clrMapOvr>
    <a:masterClrMapping/>
  </p:clrMapOvr>
  <p:transition spd="slow"/>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normAutofit fontScale="90000"/>
          </a:bodyPr>
          <a:lstStyle/>
          <a:p>
            <a:r>
              <a:rPr lang="en-GB" altLang="en-US" dirty="0"/>
              <a:t>But what of space-shrinking technologies: Working in the Shetlands?</a:t>
            </a:r>
          </a:p>
        </p:txBody>
      </p:sp>
      <p:sp>
        <p:nvSpPr>
          <p:cNvPr id="15363" name="Content Placeholder 2"/>
          <p:cNvSpPr>
            <a:spLocks noGrp="1"/>
          </p:cNvSpPr>
          <p:nvPr>
            <p:ph idx="1"/>
          </p:nvPr>
        </p:nvSpPr>
        <p:spPr/>
        <p:txBody>
          <a:bodyPr/>
          <a:lstStyle/>
          <a:p>
            <a:r>
              <a:rPr lang="en-GB" altLang="en-US" dirty="0"/>
              <a:t> Ever-faster, cheaper planes &amp; trains</a:t>
            </a:r>
          </a:p>
          <a:p>
            <a:r>
              <a:rPr lang="en-GB" altLang="en-US" dirty="0"/>
              <a:t> Email, Internet, I-mode</a:t>
            </a:r>
          </a:p>
          <a:p>
            <a:r>
              <a:rPr lang="en-GB" altLang="en-US" dirty="0"/>
              <a:t> Knowledge workers – no constraints on distance and proximity</a:t>
            </a:r>
          </a:p>
          <a:p>
            <a:r>
              <a:rPr lang="en-GB" altLang="en-US" dirty="0"/>
              <a:t>Competition in developed countries not sufficient to focus on cost – competitive advantage from knowledge-intensive and high-quality innovations</a:t>
            </a:r>
          </a:p>
          <a:p>
            <a:r>
              <a:rPr lang="en-GB" altLang="en-US" dirty="0"/>
              <a:t>The death of distance through </a:t>
            </a:r>
            <a:r>
              <a:rPr lang="en-GB" altLang="en-US" dirty="0" err="1"/>
              <a:t>virtuality</a:t>
            </a:r>
            <a:endParaRPr lang="en-GB" altLang="en-US" dirty="0"/>
          </a:p>
        </p:txBody>
      </p:sp>
      <p:sp>
        <p:nvSpPr>
          <p:cNvPr id="2" name="Slide Number Placeholder 1"/>
          <p:cNvSpPr>
            <a:spLocks noGrp="1"/>
          </p:cNvSpPr>
          <p:nvPr>
            <p:ph type="sldNum" sz="quarter" idx="12"/>
          </p:nvPr>
        </p:nvSpPr>
        <p:spPr/>
        <p:txBody>
          <a:bodyPr/>
          <a:lstStyle/>
          <a:p>
            <a:fld id="{8E7A6E7F-11DF-4ED9-A2C8-13D936BA4A7D}" type="slidenum">
              <a:rPr lang="en-GB" altLang="en-US" smtClean="0"/>
              <a:pPr/>
              <a:t>26</a:t>
            </a:fld>
            <a:endParaRPr lang="en-GB" altLang="en-US" dirty="0"/>
          </a:p>
        </p:txBody>
      </p:sp>
    </p:spTree>
    <p:extLst>
      <p:ext uri="{BB962C8B-B14F-4D97-AF65-F5344CB8AC3E}">
        <p14:creationId xmlns:p14="http://schemas.microsoft.com/office/powerpoint/2010/main" val="761393406"/>
      </p:ext>
    </p:extLst>
  </p:cSld>
  <p:clrMapOvr>
    <a:masterClrMapping/>
  </p:clrMapOvr>
  <p:transition spd="slow"/>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altLang="en-US" dirty="0"/>
              <a:t>Virtual or real creative cities?</a:t>
            </a:r>
            <a:endParaRPr lang="en-US" dirty="0"/>
          </a:p>
        </p:txBody>
      </p:sp>
      <p:sp>
        <p:nvSpPr>
          <p:cNvPr id="3" name="Content Placeholder 2"/>
          <p:cNvSpPr>
            <a:spLocks noGrp="1"/>
          </p:cNvSpPr>
          <p:nvPr>
            <p:ph idx="1"/>
          </p:nvPr>
        </p:nvSpPr>
        <p:spPr/>
        <p:txBody>
          <a:bodyPr/>
          <a:lstStyle/>
          <a:p>
            <a:r>
              <a:rPr lang="en-AU" altLang="en-US" b="1" i="1" dirty="0"/>
              <a:t>Pessimists</a:t>
            </a:r>
            <a:r>
              <a:rPr lang="en-AU" altLang="en-US" dirty="0"/>
              <a:t> </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r>
              <a:rPr lang="en-AU" altLang="en-US" dirty="0"/>
              <a:t> bits of places all over the world connected by a fast Internet access</a:t>
            </a:r>
          </a:p>
          <a:p>
            <a:r>
              <a:rPr lang="en-AU" altLang="en-US" dirty="0"/>
              <a:t>Virtual cities connected by digital information highways (new city streets)</a:t>
            </a:r>
          </a:p>
          <a:p>
            <a:r>
              <a:rPr lang="en-AU" altLang="en-US" dirty="0"/>
              <a:t>Social spaces in virtual reality</a:t>
            </a:r>
          </a:p>
          <a:p>
            <a:r>
              <a:rPr lang="en-AU" altLang="en-US" b="1" i="1" dirty="0"/>
              <a:t>Optimists</a:t>
            </a:r>
            <a:r>
              <a:rPr lang="en-AU" altLang="en-US" dirty="0"/>
              <a:t> – Silicon Valley success highlights import of physical proximity</a:t>
            </a:r>
          </a:p>
          <a:p>
            <a:r>
              <a:rPr lang="en-AU" altLang="en-US" dirty="0"/>
              <a:t>Face-to-face contacts crucial to innovations</a:t>
            </a:r>
          </a:p>
          <a:p>
            <a:r>
              <a:rPr lang="en-AU" altLang="en-US" dirty="0"/>
              <a:t>Knowledge workers new projects via email limited – office and coffee chats important</a:t>
            </a:r>
            <a:endParaRPr lang="en-US" dirty="0"/>
          </a:p>
        </p:txBody>
      </p:sp>
      <p:sp>
        <p:nvSpPr>
          <p:cNvPr id="4" name="Slide Number Placeholder 3"/>
          <p:cNvSpPr>
            <a:spLocks noGrp="1"/>
          </p:cNvSpPr>
          <p:nvPr>
            <p:ph type="sldNum" sz="quarter" idx="12"/>
          </p:nvPr>
        </p:nvSpPr>
        <p:spPr/>
        <p:txBody>
          <a:bodyPr/>
          <a:lstStyle/>
          <a:p>
            <a:fld id="{8E7A6E7F-11DF-4ED9-A2C8-13D936BA4A7D}" type="slidenum">
              <a:rPr lang="en-GB" altLang="en-US" smtClean="0"/>
              <a:pPr/>
              <a:t>27</a:t>
            </a:fld>
            <a:endParaRPr lang="en-GB" altLang="en-US" dirty="0"/>
          </a:p>
        </p:txBody>
      </p:sp>
    </p:spTree>
    <p:extLst>
      <p:ext uri="{BB962C8B-B14F-4D97-AF65-F5344CB8AC3E}">
        <p14:creationId xmlns:p14="http://schemas.microsoft.com/office/powerpoint/2010/main" val="688046969"/>
      </p:ext>
    </p:extLst>
  </p:cSld>
  <p:clrMapOvr>
    <a:masterClrMapping/>
  </p:clrMapOvr>
  <p:transition spd="slow"/>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altLang="en-US" dirty="0"/>
              <a:t>The art of city making</a:t>
            </a:r>
            <a:endParaRPr lang="en-US" dirty="0"/>
          </a:p>
        </p:txBody>
      </p:sp>
      <p:sp>
        <p:nvSpPr>
          <p:cNvPr id="3" name="Content Placeholder 2"/>
          <p:cNvSpPr>
            <a:spLocks noGrp="1"/>
          </p:cNvSpPr>
          <p:nvPr>
            <p:ph idx="1"/>
          </p:nvPr>
        </p:nvSpPr>
        <p:spPr/>
        <p:txBody>
          <a:bodyPr>
            <a:normAutofit lnSpcReduction="10000"/>
          </a:bodyPr>
          <a:lstStyle/>
          <a:p>
            <a:r>
              <a:rPr lang="en-AU" altLang="en-US" dirty="0"/>
              <a:t>Charles Landry argues</a:t>
            </a:r>
          </a:p>
          <a:p>
            <a:pPr lvl="1"/>
            <a:r>
              <a:rPr lang="en-AU" altLang="en-US" dirty="0"/>
              <a:t>‘City-making is a complex art; it is not a formula’ (2007: 1)</a:t>
            </a:r>
          </a:p>
          <a:p>
            <a:pPr lvl="1"/>
            <a:r>
              <a:rPr lang="en-AU" altLang="en-US" dirty="0"/>
              <a:t>Focus on imaginative cities that are vibrant but balance economic growth with sustainable development</a:t>
            </a:r>
          </a:p>
          <a:p>
            <a:pPr lvl="1"/>
            <a:r>
              <a:rPr lang="en-AU" altLang="en-US" dirty="0"/>
              <a:t>Creative cities about creative process:</a:t>
            </a:r>
          </a:p>
          <a:p>
            <a:pPr lvl="2"/>
            <a:r>
              <a:rPr lang="en-AU" altLang="en-US" dirty="0"/>
              <a:t>Rejects economic laws that dominate hype</a:t>
            </a:r>
          </a:p>
          <a:p>
            <a:pPr lvl="2"/>
            <a:r>
              <a:rPr lang="en-AU" altLang="en-US" dirty="0"/>
              <a:t>Emphasis on exploiting potential of all – visitors, entrepreneurs, residents</a:t>
            </a:r>
          </a:p>
          <a:p>
            <a:pPr lvl="2"/>
            <a:r>
              <a:rPr lang="en-AU" altLang="en-US" dirty="0"/>
              <a:t>Stop suburbanization of economic activity (malls)</a:t>
            </a:r>
          </a:p>
          <a:p>
            <a:pPr marL="0" indent="0">
              <a:buNone/>
            </a:pPr>
            <a:r>
              <a:rPr lang="en-AU" altLang="en-US" dirty="0"/>
              <a:t>Source: Landry, C. (2007) </a:t>
            </a:r>
            <a:r>
              <a:rPr lang="en-AU" altLang="en-US" i="1" dirty="0"/>
              <a:t>The art of city making</a:t>
            </a:r>
            <a:r>
              <a:rPr lang="en-AU" altLang="en-US" dirty="0"/>
              <a:t>. London: Earthscan.</a:t>
            </a:r>
            <a:endParaRPr lang="en-US" dirty="0"/>
          </a:p>
        </p:txBody>
      </p:sp>
      <p:sp>
        <p:nvSpPr>
          <p:cNvPr id="4" name="Slide Number Placeholder 3"/>
          <p:cNvSpPr>
            <a:spLocks noGrp="1"/>
          </p:cNvSpPr>
          <p:nvPr>
            <p:ph type="sldNum" sz="quarter" idx="12"/>
          </p:nvPr>
        </p:nvSpPr>
        <p:spPr/>
        <p:txBody>
          <a:bodyPr/>
          <a:lstStyle/>
          <a:p>
            <a:fld id="{8E7A6E7F-11DF-4ED9-A2C8-13D936BA4A7D}" type="slidenum">
              <a:rPr lang="en-GB" altLang="en-US" smtClean="0"/>
              <a:pPr/>
              <a:t>28</a:t>
            </a:fld>
            <a:endParaRPr lang="en-GB" altLang="en-US" dirty="0"/>
          </a:p>
        </p:txBody>
      </p:sp>
    </p:spTree>
    <p:extLst>
      <p:ext uri="{BB962C8B-B14F-4D97-AF65-F5344CB8AC3E}">
        <p14:creationId xmlns:p14="http://schemas.microsoft.com/office/powerpoint/2010/main" val="1606478169"/>
      </p:ext>
    </p:extLst>
  </p:cSld>
  <p:clrMapOvr>
    <a:masterClrMapping/>
  </p:clrMapOvr>
  <p:transition spd="slow"/>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altLang="en-US" dirty="0"/>
              <a:t>Factors associated with creative cities</a:t>
            </a:r>
            <a:endParaRPr lang="en-US" dirty="0"/>
          </a:p>
        </p:txBody>
      </p:sp>
      <p:sp>
        <p:nvSpPr>
          <p:cNvPr id="3" name="Content Placeholder 2"/>
          <p:cNvSpPr>
            <a:spLocks noGrp="1"/>
          </p:cNvSpPr>
          <p:nvPr>
            <p:ph idx="1"/>
          </p:nvPr>
        </p:nvSpPr>
        <p:spPr/>
        <p:txBody>
          <a:bodyPr/>
          <a:lstStyle/>
          <a:p>
            <a:r>
              <a:rPr lang="en-AU" altLang="en-US" dirty="0"/>
              <a:t>Concentration – critical mass of people with skills &amp; knowledge regularly interact</a:t>
            </a:r>
          </a:p>
          <a:p>
            <a:r>
              <a:rPr lang="en-AU" altLang="en-US" dirty="0"/>
              <a:t>Diversification: in knowledge and activities pursued; in people (old/young, families/groups/individuals, entrepreneurs, migrants, students, artists); in buildings/places: shops, cafes, offices, restaurants, pubs, parks and so forth</a:t>
            </a:r>
          </a:p>
          <a:p>
            <a:r>
              <a:rPr lang="en-AU" altLang="en-US" dirty="0"/>
              <a:t>Image and attractiveness – historical legacy can influence decisions </a:t>
            </a:r>
          </a:p>
          <a:p>
            <a:r>
              <a:rPr lang="en-AU" altLang="en-US" dirty="0"/>
              <a:t>Happenstance and luck</a:t>
            </a:r>
            <a:endParaRPr lang="en-US" dirty="0"/>
          </a:p>
        </p:txBody>
      </p:sp>
      <p:sp>
        <p:nvSpPr>
          <p:cNvPr id="4" name="Slide Number Placeholder 3"/>
          <p:cNvSpPr>
            <a:spLocks noGrp="1"/>
          </p:cNvSpPr>
          <p:nvPr>
            <p:ph type="sldNum" sz="quarter" idx="12"/>
          </p:nvPr>
        </p:nvSpPr>
        <p:spPr/>
        <p:txBody>
          <a:bodyPr/>
          <a:lstStyle/>
          <a:p>
            <a:fld id="{8E7A6E7F-11DF-4ED9-A2C8-13D936BA4A7D}" type="slidenum">
              <a:rPr lang="en-GB" altLang="en-US" smtClean="0"/>
              <a:pPr/>
              <a:t>29</a:t>
            </a:fld>
            <a:endParaRPr lang="en-GB" altLang="en-US" dirty="0"/>
          </a:p>
        </p:txBody>
      </p:sp>
    </p:spTree>
    <p:extLst>
      <p:ext uri="{BB962C8B-B14F-4D97-AF65-F5344CB8AC3E}">
        <p14:creationId xmlns:p14="http://schemas.microsoft.com/office/powerpoint/2010/main" val="2299171577"/>
      </p:ext>
    </p:extLst>
  </p:cSld>
  <p:clrMapOvr>
    <a:masterClrMapping/>
  </p:clrMapOvr>
  <p:transition spd="slow"/>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Florida’s 3-T model </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r>
              <a:rPr lang="en-GB" altLang="en-US" dirty="0"/>
              <a:t> the rise of the creative class</a:t>
            </a:r>
            <a:endParaRPr lang="en-US" dirty="0"/>
          </a:p>
        </p:txBody>
      </p:sp>
      <p:sp>
        <p:nvSpPr>
          <p:cNvPr id="35843" name="Content Placeholder 2"/>
          <p:cNvSpPr>
            <a:spLocks noGrp="1"/>
          </p:cNvSpPr>
          <p:nvPr>
            <p:ph idx="1"/>
          </p:nvPr>
        </p:nvSpPr>
        <p:spPr/>
        <p:txBody>
          <a:bodyPr/>
          <a:lstStyle/>
          <a:p>
            <a:r>
              <a:rPr lang="en-US" altLang="en-US" dirty="0"/>
              <a:t>Florida (2012) argues that cities flourish or flounder in the </a:t>
            </a:r>
            <a:r>
              <a:rPr lang="en-US" altLang="en-US" i="1" dirty="0"/>
              <a:t>creative age</a:t>
            </a:r>
            <a:r>
              <a:rPr lang="en-US" altLang="en-US" dirty="0"/>
              <a:t> on ability to attract creative people </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r>
              <a:rPr lang="en-US" altLang="en-US" dirty="0"/>
              <a:t> </a:t>
            </a:r>
            <a:r>
              <a:rPr lang="en-US" altLang="en-US" b="1" dirty="0"/>
              <a:t>3-T model</a:t>
            </a:r>
            <a:r>
              <a:rPr lang="en-US" altLang="en-US" dirty="0"/>
              <a:t> proposes need to:</a:t>
            </a:r>
          </a:p>
          <a:p>
            <a:pPr lvl="1"/>
            <a:r>
              <a:rPr lang="en-US" altLang="en-US" dirty="0"/>
              <a:t>Create an environment that is engaging and appealing to </a:t>
            </a:r>
            <a:r>
              <a:rPr lang="en-US" altLang="en-US" b="1" dirty="0"/>
              <a:t>Talented</a:t>
            </a:r>
            <a:r>
              <a:rPr lang="en-US" altLang="en-US" dirty="0"/>
              <a:t> people</a:t>
            </a:r>
          </a:p>
          <a:p>
            <a:pPr lvl="1"/>
            <a:r>
              <a:rPr lang="en-US" altLang="en-US" dirty="0"/>
              <a:t>Provide </a:t>
            </a:r>
            <a:r>
              <a:rPr lang="en-US" altLang="en-US" b="1" dirty="0"/>
              <a:t>Technology</a:t>
            </a:r>
            <a:r>
              <a:rPr lang="en-US" altLang="en-US" dirty="0"/>
              <a:t> and policies that support investments and innovative developments</a:t>
            </a:r>
          </a:p>
          <a:p>
            <a:pPr lvl="1"/>
            <a:r>
              <a:rPr lang="en-US" altLang="en-US" dirty="0"/>
              <a:t>Demonstrate </a:t>
            </a:r>
            <a:r>
              <a:rPr lang="en-US" altLang="en-US" b="1" dirty="0"/>
              <a:t>Tolerance</a:t>
            </a:r>
            <a:r>
              <a:rPr lang="en-US" altLang="en-US" dirty="0"/>
              <a:t> in accommodating a diverse people with wide range of values and beliefs</a:t>
            </a:r>
          </a:p>
        </p:txBody>
      </p:sp>
      <p:sp>
        <p:nvSpPr>
          <p:cNvPr id="3" name="Slide Number Placeholder 2"/>
          <p:cNvSpPr>
            <a:spLocks noGrp="1"/>
          </p:cNvSpPr>
          <p:nvPr>
            <p:ph type="sldNum" sz="quarter" idx="12"/>
          </p:nvPr>
        </p:nvSpPr>
        <p:spPr/>
        <p:txBody>
          <a:bodyPr/>
          <a:lstStyle/>
          <a:p>
            <a:fld id="{8E7A6E7F-11DF-4ED9-A2C8-13D936BA4A7D}" type="slidenum">
              <a:rPr lang="en-GB" altLang="en-US" smtClean="0"/>
              <a:pPr/>
              <a:t>30</a:t>
            </a:fld>
            <a:endParaRPr lang="en-GB" altLang="en-US" dirty="0"/>
          </a:p>
        </p:txBody>
      </p:sp>
    </p:spTree>
    <p:extLst>
      <p:ext uri="{BB962C8B-B14F-4D97-AF65-F5344CB8AC3E}">
        <p14:creationId xmlns:p14="http://schemas.microsoft.com/office/powerpoint/2010/main" val="39843965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r>
              <a:rPr lang="en-GB" altLang="en-US" dirty="0"/>
              <a:t>Florida’s six key principles</a:t>
            </a:r>
          </a:p>
        </p:txBody>
      </p:sp>
      <p:sp>
        <p:nvSpPr>
          <p:cNvPr id="23555" name="Content Placeholder 2"/>
          <p:cNvSpPr>
            <a:spLocks noGrp="1"/>
          </p:cNvSpPr>
          <p:nvPr>
            <p:ph idx="1"/>
          </p:nvPr>
        </p:nvSpPr>
        <p:spPr/>
        <p:txBody>
          <a:bodyPr/>
          <a:lstStyle/>
          <a:p>
            <a:pPr marL="457200" indent="-457200">
              <a:buFont typeface="+mj-lt"/>
              <a:buAutoNum type="arabicPeriod"/>
            </a:pPr>
            <a:r>
              <a:rPr lang="en-GB" altLang="en-US" dirty="0"/>
              <a:t>Invest in developing the full human potential and creative capabilities of every single human being.</a:t>
            </a:r>
          </a:p>
          <a:p>
            <a:pPr marL="457200" indent="-457200">
              <a:buFont typeface="+mj-lt"/>
              <a:buAutoNum type="arabicPeriod"/>
            </a:pPr>
            <a:r>
              <a:rPr lang="en-GB" altLang="en-US" dirty="0"/>
              <a:t>Make openness and diversity and inclusion a central part of the economic agenda.</a:t>
            </a:r>
          </a:p>
          <a:p>
            <a:pPr marL="457200" indent="-457200">
              <a:buFont typeface="+mj-lt"/>
              <a:buAutoNum type="arabicPeriod"/>
            </a:pPr>
            <a:r>
              <a:rPr lang="en-GB" altLang="en-US" dirty="0"/>
              <a:t>Build an education system that spurs, not squelches, creativity.</a:t>
            </a:r>
          </a:p>
          <a:p>
            <a:pPr marL="457200" indent="-457200">
              <a:buFont typeface="+mj-lt"/>
              <a:buAutoNum type="arabicPeriod"/>
            </a:pPr>
            <a:r>
              <a:rPr lang="en-GB" altLang="en-US" dirty="0"/>
              <a:t>Build a social safety net for the creative economy.</a:t>
            </a:r>
          </a:p>
          <a:p>
            <a:pPr marL="457200" indent="-457200">
              <a:buFont typeface="+mj-lt"/>
              <a:buAutoNum type="arabicPeriod"/>
            </a:pPr>
            <a:r>
              <a:rPr lang="en-GB" altLang="en-US" dirty="0"/>
              <a:t>Strengthening cities; promote density, clustering and concentration.</a:t>
            </a:r>
          </a:p>
          <a:p>
            <a:pPr marL="457200" indent="-457200">
              <a:buFont typeface="+mj-lt"/>
              <a:buAutoNum type="arabicPeriod"/>
            </a:pPr>
            <a:r>
              <a:rPr lang="en-GB" altLang="en-US" dirty="0"/>
              <a:t>Do not focus on dumb growth but look to developing true prosperity.</a:t>
            </a:r>
          </a:p>
        </p:txBody>
      </p:sp>
      <p:sp>
        <p:nvSpPr>
          <p:cNvPr id="2" name="Slide Number Placeholder 1"/>
          <p:cNvSpPr>
            <a:spLocks noGrp="1"/>
          </p:cNvSpPr>
          <p:nvPr>
            <p:ph type="sldNum" sz="quarter" idx="12"/>
          </p:nvPr>
        </p:nvSpPr>
        <p:spPr/>
        <p:txBody>
          <a:bodyPr/>
          <a:lstStyle/>
          <a:p>
            <a:fld id="{8E7A6E7F-11DF-4ED9-A2C8-13D936BA4A7D}" type="slidenum">
              <a:rPr lang="en-GB" altLang="en-US" smtClean="0"/>
              <a:pPr/>
              <a:t>31</a:t>
            </a:fld>
            <a:endParaRPr lang="en-GB" altLang="en-US" dirty="0"/>
          </a:p>
        </p:txBody>
      </p:sp>
    </p:spTree>
    <p:extLst>
      <p:ext uri="{BB962C8B-B14F-4D97-AF65-F5344CB8AC3E}">
        <p14:creationId xmlns:p14="http://schemas.microsoft.com/office/powerpoint/2010/main" val="3705730631"/>
      </p:ext>
    </p:extLst>
  </p:cSld>
  <p:clrMapOvr>
    <a:masterClrMapping/>
  </p:clrMapOvr>
</p:sld>
</file>

<file path=ppt/theme/theme1.xml><?xml version="1.0" encoding="utf-8"?>
<a:theme xmlns:a="http://schemas.openxmlformats.org/drawingml/2006/main" name="CDC PPT master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DC PPT master theme" id="{54717623-23ED-4358-9C73-6518671C19EC}" vid="{8348790F-27F1-4F39-885D-2376FA45C8D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CW_TEMPLATE_PPTX</Template>
  <TotalTime>2269</TotalTime>
  <Words>2441</Words>
  <Application>Microsoft Office PowerPoint</Application>
  <PresentationFormat>On-screen Show (4:3)</PresentationFormat>
  <Paragraphs>190</Paragraphs>
  <Slides>31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Arial</vt:lpstr>
      <vt:lpstr>Calibri</vt:lpstr>
      <vt:lpstr>Courier New</vt:lpstr>
      <vt:lpstr>CDC PPT master theme</vt:lpstr>
      <vt:lpstr>PowerPoint Presentation</vt:lpstr>
      <vt:lpstr>Chapter 11  Creative industries, innovative cities and changing worlds </vt:lpstr>
      <vt:lpstr>Learning outcomes (1 of 2)</vt:lpstr>
      <vt:lpstr>Learning outcomes (2 of 2)</vt:lpstr>
      <vt:lpstr>Creativity…</vt:lpstr>
      <vt:lpstr>Creative business contexts</vt:lpstr>
      <vt:lpstr>The need for entrepreneurship and creative enterprise</vt:lpstr>
      <vt:lpstr>Technology</vt:lpstr>
      <vt:lpstr>More unpredictable customers</vt:lpstr>
      <vt:lpstr>Global competition</vt:lpstr>
      <vt:lpstr>Knowledge</vt:lpstr>
      <vt:lpstr>Rapidity of change</vt:lpstr>
      <vt:lpstr>Higher employee expectations</vt:lpstr>
      <vt:lpstr>The importance and dominance of design</vt:lpstr>
      <vt:lpstr>Summary of key drivers</vt:lpstr>
      <vt:lpstr>Creative industries</vt:lpstr>
      <vt:lpstr>PowerPoint Presentation</vt:lpstr>
      <vt:lpstr>PowerPoint Presentation</vt:lpstr>
      <vt:lpstr>Creative industries: Strategies, wealth creation and growth</vt:lpstr>
      <vt:lpstr>The industrial and creative divide in the experience economy</vt:lpstr>
      <vt:lpstr>PowerPoint Presentation</vt:lpstr>
      <vt:lpstr>Manchester city</vt:lpstr>
      <vt:lpstr>Choice for knowledge workers</vt:lpstr>
      <vt:lpstr>Planting the seeds for growth</vt:lpstr>
      <vt:lpstr>Creative cities: By process or design?</vt:lpstr>
      <vt:lpstr>But what of space-shrinking technologies: Working in the Shetlands?</vt:lpstr>
      <vt:lpstr>Virtual or real creative cities?</vt:lpstr>
      <vt:lpstr>The art of city making</vt:lpstr>
      <vt:lpstr>Factors associated with creative cities</vt:lpstr>
      <vt:lpstr>Florida’s 3-T model – the rise of the creative class</vt:lpstr>
      <vt:lpstr>Florida’s six key principles</vt:lpstr>
    </vt:vector>
  </TitlesOfParts>
  <Company>NASA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Conceptual Blockbusting</dc:title>
  <dc:creator>Konstantinos Andriopoulos</dc:creator>
  <cp:lastModifiedBy>Gimmy</cp:lastModifiedBy>
  <cp:revision>271</cp:revision>
  <cp:lastPrinted>2016-10-30T20:55:21Z</cp:lastPrinted>
  <dcterms:created xsi:type="dcterms:W3CDTF">2014-01-08T13:42:03Z</dcterms:created>
  <dcterms:modified xsi:type="dcterms:W3CDTF">2024-09-19T01:13:16Z</dcterms:modified>
</cp:coreProperties>
</file>