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DA6B3B-E6D1-62FC-D81C-4699AAAF84D3}" v="582" dt="2026-03-01T19:00:19.8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Wassem (2530866)" userId="S::2530866@student.uwtsd.ac.uk::a5587291-e345-4134-8dce-5a211f7695a8" providerId="AD" clId="Web-{F9DA6B3B-E6D1-62FC-D81C-4699AAAF84D3}"/>
    <pc:docChg chg="modSld">
      <pc:chgData name="Mohammad Wassem (2530866)" userId="S::2530866@student.uwtsd.ac.uk::a5587291-e345-4134-8dce-5a211f7695a8" providerId="AD" clId="Web-{F9DA6B3B-E6D1-62FC-D81C-4699AAAF84D3}" dt="2026-03-01T19:00:19.812" v="383" actId="14100"/>
      <pc:docMkLst>
        <pc:docMk/>
      </pc:docMkLst>
      <pc:sldChg chg="addSp delSp modSp">
        <pc:chgData name="Mohammad Wassem (2530866)" userId="S::2530866@student.uwtsd.ac.uk::a5587291-e345-4134-8dce-5a211f7695a8" providerId="AD" clId="Web-{F9DA6B3B-E6D1-62FC-D81C-4699AAAF84D3}" dt="2026-03-01T19:00:19.812" v="383" actId="14100"/>
        <pc:sldMkLst>
          <pc:docMk/>
          <pc:sldMk cId="109857222" sldId="256"/>
        </pc:sldMkLst>
        <pc:spChg chg="mod">
          <ac:chgData name="Mohammad Wassem (2530866)" userId="S::2530866@student.uwtsd.ac.uk::a5587291-e345-4134-8dce-5a211f7695a8" providerId="AD" clId="Web-{F9DA6B3B-E6D1-62FC-D81C-4699AAAF84D3}" dt="2026-03-01T18:57:35.824" v="37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hammad Wassem (2530866)" userId="S::2530866@student.uwtsd.ac.uk::a5587291-e345-4134-8dce-5a211f7695a8" providerId="AD" clId="Web-{F9DA6B3B-E6D1-62FC-D81C-4699AAAF84D3}" dt="2026-03-01T17:17:06.446" v="201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8:58:28.497" v="376" actId="14100"/>
          <ac:spMkLst>
            <pc:docMk/>
            <pc:sldMk cId="109857222" sldId="256"/>
            <ac:spMk id="4" creationId="{E0B2555E-6A5B-FE35-2B50-05983F6C7704}"/>
          </ac:spMkLst>
        </pc:spChg>
        <pc:spChg chg="add del">
          <ac:chgData name="Mohammad Wassem (2530866)" userId="S::2530866@student.uwtsd.ac.uk::a5587291-e345-4134-8dce-5a211f7695a8" providerId="AD" clId="Web-{F9DA6B3B-E6D1-62FC-D81C-4699AAAF84D3}" dt="2026-03-01T16:21:31.123" v="37"/>
          <ac:spMkLst>
            <pc:docMk/>
            <pc:sldMk cId="109857222" sldId="256"/>
            <ac:spMk id="5" creationId="{DDB56215-1087-A694-6A30-7789702B6F27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8:51:15.844" v="334" actId="14100"/>
          <ac:spMkLst>
            <pc:docMk/>
            <pc:sldMk cId="109857222" sldId="256"/>
            <ac:spMk id="5" creationId="{DFBE027D-92CB-46C5-F581-4A969D3939B5}"/>
          </ac:spMkLst>
        </pc:spChg>
        <pc:spChg chg="add del">
          <ac:chgData name="Mohammad Wassem (2530866)" userId="S::2530866@student.uwtsd.ac.uk::a5587291-e345-4134-8dce-5a211f7695a8" providerId="AD" clId="Web-{F9DA6B3B-E6D1-62FC-D81C-4699AAAF84D3}" dt="2026-03-01T16:21:44.138" v="39"/>
          <ac:spMkLst>
            <pc:docMk/>
            <pc:sldMk cId="109857222" sldId="256"/>
            <ac:spMk id="6" creationId="{6FF9DD65-C5BD-A05D-5502-576673C43E35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8:56:23.447" v="368" actId="20577"/>
          <ac:spMkLst>
            <pc:docMk/>
            <pc:sldMk cId="109857222" sldId="256"/>
            <ac:spMk id="6" creationId="{9D1989D0-8D7B-26D4-EC33-A5F049940D6F}"/>
          </ac:spMkLst>
        </pc:spChg>
        <pc:spChg chg="add del">
          <ac:chgData name="Mohammad Wassem (2530866)" userId="S::2530866@student.uwtsd.ac.uk::a5587291-e345-4134-8dce-5a211f7695a8" providerId="AD" clId="Web-{F9DA6B3B-E6D1-62FC-D81C-4699AAAF84D3}" dt="2026-03-01T17:05:40.975" v="178"/>
          <ac:spMkLst>
            <pc:docMk/>
            <pc:sldMk cId="109857222" sldId="256"/>
            <ac:spMk id="7" creationId="{320977F7-8699-E946-92C4-BDA848FAB2A6}"/>
          </ac:spMkLst>
        </pc:spChg>
        <pc:spChg chg="add del">
          <ac:chgData name="Mohammad Wassem (2530866)" userId="S::2530866@student.uwtsd.ac.uk::a5587291-e345-4134-8dce-5a211f7695a8" providerId="AD" clId="Web-{F9DA6B3B-E6D1-62FC-D81C-4699AAAF84D3}" dt="2026-03-01T16:23:17.936" v="49"/>
          <ac:spMkLst>
            <pc:docMk/>
            <pc:sldMk cId="109857222" sldId="256"/>
            <ac:spMk id="7" creationId="{95254763-2DB2-41C7-B9DB-5102258CC1EC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8:56:13.931" v="366" actId="20577"/>
          <ac:spMkLst>
            <pc:docMk/>
            <pc:sldMk cId="109857222" sldId="256"/>
            <ac:spMk id="8" creationId="{DC33F783-9DDE-C717-BA17-7E8F9460974C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7:32:38.076" v="319" actId="20577"/>
          <ac:spMkLst>
            <pc:docMk/>
            <pc:sldMk cId="109857222" sldId="256"/>
            <ac:spMk id="10" creationId="{8F155070-6F81-B483-B268-1637A8AC0CC8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7:18:24.231" v="223" actId="1076"/>
          <ac:spMkLst>
            <pc:docMk/>
            <pc:sldMk cId="109857222" sldId="256"/>
            <ac:spMk id="11" creationId="{DD954153-05A1-F3A4-CF2F-AC43582B92EB}"/>
          </ac:spMkLst>
        </pc:spChg>
        <pc:spChg chg="add del mod">
          <ac:chgData name="Mohammad Wassem (2530866)" userId="S::2530866@student.uwtsd.ac.uk::a5587291-e345-4134-8dce-5a211f7695a8" providerId="AD" clId="Web-{F9DA6B3B-E6D1-62FC-D81C-4699AAAF84D3}" dt="2026-03-01T17:26:05.386" v="290"/>
          <ac:spMkLst>
            <pc:docMk/>
            <pc:sldMk cId="109857222" sldId="256"/>
            <ac:spMk id="12" creationId="{44B1B12D-6448-EEA8-C1F8-0E53219954A6}"/>
          </ac:spMkLst>
        </pc:spChg>
        <pc:spChg chg="add del mod">
          <ac:chgData name="Mohammad Wassem (2530866)" userId="S::2530866@student.uwtsd.ac.uk::a5587291-e345-4134-8dce-5a211f7695a8" providerId="AD" clId="Web-{F9DA6B3B-E6D1-62FC-D81C-4699AAAF84D3}" dt="2026-03-01T17:28:23.622" v="296"/>
          <ac:spMkLst>
            <pc:docMk/>
            <pc:sldMk cId="109857222" sldId="256"/>
            <ac:spMk id="13" creationId="{B9BF619B-8277-6760-9127-911685EE1A00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9:00:19.812" v="383" actId="14100"/>
          <ac:spMkLst>
            <pc:docMk/>
            <pc:sldMk cId="109857222" sldId="256"/>
            <ac:spMk id="14" creationId="{DD362E5B-A7BE-639C-74F4-C377A0186215}"/>
          </ac:spMkLst>
        </pc:spChg>
        <pc:spChg chg="add del mod">
          <ac:chgData name="Mohammad Wassem (2530866)" userId="S::2530866@student.uwtsd.ac.uk::a5587291-e345-4134-8dce-5a211f7695a8" providerId="AD" clId="Web-{F9DA6B3B-E6D1-62FC-D81C-4699AAAF84D3}" dt="2026-03-01T17:31:41.493" v="305"/>
          <ac:spMkLst>
            <pc:docMk/>
            <pc:sldMk cId="109857222" sldId="256"/>
            <ac:spMk id="15" creationId="{A2C3A93A-96AA-3031-0679-7AA9F96EF714}"/>
          </ac:spMkLst>
        </pc:spChg>
        <pc:spChg chg="add mod">
          <ac:chgData name="Mohammad Wassem (2530866)" userId="S::2530866@student.uwtsd.ac.uk::a5587291-e345-4134-8dce-5a211f7695a8" providerId="AD" clId="Web-{F9DA6B3B-E6D1-62FC-D81C-4699AAAF84D3}" dt="2026-03-01T18:59:18.109" v="379" actId="1076"/>
          <ac:spMkLst>
            <pc:docMk/>
            <pc:sldMk cId="109857222" sldId="256"/>
            <ac:spMk id="16" creationId="{D0A370D6-98E3-D191-47D7-ADC9C3059C78}"/>
          </ac:spMkLst>
        </pc:spChg>
        <pc:graphicFrameChg chg="add mod modGraphic">
          <ac:chgData name="Mohammad Wassem (2530866)" userId="S::2530866@student.uwtsd.ac.uk::a5587291-e345-4134-8dce-5a211f7695a8" providerId="AD" clId="Web-{F9DA6B3B-E6D1-62FC-D81C-4699AAAF84D3}" dt="2026-03-01T17:22:14.443" v="274"/>
          <ac:graphicFrameMkLst>
            <pc:docMk/>
            <pc:sldMk cId="109857222" sldId="256"/>
            <ac:graphicFrameMk id="9" creationId="{043DA1E1-095A-54F9-0B20-78C8740D8AF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8932" y="297734"/>
            <a:ext cx="8797968" cy="80097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4400" b="1" u="sng">
                <a:highlight>
                  <a:srgbClr val="FFFFFF"/>
                </a:highlight>
                <a:latin typeface="Aptos"/>
              </a:rPr>
              <a:t>How to Create a Chart in Excel </a:t>
            </a:r>
            <a:r>
              <a:rPr lang="en-GB" sz="4400">
                <a:solidFill>
                  <a:srgbClr val="FF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📊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68984" y="1411375"/>
            <a:ext cx="3225453" cy="778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b="1">
                <a:solidFill>
                  <a:srgbClr val="0F4761"/>
                </a:solidFill>
                <a:highlight>
                  <a:srgbClr val="FFFFFF"/>
                </a:highlight>
                <a:latin typeface="Segoe UI"/>
                <a:cs typeface="Segoe UI"/>
              </a:rPr>
              <a:t>✨ Why Use Charts in Excel?</a:t>
            </a:r>
            <a:endParaRPr lang="en-GB" sz="1600">
              <a:solidFill>
                <a:srgbClr val="0F4761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pPr algn="l"/>
            <a:r>
              <a:rPr lang="en-GB" sz="1100">
                <a:highlight>
                  <a:srgbClr val="FFFFFF"/>
                </a:highlight>
                <a:latin typeface="Segoe UI"/>
                <a:cs typeface="Segoe UI"/>
              </a:rPr>
              <a:t>Charts help turn numbers into visuals, making information easier to understand and compare.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B2555E-6A5B-FE35-2B50-05983F6C7704}"/>
              </a:ext>
            </a:extLst>
          </p:cNvPr>
          <p:cNvSpPr txBox="1"/>
          <p:nvPr/>
        </p:nvSpPr>
        <p:spPr>
          <a:xfrm>
            <a:off x="810799" y="985122"/>
            <a:ext cx="10182439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latin typeface="Calibri"/>
                <a:ea typeface="Calibri"/>
                <a:cs typeface="Calibri"/>
              </a:rPr>
              <a:t>Creating a chart in Microsoft Excel is super easy! </a:t>
            </a:r>
            <a:r>
              <a:rPr lang="en-GB" sz="1500">
                <a:latin typeface="Calibri"/>
                <a:ea typeface="Calibri"/>
                <a:cs typeface="Calibri"/>
              </a:rPr>
              <a:t>Here’ s</a:t>
            </a:r>
            <a:r>
              <a:rPr lang="en-GB" sz="1500" dirty="0">
                <a:latin typeface="Calibri"/>
                <a:ea typeface="Calibri"/>
                <a:cs typeface="Calibri"/>
              </a:rPr>
              <a:t> a clean, beginner‑friendly guide to help you build one in just a few clicks. </a:t>
            </a:r>
            <a:endParaRPr lang="en-GB" sz="1500">
              <a:latin typeface="Segoe UI"/>
              <a:cs typeface="Segoe UI"/>
            </a:endParaRPr>
          </a:p>
          <a:p>
            <a:pPr algn="l"/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43DA1E1-095A-54F9-0B20-78C8740D8A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67337"/>
              </p:ext>
            </p:extLst>
          </p:nvPr>
        </p:nvGraphicFramePr>
        <p:xfrm>
          <a:off x="1828800" y="2133600"/>
          <a:ext cx="2046795" cy="1262413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1176319">
                  <a:extLst>
                    <a:ext uri="{9D8B030D-6E8A-4147-A177-3AD203B41FA5}">
                      <a16:colId xmlns:a16="http://schemas.microsoft.com/office/drawing/2014/main" val="3646497848"/>
                    </a:ext>
                  </a:extLst>
                </a:gridCol>
                <a:gridCol w="870476">
                  <a:extLst>
                    <a:ext uri="{9D8B030D-6E8A-4147-A177-3AD203B41FA5}">
                      <a16:colId xmlns:a16="http://schemas.microsoft.com/office/drawing/2014/main" val="2960531794"/>
                    </a:ext>
                  </a:extLst>
                </a:gridCol>
              </a:tblGrid>
              <a:tr h="37582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Month</a:t>
                      </a: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Sales</a:t>
                      </a: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898130843"/>
                  </a:ext>
                </a:extLst>
              </a:tr>
              <a:tr h="27464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Jan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500 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3828636972"/>
                  </a:ext>
                </a:extLst>
              </a:tr>
              <a:tr h="27464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Feb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650 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1750594878"/>
                  </a:ext>
                </a:extLst>
              </a:tr>
              <a:tr h="27464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Mar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88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700 </a:t>
                      </a:r>
                      <a:endParaRPr lang="en-GB"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97326186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F155070-6F81-B483-B268-1637A8AC0CC8}"/>
              </a:ext>
            </a:extLst>
          </p:cNvPr>
          <p:cNvSpPr txBox="1"/>
          <p:nvPr/>
        </p:nvSpPr>
        <p:spPr>
          <a:xfrm>
            <a:off x="926752" y="1420313"/>
            <a:ext cx="3212927" cy="14798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569"/>
              </a:lnSpc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Step 1: Enter</a:t>
            </a:r>
            <a:r>
              <a:rPr lang="en-GB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Your Data</a:t>
            </a:r>
          </a:p>
          <a:p>
            <a:pPr algn="l">
              <a:lnSpc>
                <a:spcPts val="1569"/>
              </a:lnSpc>
            </a:pPr>
            <a:r>
              <a:rPr lang="en-GB" sz="1400" b="0" i="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Organize your data in a table format with headers and value listed below</a:t>
            </a:r>
            <a:r>
              <a:rPr lang="en-GB" sz="1400" b="0" i="0" dirty="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 </a:t>
            </a:r>
            <a:endParaRPr lang="en-GB" sz="1400">
              <a:latin typeface="Segoe UI"/>
              <a:ea typeface="Calibri"/>
              <a:cs typeface="Segoe UI"/>
            </a:endParaRPr>
          </a:p>
          <a:p>
            <a:pPr algn="l" rtl="0">
              <a:lnSpc>
                <a:spcPts val="1688"/>
              </a:lnSpc>
            </a:pPr>
            <a:r>
              <a:rPr lang="en-GB" sz="1400" b="0" i="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Example: </a:t>
            </a:r>
            <a:endParaRPr lang="en-GB" sz="1400" b="0" i="0" dirty="0">
              <a:solidFill>
                <a:srgbClr val="000000"/>
              </a:solidFill>
              <a:latin typeface="Segoe UI"/>
              <a:ea typeface="Calibri"/>
              <a:cs typeface="Segoe UI"/>
            </a:endParaRPr>
          </a:p>
          <a:p>
            <a:r>
              <a:rPr lang="en-GB" sz="1400" dirty="0">
                <a:solidFill>
                  <a:srgbClr val="000000"/>
                </a:solidFill>
                <a:latin typeface="Segoe UI"/>
                <a:ea typeface="Calibri"/>
                <a:cs typeface="Segoe UI"/>
              </a:rPr>
              <a:t>         </a:t>
            </a:r>
            <a:r>
              <a:rPr lang="en-GB" sz="1400" dirty="0">
                <a:solidFill>
                  <a:srgbClr val="000000"/>
                </a:solidFill>
                <a:latin typeface="Segoe UI"/>
                <a:ea typeface="Segoe UI"/>
                <a:cs typeface="Segoe UI"/>
              </a:rPr>
              <a:t>    </a:t>
            </a:r>
            <a:r>
              <a:rPr lang="en-GB" dirty="0">
                <a:solidFill>
                  <a:srgbClr val="000000"/>
                </a:solidFill>
                <a:latin typeface="Segoe UI"/>
                <a:ea typeface="Segoe UI"/>
                <a:cs typeface="Segoe UI"/>
              </a:rPr>
              <a:t>                                              </a:t>
            </a:r>
            <a:endParaRPr b="0" i="0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ctr" rtl="0"/>
            <a:endParaRPr lang="en-GB" b="0" i="0">
              <a:solidFill>
                <a:srgbClr val="000000"/>
              </a:solidFill>
              <a:latin typeface="Aptos" panose="020B0004020202020204"/>
              <a:ea typeface="Segoe U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BE027D-92CB-46C5-F581-4A969D3939B5}"/>
              </a:ext>
            </a:extLst>
          </p:cNvPr>
          <p:cNvSpPr txBox="1"/>
          <p:nvPr/>
        </p:nvSpPr>
        <p:spPr>
          <a:xfrm>
            <a:off x="936803" y="3440824"/>
            <a:ext cx="399213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Excel will use these labels automatically in your chart.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1989D0-8D7B-26D4-EC33-A5F049940D6F}"/>
              </a:ext>
            </a:extLst>
          </p:cNvPr>
          <p:cNvSpPr txBox="1"/>
          <p:nvPr/>
        </p:nvSpPr>
        <p:spPr>
          <a:xfrm>
            <a:off x="940512" y="3698278"/>
            <a:ext cx="370467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F4761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Step 2: Select the Data</a:t>
            </a:r>
            <a:endParaRPr lang="en-GB">
              <a:solidFill>
                <a:srgbClr val="0F4761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Highlight the cells you want to include in the chart</a:t>
            </a:r>
            <a:br>
              <a:rPr lang="en-GB" sz="1200" dirty="0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(e.g., </a:t>
            </a:r>
            <a:r>
              <a:rPr lang="en-GB" sz="1200" b="1">
                <a:highlight>
                  <a:srgbClr val="FFFFFF"/>
                </a:highlight>
                <a:latin typeface="Segoe UI"/>
                <a:cs typeface="Segoe UI"/>
              </a:rPr>
              <a:t>A1:B4</a:t>
            </a: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)</a:t>
            </a:r>
            <a:r>
              <a:rPr lang="en-GB" sz="1100">
                <a:highlight>
                  <a:srgbClr val="FFFFFF"/>
                </a:highlight>
                <a:latin typeface="Segoe UI"/>
                <a:cs typeface="Segoe UI"/>
              </a:rPr>
              <a:t>.</a:t>
            </a:r>
            <a:endParaRPr lang="en-GB" sz="1100" dirty="0">
              <a:highlight>
                <a:srgbClr val="FFFFFF"/>
              </a:highlight>
              <a:latin typeface="Segoe UI"/>
              <a:cs typeface="Segoe U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33F783-9DDE-C717-BA17-7E8F9460974C}"/>
              </a:ext>
            </a:extLst>
          </p:cNvPr>
          <p:cNvSpPr txBox="1"/>
          <p:nvPr/>
        </p:nvSpPr>
        <p:spPr>
          <a:xfrm>
            <a:off x="929014" y="4404638"/>
            <a:ext cx="4624192" cy="26520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531"/>
              </a:lnSpc>
            </a:pPr>
            <a:r>
              <a:rPr lang="en-GB" b="1">
                <a:solidFill>
                  <a:srgbClr val="0F4761"/>
                </a:solidFill>
                <a:latin typeface="Segoe UI"/>
                <a:ea typeface="Segoe UI"/>
                <a:cs typeface="Segoe UI"/>
              </a:rPr>
              <a:t>Step 3: Insert a Chart</a:t>
            </a:r>
            <a:r>
              <a:rPr lang="en-GB" sz="1600" dirty="0">
                <a:solidFill>
                  <a:srgbClr val="0F4761"/>
                </a:solidFill>
                <a:latin typeface="Segoe UI"/>
                <a:ea typeface="Segoe UI"/>
                <a:cs typeface="Segoe UI"/>
              </a:rPr>
              <a:t> </a:t>
            </a:r>
          </a:p>
          <a:p>
            <a:pPr marL="228600" lvl="0" indent="-228600" rtl="0">
              <a:lnSpc>
                <a:spcPts val="1688"/>
              </a:lnSpc>
              <a:buFont typeface="Segoe UI"/>
              <a:buAutoNum type="arabicPeriod"/>
            </a:pPr>
            <a:r>
              <a:rPr lang="en-GB" sz="1200">
                <a:latin typeface="Calibri"/>
                <a:ea typeface="Calibri"/>
                <a:cs typeface="Calibri"/>
              </a:rPr>
              <a:t>Go to the </a:t>
            </a:r>
            <a:r>
              <a:rPr lang="en-GB" sz="1200" b="1">
                <a:latin typeface="Calibri"/>
                <a:ea typeface="Calibri"/>
                <a:cs typeface="Calibri"/>
              </a:rPr>
              <a:t>Insert</a:t>
            </a:r>
            <a:r>
              <a:rPr lang="en-GB" sz="1200">
                <a:latin typeface="Calibri"/>
                <a:ea typeface="Calibri"/>
                <a:cs typeface="Calibri"/>
              </a:rPr>
              <a:t> tab in the Ribbon. </a:t>
            </a:r>
          </a:p>
          <a:p>
            <a:pPr marL="228600" lvl="0" indent="-228600" rtl="0">
              <a:lnSpc>
                <a:spcPts val="1688"/>
              </a:lnSpc>
              <a:buFont typeface="Segoe UI"/>
              <a:buAutoNum type="arabicPeriod" startAt="2"/>
            </a:pPr>
            <a:r>
              <a:rPr lang="en-GB" sz="1200">
                <a:latin typeface="Calibri"/>
                <a:ea typeface="Calibri"/>
                <a:cs typeface="Calibri"/>
              </a:rPr>
              <a:t>In the </a:t>
            </a:r>
            <a:r>
              <a:rPr lang="en-GB" sz="1200" b="1">
                <a:latin typeface="Calibri"/>
                <a:ea typeface="Calibri"/>
                <a:cs typeface="Calibri"/>
              </a:rPr>
              <a:t>Charts</a:t>
            </a:r>
            <a:r>
              <a:rPr lang="en-GB" sz="1200">
                <a:latin typeface="Calibri"/>
                <a:ea typeface="Calibri"/>
                <a:cs typeface="Calibri"/>
              </a:rPr>
              <a:t> group, pick the chart you want:  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/>
            </a:pPr>
            <a:r>
              <a:rPr lang="en-GB" sz="1200" b="1">
                <a:latin typeface="Calibri"/>
                <a:ea typeface="Calibri"/>
                <a:cs typeface="Calibri"/>
              </a:rPr>
              <a:t>Column chart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 startAt="2"/>
            </a:pPr>
            <a:r>
              <a:rPr lang="en-GB" sz="1200" b="1">
                <a:latin typeface="Calibri"/>
                <a:ea typeface="Calibri"/>
                <a:cs typeface="Calibri"/>
              </a:rPr>
              <a:t>Line chart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 startAt="3"/>
            </a:pPr>
            <a:r>
              <a:rPr lang="en-GB" sz="1200" b="1">
                <a:latin typeface="Calibri"/>
                <a:ea typeface="Calibri"/>
                <a:cs typeface="Calibri"/>
              </a:rPr>
              <a:t>Pie chart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 startAt="4"/>
            </a:pPr>
            <a:r>
              <a:rPr lang="en-GB" sz="1200" b="1">
                <a:latin typeface="Calibri"/>
                <a:ea typeface="Calibri"/>
                <a:cs typeface="Calibri"/>
              </a:rPr>
              <a:t>Bar chart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 startAt="5"/>
            </a:pPr>
            <a:r>
              <a:rPr lang="en-GB" sz="1200" b="1">
                <a:latin typeface="Calibri"/>
                <a:ea typeface="Calibri"/>
                <a:cs typeface="Calibri"/>
              </a:rPr>
              <a:t>Area chart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1" indent="-228600" rtl="0">
              <a:lnSpc>
                <a:spcPts val="1688"/>
              </a:lnSpc>
              <a:buFont typeface="Segoe UI"/>
              <a:buAutoNum type="arabicPeriod" startAt="6"/>
            </a:pPr>
            <a:r>
              <a:rPr lang="en-GB" sz="1200" b="1">
                <a:latin typeface="Calibri"/>
                <a:ea typeface="Calibri"/>
                <a:cs typeface="Calibri"/>
              </a:rPr>
              <a:t>Scatter plot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lvl="0" indent="-228600" rtl="0">
              <a:lnSpc>
                <a:spcPts val="1688"/>
              </a:lnSpc>
              <a:buFont typeface="Segoe UI"/>
              <a:buAutoNum type="arabicPeriod" startAt="3"/>
            </a:pPr>
            <a:r>
              <a:rPr lang="en-GB" sz="1200">
                <a:latin typeface="Calibri"/>
                <a:ea typeface="Calibri"/>
                <a:cs typeface="Calibri"/>
              </a:rPr>
              <a:t>Click your preferred chart type — Excel will generate it instantly. 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954153-05A1-F3A4-CF2F-AC43582B92EB}"/>
              </a:ext>
            </a:extLst>
          </p:cNvPr>
          <p:cNvSpPr txBox="1"/>
          <p:nvPr/>
        </p:nvSpPr>
        <p:spPr>
          <a:xfrm>
            <a:off x="9199217" y="6523382"/>
            <a:ext cx="298726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Times New Roman"/>
                <a:cs typeface="Times New Roman"/>
              </a:rPr>
              <a:t>Mohammad Waseem (2530866)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362E5B-A7BE-639C-74F4-C377A0186215}"/>
              </a:ext>
            </a:extLst>
          </p:cNvPr>
          <p:cNvSpPr txBox="1"/>
          <p:nvPr/>
        </p:nvSpPr>
        <p:spPr>
          <a:xfrm>
            <a:off x="5088139" y="1421481"/>
            <a:ext cx="3480445" cy="23852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F4761"/>
                </a:solidFill>
                <a:highlight>
                  <a:srgbClr val="FFFFFF"/>
                </a:highlight>
                <a:latin typeface="Segoe UI"/>
                <a:cs typeface="Segoe UI"/>
              </a:rPr>
              <a:t>🎨 Step 4: Customise Your Chart</a:t>
            </a:r>
            <a:endParaRPr lang="en-GB">
              <a:solidFill>
                <a:srgbClr val="0F4761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Use the </a:t>
            </a:r>
            <a:r>
              <a:rPr lang="en-GB" sz="1200" b="1">
                <a:highlight>
                  <a:srgbClr val="FFFFFF"/>
                </a:highlight>
                <a:latin typeface="Segoe UI"/>
                <a:cs typeface="Segoe UI"/>
              </a:rPr>
              <a:t>Chart Design</a:t>
            </a: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 and </a:t>
            </a:r>
            <a:r>
              <a:rPr lang="en-GB" sz="1200" b="1">
                <a:highlight>
                  <a:srgbClr val="FFFFFF"/>
                </a:highlight>
                <a:latin typeface="Segoe UI"/>
                <a:cs typeface="Segoe UI"/>
              </a:rPr>
              <a:t>Format</a:t>
            </a: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 tools to: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Add a title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Change colours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Show data labels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Adjust layout or style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 dirty="0">
                <a:highlight>
                  <a:srgbClr val="FFFFFF"/>
                </a:highlight>
                <a:latin typeface="Segoe UI"/>
                <a:cs typeface="Segoe UI"/>
              </a:rPr>
              <a:t>Switch row/</a:t>
            </a: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columns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r>
              <a:rPr lang="en-GB" sz="1200" dirty="0">
                <a:highlight>
                  <a:srgbClr val="FFFFFF"/>
                </a:highlight>
                <a:latin typeface="Segoe UI"/>
                <a:cs typeface="Segoe UI"/>
              </a:rPr>
              <a:t>Adjust </a:t>
            </a: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Legend</a:t>
            </a:r>
            <a:r>
              <a:rPr lang="en-GB" sz="1100">
                <a:highlight>
                  <a:srgbClr val="FFFFFF"/>
                </a:highlight>
                <a:latin typeface="Segoe UI"/>
                <a:cs typeface="Segoe UI"/>
              </a:rPr>
              <a:t>s</a:t>
            </a:r>
            <a:endParaRPr lang="en-GB" sz="11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marL="285750" indent="-285750">
              <a:buFont typeface="Symbol"/>
              <a:buChar char="•"/>
            </a:pPr>
            <a:endParaRPr lang="en-GB" sz="1100" dirty="0">
              <a:highlight>
                <a:srgbClr val="FFFFFF"/>
              </a:highlight>
              <a:latin typeface="Segoe UI"/>
              <a:cs typeface="Segoe UI"/>
            </a:endParaRP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0A370D6-98E3-D191-47D7-ADC9C3059C78}"/>
              </a:ext>
            </a:extLst>
          </p:cNvPr>
          <p:cNvSpPr txBox="1"/>
          <p:nvPr/>
        </p:nvSpPr>
        <p:spPr>
          <a:xfrm>
            <a:off x="5265591" y="3672250"/>
            <a:ext cx="327932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F4761"/>
                </a:solidFill>
                <a:highlight>
                  <a:srgbClr val="FFFFFF"/>
                </a:highlight>
                <a:latin typeface="Segoe UI"/>
                <a:cs typeface="Segoe UI"/>
              </a:rPr>
              <a:t>📐 Step 5: Position Your Chart</a:t>
            </a:r>
            <a:endParaRPr lang="en-GB">
              <a:solidFill>
                <a:srgbClr val="0F4761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Drag to move it or resize it for your layout.</a:t>
            </a:r>
            <a:br>
              <a:rPr lang="en-GB" sz="1200" dirty="0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GB" sz="1200">
                <a:highlight>
                  <a:srgbClr val="FFFFFF"/>
                </a:highlight>
                <a:latin typeface="Segoe UI"/>
                <a:cs typeface="Segoe UI"/>
              </a:rPr>
              <a:t>Make it clear, neat, and easy to read on your poster.</a:t>
            </a:r>
            <a:endParaRPr lang="en-GB" sz="12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Create a Chart in Excel 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233</cp:revision>
  <dcterms:created xsi:type="dcterms:W3CDTF">2026-03-01T16:01:10Z</dcterms:created>
  <dcterms:modified xsi:type="dcterms:W3CDTF">2026-03-01T19:00:20Z</dcterms:modified>
</cp:coreProperties>
</file>