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7" r:id="rId2"/>
    <p:sldId id="345" r:id="rId3"/>
    <p:sldId id="346" r:id="rId4"/>
    <p:sldId id="347" r:id="rId5"/>
    <p:sldId id="348" r:id="rId6"/>
    <p:sldId id="387" r:id="rId7"/>
    <p:sldId id="349" r:id="rId8"/>
    <p:sldId id="351" r:id="rId9"/>
    <p:sldId id="350" r:id="rId10"/>
    <p:sldId id="380" r:id="rId11"/>
    <p:sldId id="309" r:id="rId12"/>
    <p:sldId id="310" r:id="rId13"/>
    <p:sldId id="317" r:id="rId14"/>
    <p:sldId id="312" r:id="rId15"/>
    <p:sldId id="313" r:id="rId16"/>
    <p:sldId id="316" r:id="rId17"/>
    <p:sldId id="367" r:id="rId18"/>
    <p:sldId id="328" r:id="rId19"/>
    <p:sldId id="329" r:id="rId20"/>
    <p:sldId id="321" r:id="rId21"/>
    <p:sldId id="330" r:id="rId22"/>
    <p:sldId id="322" r:id="rId23"/>
    <p:sldId id="326" r:id="rId24"/>
    <p:sldId id="368" r:id="rId25"/>
    <p:sldId id="315" r:id="rId26"/>
    <p:sldId id="325" r:id="rId27"/>
    <p:sldId id="327" r:id="rId28"/>
    <p:sldId id="331" r:id="rId29"/>
    <p:sldId id="332" r:id="rId30"/>
    <p:sldId id="370" r:id="rId31"/>
    <p:sldId id="334" r:id="rId32"/>
    <p:sldId id="335" r:id="rId33"/>
    <p:sldId id="336" r:id="rId34"/>
    <p:sldId id="371" r:id="rId35"/>
    <p:sldId id="388" r:id="rId36"/>
    <p:sldId id="389" r:id="rId37"/>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00FF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56" autoAdjust="0"/>
    <p:restoredTop sz="94638" autoAdjust="0"/>
  </p:normalViewPr>
  <p:slideViewPr>
    <p:cSldViewPr>
      <p:cViewPr varScale="1">
        <p:scale>
          <a:sx n="99" d="100"/>
          <a:sy n="99" d="100"/>
        </p:scale>
        <p:origin x="97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389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6288" cy="496648"/>
          </a:xfrm>
          <a:prstGeom prst="rect">
            <a:avLst/>
          </a:prstGeom>
        </p:spPr>
        <p:txBody>
          <a:bodyPr vert="horz" lIns="90683" tIns="45341" rIns="90683" bIns="45341" rtlCol="0"/>
          <a:lstStyle>
            <a:lvl1pPr algn="l">
              <a:defRPr sz="1200"/>
            </a:lvl1pPr>
          </a:lstStyle>
          <a:p>
            <a:endParaRPr lang="en-GB" dirty="0"/>
          </a:p>
        </p:txBody>
      </p:sp>
      <p:sp>
        <p:nvSpPr>
          <p:cNvPr id="3" name="Date Placeholder 2"/>
          <p:cNvSpPr>
            <a:spLocks noGrp="1"/>
          </p:cNvSpPr>
          <p:nvPr>
            <p:ph type="dt" sz="quarter" idx="1"/>
          </p:nvPr>
        </p:nvSpPr>
        <p:spPr>
          <a:xfrm>
            <a:off x="3849818" y="0"/>
            <a:ext cx="2946288" cy="496648"/>
          </a:xfrm>
          <a:prstGeom prst="rect">
            <a:avLst/>
          </a:prstGeom>
        </p:spPr>
        <p:txBody>
          <a:bodyPr vert="horz" lIns="90683" tIns="45341" rIns="90683" bIns="45341" rtlCol="0"/>
          <a:lstStyle>
            <a:lvl1pPr algn="r">
              <a:defRPr sz="1200"/>
            </a:lvl1pPr>
          </a:lstStyle>
          <a:p>
            <a:fld id="{96EFB022-E01A-47CD-B19B-8A4941F6B300}" type="datetimeFigureOut">
              <a:rPr lang="en-GB" smtClean="0"/>
              <a:pPr/>
              <a:t>19/11/2025</a:t>
            </a:fld>
            <a:endParaRPr lang="en-GB" dirty="0"/>
          </a:p>
        </p:txBody>
      </p:sp>
      <p:sp>
        <p:nvSpPr>
          <p:cNvPr id="4" name="Footer Placeholder 3"/>
          <p:cNvSpPr>
            <a:spLocks noGrp="1"/>
          </p:cNvSpPr>
          <p:nvPr>
            <p:ph type="ftr" sz="quarter" idx="2"/>
          </p:nvPr>
        </p:nvSpPr>
        <p:spPr>
          <a:xfrm>
            <a:off x="1" y="9428414"/>
            <a:ext cx="2946288" cy="496648"/>
          </a:xfrm>
          <a:prstGeom prst="rect">
            <a:avLst/>
          </a:prstGeom>
        </p:spPr>
        <p:txBody>
          <a:bodyPr vert="horz" lIns="90683" tIns="45341" rIns="90683" bIns="45341"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818" y="9428414"/>
            <a:ext cx="2946288" cy="496648"/>
          </a:xfrm>
          <a:prstGeom prst="rect">
            <a:avLst/>
          </a:prstGeom>
        </p:spPr>
        <p:txBody>
          <a:bodyPr vert="horz" lIns="90683" tIns="45341" rIns="90683" bIns="45341" rtlCol="0" anchor="b"/>
          <a:lstStyle>
            <a:lvl1pPr algn="r">
              <a:defRPr sz="1200"/>
            </a:lvl1pPr>
          </a:lstStyle>
          <a:p>
            <a:fld id="{3CA66FC8-3F91-4F20-AA78-F9B4A2B34B2A}" type="slidenum">
              <a:rPr lang="en-GB" smtClean="0"/>
              <a:pPr/>
              <a:t>‹#›</a:t>
            </a:fld>
            <a:endParaRPr lang="en-GB" dirty="0"/>
          </a:p>
        </p:txBody>
      </p:sp>
    </p:spTree>
    <p:extLst>
      <p:ext uri="{BB962C8B-B14F-4D97-AF65-F5344CB8AC3E}">
        <p14:creationId xmlns:p14="http://schemas.microsoft.com/office/powerpoint/2010/main" val="102875065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60" cy="496332"/>
          </a:xfrm>
          <a:prstGeom prst="rect">
            <a:avLst/>
          </a:prstGeom>
        </p:spPr>
        <p:txBody>
          <a:bodyPr vert="horz" lIns="95552" tIns="47776" rIns="95552" bIns="47776" rtlCol="0"/>
          <a:lstStyle>
            <a:lvl1pPr algn="l">
              <a:defRPr sz="1300"/>
            </a:lvl1pPr>
          </a:lstStyle>
          <a:p>
            <a:endParaRPr lang="en-US" dirty="0"/>
          </a:p>
        </p:txBody>
      </p:sp>
      <p:sp>
        <p:nvSpPr>
          <p:cNvPr id="3" name="Date Placeholder 2"/>
          <p:cNvSpPr>
            <a:spLocks noGrp="1"/>
          </p:cNvSpPr>
          <p:nvPr>
            <p:ph type="dt" idx="1"/>
          </p:nvPr>
        </p:nvSpPr>
        <p:spPr>
          <a:xfrm>
            <a:off x="3850442" y="0"/>
            <a:ext cx="2945660" cy="496332"/>
          </a:xfrm>
          <a:prstGeom prst="rect">
            <a:avLst/>
          </a:prstGeom>
        </p:spPr>
        <p:txBody>
          <a:bodyPr vert="horz" lIns="95552" tIns="47776" rIns="95552" bIns="47776" rtlCol="0"/>
          <a:lstStyle>
            <a:lvl1pPr algn="r">
              <a:defRPr sz="1300"/>
            </a:lvl1pPr>
          </a:lstStyle>
          <a:p>
            <a:fld id="{2DA67FF0-0CD3-484F-BF9B-619A038B223B}" type="datetimeFigureOut">
              <a:rPr lang="en-US" smtClean="0"/>
              <a:pPr/>
              <a:t>11/19/2025</a:t>
            </a:fld>
            <a:endParaRPr lang="en-US"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5552" tIns="47776" rIns="95552" bIns="47776" rtlCol="0" anchor="ctr"/>
          <a:lstStyle/>
          <a:p>
            <a:endParaRPr lang="en-US" dirty="0"/>
          </a:p>
        </p:txBody>
      </p:sp>
      <p:sp>
        <p:nvSpPr>
          <p:cNvPr id="5" name="Notes Placeholder 4"/>
          <p:cNvSpPr>
            <a:spLocks noGrp="1"/>
          </p:cNvSpPr>
          <p:nvPr>
            <p:ph type="body" sz="quarter" idx="3"/>
          </p:nvPr>
        </p:nvSpPr>
        <p:spPr>
          <a:xfrm>
            <a:off x="679768" y="4715155"/>
            <a:ext cx="5438140" cy="4466987"/>
          </a:xfrm>
          <a:prstGeom prst="rect">
            <a:avLst/>
          </a:prstGeom>
        </p:spPr>
        <p:txBody>
          <a:bodyPr vert="horz" lIns="95552" tIns="47776" rIns="95552" bIns="4777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3"/>
            <a:ext cx="2945660" cy="496332"/>
          </a:xfrm>
          <a:prstGeom prst="rect">
            <a:avLst/>
          </a:prstGeom>
        </p:spPr>
        <p:txBody>
          <a:bodyPr vert="horz" lIns="95552" tIns="47776" rIns="95552" bIns="47776" rtlCol="0" anchor="b"/>
          <a:lstStyle>
            <a:lvl1pPr algn="l">
              <a:defRPr sz="1300"/>
            </a:lvl1pPr>
          </a:lstStyle>
          <a:p>
            <a:endParaRPr lang="en-US" dirty="0"/>
          </a:p>
        </p:txBody>
      </p:sp>
      <p:sp>
        <p:nvSpPr>
          <p:cNvPr id="7" name="Slide Number Placeholder 6"/>
          <p:cNvSpPr>
            <a:spLocks noGrp="1"/>
          </p:cNvSpPr>
          <p:nvPr>
            <p:ph type="sldNum" sz="quarter" idx="5"/>
          </p:nvPr>
        </p:nvSpPr>
        <p:spPr>
          <a:xfrm>
            <a:off x="3850442" y="9428583"/>
            <a:ext cx="2945660" cy="496332"/>
          </a:xfrm>
          <a:prstGeom prst="rect">
            <a:avLst/>
          </a:prstGeom>
        </p:spPr>
        <p:txBody>
          <a:bodyPr vert="horz" lIns="95552" tIns="47776" rIns="95552" bIns="47776" rtlCol="0" anchor="b"/>
          <a:lstStyle>
            <a:lvl1pPr algn="r">
              <a:defRPr sz="1300"/>
            </a:lvl1pPr>
          </a:lstStyle>
          <a:p>
            <a:fld id="{1409CD16-7573-428F-8780-2435248326D1}" type="slidenum">
              <a:rPr lang="en-US" smtClean="0"/>
              <a:pPr/>
              <a:t>‹#›</a:t>
            </a:fld>
            <a:endParaRPr lang="en-US" dirty="0"/>
          </a:p>
        </p:txBody>
      </p:sp>
    </p:spTree>
    <p:extLst>
      <p:ext uri="{BB962C8B-B14F-4D97-AF65-F5344CB8AC3E}">
        <p14:creationId xmlns:p14="http://schemas.microsoft.com/office/powerpoint/2010/main" val="24173757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F74BC01-98BB-4163-8681-A455C5C301E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D60061-20E4-4986-98F3-D464A6F9E41E}" type="datetimeFigureOut">
              <a:rPr lang="en-US" smtClean="0"/>
              <a:pPr/>
              <a:t>11/19/2025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4BC01-98BB-4163-8681-A455C5C301E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source=images&amp;cd=&amp;cad=rja&amp;uact=8&amp;ved=0ahUKEwiZ6Z2iya7LAhXDVRoKHVQMDR4QjRwIBw&amp;url=http://www.ledvista.ie/colour-temperature&amp;psig=AFQjCNEI49B1cUhf5qMkGI-bIPA91JNX0A&amp;ust=1457439985001916"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g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cad=rja&amp;uact=8&amp;ved=0ahUKEwjHvM_zy67LAhVLnRoKHb6YDVsQjRwIBw&amp;url=http://www.ebay.co.uk/bhp/up-down-light&amp;bvm=bv.116274245,d.d2s&amp;psig=AFQjCNE16rwzh1S8oN8Y4NYvJdDztRdwHw&amp;ust=1457440626914836"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Vista\Desktop\Light2\800px-Classical_spectacular_laser_effects[1].jpg"/>
          <p:cNvPicPr>
            <a:picLocks noChangeAspect="1" noChangeArrowheads="1"/>
          </p:cNvPicPr>
          <p:nvPr/>
        </p:nvPicPr>
        <p:blipFill>
          <a:blip r:embed="rId2" cstate="print"/>
          <a:srcRect/>
          <a:stretch>
            <a:fillRect/>
          </a:stretch>
        </p:blipFill>
        <p:spPr bwMode="auto">
          <a:xfrm>
            <a:off x="-27774" y="0"/>
            <a:ext cx="9144000" cy="6858000"/>
          </a:xfrm>
          <a:prstGeom prst="rect">
            <a:avLst/>
          </a:prstGeom>
          <a:noFill/>
        </p:spPr>
      </p:pic>
      <p:sp>
        <p:nvSpPr>
          <p:cNvPr id="3" name="Subtitle 2"/>
          <p:cNvSpPr txBox="1">
            <a:spLocks/>
          </p:cNvSpPr>
          <p:nvPr/>
        </p:nvSpPr>
        <p:spPr>
          <a:xfrm>
            <a:off x="304800" y="5486400"/>
            <a:ext cx="6400800" cy="2057400"/>
          </a:xfrm>
          <a:prstGeom prst="rect">
            <a:avLst/>
          </a:prstGeom>
        </p:spPr>
        <p:txBody>
          <a:bodyPr>
            <a:normAutofit/>
          </a:bodyPr>
          <a:lstStyle/>
          <a:p>
            <a:pPr marL="342900" marR="0" lvl="0" indent="-342900" defTabSz="914400" rtl="0" eaLnBrk="1" fontAlgn="auto" latinLnBrk="0" hangingPunct="1">
              <a:lnSpc>
                <a:spcPct val="100000"/>
              </a:lnSpc>
              <a:spcBef>
                <a:spcPct val="20000"/>
              </a:spcBef>
              <a:spcAft>
                <a:spcPts val="0"/>
              </a:spcAft>
              <a:buClrTx/>
              <a:buSzTx/>
              <a:tabLst/>
              <a:defRPr/>
            </a:pPr>
            <a:r>
              <a:rPr kumimoji="0" lang="en-GB" sz="1800" b="1" i="0" u="none" strike="noStrike" kern="1200" cap="none" spc="0" normalizeH="0" baseline="0" noProof="0" dirty="0">
                <a:ln>
                  <a:noFill/>
                </a:ln>
                <a:solidFill>
                  <a:srgbClr val="FFFF00"/>
                </a:solidFill>
                <a:effectLst/>
                <a:uLnTx/>
                <a:uFillTx/>
                <a:latin typeface="Lucida Sans Unicode" pitchFamily="34" charset="0"/>
                <a:ea typeface="+mn-ea"/>
                <a:cs typeface="Lucida Sans Unicode" pitchFamily="34" charset="0"/>
              </a:rPr>
              <a:t>WISA – BUILT PORTFOLIO</a:t>
            </a:r>
          </a:p>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noProof="0" dirty="0">
                <a:ln>
                  <a:noFill/>
                </a:ln>
                <a:solidFill>
                  <a:srgbClr val="FFFF00"/>
                </a:solidFill>
                <a:effectLst/>
                <a:uLnTx/>
                <a:uFillTx/>
                <a:latin typeface="Lucida Sans Unicode" pitchFamily="34" charset="0"/>
                <a:ea typeface="+mn-ea"/>
                <a:cs typeface="Lucida Sans Unicode" pitchFamily="34" charset="0"/>
              </a:rPr>
              <a:t>Allan Nantel</a:t>
            </a:r>
          </a:p>
          <a:p>
            <a:pPr marL="342900" marR="0" lvl="0" indent="-342900" defTabSz="914400" rtl="0" eaLnBrk="1" fontAlgn="auto" latinLnBrk="0" hangingPunct="1">
              <a:lnSpc>
                <a:spcPct val="100000"/>
              </a:lnSpc>
              <a:spcBef>
                <a:spcPct val="20000"/>
              </a:spcBef>
              <a:spcAft>
                <a:spcPts val="0"/>
              </a:spcAft>
              <a:buClrTx/>
              <a:buSzTx/>
              <a:tabLst/>
              <a:defRPr/>
            </a:pPr>
            <a:r>
              <a:rPr kumimoji="0" lang="en-US" sz="1800" b="1" i="0" u="none" strike="noStrike" kern="1200" cap="none" spc="0" normalizeH="0" baseline="0" dirty="0">
                <a:ln>
                  <a:noFill/>
                </a:ln>
                <a:solidFill>
                  <a:srgbClr val="FFFF00"/>
                </a:solidFill>
                <a:effectLst/>
                <a:uLnTx/>
                <a:uFillTx/>
                <a:latin typeface="Lucida Sans Unicode" pitchFamily="34" charset="0"/>
                <a:ea typeface="+mn-ea"/>
                <a:cs typeface="Lucida Sans Unicode" pitchFamily="34" charset="0"/>
              </a:rPr>
              <a:t>October</a:t>
            </a:r>
            <a:r>
              <a:rPr kumimoji="0" lang="en-US" sz="1800" b="1" i="0" u="none" strike="noStrike" kern="1200" cap="none" spc="0" normalizeH="0" baseline="0" noProof="0" dirty="0">
                <a:ln>
                  <a:noFill/>
                </a:ln>
                <a:solidFill>
                  <a:srgbClr val="FFFF00"/>
                </a:solidFill>
                <a:effectLst/>
                <a:uLnTx/>
                <a:uFillTx/>
                <a:latin typeface="Lucida Sans Unicode" pitchFamily="34" charset="0"/>
                <a:ea typeface="+mn-ea"/>
                <a:cs typeface="Lucida Sans Unicode" pitchFamily="34" charset="0"/>
              </a:rPr>
              <a:t> 2025</a:t>
            </a:r>
          </a:p>
          <a:p>
            <a:pPr marL="342900" marR="0" lvl="0" indent="-342900"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4" name="Title 1"/>
          <p:cNvSpPr txBox="1">
            <a:spLocks/>
          </p:cNvSpPr>
          <p:nvPr/>
        </p:nvSpPr>
        <p:spPr>
          <a:xfrm>
            <a:off x="0" y="0"/>
            <a:ext cx="9144000" cy="1470025"/>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sz="4400" b="1" i="0" u="none" strike="noStrike" kern="1200" cap="none" spc="0" normalizeH="0" baseline="0" noProof="0" dirty="0">
                <a:ln>
                  <a:noFill/>
                </a:ln>
                <a:solidFill>
                  <a:schemeClr val="bg1"/>
                </a:solidFill>
                <a:effectLst/>
                <a:uLnTx/>
                <a:uFillTx/>
                <a:latin typeface="+mj-lt"/>
                <a:ea typeface="+mj-ea"/>
                <a:cs typeface="+mj-cs"/>
              </a:rPr>
              <a:t> </a:t>
            </a:r>
          </a:p>
          <a:p>
            <a:pPr marL="0" marR="0" lvl="0" indent="0" defTabSz="914400" rtl="0" eaLnBrk="1" fontAlgn="auto" latinLnBrk="0" hangingPunct="1">
              <a:lnSpc>
                <a:spcPct val="100000"/>
              </a:lnSpc>
              <a:spcBef>
                <a:spcPct val="0"/>
              </a:spcBef>
              <a:spcAft>
                <a:spcPts val="0"/>
              </a:spcAft>
              <a:buClrTx/>
              <a:buSzTx/>
              <a:buFontTx/>
              <a:buNone/>
              <a:tabLst/>
              <a:defRPr/>
            </a:pPr>
            <a:r>
              <a:rPr lang="en-US" sz="4400" b="1" dirty="0">
                <a:solidFill>
                  <a:schemeClr val="bg1"/>
                </a:solidFill>
                <a:latin typeface="+mj-lt"/>
                <a:ea typeface="+mj-ea"/>
                <a:cs typeface="+mj-cs"/>
              </a:rPr>
              <a:t>  </a:t>
            </a:r>
            <a:r>
              <a:rPr kumimoji="0" lang="en-US" sz="4400" b="1" i="0" u="none" strike="noStrike" kern="1200" cap="none" spc="0" normalizeH="0" baseline="0" noProof="0" dirty="0">
                <a:ln>
                  <a:noFill/>
                </a:ln>
                <a:solidFill>
                  <a:schemeClr val="bg1"/>
                </a:solidFill>
                <a:effectLst/>
                <a:uLnTx/>
                <a:uFillTx/>
                <a:latin typeface="+mj-lt"/>
                <a:ea typeface="+mj-ea"/>
                <a:cs typeface="+mj-cs"/>
              </a:rPr>
              <a:t>Artificial Lighting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33400" y="2590800"/>
            <a:ext cx="4267200" cy="1524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p:cNvSpPr/>
          <p:nvPr/>
        </p:nvSpPr>
        <p:spPr>
          <a:xfrm>
            <a:off x="533400" y="1066800"/>
            <a:ext cx="8153400" cy="5447645"/>
          </a:xfrm>
          <a:prstGeom prst="rect">
            <a:avLst/>
          </a:prstGeom>
        </p:spPr>
        <p:txBody>
          <a:bodyPr wrap="square">
            <a:spAutoFit/>
          </a:bodyPr>
          <a:lstStyle/>
          <a:p>
            <a:r>
              <a:rPr lang="en-US" sz="2400" b="1" dirty="0">
                <a:solidFill>
                  <a:srgbClr val="0070C0"/>
                </a:solidFill>
              </a:rPr>
              <a:t>A) </a:t>
            </a:r>
            <a:r>
              <a:rPr lang="en-US" sz="2400" b="1" dirty="0"/>
              <a:t>Luminous efficacy (efficiency of the lamp)</a:t>
            </a:r>
          </a:p>
          <a:p>
            <a:endParaRPr lang="en-US" dirty="0"/>
          </a:p>
          <a:p>
            <a:r>
              <a:rPr lang="en-US" b="1" dirty="0">
                <a:solidFill>
                  <a:srgbClr val="0070C0"/>
                </a:solidFill>
              </a:rPr>
              <a:t>Luminous efficacy </a:t>
            </a:r>
            <a:r>
              <a:rPr lang="en-US" dirty="0"/>
              <a:t>is the ability of a lamp to convert electrical energy to light energy. It is measured by the ratio of light output to energy output. </a:t>
            </a:r>
          </a:p>
          <a:p>
            <a:endParaRPr lang="en-US" dirty="0"/>
          </a:p>
          <a:p>
            <a:endParaRPr lang="en-US" dirty="0"/>
          </a:p>
          <a:p>
            <a:r>
              <a:rPr lang="en-US" b="1" dirty="0"/>
              <a:t>Luminous efficacy = </a:t>
            </a:r>
            <a:r>
              <a:rPr lang="en-US" b="1" u="sng" dirty="0"/>
              <a:t>Luminous flux output</a:t>
            </a:r>
          </a:p>
          <a:p>
            <a:r>
              <a:rPr lang="en-US" b="1" dirty="0"/>
              <a:t>		Electrical power output</a:t>
            </a:r>
          </a:p>
          <a:p>
            <a:endParaRPr lang="en-US" b="1" dirty="0"/>
          </a:p>
          <a:p>
            <a:r>
              <a:rPr lang="en-US" b="1" dirty="0"/>
              <a:t>Units : lumens / Watt         (lm/W)</a:t>
            </a:r>
          </a:p>
          <a:p>
            <a:endParaRPr lang="en-US" dirty="0"/>
          </a:p>
          <a:p>
            <a:endParaRPr lang="en-US" dirty="0"/>
          </a:p>
          <a:p>
            <a:endParaRPr lang="en-US" dirty="0"/>
          </a:p>
          <a:p>
            <a:endParaRPr lang="en-US" dirty="0"/>
          </a:p>
          <a:p>
            <a:r>
              <a:rPr lang="en-US" dirty="0"/>
              <a:t>Luminous efficacy can be used to</a:t>
            </a:r>
          </a:p>
          <a:p>
            <a:r>
              <a:rPr lang="en-US" dirty="0"/>
              <a:t>calculate  the electrical running</a:t>
            </a:r>
          </a:p>
          <a:p>
            <a:r>
              <a:rPr lang="en-US" dirty="0"/>
              <a:t>costs of a lamp. </a:t>
            </a:r>
          </a:p>
          <a:p>
            <a:r>
              <a:rPr lang="en-US" dirty="0"/>
              <a:t>  		</a:t>
            </a:r>
          </a:p>
          <a:p>
            <a:endParaRPr lang="en-US" dirty="0"/>
          </a:p>
        </p:txBody>
      </p:sp>
      <p:sp>
        <p:nvSpPr>
          <p:cNvPr id="4" name="TextBox 3"/>
          <p:cNvSpPr txBox="1"/>
          <p:nvPr/>
        </p:nvSpPr>
        <p:spPr>
          <a:xfrm>
            <a:off x="533400" y="304800"/>
            <a:ext cx="6705600" cy="584775"/>
          </a:xfrm>
          <a:prstGeom prst="rect">
            <a:avLst/>
          </a:prstGeom>
          <a:noFill/>
        </p:spPr>
        <p:txBody>
          <a:bodyPr wrap="square" rtlCol="0">
            <a:spAutoFit/>
          </a:bodyPr>
          <a:lstStyle/>
          <a:p>
            <a:r>
              <a:rPr lang="en-US" sz="3200" b="1" dirty="0"/>
              <a:t>The Properties of Lamps</a:t>
            </a:r>
          </a:p>
        </p:txBody>
      </p:sp>
      <p:pic>
        <p:nvPicPr>
          <p:cNvPr id="5" name="Picture 2" descr="http://www.crystalblue-leds.com/files/3372751/uploaded/FAQ-3%20Bulb%20Lumen%20Compare%20Graphic.jpg"/>
          <p:cNvPicPr>
            <a:picLocks noChangeAspect="1" noChangeArrowheads="1"/>
          </p:cNvPicPr>
          <p:nvPr/>
        </p:nvPicPr>
        <p:blipFill>
          <a:blip r:embed="rId2" cstate="print"/>
          <a:srcRect/>
          <a:stretch>
            <a:fillRect/>
          </a:stretch>
        </p:blipFill>
        <p:spPr bwMode="auto">
          <a:xfrm>
            <a:off x="4876800" y="2592224"/>
            <a:ext cx="4191000" cy="3213397"/>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8130" name="Picture 2" descr="http://www.hellamining.com/images/Technical_Information/GeneralInformation_Picture-LuminousEfficacies-135.jpg"/>
          <p:cNvPicPr>
            <a:picLocks noChangeAspect="1" noChangeArrowheads="1"/>
          </p:cNvPicPr>
          <p:nvPr/>
        </p:nvPicPr>
        <p:blipFill>
          <a:blip r:embed="rId2" cstate="print"/>
          <a:srcRect/>
          <a:stretch>
            <a:fillRect/>
          </a:stretch>
        </p:blipFill>
        <p:spPr bwMode="auto">
          <a:xfrm>
            <a:off x="4953000" y="381000"/>
            <a:ext cx="3443026" cy="5791200"/>
          </a:xfrm>
          <a:prstGeom prst="rect">
            <a:avLst/>
          </a:prstGeom>
          <a:noFill/>
        </p:spPr>
      </p:pic>
      <p:sp>
        <p:nvSpPr>
          <p:cNvPr id="3" name="Rectangle 2"/>
          <p:cNvSpPr/>
          <p:nvPr/>
        </p:nvSpPr>
        <p:spPr>
          <a:xfrm>
            <a:off x="573063" y="3013070"/>
            <a:ext cx="4114800" cy="2585323"/>
          </a:xfrm>
          <a:prstGeom prst="rect">
            <a:avLst/>
          </a:prstGeom>
        </p:spPr>
        <p:txBody>
          <a:bodyPr wrap="square">
            <a:spAutoFit/>
          </a:bodyPr>
          <a:lstStyle/>
          <a:p>
            <a:r>
              <a:rPr lang="en-US" b="1" dirty="0">
                <a:solidFill>
                  <a:srgbClr val="0070C0"/>
                </a:solidFill>
                <a:latin typeface="Lucida Sans" panose="020B0602030504020204" pitchFamily="34" charset="0"/>
              </a:rPr>
              <a:t>The maximum luminous efficacy that can be achieved in theory, with all the energy being converted into visible light, is 683 lm/W. </a:t>
            </a:r>
          </a:p>
          <a:p>
            <a:endParaRPr lang="en-US" dirty="0">
              <a:latin typeface="Lucida Sans" panose="020B0602030504020204" pitchFamily="34" charset="0"/>
            </a:endParaRPr>
          </a:p>
          <a:p>
            <a:r>
              <a:rPr lang="en-US" dirty="0">
                <a:latin typeface="Arial" panose="020B0604020202020204" pitchFamily="34" charset="0"/>
                <a:cs typeface="Arial" panose="020B0604020202020204" pitchFamily="34" charset="0"/>
              </a:rPr>
              <a:t>In reality, the figures are much lower, between 10 and 150 lm/W.</a:t>
            </a:r>
          </a:p>
          <a:p>
            <a:endParaRPr lang="en-US" dirty="0"/>
          </a:p>
        </p:txBody>
      </p:sp>
      <p:sp>
        <p:nvSpPr>
          <p:cNvPr id="4" name="Rectangle 3"/>
          <p:cNvSpPr/>
          <p:nvPr/>
        </p:nvSpPr>
        <p:spPr>
          <a:xfrm>
            <a:off x="381000" y="457200"/>
            <a:ext cx="2985882" cy="461665"/>
          </a:xfrm>
          <a:prstGeom prst="rect">
            <a:avLst/>
          </a:prstGeom>
        </p:spPr>
        <p:txBody>
          <a:bodyPr wrap="none">
            <a:spAutoFit/>
          </a:bodyPr>
          <a:lstStyle/>
          <a:p>
            <a:r>
              <a:rPr lang="en-US" sz="2400" b="1" dirty="0"/>
              <a:t>A) Luminous efficacy </a:t>
            </a:r>
          </a:p>
        </p:txBody>
      </p:sp>
      <p:sp>
        <p:nvSpPr>
          <p:cNvPr id="5" name="Rectangle 4"/>
          <p:cNvSpPr/>
          <p:nvPr/>
        </p:nvSpPr>
        <p:spPr>
          <a:xfrm>
            <a:off x="4774963" y="6126033"/>
            <a:ext cx="3886200" cy="646331"/>
          </a:xfrm>
          <a:prstGeom prst="rect">
            <a:avLst/>
          </a:prstGeom>
        </p:spPr>
        <p:txBody>
          <a:bodyPr wrap="square">
            <a:spAutoFit/>
          </a:bodyPr>
          <a:lstStyle/>
          <a:p>
            <a:pPr algn="ctr"/>
            <a:r>
              <a:rPr lang="en-US" b="1" dirty="0"/>
              <a:t>Luminous efficacies of various light sources</a:t>
            </a:r>
          </a:p>
        </p:txBody>
      </p:sp>
      <p:sp>
        <p:nvSpPr>
          <p:cNvPr id="6" name="Rectangle 5"/>
          <p:cNvSpPr/>
          <p:nvPr/>
        </p:nvSpPr>
        <p:spPr>
          <a:xfrm>
            <a:off x="583963" y="1562100"/>
            <a:ext cx="4191000" cy="923330"/>
          </a:xfrm>
          <a:prstGeom prst="rect">
            <a:avLst/>
          </a:prstGeom>
        </p:spPr>
        <p:txBody>
          <a:bodyPr wrap="square">
            <a:spAutoFit/>
          </a:bodyPr>
          <a:lstStyle/>
          <a:p>
            <a:r>
              <a:rPr lang="en-US" b="1" dirty="0">
                <a:solidFill>
                  <a:srgbClr val="0070C0"/>
                </a:solidFill>
                <a:latin typeface="Lucida Sans Unicode" pitchFamily="34" charset="0"/>
                <a:cs typeface="Lucida Sans Unicode" pitchFamily="34" charset="0"/>
              </a:rPr>
              <a:t>Remember 683 lm/W at 555 nm is the peak of the photopic luminous efficiency function.</a:t>
            </a:r>
            <a:endParaRPr lang="en-GB" dirty="0"/>
          </a:p>
        </p:txBody>
      </p:sp>
      <p:sp>
        <p:nvSpPr>
          <p:cNvPr id="7" name="TextBox 6"/>
          <p:cNvSpPr txBox="1"/>
          <p:nvPr/>
        </p:nvSpPr>
        <p:spPr>
          <a:xfrm>
            <a:off x="8064904" y="3118344"/>
            <a:ext cx="1066800" cy="276999"/>
          </a:xfrm>
          <a:prstGeom prst="rect">
            <a:avLst/>
          </a:prstGeom>
          <a:noFill/>
        </p:spPr>
        <p:txBody>
          <a:bodyPr wrap="square" rtlCol="0">
            <a:spAutoFit/>
          </a:bodyPr>
          <a:lstStyle/>
          <a:p>
            <a:r>
              <a:rPr lang="en-GB" sz="1200" b="1" dirty="0"/>
              <a:t>Incandescent</a:t>
            </a:r>
          </a:p>
        </p:txBody>
      </p:sp>
      <p:sp>
        <p:nvSpPr>
          <p:cNvPr id="8" name="TextBox 7"/>
          <p:cNvSpPr txBox="1"/>
          <p:nvPr/>
        </p:nvSpPr>
        <p:spPr>
          <a:xfrm>
            <a:off x="8229600" y="1905000"/>
            <a:ext cx="1143000" cy="276999"/>
          </a:xfrm>
          <a:prstGeom prst="rect">
            <a:avLst/>
          </a:prstGeom>
          <a:noFill/>
        </p:spPr>
        <p:txBody>
          <a:bodyPr wrap="square" rtlCol="0">
            <a:spAutoFit/>
          </a:bodyPr>
          <a:lstStyle/>
          <a:p>
            <a:r>
              <a:rPr lang="en-GB" sz="1200" b="1" dirty="0"/>
              <a:t>Fluorescent</a:t>
            </a:r>
          </a:p>
        </p:txBody>
      </p:sp>
      <p:sp>
        <p:nvSpPr>
          <p:cNvPr id="9" name="TextBox 8"/>
          <p:cNvSpPr txBox="1"/>
          <p:nvPr/>
        </p:nvSpPr>
        <p:spPr>
          <a:xfrm>
            <a:off x="8396026" y="2346930"/>
            <a:ext cx="1066800" cy="276999"/>
          </a:xfrm>
          <a:prstGeom prst="rect">
            <a:avLst/>
          </a:prstGeom>
          <a:noFill/>
        </p:spPr>
        <p:txBody>
          <a:bodyPr wrap="square" rtlCol="0">
            <a:spAutoFit/>
          </a:bodyPr>
          <a:lstStyle/>
          <a:p>
            <a:r>
              <a:rPr lang="en-GB" sz="1200" b="1" dirty="0"/>
              <a:t>LED</a:t>
            </a:r>
          </a:p>
        </p:txBody>
      </p:sp>
      <p:cxnSp>
        <p:nvCxnSpPr>
          <p:cNvPr id="13" name="Straight Arrow Connector 12"/>
          <p:cNvCxnSpPr/>
          <p:nvPr/>
        </p:nvCxnSpPr>
        <p:spPr>
          <a:xfrm flipV="1">
            <a:off x="3920720" y="933250"/>
            <a:ext cx="2016078" cy="6051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4343400"/>
            <a:ext cx="8305800" cy="2308324"/>
          </a:xfrm>
          <a:prstGeom prst="rect">
            <a:avLst/>
          </a:prstGeom>
        </p:spPr>
        <p:txBody>
          <a:bodyPr wrap="square">
            <a:spAutoFit/>
          </a:bodyPr>
          <a:lstStyle/>
          <a:p>
            <a:r>
              <a:rPr lang="en-US" b="1" dirty="0">
                <a:solidFill>
                  <a:srgbClr val="0070C0"/>
                </a:solidFill>
              </a:rPr>
              <a:t>Colour temperature</a:t>
            </a:r>
            <a:r>
              <a:rPr lang="en-US" dirty="0"/>
              <a:t>, expressed on the Kelvin scale (K), is </a:t>
            </a:r>
            <a:r>
              <a:rPr lang="en-US" b="1" dirty="0">
                <a:solidFill>
                  <a:srgbClr val="0070C0"/>
                </a:solidFill>
              </a:rPr>
              <a:t>the colour appearance of the lamp itself and the light it produces. </a:t>
            </a:r>
          </a:p>
          <a:p>
            <a:endParaRPr lang="en-US" dirty="0"/>
          </a:p>
          <a:p>
            <a:pPr algn="just"/>
            <a:r>
              <a:rPr lang="en-US" b="1" dirty="0">
                <a:solidFill>
                  <a:srgbClr val="0070C0"/>
                </a:solidFill>
              </a:rPr>
              <a:t>Example: Imagine a block of steel that is steadily heated until it glows first orange, then yellow and so on until it becomes white hot. At any time during the heating, we could measure the temperature of the metal in Kelvins (Celsius + 273) and assign that value to the colour being produced. This is the theoretical foundation behind ‘colour temperature’.</a:t>
            </a:r>
          </a:p>
        </p:txBody>
      </p:sp>
      <p:sp>
        <p:nvSpPr>
          <p:cNvPr id="5" name="Rectangle 4"/>
          <p:cNvSpPr/>
          <p:nvPr/>
        </p:nvSpPr>
        <p:spPr>
          <a:xfrm>
            <a:off x="609600" y="533400"/>
            <a:ext cx="3118931" cy="461665"/>
          </a:xfrm>
          <a:prstGeom prst="rect">
            <a:avLst/>
          </a:prstGeom>
        </p:spPr>
        <p:txBody>
          <a:bodyPr wrap="none">
            <a:spAutoFit/>
          </a:bodyPr>
          <a:lstStyle/>
          <a:p>
            <a:r>
              <a:rPr lang="en-US" sz="2400" b="1" dirty="0">
                <a:solidFill>
                  <a:srgbClr val="0070C0"/>
                </a:solidFill>
              </a:rPr>
              <a:t>B) </a:t>
            </a:r>
            <a:r>
              <a:rPr lang="en-US" sz="2400" b="1" dirty="0"/>
              <a:t>Colour temperature </a:t>
            </a:r>
          </a:p>
        </p:txBody>
      </p:sp>
      <p:pic>
        <p:nvPicPr>
          <p:cNvPr id="7" name="Picture 2" descr="http://www.leoindustries.com/images/color-temperatures.png"/>
          <p:cNvPicPr>
            <a:picLocks noChangeAspect="1" noChangeArrowheads="1"/>
          </p:cNvPicPr>
          <p:nvPr/>
        </p:nvPicPr>
        <p:blipFill>
          <a:blip r:embed="rId2" cstate="print"/>
          <a:srcRect/>
          <a:stretch>
            <a:fillRect/>
          </a:stretch>
        </p:blipFill>
        <p:spPr bwMode="auto">
          <a:xfrm>
            <a:off x="902293" y="1065376"/>
            <a:ext cx="6707405" cy="3162300"/>
          </a:xfrm>
          <a:prstGeom prst="rect">
            <a:avLst/>
          </a:prstGeom>
          <a:noFill/>
        </p:spPr>
      </p:pic>
      <p:cxnSp>
        <p:nvCxnSpPr>
          <p:cNvPr id="3" name="Straight Arrow Connector 2"/>
          <p:cNvCxnSpPr/>
          <p:nvPr/>
        </p:nvCxnSpPr>
        <p:spPr>
          <a:xfrm>
            <a:off x="990600" y="19812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a:off x="990600" y="3657600"/>
            <a:ext cx="121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381000" y="1828800"/>
            <a:ext cx="685800" cy="461665"/>
          </a:xfrm>
          <a:prstGeom prst="rect">
            <a:avLst/>
          </a:prstGeom>
          <a:noFill/>
        </p:spPr>
        <p:txBody>
          <a:bodyPr wrap="square" rtlCol="0">
            <a:spAutoFit/>
          </a:bodyPr>
          <a:lstStyle/>
          <a:p>
            <a:r>
              <a:rPr lang="en-GB" sz="1200" dirty="0"/>
              <a:t>High K rating</a:t>
            </a:r>
          </a:p>
        </p:txBody>
      </p:sp>
      <p:sp>
        <p:nvSpPr>
          <p:cNvPr id="10" name="TextBox 9"/>
          <p:cNvSpPr txBox="1"/>
          <p:nvPr/>
        </p:nvSpPr>
        <p:spPr>
          <a:xfrm>
            <a:off x="329013" y="3426767"/>
            <a:ext cx="685800" cy="461665"/>
          </a:xfrm>
          <a:prstGeom prst="rect">
            <a:avLst/>
          </a:prstGeom>
          <a:noFill/>
        </p:spPr>
        <p:txBody>
          <a:bodyPr wrap="square" rtlCol="0">
            <a:spAutoFit/>
          </a:bodyPr>
          <a:lstStyle/>
          <a:p>
            <a:r>
              <a:rPr lang="en-GB" sz="1200" dirty="0"/>
              <a:t>Low K rating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8600" y="381000"/>
            <a:ext cx="8610600" cy="2492990"/>
          </a:xfrm>
          <a:prstGeom prst="rect">
            <a:avLst/>
          </a:prstGeom>
        </p:spPr>
        <p:txBody>
          <a:bodyPr wrap="square">
            <a:spAutoFit/>
          </a:bodyPr>
          <a:lstStyle/>
          <a:p>
            <a:endParaRPr lang="en-US" dirty="0"/>
          </a:p>
          <a:p>
            <a:endParaRPr lang="en-US" dirty="0"/>
          </a:p>
          <a:p>
            <a:r>
              <a:rPr lang="en-US" sz="2000" dirty="0"/>
              <a:t>The term used in general illumination is </a:t>
            </a:r>
            <a:r>
              <a:rPr lang="en-US" sz="2000" b="1" dirty="0">
                <a:solidFill>
                  <a:srgbClr val="0070C0"/>
                </a:solidFill>
              </a:rPr>
              <a:t>correlated colour temperature (CCT). </a:t>
            </a:r>
          </a:p>
          <a:p>
            <a:endParaRPr lang="en-US" sz="2000" b="1" dirty="0">
              <a:solidFill>
                <a:srgbClr val="0070C0"/>
              </a:solidFill>
            </a:endParaRPr>
          </a:p>
          <a:p>
            <a:r>
              <a:rPr lang="en-US" sz="2000" dirty="0"/>
              <a:t>CCT relates to the colour of light produced by a light source and uses the Kelvin temperature measurement scale (SI unit of absolute temperature).</a:t>
            </a:r>
          </a:p>
          <a:p>
            <a:endParaRPr lang="en-US" sz="2000" dirty="0"/>
          </a:p>
          <a:p>
            <a:pPr algn="just"/>
            <a:r>
              <a:rPr lang="en-US" sz="2000" dirty="0"/>
              <a:t> </a:t>
            </a:r>
          </a:p>
        </p:txBody>
      </p:sp>
      <p:sp>
        <p:nvSpPr>
          <p:cNvPr id="4" name="Rectangle 3"/>
          <p:cNvSpPr/>
          <p:nvPr/>
        </p:nvSpPr>
        <p:spPr>
          <a:xfrm>
            <a:off x="300527" y="228600"/>
            <a:ext cx="3118931" cy="461665"/>
          </a:xfrm>
          <a:prstGeom prst="rect">
            <a:avLst/>
          </a:prstGeom>
        </p:spPr>
        <p:txBody>
          <a:bodyPr wrap="none">
            <a:spAutoFit/>
          </a:bodyPr>
          <a:lstStyle/>
          <a:p>
            <a:r>
              <a:rPr lang="en-US" sz="2400" b="1" dirty="0"/>
              <a:t>B) Colour temperature </a:t>
            </a:r>
          </a:p>
        </p:txBody>
      </p:sp>
      <p:sp>
        <p:nvSpPr>
          <p:cNvPr id="2" name="Rectangle 1"/>
          <p:cNvSpPr/>
          <p:nvPr/>
        </p:nvSpPr>
        <p:spPr>
          <a:xfrm>
            <a:off x="300527" y="2438400"/>
            <a:ext cx="3280873" cy="3785652"/>
          </a:xfrm>
          <a:prstGeom prst="rect">
            <a:avLst/>
          </a:prstGeom>
        </p:spPr>
        <p:txBody>
          <a:bodyPr wrap="square">
            <a:spAutoFit/>
          </a:bodyPr>
          <a:lstStyle/>
          <a:p>
            <a:pPr algn="just"/>
            <a:r>
              <a:rPr lang="en-US" sz="2000" dirty="0"/>
              <a:t>It describes the </a:t>
            </a:r>
            <a:r>
              <a:rPr lang="en-US" sz="2000" b="1" dirty="0">
                <a:solidFill>
                  <a:srgbClr val="0070C0"/>
                </a:solidFill>
              </a:rPr>
              <a:t>relative colour appearance of a white light source</a:t>
            </a:r>
            <a:r>
              <a:rPr lang="en-US" sz="2000" dirty="0"/>
              <a:t>, indicating whether it appears </a:t>
            </a:r>
            <a:r>
              <a:rPr lang="en-US" sz="2000" b="1" dirty="0">
                <a:solidFill>
                  <a:srgbClr val="0070C0"/>
                </a:solidFill>
              </a:rPr>
              <a:t>yellow/gold ("warm") </a:t>
            </a:r>
            <a:r>
              <a:rPr lang="en-US" sz="2000" dirty="0"/>
              <a:t> or </a:t>
            </a:r>
            <a:r>
              <a:rPr lang="en-US" sz="2000" b="1" dirty="0">
                <a:solidFill>
                  <a:srgbClr val="0070C0"/>
                </a:solidFill>
              </a:rPr>
              <a:t>blue/white ("cool"),</a:t>
            </a:r>
          </a:p>
          <a:p>
            <a:pPr algn="just"/>
            <a:r>
              <a:rPr lang="en-US" sz="2000" b="1" dirty="0">
                <a:solidFill>
                  <a:srgbClr val="0070C0"/>
                </a:solidFill>
              </a:rPr>
              <a:t> </a:t>
            </a:r>
          </a:p>
          <a:p>
            <a:pPr algn="just"/>
            <a:r>
              <a:rPr lang="en-US" sz="2000" dirty="0"/>
              <a:t>in terms of the range of available shades of white. </a:t>
            </a:r>
          </a:p>
          <a:p>
            <a:pPr algn="just"/>
            <a:endParaRPr lang="en-US" sz="2000" dirty="0"/>
          </a:p>
          <a:p>
            <a:pPr algn="just"/>
            <a:endParaRPr lang="en-US" sz="2000" dirty="0"/>
          </a:p>
          <a:p>
            <a:pPr algn="just"/>
            <a:endParaRPr lang="en-US" sz="2000" dirty="0"/>
          </a:p>
        </p:txBody>
      </p:sp>
      <p:pic>
        <p:nvPicPr>
          <p:cNvPr id="1026"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28531" y="2513404"/>
            <a:ext cx="5334000" cy="340287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2" descr="http://www.ledvista.ie/media/colour-temperature-affect.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1341690"/>
            <a:ext cx="6553200" cy="4180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0320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AutoShape 2" descr="Lumenport"/>
          <p:cNvSpPr>
            <a:spLocks noChangeAspect="1" noChangeArrowheads="1"/>
          </p:cNvSpPr>
          <p:nvPr/>
        </p:nvSpPr>
        <p:spPr bwMode="auto">
          <a:xfrm>
            <a:off x="155575" y="-1576388"/>
            <a:ext cx="4762500" cy="3295651"/>
          </a:xfrm>
          <a:prstGeom prst="rect">
            <a:avLst/>
          </a:prstGeom>
          <a:noFill/>
        </p:spPr>
        <p:txBody>
          <a:bodyPr vert="horz" wrap="square" lIns="91440" tIns="45720" rIns="91440" bIns="45720" numCol="1" anchor="t" anchorCtr="0" compatLnSpc="1">
            <a:prstTxWarp prst="textNoShape">
              <a:avLst/>
            </a:prstTxWarp>
          </a:bodyPr>
          <a:lstStyle/>
          <a:p>
            <a:endParaRPr lang="en-US" dirty="0"/>
          </a:p>
        </p:txBody>
      </p:sp>
      <p:pic>
        <p:nvPicPr>
          <p:cNvPr id="45060" name="Picture 4" descr="Lumenport"/>
          <p:cNvPicPr>
            <a:picLocks noChangeAspect="1" noChangeArrowheads="1"/>
          </p:cNvPicPr>
          <p:nvPr/>
        </p:nvPicPr>
        <p:blipFill>
          <a:blip r:embed="rId2" cstate="print"/>
          <a:srcRect/>
          <a:stretch>
            <a:fillRect/>
          </a:stretch>
        </p:blipFill>
        <p:spPr bwMode="auto">
          <a:xfrm>
            <a:off x="0" y="0"/>
            <a:ext cx="9139593" cy="6858000"/>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914400"/>
            <a:ext cx="8305800" cy="2031325"/>
          </a:xfrm>
          <a:prstGeom prst="rect">
            <a:avLst/>
          </a:prstGeom>
        </p:spPr>
        <p:txBody>
          <a:bodyPr wrap="square">
            <a:spAutoFit/>
          </a:bodyPr>
          <a:lstStyle/>
          <a:p>
            <a:pPr algn="just"/>
            <a:r>
              <a:rPr lang="en-US" dirty="0"/>
              <a:t>Colour temperature in a room or space can have a dramatic affect on the people that use that lighting to perform tasks. For example, rooms that are used for tasks such as reading can benefit by incorporating lighting on the cooler end of the scale. Many studies have been done on classroom and work settings where reading improves when done under lighting near 5500K (Day White - 5500-6000K). </a:t>
            </a:r>
            <a:r>
              <a:rPr lang="en-US" b="1" dirty="0">
                <a:solidFill>
                  <a:srgbClr val="0070C0"/>
                </a:solidFill>
              </a:rPr>
              <a:t>Warehouses also typically benefit from brighter white lighting, helping to see objects better and easier.</a:t>
            </a:r>
          </a:p>
          <a:p>
            <a:r>
              <a:rPr lang="en-US" dirty="0"/>
              <a:t> </a:t>
            </a:r>
          </a:p>
        </p:txBody>
      </p:sp>
      <p:sp>
        <p:nvSpPr>
          <p:cNvPr id="5" name="Rectangle 4"/>
          <p:cNvSpPr/>
          <p:nvPr/>
        </p:nvSpPr>
        <p:spPr>
          <a:xfrm>
            <a:off x="533400" y="457200"/>
            <a:ext cx="4786054" cy="461665"/>
          </a:xfrm>
          <a:prstGeom prst="rect">
            <a:avLst/>
          </a:prstGeom>
        </p:spPr>
        <p:txBody>
          <a:bodyPr wrap="none">
            <a:spAutoFit/>
          </a:bodyPr>
          <a:lstStyle/>
          <a:p>
            <a:r>
              <a:rPr lang="en-US" sz="2400" b="1" dirty="0"/>
              <a:t>B) Colour temperature and Purpose </a:t>
            </a:r>
          </a:p>
        </p:txBody>
      </p:sp>
      <p:pic>
        <p:nvPicPr>
          <p:cNvPr id="6" name="Picture 4" descr="http://www.ledlightbulb.net/Projectengineering/ColorTemperature.jpg"/>
          <p:cNvPicPr>
            <a:picLocks noChangeAspect="1" noChangeArrowheads="1"/>
          </p:cNvPicPr>
          <p:nvPr/>
        </p:nvPicPr>
        <p:blipFill>
          <a:blip r:embed="rId2" cstate="print"/>
          <a:srcRect/>
          <a:stretch>
            <a:fillRect/>
          </a:stretch>
        </p:blipFill>
        <p:spPr bwMode="auto">
          <a:xfrm>
            <a:off x="838200" y="2748844"/>
            <a:ext cx="4572000" cy="4109156"/>
          </a:xfrm>
          <a:prstGeom prst="rect">
            <a:avLst/>
          </a:prstGeom>
          <a:noFill/>
        </p:spPr>
      </p:pic>
      <p:sp>
        <p:nvSpPr>
          <p:cNvPr id="7" name="Rectangle 6"/>
          <p:cNvSpPr/>
          <p:nvPr/>
        </p:nvSpPr>
        <p:spPr>
          <a:xfrm>
            <a:off x="5562600" y="5235810"/>
            <a:ext cx="3429000" cy="1169551"/>
          </a:xfrm>
          <a:prstGeom prst="rect">
            <a:avLst/>
          </a:prstGeom>
        </p:spPr>
        <p:txBody>
          <a:bodyPr wrap="square">
            <a:spAutoFit/>
          </a:bodyPr>
          <a:lstStyle/>
          <a:p>
            <a:r>
              <a:rPr lang="en-US" sz="1400" dirty="0"/>
              <a:t>Summary:</a:t>
            </a:r>
          </a:p>
          <a:p>
            <a:r>
              <a:rPr lang="en-US" sz="1400" b="1" dirty="0">
                <a:solidFill>
                  <a:srgbClr val="0070C0"/>
                </a:solidFill>
              </a:rPr>
              <a:t>Lower Kelvin numbers mean the light appears more yellow;</a:t>
            </a:r>
          </a:p>
          <a:p>
            <a:r>
              <a:rPr lang="en-US" sz="1400" b="1" dirty="0">
                <a:solidFill>
                  <a:srgbClr val="0070C0"/>
                </a:solidFill>
              </a:rPr>
              <a:t>Higher Kelvin numbers mean the light is whiter or bluer.</a:t>
            </a:r>
          </a:p>
        </p:txBody>
      </p:sp>
      <p:sp>
        <p:nvSpPr>
          <p:cNvPr id="8" name="Rectangle 7"/>
          <p:cNvSpPr/>
          <p:nvPr/>
        </p:nvSpPr>
        <p:spPr>
          <a:xfrm>
            <a:off x="5638800" y="2895600"/>
            <a:ext cx="3200400" cy="2308324"/>
          </a:xfrm>
          <a:prstGeom prst="rect">
            <a:avLst/>
          </a:prstGeom>
        </p:spPr>
        <p:txBody>
          <a:bodyPr wrap="square">
            <a:spAutoFit/>
          </a:bodyPr>
          <a:lstStyle/>
          <a:p>
            <a:pPr algn="just"/>
            <a:r>
              <a:rPr lang="en-US" dirty="0"/>
              <a:t>Most people prefer warmer colour temperatures of the incandescent light in their home. At work places a cooler or whiter light is usually preferred </a:t>
            </a:r>
            <a:r>
              <a:rPr lang="en-US" b="1" dirty="0">
                <a:solidFill>
                  <a:srgbClr val="0070C0"/>
                </a:solidFill>
              </a:rPr>
              <a:t>since it is less likely to induce sleepiness or relaxing comfort.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81000" y="914400"/>
            <a:ext cx="4572000" cy="5632311"/>
          </a:xfrm>
          <a:prstGeom prst="rect">
            <a:avLst/>
          </a:prstGeom>
        </p:spPr>
        <p:txBody>
          <a:bodyPr wrap="square">
            <a:spAutoFit/>
          </a:bodyPr>
          <a:lstStyle/>
          <a:p>
            <a:pPr algn="just"/>
            <a:br>
              <a:rPr lang="en-US" dirty="0"/>
            </a:br>
            <a:r>
              <a:rPr lang="en-US" dirty="0"/>
              <a:t>Many people are now familiar with the idea of a "warm" white or a "cool" white being offered by fluorescent and other light bulbs. These bulbs have vastly different colour temperatures. </a:t>
            </a:r>
          </a:p>
          <a:p>
            <a:pPr algn="just"/>
            <a:endParaRPr lang="en-US" dirty="0"/>
          </a:p>
          <a:p>
            <a:pPr algn="just"/>
            <a:r>
              <a:rPr lang="en-US" dirty="0"/>
              <a:t>The </a:t>
            </a:r>
            <a:r>
              <a:rPr lang="en-US" b="1" dirty="0">
                <a:solidFill>
                  <a:srgbClr val="0070C0"/>
                </a:solidFill>
              </a:rPr>
              <a:t>"warm" </a:t>
            </a:r>
            <a:r>
              <a:rPr lang="en-US" dirty="0"/>
              <a:t>bulb often has </a:t>
            </a:r>
            <a:r>
              <a:rPr lang="en-US" b="1" dirty="0">
                <a:solidFill>
                  <a:srgbClr val="0070C0"/>
                </a:solidFill>
              </a:rPr>
              <a:t>a color temperature of 3,000K and casts a more orange/red light on objects.</a:t>
            </a:r>
            <a:r>
              <a:rPr lang="en-US" dirty="0"/>
              <a:t> Because you normally associate warmth with red or orange objects, this accounts for the "warm" descriptive name, even though it is a cooler (lower) temperature on the Kelvin scale. </a:t>
            </a:r>
          </a:p>
          <a:p>
            <a:pPr algn="just"/>
            <a:endParaRPr lang="en-US" dirty="0"/>
          </a:p>
          <a:p>
            <a:pPr algn="just"/>
            <a:r>
              <a:rPr lang="en-US" dirty="0"/>
              <a:t>A </a:t>
            </a:r>
            <a:r>
              <a:rPr lang="en-US" b="1" dirty="0">
                <a:solidFill>
                  <a:srgbClr val="0070C0"/>
                </a:solidFill>
              </a:rPr>
              <a:t>"cool" </a:t>
            </a:r>
            <a:r>
              <a:rPr lang="en-US" dirty="0"/>
              <a:t>white bulb commonly has a </a:t>
            </a:r>
            <a:r>
              <a:rPr lang="en-US" b="1" dirty="0">
                <a:solidFill>
                  <a:srgbClr val="0070C0"/>
                </a:solidFill>
              </a:rPr>
              <a:t>color temperature of 4,100K and higher on the Kelvin scale.</a:t>
            </a:r>
            <a:r>
              <a:rPr lang="en-US" dirty="0"/>
              <a:t> This is in the low range of blue color, similar to ice, therefore earning the "cool" description.</a:t>
            </a:r>
          </a:p>
        </p:txBody>
      </p:sp>
      <p:sp>
        <p:nvSpPr>
          <p:cNvPr id="3" name="Rectangle 2"/>
          <p:cNvSpPr/>
          <p:nvPr/>
        </p:nvSpPr>
        <p:spPr>
          <a:xfrm>
            <a:off x="609600" y="533400"/>
            <a:ext cx="3118931" cy="461665"/>
          </a:xfrm>
          <a:prstGeom prst="rect">
            <a:avLst/>
          </a:prstGeom>
        </p:spPr>
        <p:txBody>
          <a:bodyPr wrap="none">
            <a:spAutoFit/>
          </a:bodyPr>
          <a:lstStyle/>
          <a:p>
            <a:r>
              <a:rPr lang="en-US" sz="2400" b="1" dirty="0"/>
              <a:t>B) Colour temperature </a:t>
            </a:r>
          </a:p>
        </p:txBody>
      </p:sp>
      <p:pic>
        <p:nvPicPr>
          <p:cNvPr id="46082" name="Picture 2" descr="http://www.luxrender.net/wiki/images/f/f0/Colour_temperature.jpg"/>
          <p:cNvPicPr>
            <a:picLocks noChangeAspect="1" noChangeArrowheads="1"/>
          </p:cNvPicPr>
          <p:nvPr/>
        </p:nvPicPr>
        <p:blipFill>
          <a:blip r:embed="rId2" cstate="print"/>
          <a:srcRect/>
          <a:stretch>
            <a:fillRect/>
          </a:stretch>
        </p:blipFill>
        <p:spPr bwMode="auto">
          <a:xfrm>
            <a:off x="5365394" y="381000"/>
            <a:ext cx="3429000" cy="1714500"/>
          </a:xfrm>
          <a:prstGeom prst="rect">
            <a:avLst/>
          </a:prstGeom>
          <a:noFill/>
        </p:spPr>
      </p:pic>
      <p:pic>
        <p:nvPicPr>
          <p:cNvPr id="46084" name="Picture 4" descr="http://www.crystalblue-leds.com/files/3372751/uploaded/FAQ-LED-v-Incand%20Kelvins%20Comparison%20Wall%20Photo.jpg"/>
          <p:cNvPicPr>
            <a:picLocks noChangeAspect="1" noChangeArrowheads="1"/>
          </p:cNvPicPr>
          <p:nvPr/>
        </p:nvPicPr>
        <p:blipFill>
          <a:blip r:embed="rId3" cstate="print"/>
          <a:srcRect/>
          <a:stretch>
            <a:fillRect/>
          </a:stretch>
        </p:blipFill>
        <p:spPr bwMode="auto">
          <a:xfrm>
            <a:off x="5106618" y="2667000"/>
            <a:ext cx="3946551" cy="1981200"/>
          </a:xfrm>
          <a:prstGeom prst="rect">
            <a:avLst/>
          </a:prstGeom>
          <a:noFill/>
        </p:spPr>
      </p:pic>
      <p:sp>
        <p:nvSpPr>
          <p:cNvPr id="4" name="TextBox 3"/>
          <p:cNvSpPr txBox="1"/>
          <p:nvPr/>
        </p:nvSpPr>
        <p:spPr>
          <a:xfrm>
            <a:off x="5251702" y="5133967"/>
            <a:ext cx="3656381" cy="1323439"/>
          </a:xfrm>
          <a:prstGeom prst="rect">
            <a:avLst/>
          </a:prstGeom>
          <a:noFill/>
        </p:spPr>
        <p:txBody>
          <a:bodyPr wrap="square" rtlCol="0">
            <a:spAutoFit/>
          </a:bodyPr>
          <a:lstStyle/>
          <a:p>
            <a:r>
              <a:rPr lang="en-GB" sz="2000" b="1" dirty="0">
                <a:solidFill>
                  <a:srgbClr val="0070C0"/>
                </a:solidFill>
              </a:rPr>
              <a:t>NOTE : Suppliers Catalogues will supply all this information in order for you to make your design choices.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fad-an\Desktop\Catalogue.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62400" y="138706"/>
            <a:ext cx="4876800" cy="6674939"/>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381000" y="2514600"/>
            <a:ext cx="2590800" cy="4031873"/>
          </a:xfrm>
          <a:prstGeom prst="rect">
            <a:avLst/>
          </a:prstGeom>
          <a:noFill/>
        </p:spPr>
        <p:txBody>
          <a:bodyPr wrap="square" rtlCol="0">
            <a:spAutoFit/>
          </a:bodyPr>
          <a:lstStyle/>
          <a:p>
            <a:r>
              <a:rPr lang="en-GB" sz="3200" dirty="0"/>
              <a:t>Typical Lighting Suppliers Catalogue -  Descriptor for Bulb and Luminaire choice.</a:t>
            </a:r>
          </a:p>
        </p:txBody>
      </p:sp>
      <p:sp>
        <p:nvSpPr>
          <p:cNvPr id="4" name="TextBox 3"/>
          <p:cNvSpPr txBox="1"/>
          <p:nvPr/>
        </p:nvSpPr>
        <p:spPr>
          <a:xfrm>
            <a:off x="152400" y="228600"/>
            <a:ext cx="3656381" cy="1323439"/>
          </a:xfrm>
          <a:prstGeom prst="rect">
            <a:avLst/>
          </a:prstGeom>
          <a:noFill/>
        </p:spPr>
        <p:txBody>
          <a:bodyPr wrap="square" rtlCol="0">
            <a:spAutoFit/>
          </a:bodyPr>
          <a:lstStyle/>
          <a:p>
            <a:r>
              <a:rPr lang="en-GB" sz="2000" b="1" dirty="0">
                <a:solidFill>
                  <a:srgbClr val="0070C0"/>
                </a:solidFill>
              </a:rPr>
              <a:t>NOTE : Suppliers Catalogues will supply all this information in order for you to make your design choices.</a:t>
            </a:r>
          </a:p>
        </p:txBody>
      </p:sp>
    </p:spTree>
    <p:extLst>
      <p:ext uri="{BB962C8B-B14F-4D97-AF65-F5344CB8AC3E}">
        <p14:creationId xmlns:p14="http://schemas.microsoft.com/office/powerpoint/2010/main" val="3734914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04800"/>
            <a:ext cx="6705600" cy="584775"/>
          </a:xfrm>
          <a:prstGeom prst="rect">
            <a:avLst/>
          </a:prstGeom>
          <a:noFill/>
        </p:spPr>
        <p:txBody>
          <a:bodyPr wrap="square" rtlCol="0">
            <a:spAutoFit/>
          </a:bodyPr>
          <a:lstStyle/>
          <a:p>
            <a:r>
              <a:rPr lang="en-US" sz="3200" b="1" dirty="0"/>
              <a:t>Luminaires</a:t>
            </a:r>
          </a:p>
        </p:txBody>
      </p:sp>
      <p:sp>
        <p:nvSpPr>
          <p:cNvPr id="3" name="Rectangle 2"/>
          <p:cNvSpPr/>
          <p:nvPr/>
        </p:nvSpPr>
        <p:spPr>
          <a:xfrm>
            <a:off x="838200" y="990600"/>
            <a:ext cx="7543800" cy="2554545"/>
          </a:xfrm>
          <a:prstGeom prst="rect">
            <a:avLst/>
          </a:prstGeom>
        </p:spPr>
        <p:txBody>
          <a:bodyPr wrap="square">
            <a:spAutoFit/>
          </a:bodyPr>
          <a:lstStyle/>
          <a:p>
            <a:r>
              <a:rPr lang="en-US" sz="2000" b="1" dirty="0"/>
              <a:t>A</a:t>
            </a:r>
            <a:r>
              <a:rPr lang="en-US" sz="2000" b="1" dirty="0">
                <a:solidFill>
                  <a:srgbClr val="0070C0"/>
                </a:solidFill>
              </a:rPr>
              <a:t> luminaire </a:t>
            </a:r>
            <a:r>
              <a:rPr lang="en-US" sz="2000" dirty="0"/>
              <a:t>is the </a:t>
            </a:r>
            <a:r>
              <a:rPr lang="en-US" sz="2000" b="1" dirty="0">
                <a:solidFill>
                  <a:srgbClr val="0070C0"/>
                </a:solidFill>
              </a:rPr>
              <a:t>light fitting that holds or contains a lamp.</a:t>
            </a:r>
          </a:p>
          <a:p>
            <a:endParaRPr lang="en-US" sz="2000" b="1" dirty="0">
              <a:solidFill>
                <a:srgbClr val="0070C0"/>
              </a:solidFill>
            </a:endParaRPr>
          </a:p>
          <a:p>
            <a:pPr algn="just"/>
            <a:r>
              <a:rPr lang="en-US" sz="2000" dirty="0"/>
              <a:t>Luminaires usually </a:t>
            </a:r>
            <a:r>
              <a:rPr lang="en-US" sz="2000" b="1" dirty="0">
                <a:solidFill>
                  <a:srgbClr val="0070C0"/>
                </a:solidFill>
              </a:rPr>
              <a:t>absorb and redirect </a:t>
            </a:r>
            <a:r>
              <a:rPr lang="en-US" sz="2000" dirty="0"/>
              <a:t>some of the luminous flux emitted by the lamp, and </a:t>
            </a:r>
            <a:r>
              <a:rPr lang="en-US" sz="2000" b="1" dirty="0">
                <a:solidFill>
                  <a:srgbClr val="0070C0"/>
                </a:solidFill>
              </a:rPr>
              <a:t>in the design of lighting installation, the choice of lamp must be combined with the choice of luminaire.</a:t>
            </a:r>
          </a:p>
          <a:p>
            <a:endParaRPr lang="en-US" sz="2000" dirty="0"/>
          </a:p>
          <a:p>
            <a:br>
              <a:rPr lang="en-US" sz="2000" dirty="0"/>
            </a:br>
            <a:endParaRPr lang="en-US" sz="2000" dirty="0"/>
          </a:p>
        </p:txBody>
      </p:sp>
      <p:sp>
        <p:nvSpPr>
          <p:cNvPr id="21505" name="Rectangle 1"/>
          <p:cNvSpPr>
            <a:spLocks noChangeArrowheads="1"/>
          </p:cNvSpPr>
          <p:nvPr/>
        </p:nvSpPr>
        <p:spPr bwMode="auto">
          <a:xfrm>
            <a:off x="914400" y="2819400"/>
            <a:ext cx="7010400" cy="31700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ea typeface="Times New Roman" pitchFamily="18" charset="0"/>
                <a:cs typeface="Times New Roman" pitchFamily="18" charset="0"/>
              </a:rPr>
              <a:t>In designing a luminaire, mechanical, electrical and physical properties have to be taken into account such as:</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1</a:t>
            </a:r>
            <a:r>
              <a:rPr kumimoji="0" lang="en-GB" sz="2000" b="0" i="0" u="none" strike="noStrike" cap="none" normalizeH="0" baseline="0" dirty="0">
                <a:ln>
                  <a:noFill/>
                </a:ln>
                <a:solidFill>
                  <a:schemeClr val="tx1"/>
                </a:solidFill>
                <a:effectLst/>
                <a:ea typeface="Verdana" pitchFamily="34" charset="0"/>
                <a:cs typeface="Times New Roman" pitchFamily="18" charset="0"/>
              </a:rPr>
              <a:t> </a:t>
            </a:r>
            <a:r>
              <a:rPr lang="en-GB" sz="2000" dirty="0">
                <a:solidFill>
                  <a:srgbClr val="0070C0"/>
                </a:solidFill>
                <a:ea typeface="Verdana" pitchFamily="34" charset="0"/>
                <a:cs typeface="Times New Roman" pitchFamily="18" charset="0"/>
              </a:rPr>
              <a:t>.</a:t>
            </a:r>
            <a:r>
              <a:rPr kumimoji="0" lang="en-GB" sz="2000" b="0" i="0" u="none" strike="noStrike" cap="none" normalizeH="0" baseline="0" dirty="0">
                <a:ln>
                  <a:noFill/>
                </a:ln>
                <a:solidFill>
                  <a:schemeClr val="tx1"/>
                </a:solidFill>
                <a:effectLst/>
                <a:ea typeface="Verdana" pitchFamily="34" charset="0"/>
                <a:cs typeface="Times New Roman" pitchFamily="18" charset="0"/>
              </a:rPr>
              <a:t>     </a:t>
            </a:r>
            <a:r>
              <a:rPr kumimoji="0" lang="en-GB" sz="2000" b="1" i="0" u="none" strike="noStrike" cap="none" normalizeH="0" baseline="0" dirty="0">
                <a:ln>
                  <a:noFill/>
                </a:ln>
                <a:solidFill>
                  <a:srgbClr val="0070C0"/>
                </a:solidFill>
                <a:effectLst/>
                <a:ea typeface="Verdana" pitchFamily="34" charset="0"/>
                <a:cs typeface="Times New Roman" pitchFamily="18" charset="0"/>
              </a:rPr>
              <a:t>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Positioning</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2 .      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Protection</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3 .      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Control	</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4 </a:t>
            </a:r>
            <a:r>
              <a:rPr lang="en-GB" sz="2000" b="1" dirty="0">
                <a:solidFill>
                  <a:srgbClr val="0070C0"/>
                </a:solidFill>
                <a:ea typeface="Verdana" pitchFamily="34" charset="0"/>
                <a:cs typeface="Times New Roman" pitchFamily="18" charset="0"/>
              </a:rPr>
              <a:t>.</a:t>
            </a:r>
            <a:r>
              <a:rPr kumimoji="0" lang="en-GB" sz="2000" b="1" i="0" u="none" strike="noStrike" cap="none" normalizeH="0" baseline="0" dirty="0">
                <a:ln>
                  <a:noFill/>
                </a:ln>
                <a:solidFill>
                  <a:srgbClr val="0070C0"/>
                </a:solidFill>
                <a:effectLst/>
                <a:ea typeface="Verdana" pitchFamily="34" charset="0"/>
                <a:cs typeface="Times New Roman" pitchFamily="18" charset="0"/>
              </a:rPr>
              <a:t>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Electrical insulation</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5 .     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Moisture resistance	</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6 .     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Appearance</a:t>
            </a:r>
            <a:endParaRPr kumimoji="0" lang="en-US" sz="20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dirty="0">
                <a:ln>
                  <a:noFill/>
                </a:ln>
                <a:solidFill>
                  <a:srgbClr val="0070C0"/>
                </a:solidFill>
                <a:effectLst/>
                <a:ea typeface="Verdana" pitchFamily="34" charset="0"/>
                <a:cs typeface="Times New Roman" pitchFamily="18" charset="0"/>
              </a:rPr>
              <a:t>7 .      </a:t>
            </a:r>
            <a:r>
              <a:rPr kumimoji="0" lang="en-GB" sz="2000" b="1" i="0" u="none" strike="noStrike" cap="none" normalizeH="0" baseline="0" dirty="0">
                <a:ln>
                  <a:noFill/>
                </a:ln>
                <a:solidFill>
                  <a:srgbClr val="0070C0"/>
                </a:solidFill>
                <a:effectLst/>
                <a:ea typeface="Times New Roman" pitchFamily="18" charset="0"/>
                <a:cs typeface="Times New Roman" pitchFamily="18" charset="0"/>
              </a:rPr>
              <a:t>Durability</a:t>
            </a:r>
            <a:endParaRPr kumimoji="0" lang="en-GB" sz="2000" b="1" i="0" u="none" strike="noStrike" cap="none" normalizeH="0" baseline="0" dirty="0">
              <a:ln>
                <a:noFill/>
              </a:ln>
              <a:solidFill>
                <a:srgbClr val="0070C0"/>
              </a:solidFill>
              <a:effectLst/>
              <a:cs typeface="Arial" pitchFamily="34" charset="0"/>
            </a:endParaRPr>
          </a:p>
        </p:txBody>
      </p:sp>
      <p:sp>
        <p:nvSpPr>
          <p:cNvPr id="4" name="TextBox 3"/>
          <p:cNvSpPr txBox="1"/>
          <p:nvPr/>
        </p:nvSpPr>
        <p:spPr>
          <a:xfrm>
            <a:off x="6400800" y="5989499"/>
            <a:ext cx="2133600" cy="461665"/>
          </a:xfrm>
          <a:prstGeom prst="rect">
            <a:avLst/>
          </a:prstGeom>
          <a:noFill/>
        </p:spPr>
        <p:txBody>
          <a:bodyPr wrap="square" rtlCol="0">
            <a:spAutoFit/>
          </a:bodyPr>
          <a:lstStyle/>
          <a:p>
            <a:pPr algn="ctr"/>
            <a:r>
              <a:rPr lang="en-GB" sz="2400" b="1" dirty="0">
                <a:solidFill>
                  <a:srgbClr val="0070C0"/>
                </a:solidFill>
              </a:rPr>
              <a:t>Copy Down</a:t>
            </a:r>
          </a:p>
        </p:txBody>
      </p:sp>
      <p:sp>
        <p:nvSpPr>
          <p:cNvPr id="5" name="Arrow: Curved Down 4">
            <a:extLst>
              <a:ext uri="{FF2B5EF4-FFF2-40B4-BE49-F238E27FC236}">
                <a16:creationId xmlns:a16="http://schemas.microsoft.com/office/drawing/2014/main" id="{029931C1-AB2A-30DE-DCD3-5260DE7A985E}"/>
              </a:ext>
            </a:extLst>
          </p:cNvPr>
          <p:cNvSpPr/>
          <p:nvPr/>
        </p:nvSpPr>
        <p:spPr>
          <a:xfrm rot="5400000">
            <a:off x="3760631" y="4914900"/>
            <a:ext cx="381000" cy="304800"/>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1505">
                                            <p:txEl>
                                              <p:pRg st="2" end="2"/>
                                            </p:txEl>
                                          </p:spTgt>
                                        </p:tgtEl>
                                        <p:attrNameLst>
                                          <p:attrName>style.visibility</p:attrName>
                                        </p:attrNameLst>
                                      </p:cBhvr>
                                      <p:to>
                                        <p:strVal val="visible"/>
                                      </p:to>
                                    </p:set>
                                    <p:anim calcmode="lin" valueType="num">
                                      <p:cBhvr additive="base">
                                        <p:cTn id="7" dur="500" fill="hold"/>
                                        <p:tgtEl>
                                          <p:spTgt spid="21505">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1505">
                                            <p:txEl>
                                              <p:pRg st="3" end="3"/>
                                            </p:txEl>
                                          </p:spTgt>
                                        </p:tgtEl>
                                        <p:attrNameLst>
                                          <p:attrName>style.visibility</p:attrName>
                                        </p:attrNameLst>
                                      </p:cBhvr>
                                      <p:to>
                                        <p:strVal val="visible"/>
                                      </p:to>
                                    </p:set>
                                    <p:anim calcmode="lin" valueType="num">
                                      <p:cBhvr additive="base">
                                        <p:cTn id="13" dur="500" fill="hold"/>
                                        <p:tgtEl>
                                          <p:spTgt spid="2150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1505">
                                            <p:txEl>
                                              <p:pRg st="4" end="4"/>
                                            </p:txEl>
                                          </p:spTgt>
                                        </p:tgtEl>
                                        <p:attrNameLst>
                                          <p:attrName>style.visibility</p:attrName>
                                        </p:attrNameLst>
                                      </p:cBhvr>
                                      <p:to>
                                        <p:strVal val="visible"/>
                                      </p:to>
                                    </p:set>
                                    <p:anim calcmode="lin" valueType="num">
                                      <p:cBhvr additive="base">
                                        <p:cTn id="19" dur="500" fill="hold"/>
                                        <p:tgtEl>
                                          <p:spTgt spid="2150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1505">
                                            <p:txEl>
                                              <p:pRg st="5" end="5"/>
                                            </p:txEl>
                                          </p:spTgt>
                                        </p:tgtEl>
                                        <p:attrNameLst>
                                          <p:attrName>style.visibility</p:attrName>
                                        </p:attrNameLst>
                                      </p:cBhvr>
                                      <p:to>
                                        <p:strVal val="visible"/>
                                      </p:to>
                                    </p:set>
                                    <p:anim calcmode="lin" valueType="num">
                                      <p:cBhvr additive="base">
                                        <p:cTn id="25" dur="500" fill="hold"/>
                                        <p:tgtEl>
                                          <p:spTgt spid="21505">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1505">
                                            <p:txEl>
                                              <p:pRg st="6" end="6"/>
                                            </p:txEl>
                                          </p:spTgt>
                                        </p:tgtEl>
                                        <p:attrNameLst>
                                          <p:attrName>style.visibility</p:attrName>
                                        </p:attrNameLst>
                                      </p:cBhvr>
                                      <p:to>
                                        <p:strVal val="visible"/>
                                      </p:to>
                                    </p:set>
                                    <p:anim calcmode="lin" valueType="num">
                                      <p:cBhvr additive="base">
                                        <p:cTn id="37" dur="500" fill="hold"/>
                                        <p:tgtEl>
                                          <p:spTgt spid="21505">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1505">
                                            <p:txEl>
                                              <p:pRg st="7" end="7"/>
                                            </p:txEl>
                                          </p:spTgt>
                                        </p:tgtEl>
                                        <p:attrNameLst>
                                          <p:attrName>style.visibility</p:attrName>
                                        </p:attrNameLst>
                                      </p:cBhvr>
                                      <p:to>
                                        <p:strVal val="visible"/>
                                      </p:to>
                                    </p:set>
                                    <p:anim calcmode="lin" valueType="num">
                                      <p:cBhvr additive="base">
                                        <p:cTn id="43" dur="500" fill="hold"/>
                                        <p:tgtEl>
                                          <p:spTgt spid="21505">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5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1505">
                                            <p:txEl>
                                              <p:pRg st="8" end="8"/>
                                            </p:txEl>
                                          </p:spTgt>
                                        </p:tgtEl>
                                        <p:attrNameLst>
                                          <p:attrName>style.visibility</p:attrName>
                                        </p:attrNameLst>
                                      </p:cBhvr>
                                      <p:to>
                                        <p:strVal val="visible"/>
                                      </p:to>
                                    </p:set>
                                    <p:anim calcmode="lin" valueType="num">
                                      <p:cBhvr additive="base">
                                        <p:cTn id="49" dur="500" fill="hold"/>
                                        <p:tgtEl>
                                          <p:spTgt spid="21505">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1505">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152400"/>
            <a:ext cx="4432432" cy="584775"/>
          </a:xfrm>
          <a:prstGeom prst="rect">
            <a:avLst/>
          </a:prstGeom>
        </p:spPr>
        <p:txBody>
          <a:bodyPr wrap="none">
            <a:spAutoFit/>
          </a:bodyPr>
          <a:lstStyle/>
          <a:p>
            <a:r>
              <a:rPr lang="en-US" sz="3200" b="1" dirty="0"/>
              <a:t>Luminaires - Polar curves</a:t>
            </a:r>
          </a:p>
        </p:txBody>
      </p:sp>
      <p:pic>
        <p:nvPicPr>
          <p:cNvPr id="50178" name="Picture 2" descr="http://www.nrc-cnrc.gc.ca/obj/irc/images/bsi/92-4f02.gif"/>
          <p:cNvPicPr>
            <a:picLocks noChangeAspect="1" noChangeArrowheads="1"/>
          </p:cNvPicPr>
          <p:nvPr/>
        </p:nvPicPr>
        <p:blipFill>
          <a:blip r:embed="rId2" cstate="print"/>
          <a:srcRect/>
          <a:stretch>
            <a:fillRect/>
          </a:stretch>
        </p:blipFill>
        <p:spPr bwMode="auto">
          <a:xfrm>
            <a:off x="3502891" y="914400"/>
            <a:ext cx="5253182" cy="2667000"/>
          </a:xfrm>
          <a:prstGeom prst="rect">
            <a:avLst/>
          </a:prstGeom>
          <a:noFill/>
        </p:spPr>
      </p:pic>
      <p:sp>
        <p:nvSpPr>
          <p:cNvPr id="4" name="Rectangle 3"/>
          <p:cNvSpPr/>
          <p:nvPr/>
        </p:nvSpPr>
        <p:spPr>
          <a:xfrm>
            <a:off x="5715002" y="3680603"/>
            <a:ext cx="3276600" cy="2031325"/>
          </a:xfrm>
          <a:prstGeom prst="rect">
            <a:avLst/>
          </a:prstGeom>
        </p:spPr>
        <p:txBody>
          <a:bodyPr wrap="square">
            <a:spAutoFit/>
          </a:bodyPr>
          <a:lstStyle/>
          <a:p>
            <a:r>
              <a:rPr lang="en-US" dirty="0"/>
              <a:t>The candlepower distribution of a luminaire is usually presented as a polar graph (right). </a:t>
            </a:r>
          </a:p>
          <a:p>
            <a:r>
              <a:rPr lang="en-US" dirty="0"/>
              <a:t>The heavy dark line represents the luminous intensity at various positions beneath the luminaire opening</a:t>
            </a:r>
            <a:r>
              <a:rPr lang="en-US" i="1" dirty="0"/>
              <a:t>.</a:t>
            </a:r>
            <a:endParaRPr lang="en-US" dirty="0"/>
          </a:p>
        </p:txBody>
      </p:sp>
      <p:sp>
        <p:nvSpPr>
          <p:cNvPr id="5" name="Rectangle 4"/>
          <p:cNvSpPr/>
          <p:nvPr/>
        </p:nvSpPr>
        <p:spPr>
          <a:xfrm>
            <a:off x="152400" y="838200"/>
            <a:ext cx="3276600" cy="3046988"/>
          </a:xfrm>
          <a:prstGeom prst="rect">
            <a:avLst/>
          </a:prstGeom>
        </p:spPr>
        <p:txBody>
          <a:bodyPr wrap="square">
            <a:spAutoFit/>
          </a:bodyPr>
          <a:lstStyle/>
          <a:p>
            <a:pPr algn="just"/>
            <a:r>
              <a:rPr lang="en-US" dirty="0"/>
              <a:t>The ‘</a:t>
            </a:r>
            <a:r>
              <a:rPr lang="en-US" sz="2400" b="1" dirty="0">
                <a:solidFill>
                  <a:srgbClr val="0070C0"/>
                </a:solidFill>
              </a:rPr>
              <a:t>Luminous intensity distribution’</a:t>
            </a:r>
            <a:r>
              <a:rPr lang="en-US" dirty="0"/>
              <a:t> from our luminaire , often termed the ‘</a:t>
            </a:r>
            <a:r>
              <a:rPr lang="en-US" b="1" dirty="0">
                <a:solidFill>
                  <a:srgbClr val="0070C0"/>
                </a:solidFill>
              </a:rPr>
              <a:t>polar curve’</a:t>
            </a:r>
            <a:r>
              <a:rPr lang="en-US" dirty="0"/>
              <a:t>, is a graphical representation of </a:t>
            </a:r>
            <a:r>
              <a:rPr lang="en-US" b="1" dirty="0">
                <a:solidFill>
                  <a:srgbClr val="0070C0"/>
                </a:solidFill>
              </a:rPr>
              <a:t>the distribution of intensity (candela) of a luminaire’s distribution</a:t>
            </a:r>
            <a:r>
              <a:rPr lang="en-US" dirty="0"/>
              <a:t> and indicates the </a:t>
            </a:r>
            <a:r>
              <a:rPr lang="en-US" b="1" dirty="0">
                <a:solidFill>
                  <a:srgbClr val="0070C0"/>
                </a:solidFill>
              </a:rPr>
              <a:t>directions in which light is projected.</a:t>
            </a:r>
          </a:p>
        </p:txBody>
      </p:sp>
      <p:pic>
        <p:nvPicPr>
          <p:cNvPr id="6" name="Picture 2"/>
          <p:cNvPicPr>
            <a:picLocks noChangeAspect="1" noChangeArrowheads="1"/>
          </p:cNvPicPr>
          <p:nvPr/>
        </p:nvPicPr>
        <p:blipFill>
          <a:blip r:embed="rId3" cstate="print"/>
          <a:srcRect/>
          <a:stretch>
            <a:fillRect/>
          </a:stretch>
        </p:blipFill>
        <p:spPr bwMode="auto">
          <a:xfrm>
            <a:off x="228600" y="3886200"/>
            <a:ext cx="3596999" cy="2705100"/>
          </a:xfrm>
          <a:prstGeom prst="rect">
            <a:avLst/>
          </a:prstGeom>
          <a:noFill/>
          <a:ln w="9525">
            <a:noFill/>
            <a:miter lim="800000"/>
            <a:headEnd/>
            <a:tailEnd/>
          </a:ln>
          <a:effectLst/>
        </p:spPr>
      </p:pic>
      <p:sp>
        <p:nvSpPr>
          <p:cNvPr id="7" name="TextBox 6">
            <a:extLst>
              <a:ext uri="{FF2B5EF4-FFF2-40B4-BE49-F238E27FC236}">
                <a16:creationId xmlns:a16="http://schemas.microsoft.com/office/drawing/2014/main" id="{F0CBC6A5-18F0-6CD9-D3D3-BF607D06BC04}"/>
              </a:ext>
            </a:extLst>
          </p:cNvPr>
          <p:cNvSpPr txBox="1"/>
          <p:nvPr/>
        </p:nvSpPr>
        <p:spPr>
          <a:xfrm>
            <a:off x="6248400" y="101768"/>
            <a:ext cx="1828800" cy="1015663"/>
          </a:xfrm>
          <a:prstGeom prst="rect">
            <a:avLst/>
          </a:prstGeom>
          <a:noFill/>
        </p:spPr>
        <p:txBody>
          <a:bodyPr wrap="square">
            <a:spAutoFit/>
          </a:bodyPr>
          <a:lstStyle/>
          <a:p>
            <a:pPr algn="ctr"/>
            <a:r>
              <a:rPr lang="en-US" sz="2400" dirty="0"/>
              <a:t> </a:t>
            </a:r>
            <a:r>
              <a:rPr lang="en-US" sz="2400" b="1" i="1" dirty="0"/>
              <a:t>ω </a:t>
            </a:r>
          </a:p>
          <a:p>
            <a:pPr algn="ctr"/>
            <a:r>
              <a:rPr lang="en-US" b="1" i="1" dirty="0"/>
              <a:t>(Omega…the solid angle) </a:t>
            </a:r>
            <a:endParaRPr lang="en-GB" dirty="0"/>
          </a:p>
        </p:txBody>
      </p:sp>
      <p:cxnSp>
        <p:nvCxnSpPr>
          <p:cNvPr id="9" name="Straight Arrow Connector 8">
            <a:extLst>
              <a:ext uri="{FF2B5EF4-FFF2-40B4-BE49-F238E27FC236}">
                <a16:creationId xmlns:a16="http://schemas.microsoft.com/office/drawing/2014/main" id="{C15AA7BC-F465-9EC0-2318-8DE354DE1E37}"/>
              </a:ext>
            </a:extLst>
          </p:cNvPr>
          <p:cNvCxnSpPr>
            <a:cxnSpLocks/>
          </p:cNvCxnSpPr>
          <p:nvPr/>
        </p:nvCxnSpPr>
        <p:spPr>
          <a:xfrm flipH="1">
            <a:off x="7162800" y="1066800"/>
            <a:ext cx="152400" cy="22785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sustainabilityworkshop.autodesk.com/sites/default/files/images/Luminaire-PolarGraph.JPG"/>
          <p:cNvPicPr>
            <a:picLocks noChangeAspect="1" noChangeArrowheads="1"/>
          </p:cNvPicPr>
          <p:nvPr/>
        </p:nvPicPr>
        <p:blipFill>
          <a:blip r:embed="rId2" cstate="print"/>
          <a:srcRect/>
          <a:stretch>
            <a:fillRect/>
          </a:stretch>
        </p:blipFill>
        <p:spPr bwMode="auto">
          <a:xfrm>
            <a:off x="152400" y="1143000"/>
            <a:ext cx="8820150" cy="4648200"/>
          </a:xfrm>
          <a:prstGeom prst="rect">
            <a:avLst/>
          </a:prstGeom>
          <a:noFill/>
        </p:spPr>
      </p:pic>
      <p:sp>
        <p:nvSpPr>
          <p:cNvPr id="3" name="Rectangle 2"/>
          <p:cNvSpPr/>
          <p:nvPr/>
        </p:nvSpPr>
        <p:spPr>
          <a:xfrm>
            <a:off x="533400" y="457200"/>
            <a:ext cx="2260171" cy="584775"/>
          </a:xfrm>
          <a:prstGeom prst="rect">
            <a:avLst/>
          </a:prstGeom>
        </p:spPr>
        <p:txBody>
          <a:bodyPr wrap="none">
            <a:spAutoFit/>
          </a:bodyPr>
          <a:lstStyle/>
          <a:p>
            <a:r>
              <a:rPr lang="en-US" sz="3200" b="1" dirty="0"/>
              <a:t>Polar curves</a:t>
            </a:r>
          </a:p>
        </p:txBody>
      </p:sp>
      <p:sp>
        <p:nvSpPr>
          <p:cNvPr id="4" name="TextBox 3"/>
          <p:cNvSpPr txBox="1"/>
          <p:nvPr/>
        </p:nvSpPr>
        <p:spPr>
          <a:xfrm>
            <a:off x="228600" y="5867400"/>
            <a:ext cx="2590800" cy="646331"/>
          </a:xfrm>
          <a:prstGeom prst="rect">
            <a:avLst/>
          </a:prstGeom>
          <a:noFill/>
        </p:spPr>
        <p:txBody>
          <a:bodyPr wrap="square" rtlCol="0">
            <a:spAutoFit/>
          </a:bodyPr>
          <a:lstStyle/>
          <a:p>
            <a:pPr algn="ctr"/>
            <a:r>
              <a:rPr lang="en-GB" dirty="0"/>
              <a:t>Pendant Spherical Diffuser</a:t>
            </a:r>
          </a:p>
        </p:txBody>
      </p:sp>
      <p:sp>
        <p:nvSpPr>
          <p:cNvPr id="5" name="TextBox 4"/>
          <p:cNvSpPr txBox="1"/>
          <p:nvPr/>
        </p:nvSpPr>
        <p:spPr>
          <a:xfrm>
            <a:off x="2895600" y="5867400"/>
            <a:ext cx="2590800" cy="369332"/>
          </a:xfrm>
          <a:prstGeom prst="rect">
            <a:avLst/>
          </a:prstGeom>
          <a:noFill/>
        </p:spPr>
        <p:txBody>
          <a:bodyPr wrap="square" rtlCol="0">
            <a:spAutoFit/>
          </a:bodyPr>
          <a:lstStyle/>
          <a:p>
            <a:r>
              <a:rPr lang="en-GB" dirty="0"/>
              <a:t>Flood with Reflector Skirt</a:t>
            </a:r>
          </a:p>
        </p:txBody>
      </p:sp>
      <p:sp>
        <p:nvSpPr>
          <p:cNvPr id="6" name="TextBox 5"/>
          <p:cNvSpPr txBox="1"/>
          <p:nvPr/>
        </p:nvSpPr>
        <p:spPr>
          <a:xfrm>
            <a:off x="6019800" y="5867400"/>
            <a:ext cx="2590800" cy="646331"/>
          </a:xfrm>
          <a:prstGeom prst="rect">
            <a:avLst/>
          </a:prstGeom>
          <a:noFill/>
        </p:spPr>
        <p:txBody>
          <a:bodyPr wrap="square" rtlCol="0">
            <a:spAutoFit/>
          </a:bodyPr>
          <a:lstStyle/>
          <a:p>
            <a:pPr algn="ctr"/>
            <a:r>
              <a:rPr lang="en-GB" dirty="0"/>
              <a:t>Suspended Fluorescent with bottom diffuser.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609600" y="2209800"/>
            <a:ext cx="8153400" cy="2438400"/>
          </a:xfrm>
          <a:prstGeom prst="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Rectangle 3"/>
          <p:cNvSpPr/>
          <p:nvPr/>
        </p:nvSpPr>
        <p:spPr>
          <a:xfrm>
            <a:off x="609600" y="5867400"/>
            <a:ext cx="3124200" cy="3810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 LOR = Down LOR + Up LOR</a:t>
            </a:r>
            <a:endParaRPr lang="en-US" dirty="0">
              <a:solidFill>
                <a:schemeClr val="tx1"/>
              </a:solidFill>
            </a:endParaRPr>
          </a:p>
        </p:txBody>
      </p:sp>
      <p:sp>
        <p:nvSpPr>
          <p:cNvPr id="2" name="Rectangle 1"/>
          <p:cNvSpPr/>
          <p:nvPr/>
        </p:nvSpPr>
        <p:spPr>
          <a:xfrm>
            <a:off x="533400" y="457200"/>
            <a:ext cx="3254161" cy="461665"/>
          </a:xfrm>
          <a:prstGeom prst="rect">
            <a:avLst/>
          </a:prstGeom>
        </p:spPr>
        <p:txBody>
          <a:bodyPr wrap="none">
            <a:spAutoFit/>
          </a:bodyPr>
          <a:lstStyle/>
          <a:p>
            <a:r>
              <a:rPr lang="en-US" sz="2400" b="1" dirty="0"/>
              <a:t> Light output ratio (LOR)</a:t>
            </a:r>
          </a:p>
        </p:txBody>
      </p:sp>
      <p:sp>
        <p:nvSpPr>
          <p:cNvPr id="3" name="Rectangle 2"/>
          <p:cNvSpPr/>
          <p:nvPr/>
        </p:nvSpPr>
        <p:spPr>
          <a:xfrm>
            <a:off x="609600" y="1219200"/>
            <a:ext cx="8153400" cy="6463308"/>
          </a:xfrm>
          <a:prstGeom prst="rect">
            <a:avLst/>
          </a:prstGeom>
          <a:ln>
            <a:noFill/>
          </a:ln>
        </p:spPr>
        <p:txBody>
          <a:bodyPr wrap="square">
            <a:spAutoFit/>
          </a:bodyPr>
          <a:lstStyle/>
          <a:p>
            <a:r>
              <a:rPr lang="en-US" dirty="0"/>
              <a:t>To describe the </a:t>
            </a:r>
            <a:r>
              <a:rPr lang="en-US" dirty="0">
                <a:solidFill>
                  <a:srgbClr val="0070C0"/>
                </a:solidFill>
              </a:rPr>
              <a:t>optical efficiency of a luminaire</a:t>
            </a:r>
            <a:r>
              <a:rPr lang="en-US" dirty="0"/>
              <a:t>, Light Output Ratio (LOR) can be used.</a:t>
            </a:r>
          </a:p>
          <a:p>
            <a:endParaRPr lang="en-US" dirty="0"/>
          </a:p>
          <a:p>
            <a:endParaRPr lang="en-US" dirty="0"/>
          </a:p>
          <a:p>
            <a:r>
              <a:rPr lang="en-US" dirty="0"/>
              <a:t> </a:t>
            </a:r>
          </a:p>
          <a:p>
            <a:r>
              <a:rPr lang="en-US" b="1" dirty="0">
                <a:solidFill>
                  <a:srgbClr val="0070C0"/>
                </a:solidFill>
              </a:rPr>
              <a:t>Light output ratio  			LOR = </a:t>
            </a:r>
            <a:r>
              <a:rPr lang="en-US" b="1" u="sng" dirty="0">
                <a:solidFill>
                  <a:srgbClr val="0070C0"/>
                </a:solidFill>
              </a:rPr>
              <a:t>Total light output of luminaire</a:t>
            </a:r>
          </a:p>
          <a:p>
            <a:r>
              <a:rPr lang="en-US" b="1" dirty="0">
                <a:solidFill>
                  <a:srgbClr val="0070C0"/>
                </a:solidFill>
              </a:rPr>
              <a:t>            					Light output of its lamp(s)</a:t>
            </a:r>
          </a:p>
          <a:p>
            <a:endParaRPr lang="en-US" b="1" dirty="0"/>
          </a:p>
          <a:p>
            <a:r>
              <a:rPr lang="en-US" b="1" dirty="0">
                <a:solidFill>
                  <a:srgbClr val="00B050"/>
                </a:solidFill>
              </a:rPr>
              <a:t>Downward light output ratio		DLOR = </a:t>
            </a:r>
            <a:r>
              <a:rPr lang="en-US" b="1" u="sng" dirty="0">
                <a:solidFill>
                  <a:srgbClr val="00B050"/>
                </a:solidFill>
              </a:rPr>
              <a:t>Downwards light output of luminaire</a:t>
            </a:r>
          </a:p>
          <a:p>
            <a:r>
              <a:rPr lang="en-US" b="1" dirty="0">
                <a:solidFill>
                  <a:srgbClr val="00B050"/>
                </a:solidFill>
              </a:rPr>
              <a:t> 					Light output of its lamp(s)</a:t>
            </a:r>
          </a:p>
          <a:p>
            <a:endParaRPr lang="en-US" b="1" dirty="0">
              <a:solidFill>
                <a:srgbClr val="00B050"/>
              </a:solidFill>
            </a:endParaRPr>
          </a:p>
          <a:p>
            <a:r>
              <a:rPr lang="en-US" b="1" dirty="0">
                <a:solidFill>
                  <a:srgbClr val="7030A0"/>
                </a:solidFill>
              </a:rPr>
              <a:t>Upward light output ratio		ULOR = </a:t>
            </a:r>
            <a:r>
              <a:rPr lang="en-US" b="1" u="sng" dirty="0">
                <a:solidFill>
                  <a:srgbClr val="7030A0"/>
                </a:solidFill>
              </a:rPr>
              <a:t>Upwards light output of luminaire</a:t>
            </a:r>
          </a:p>
          <a:p>
            <a:r>
              <a:rPr lang="en-US" b="1" dirty="0">
                <a:solidFill>
                  <a:srgbClr val="7030A0"/>
                </a:solidFill>
              </a:rPr>
              <a:t> 					Light output of its lamp(s)</a:t>
            </a:r>
          </a:p>
          <a:p>
            <a:endParaRPr lang="en-US" dirty="0">
              <a:solidFill>
                <a:srgbClr val="7030A0"/>
              </a:solidFill>
            </a:endParaRPr>
          </a:p>
          <a:p>
            <a:endParaRPr lang="en-US" dirty="0"/>
          </a:p>
          <a:p>
            <a:endParaRPr lang="en-US" dirty="0"/>
          </a:p>
          <a:p>
            <a:endParaRPr lang="en-US" dirty="0"/>
          </a:p>
          <a:p>
            <a:endParaRPr lang="en-US" dirty="0"/>
          </a:p>
          <a:p>
            <a:endParaRPr lang="en-US" dirty="0"/>
          </a:p>
          <a:p>
            <a:endParaRPr lang="en-US" dirty="0"/>
          </a:p>
          <a:p>
            <a:r>
              <a:rPr lang="en-US" dirty="0"/>
              <a:t>	</a:t>
            </a:r>
          </a:p>
          <a:p>
            <a:r>
              <a:rPr lang="en-US" dirty="0"/>
              <a:t>	</a:t>
            </a:r>
            <a:endParaRPr lang="en-US" b="1" dirty="0"/>
          </a:p>
          <a:p>
            <a:endParaRPr lang="en-US" dirty="0">
              <a:solidFill>
                <a:srgbClr val="7030A0"/>
              </a:solidFill>
            </a:endParaRPr>
          </a:p>
          <a:p>
            <a:r>
              <a:rPr lang="en-US" u="sng" dirty="0"/>
              <a:t>            </a:t>
            </a:r>
          </a:p>
        </p:txBody>
      </p:sp>
      <p:sp>
        <p:nvSpPr>
          <p:cNvPr id="5" name="TextBox 4"/>
          <p:cNvSpPr txBox="1"/>
          <p:nvPr/>
        </p:nvSpPr>
        <p:spPr>
          <a:xfrm>
            <a:off x="685800" y="2286000"/>
            <a:ext cx="7924800" cy="369332"/>
          </a:xfrm>
          <a:prstGeom prst="rect">
            <a:avLst/>
          </a:prstGeom>
          <a:noFill/>
        </p:spPr>
        <p:txBody>
          <a:bodyPr wrap="square" rtlCol="0">
            <a:spAutoFit/>
          </a:bodyPr>
          <a:lstStyle/>
          <a:p>
            <a:endParaRPr lang="en-US" dirty="0"/>
          </a:p>
        </p:txBody>
      </p:sp>
      <p:sp>
        <p:nvSpPr>
          <p:cNvPr id="8" name="Rectangle 7"/>
          <p:cNvSpPr/>
          <p:nvPr/>
        </p:nvSpPr>
        <p:spPr>
          <a:xfrm>
            <a:off x="609600" y="5105400"/>
            <a:ext cx="4572000" cy="646331"/>
          </a:xfrm>
          <a:prstGeom prst="rect">
            <a:avLst/>
          </a:prstGeom>
        </p:spPr>
        <p:txBody>
          <a:bodyPr>
            <a:spAutoFit/>
          </a:bodyPr>
          <a:lstStyle/>
          <a:p>
            <a:r>
              <a:rPr lang="en-US" dirty="0"/>
              <a:t>For luminaires with both downward and upwards light…</a:t>
            </a:r>
          </a:p>
        </p:txBody>
      </p:sp>
      <p:pic>
        <p:nvPicPr>
          <p:cNvPr id="2050" name="Picture 2" descr="http://i.ebayimg.com/images/i/310963824945-0-1/s-l1000.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86300" y="4870717"/>
            <a:ext cx="2828925" cy="1892034"/>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685800" y="1025068"/>
            <a:ext cx="6705600" cy="5061174"/>
          </a:xfrm>
          <a:prstGeom prst="rect">
            <a:avLst/>
          </a:prstGeom>
          <a:noFill/>
          <a:ln w="9525">
            <a:noFill/>
            <a:miter lim="800000"/>
            <a:headEnd/>
            <a:tailEnd/>
          </a:ln>
          <a:effectLst/>
        </p:spPr>
      </p:pic>
      <p:sp>
        <p:nvSpPr>
          <p:cNvPr id="4" name="Rectangle 3"/>
          <p:cNvSpPr/>
          <p:nvPr/>
        </p:nvSpPr>
        <p:spPr>
          <a:xfrm>
            <a:off x="685800" y="457200"/>
            <a:ext cx="5142191" cy="400110"/>
          </a:xfrm>
          <a:prstGeom prst="rect">
            <a:avLst/>
          </a:prstGeom>
        </p:spPr>
        <p:txBody>
          <a:bodyPr wrap="square">
            <a:spAutoFit/>
          </a:bodyPr>
          <a:lstStyle/>
          <a:p>
            <a:r>
              <a:rPr lang="en-US" sz="2000" b="1" dirty="0"/>
              <a:t>Light Output Ratio - General types of luminaire</a:t>
            </a:r>
          </a:p>
        </p:txBody>
      </p:sp>
      <p:sp>
        <p:nvSpPr>
          <p:cNvPr id="6" name="TextBox 5"/>
          <p:cNvSpPr txBox="1"/>
          <p:nvPr/>
        </p:nvSpPr>
        <p:spPr>
          <a:xfrm>
            <a:off x="4905998" y="6027003"/>
            <a:ext cx="2590800" cy="830997"/>
          </a:xfrm>
          <a:prstGeom prst="rect">
            <a:avLst/>
          </a:prstGeom>
          <a:noFill/>
        </p:spPr>
        <p:txBody>
          <a:bodyPr wrap="square" rtlCol="0">
            <a:spAutoFit/>
          </a:bodyPr>
          <a:lstStyle/>
          <a:p>
            <a:pPr algn="ctr"/>
            <a:r>
              <a:rPr lang="en-GB" sz="1600" b="1" dirty="0">
                <a:solidFill>
                  <a:srgbClr val="0070C0"/>
                </a:solidFill>
              </a:rPr>
              <a:t>Down or up light is expressed as a percentage of the total flux output.</a:t>
            </a:r>
          </a:p>
        </p:txBody>
      </p:sp>
      <p:cxnSp>
        <p:nvCxnSpPr>
          <p:cNvPr id="3" name="Straight Arrow Connector 2"/>
          <p:cNvCxnSpPr/>
          <p:nvPr/>
        </p:nvCxnSpPr>
        <p:spPr>
          <a:xfrm flipV="1">
            <a:off x="5181600" y="5739452"/>
            <a:ext cx="407591" cy="575101"/>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uminaireTypes"/>
          <p:cNvPicPr/>
          <p:nvPr/>
        </p:nvPicPr>
        <p:blipFill>
          <a:blip r:embed="rId2" cstate="print"/>
          <a:srcRect/>
          <a:stretch>
            <a:fillRect/>
          </a:stretch>
        </p:blipFill>
        <p:spPr bwMode="auto">
          <a:xfrm>
            <a:off x="1066800" y="914400"/>
            <a:ext cx="6858000" cy="5334000"/>
          </a:xfrm>
          <a:prstGeom prst="rect">
            <a:avLst/>
          </a:prstGeom>
          <a:noFill/>
          <a:ln w="9525">
            <a:noFill/>
            <a:miter lim="800000"/>
            <a:headEnd/>
            <a:tailEnd/>
          </a:ln>
        </p:spPr>
      </p:pic>
      <p:sp>
        <p:nvSpPr>
          <p:cNvPr id="1025" name="Rectangle 1"/>
          <p:cNvSpPr>
            <a:spLocks noChangeArrowheads="1"/>
          </p:cNvSpPr>
          <p:nvPr/>
        </p:nvSpPr>
        <p:spPr bwMode="auto">
          <a:xfrm>
            <a:off x="228600" y="120134"/>
            <a:ext cx="8077200" cy="83099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a:ln>
                  <a:noFill/>
                </a:ln>
                <a:solidFill>
                  <a:srgbClr val="404040"/>
                </a:solidFill>
                <a:effectLst/>
                <a:ea typeface="Times New Roman" pitchFamily="18" charset="0"/>
                <a:cs typeface="Arial" pitchFamily="34" charset="0"/>
              </a:rPr>
              <a:t>Spatial Intensity Distribution from luminaires – </a:t>
            </a:r>
          </a:p>
          <a:p>
            <a:pPr marL="0" marR="0" lvl="0" indent="0" algn="ctr" defTabSz="914400" rtl="0" eaLnBrk="1" fontAlgn="base" latinLnBrk="0" hangingPunct="1">
              <a:lnSpc>
                <a:spcPct val="100000"/>
              </a:lnSpc>
              <a:spcBef>
                <a:spcPct val="0"/>
              </a:spcBef>
              <a:spcAft>
                <a:spcPct val="0"/>
              </a:spcAft>
              <a:buClrTx/>
              <a:buSzTx/>
              <a:buFontTx/>
              <a:buNone/>
              <a:tabLst/>
            </a:pPr>
            <a:r>
              <a:rPr lang="en-US" sz="2400" b="1" dirty="0">
                <a:solidFill>
                  <a:srgbClr val="404040"/>
                </a:solidFill>
                <a:ea typeface="Times New Roman" pitchFamily="18" charset="0"/>
                <a:cs typeface="Arial" pitchFamily="34" charset="0"/>
              </a:rPr>
              <a:t>L</a:t>
            </a:r>
            <a:r>
              <a:rPr kumimoji="0" lang="en-US" sz="2400" b="1" u="none" strike="noStrike" cap="none" normalizeH="0" baseline="0" dirty="0">
                <a:ln>
                  <a:noFill/>
                </a:ln>
                <a:solidFill>
                  <a:srgbClr val="404040"/>
                </a:solidFill>
                <a:effectLst/>
                <a:ea typeface="Times New Roman" pitchFamily="18" charset="0"/>
                <a:cs typeface="Arial" pitchFamily="34" charset="0"/>
              </a:rPr>
              <a:t>ight </a:t>
            </a:r>
            <a:r>
              <a:rPr lang="en-US" sz="2400" b="1" dirty="0">
                <a:solidFill>
                  <a:srgbClr val="404040"/>
                </a:solidFill>
                <a:ea typeface="Times New Roman" pitchFamily="18" charset="0"/>
                <a:cs typeface="Arial" pitchFamily="34" charset="0"/>
              </a:rPr>
              <a:t>I</a:t>
            </a:r>
            <a:r>
              <a:rPr kumimoji="0" lang="en-US" sz="2400" b="1" u="none" strike="noStrike" cap="none" normalizeH="0" baseline="0" dirty="0">
                <a:ln>
                  <a:noFill/>
                </a:ln>
                <a:solidFill>
                  <a:srgbClr val="404040"/>
                </a:solidFill>
                <a:effectLst/>
                <a:ea typeface="Times New Roman" pitchFamily="18" charset="0"/>
                <a:cs typeface="Arial" pitchFamily="34" charset="0"/>
              </a:rPr>
              <a:t>ntensity </a:t>
            </a:r>
            <a:r>
              <a:rPr lang="en-US" sz="2400" b="1" dirty="0">
                <a:solidFill>
                  <a:srgbClr val="404040"/>
                </a:solidFill>
                <a:ea typeface="Times New Roman" pitchFamily="18" charset="0"/>
                <a:cs typeface="Arial" pitchFamily="34" charset="0"/>
              </a:rPr>
              <a:t>G</a:t>
            </a:r>
            <a:r>
              <a:rPr kumimoji="0" lang="en-US" sz="2400" b="1" u="none" strike="noStrike" cap="none" normalizeH="0" baseline="0" dirty="0">
                <a:ln>
                  <a:noFill/>
                </a:ln>
                <a:solidFill>
                  <a:srgbClr val="404040"/>
                </a:solidFill>
                <a:effectLst/>
                <a:ea typeface="Times New Roman" pitchFamily="18" charset="0"/>
                <a:cs typeface="Arial" pitchFamily="34" charset="0"/>
              </a:rPr>
              <a:t>raphs</a:t>
            </a:r>
            <a:endParaRPr kumimoji="0" lang="en-US" sz="2400" b="1" u="none" strike="noStrike" cap="none" normalizeH="0" baseline="0" dirty="0">
              <a:ln>
                <a:noFill/>
              </a:ln>
              <a:solidFill>
                <a:schemeClr val="tx1"/>
              </a:solidFill>
              <a:effectLst/>
              <a:cs typeface="Arial" pitchFamily="34" charset="0"/>
            </a:endParaRPr>
          </a:p>
        </p:txBody>
      </p:sp>
      <p:sp>
        <p:nvSpPr>
          <p:cNvPr id="3" name="TextBox 2"/>
          <p:cNvSpPr txBox="1"/>
          <p:nvPr/>
        </p:nvSpPr>
        <p:spPr>
          <a:xfrm>
            <a:off x="1066800" y="5879068"/>
            <a:ext cx="1371600" cy="369332"/>
          </a:xfrm>
          <a:prstGeom prst="rect">
            <a:avLst/>
          </a:prstGeom>
          <a:solidFill>
            <a:schemeClr val="bg1">
              <a:lumMod val="50000"/>
            </a:schemeClr>
          </a:solidFill>
        </p:spPr>
        <p:txBody>
          <a:bodyPr wrap="square" rtlCol="0">
            <a:spAutoFit/>
          </a:bodyPr>
          <a:lstStyle/>
          <a:p>
            <a:r>
              <a:rPr lang="en-GB" dirty="0">
                <a:solidFill>
                  <a:schemeClr val="bg1"/>
                </a:solidFill>
              </a:rPr>
              <a:t>INDIRECT</a:t>
            </a:r>
          </a:p>
        </p:txBody>
      </p:sp>
      <p:sp>
        <p:nvSpPr>
          <p:cNvPr id="5" name="TextBox 4"/>
          <p:cNvSpPr txBox="1"/>
          <p:nvPr/>
        </p:nvSpPr>
        <p:spPr>
          <a:xfrm>
            <a:off x="3380574" y="5879068"/>
            <a:ext cx="1981200" cy="369332"/>
          </a:xfrm>
          <a:prstGeom prst="rect">
            <a:avLst/>
          </a:prstGeom>
          <a:solidFill>
            <a:schemeClr val="bg1">
              <a:lumMod val="50000"/>
            </a:schemeClr>
          </a:solidFill>
        </p:spPr>
        <p:txBody>
          <a:bodyPr wrap="square" rtlCol="0">
            <a:spAutoFit/>
          </a:bodyPr>
          <a:lstStyle/>
          <a:p>
            <a:r>
              <a:rPr lang="en-GB" b="1" dirty="0">
                <a:solidFill>
                  <a:schemeClr val="bg1"/>
                </a:solidFill>
              </a:rPr>
              <a:t>SEMI -INDIRECT</a:t>
            </a:r>
          </a:p>
        </p:txBody>
      </p:sp>
      <p:sp>
        <p:nvSpPr>
          <p:cNvPr id="4" name="TextBox 3"/>
          <p:cNvSpPr txBox="1"/>
          <p:nvPr/>
        </p:nvSpPr>
        <p:spPr>
          <a:xfrm>
            <a:off x="1676400" y="6324600"/>
            <a:ext cx="6858000" cy="381000"/>
          </a:xfrm>
          <a:prstGeom prst="rect">
            <a:avLst/>
          </a:prstGeom>
          <a:noFill/>
        </p:spPr>
        <p:txBody>
          <a:bodyPr wrap="square" rtlCol="0">
            <a:spAutoFit/>
          </a:bodyPr>
          <a:lstStyle/>
          <a:p>
            <a:r>
              <a:rPr lang="en-GB" dirty="0"/>
              <a:t>NOTE: ‘Intensity diminishes with distance from the source’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429000" y="304800"/>
            <a:ext cx="4686181" cy="6384529"/>
          </a:xfrm>
          <a:prstGeom prst="rect">
            <a:avLst/>
          </a:prstGeom>
          <a:noFill/>
          <a:ln w="9525">
            <a:noFill/>
            <a:miter lim="800000"/>
            <a:headEnd/>
            <a:tailEnd/>
          </a:ln>
          <a:effectLst/>
        </p:spPr>
      </p:pic>
      <p:sp>
        <p:nvSpPr>
          <p:cNvPr id="3" name="TextBox 2"/>
          <p:cNvSpPr txBox="1"/>
          <p:nvPr/>
        </p:nvSpPr>
        <p:spPr>
          <a:xfrm>
            <a:off x="533400" y="1066800"/>
            <a:ext cx="2819400" cy="2554545"/>
          </a:xfrm>
          <a:prstGeom prst="rect">
            <a:avLst/>
          </a:prstGeom>
          <a:noFill/>
        </p:spPr>
        <p:txBody>
          <a:bodyPr wrap="square" rtlCol="0">
            <a:spAutoFit/>
          </a:bodyPr>
          <a:lstStyle/>
          <a:p>
            <a:r>
              <a:rPr lang="en-US" sz="3200" dirty="0"/>
              <a:t>General Illuminance Specifications for interior lighting</a:t>
            </a:r>
          </a:p>
        </p:txBody>
      </p:sp>
      <p:sp>
        <p:nvSpPr>
          <p:cNvPr id="4" name="TextBox 3"/>
          <p:cNvSpPr txBox="1"/>
          <p:nvPr/>
        </p:nvSpPr>
        <p:spPr>
          <a:xfrm>
            <a:off x="609600" y="4038600"/>
            <a:ext cx="2133600" cy="923330"/>
          </a:xfrm>
          <a:prstGeom prst="rect">
            <a:avLst/>
          </a:prstGeom>
          <a:noFill/>
        </p:spPr>
        <p:txBody>
          <a:bodyPr wrap="square" rtlCol="0">
            <a:spAutoFit/>
          </a:bodyPr>
          <a:lstStyle/>
          <a:p>
            <a:r>
              <a:rPr lang="en-GB" b="1" dirty="0"/>
              <a:t>Note: ‘position’ definition is the ‘working plane’.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09600" y="533400"/>
            <a:ext cx="5831083" cy="523220"/>
          </a:xfrm>
          <a:prstGeom prst="rect">
            <a:avLst/>
          </a:prstGeom>
        </p:spPr>
        <p:txBody>
          <a:bodyPr wrap="none">
            <a:spAutoFit/>
          </a:bodyPr>
          <a:lstStyle/>
          <a:p>
            <a:r>
              <a:rPr lang="en-US" sz="2800" b="1" dirty="0"/>
              <a:t>The Lumen Method of Lighting Design</a:t>
            </a:r>
          </a:p>
        </p:txBody>
      </p:sp>
      <p:sp>
        <p:nvSpPr>
          <p:cNvPr id="68609" name="Rectangle 1"/>
          <p:cNvSpPr>
            <a:spLocks noChangeArrowheads="1"/>
          </p:cNvSpPr>
          <p:nvPr/>
        </p:nvSpPr>
        <p:spPr bwMode="auto">
          <a:xfrm>
            <a:off x="685800" y="1295400"/>
            <a:ext cx="8001000"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0" i="0" u="sng" strike="noStrike" cap="none" normalizeH="0" baseline="0" dirty="0">
                <a:ln>
                  <a:noFill/>
                </a:ln>
                <a:solidFill>
                  <a:schemeClr val="tx1"/>
                </a:solidFill>
                <a:effectLst/>
                <a:ea typeface="Times New Roman" pitchFamily="18" charset="0"/>
                <a:cs typeface="Times New Roman" pitchFamily="18" charset="0"/>
              </a:rPr>
              <a:t>The method is a commonly used technique of lighting design, which is valid, if the light fittings </a:t>
            </a:r>
            <a:r>
              <a:rPr kumimoji="0" lang="en-GB" b="1" i="0" u="sng" strike="noStrike" cap="none" normalizeH="0" baseline="0" dirty="0">
                <a:ln>
                  <a:noFill/>
                </a:ln>
                <a:solidFill>
                  <a:srgbClr val="0000FF"/>
                </a:solidFill>
                <a:effectLst/>
                <a:ea typeface="Times New Roman" pitchFamily="18" charset="0"/>
                <a:cs typeface="Times New Roman" pitchFamily="18" charset="0"/>
              </a:rPr>
              <a:t>(luminaires)</a:t>
            </a:r>
            <a:r>
              <a:rPr kumimoji="0" lang="en-GB" b="0" i="0" u="sng" strike="noStrike" cap="none" normalizeH="0" baseline="0" dirty="0">
                <a:ln>
                  <a:noFill/>
                </a:ln>
                <a:solidFill>
                  <a:schemeClr val="tx1"/>
                </a:solidFill>
                <a:effectLst/>
                <a:ea typeface="Times New Roman" pitchFamily="18" charset="0"/>
                <a:cs typeface="Times New Roman" pitchFamily="18" charset="0"/>
              </a:rPr>
              <a:t> are to be mounted overhead in </a:t>
            </a:r>
            <a:r>
              <a:rPr kumimoji="0" lang="en-GB" b="1" i="0" u="sng" strike="noStrike" cap="none" normalizeH="0" baseline="0" dirty="0">
                <a:ln>
                  <a:noFill/>
                </a:ln>
                <a:solidFill>
                  <a:schemeClr val="tx1"/>
                </a:solidFill>
                <a:effectLst/>
                <a:ea typeface="Times New Roman" pitchFamily="18" charset="0"/>
                <a:cs typeface="Times New Roman" pitchFamily="18" charset="0"/>
              </a:rPr>
              <a:t>a regular </a:t>
            </a:r>
            <a:r>
              <a:rPr kumimoji="0" lang="en-GB" b="0" i="0" u="sng" strike="noStrike" cap="none" normalizeH="0" baseline="0" dirty="0">
                <a:ln>
                  <a:noFill/>
                </a:ln>
                <a:solidFill>
                  <a:schemeClr val="tx1"/>
                </a:solidFill>
                <a:effectLst/>
                <a:ea typeface="Times New Roman" pitchFamily="18" charset="0"/>
                <a:cs typeface="Times New Roman" pitchFamily="18" charset="0"/>
              </a:rPr>
              <a:t>pattern.</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a:ln>
                  <a:noFill/>
                </a:ln>
                <a:solidFill>
                  <a:srgbClr val="0070C0"/>
                </a:solidFill>
                <a:effectLst/>
                <a:ea typeface="Times New Roman" pitchFamily="18" charset="0"/>
                <a:cs typeface="Times New Roman" pitchFamily="18" charset="0"/>
              </a:rPr>
              <a:t>The luminous flux output (lumens) of each lamp needs to be known as well as details of the luminaires and the room surfaces.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a:ln>
                  <a:noFill/>
                </a:ln>
                <a:solidFill>
                  <a:schemeClr val="tx1"/>
                </a:solidFill>
                <a:effectLst/>
                <a:ea typeface="Times New Roman" pitchFamily="18" charset="0"/>
                <a:cs typeface="Times New Roman" pitchFamily="18" charset="0"/>
              </a:rPr>
              <a:t>Usually the </a:t>
            </a:r>
            <a:r>
              <a:rPr kumimoji="0" lang="en-GB" b="1" i="0" u="none" strike="noStrike" cap="none" normalizeH="0" baseline="0" dirty="0">
                <a:ln>
                  <a:noFill/>
                </a:ln>
                <a:solidFill>
                  <a:srgbClr val="0070C0"/>
                </a:solidFill>
                <a:effectLst/>
                <a:ea typeface="Times New Roman" pitchFamily="18" charset="0"/>
                <a:cs typeface="Times New Roman" pitchFamily="18" charset="0"/>
              </a:rPr>
              <a:t>illuminance is already specified </a:t>
            </a:r>
            <a:r>
              <a:rPr kumimoji="0" lang="en-GB" b="0" i="0" u="none" strike="noStrike" cap="none" normalizeH="0" baseline="0" dirty="0">
                <a:ln>
                  <a:noFill/>
                </a:ln>
                <a:solidFill>
                  <a:schemeClr val="tx1"/>
                </a:solidFill>
                <a:effectLst/>
                <a:ea typeface="Times New Roman" pitchFamily="18" charset="0"/>
                <a:cs typeface="Times New Roman" pitchFamily="18" charset="0"/>
              </a:rPr>
              <a:t>e.g. office 500 lux, kitchen 600 lux, the designer chooses suitable luminaires and then wishes to know how many are required.</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p:txBody>
      </p:sp>
      <p:pic>
        <p:nvPicPr>
          <p:cNvPr id="4" name="Picture 2"/>
          <p:cNvPicPr>
            <a:picLocks noChangeAspect="1" noChangeArrowheads="1"/>
          </p:cNvPicPr>
          <p:nvPr/>
        </p:nvPicPr>
        <p:blipFill>
          <a:blip r:embed="rId2" cstate="print"/>
          <a:srcRect/>
          <a:stretch>
            <a:fillRect/>
          </a:stretch>
        </p:blipFill>
        <p:spPr bwMode="auto">
          <a:xfrm>
            <a:off x="1143000" y="4191000"/>
            <a:ext cx="5907076" cy="2133600"/>
          </a:xfrm>
          <a:prstGeom prst="rect">
            <a:avLst/>
          </a:prstGeom>
          <a:noFill/>
          <a:ln w="9525">
            <a:noFill/>
            <a:miter lim="800000"/>
            <a:headEnd/>
            <a:tailEnd/>
          </a:ln>
          <a:effectLst/>
        </p:spPr>
      </p:pic>
      <p:sp>
        <p:nvSpPr>
          <p:cNvPr id="3" name="TextBox 2"/>
          <p:cNvSpPr txBox="1"/>
          <p:nvPr/>
        </p:nvSpPr>
        <p:spPr>
          <a:xfrm>
            <a:off x="7162800" y="4724400"/>
            <a:ext cx="1191912" cy="954107"/>
          </a:xfrm>
          <a:prstGeom prst="rect">
            <a:avLst/>
          </a:prstGeom>
          <a:noFill/>
        </p:spPr>
        <p:txBody>
          <a:bodyPr wrap="square" rtlCol="0">
            <a:spAutoFit/>
          </a:bodyPr>
          <a:lstStyle/>
          <a:p>
            <a:pPr algn="ctr"/>
            <a:r>
              <a:rPr lang="en-GB" sz="1400" dirty="0"/>
              <a:t>Accepted</a:t>
            </a:r>
          </a:p>
          <a:p>
            <a:pPr algn="ctr"/>
            <a:r>
              <a:rPr lang="en-GB" sz="1400" dirty="0"/>
              <a:t>layout </a:t>
            </a:r>
          </a:p>
          <a:p>
            <a:pPr algn="ctr"/>
            <a:r>
              <a:rPr lang="en-GB" sz="1400" dirty="0"/>
              <a:t>standard</a:t>
            </a:r>
          </a:p>
          <a:p>
            <a:pPr algn="ctr"/>
            <a:r>
              <a:rPr lang="en-GB" sz="1400" dirty="0"/>
              <a:t>format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1447800" y="1905000"/>
            <a:ext cx="3657600" cy="12954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 name="Table 1"/>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3" name="Table 2"/>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4" name="Table 3"/>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12" name="Rectangle 11"/>
          <p:cNvSpPr/>
          <p:nvPr/>
        </p:nvSpPr>
        <p:spPr>
          <a:xfrm>
            <a:off x="762000" y="1295400"/>
            <a:ext cx="4463273" cy="369332"/>
          </a:xfrm>
          <a:prstGeom prst="rect">
            <a:avLst/>
          </a:prstGeom>
        </p:spPr>
        <p:txBody>
          <a:bodyPr wrap="none">
            <a:spAutoFit/>
          </a:bodyPr>
          <a:lstStyle/>
          <a:p>
            <a:pPr lvl="0" algn="just" eaLnBrk="0" fontAlgn="base" hangingPunct="0">
              <a:spcBef>
                <a:spcPct val="0"/>
              </a:spcBef>
              <a:spcAft>
                <a:spcPct val="0"/>
              </a:spcAft>
            </a:pPr>
            <a:r>
              <a:rPr lang="en-GB" dirty="0">
                <a:ea typeface="Times New Roman" pitchFamily="18" charset="0"/>
                <a:cs typeface="Times New Roman" pitchFamily="18" charset="0"/>
              </a:rPr>
              <a:t>The </a:t>
            </a:r>
            <a:r>
              <a:rPr lang="en-GB" b="1" dirty="0">
                <a:solidFill>
                  <a:srgbClr val="FF0000"/>
                </a:solidFill>
                <a:ea typeface="Times New Roman" pitchFamily="18" charset="0"/>
                <a:cs typeface="Times New Roman" pitchFamily="18" charset="0"/>
              </a:rPr>
              <a:t>number of lamps</a:t>
            </a:r>
            <a:r>
              <a:rPr lang="en-GB" dirty="0">
                <a:solidFill>
                  <a:srgbClr val="FF0000"/>
                </a:solidFill>
                <a:ea typeface="Times New Roman" pitchFamily="18" charset="0"/>
                <a:cs typeface="Times New Roman" pitchFamily="18" charset="0"/>
              </a:rPr>
              <a:t> </a:t>
            </a:r>
            <a:r>
              <a:rPr lang="en-GB" dirty="0">
                <a:ea typeface="Times New Roman" pitchFamily="18" charset="0"/>
                <a:cs typeface="Times New Roman" pitchFamily="18" charset="0"/>
              </a:rPr>
              <a:t>is given by the formula:</a:t>
            </a:r>
            <a:endParaRPr lang="en-GB" dirty="0">
              <a:cs typeface="Arial" pitchFamily="34" charset="0"/>
            </a:endParaRPr>
          </a:p>
        </p:txBody>
      </p:sp>
      <p:sp>
        <p:nvSpPr>
          <p:cNvPr id="13" name="Rectangle 12"/>
          <p:cNvSpPr/>
          <p:nvPr/>
        </p:nvSpPr>
        <p:spPr>
          <a:xfrm>
            <a:off x="609600" y="533400"/>
            <a:ext cx="5831083" cy="523220"/>
          </a:xfrm>
          <a:prstGeom prst="rect">
            <a:avLst/>
          </a:prstGeom>
        </p:spPr>
        <p:txBody>
          <a:bodyPr wrap="none">
            <a:spAutoFit/>
          </a:bodyPr>
          <a:lstStyle/>
          <a:p>
            <a:r>
              <a:rPr lang="en-US" sz="2800" b="1" dirty="0"/>
              <a:t>The Lumen Method of Lighting Design</a:t>
            </a:r>
          </a:p>
        </p:txBody>
      </p:sp>
      <p:graphicFrame>
        <p:nvGraphicFramePr>
          <p:cNvPr id="14" name="Table 13"/>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5" name="Table 14"/>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kern="0"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graphicFrame>
        <p:nvGraphicFramePr>
          <p:cNvPr id="16" name="Table 15"/>
          <p:cNvGraphicFramePr>
            <a:graphicFrameLocks noGrp="1"/>
          </p:cNvGraphicFramePr>
          <p:nvPr/>
        </p:nvGraphicFramePr>
        <p:xfrm>
          <a:off x="1524000" y="3332607"/>
          <a:ext cx="6096000" cy="181483"/>
        </p:xfrm>
        <a:graphic>
          <a:graphicData uri="http://schemas.openxmlformats.org/drawingml/2006/table">
            <a:tbl>
              <a:tblPr/>
              <a:tblGrid>
                <a:gridCol w="6096000">
                  <a:extLst>
                    <a:ext uri="{9D8B030D-6E8A-4147-A177-3AD203B41FA5}">
                      <a16:colId xmlns:a16="http://schemas.microsoft.com/office/drawing/2014/main" val="20000"/>
                    </a:ext>
                  </a:extLst>
                </a:gridCol>
              </a:tblGrid>
              <a:tr h="0">
                <a:tc>
                  <a:txBody>
                    <a:bodyPr/>
                    <a:lstStyle/>
                    <a:p>
                      <a:pPr marL="0" marR="0">
                        <a:lnSpc>
                          <a:spcPct val="115000"/>
                        </a:lnSpc>
                        <a:spcBef>
                          <a:spcPts val="0"/>
                        </a:spcBef>
                        <a:spcAft>
                          <a:spcPts val="0"/>
                        </a:spcAft>
                      </a:pPr>
                      <a:endParaRPr lang="en-US" sz="1100" b="1" dirty="0">
                        <a:solidFill>
                          <a:srgbClr val="FF0000"/>
                        </a:solidFill>
                        <a:latin typeface="Calibri"/>
                        <a:ea typeface="Times New Roman"/>
                        <a:cs typeface="Times New Roman"/>
                      </a:endParaRPr>
                    </a:p>
                  </a:txBody>
                  <a:tcPr marL="0" marR="0" marT="0" marB="0" anchor="ctr">
                    <a:lnL>
                      <a:noFill/>
                    </a:lnL>
                    <a:lnR>
                      <a:noFill/>
                    </a:lnR>
                    <a:lnT>
                      <a:noFill/>
                    </a:lnT>
                    <a:lnB>
                      <a:noFill/>
                    </a:lnB>
                  </a:tcPr>
                </a:tc>
                <a:extLst>
                  <a:ext uri="{0D108BD9-81ED-4DB2-BD59-A6C34878D82A}">
                    <a16:rowId xmlns:a16="http://schemas.microsoft.com/office/drawing/2014/main" val="10000"/>
                  </a:ext>
                </a:extLst>
              </a:tr>
            </a:tbl>
          </a:graphicData>
        </a:graphic>
      </p:graphicFrame>
      <p:sp>
        <p:nvSpPr>
          <p:cNvPr id="69652" name="Rectangle 20"/>
          <p:cNvSpPr>
            <a:spLocks noChangeArrowheads="1"/>
          </p:cNvSpPr>
          <p:nvPr/>
        </p:nvSpPr>
        <p:spPr bwMode="auto">
          <a:xfrm>
            <a:off x="914400" y="2819400"/>
            <a:ext cx="7315200" cy="313932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0" algn="l"/>
              </a:tabLst>
            </a:pPr>
            <a:br>
              <a:rPr kumimoji="0" lang="en-US" sz="1800" b="0" i="0" u="none" strike="noStrike" cap="none" normalizeH="0" baseline="0" dirty="0">
                <a:ln>
                  <a:noFill/>
                </a:ln>
                <a:solidFill>
                  <a:schemeClr val="tx1"/>
                </a:solidFill>
                <a:effectLst/>
                <a:latin typeface="Arial" pitchFamily="34" charset="0"/>
                <a:cs typeface="Arial" pitchFamily="34" charset="0"/>
              </a:rPr>
            </a:br>
            <a:endParaRPr kumimoji="0" lang="en-US" sz="1800" b="0" i="0" u="none" strike="noStrike" cap="none" normalizeH="0" baseline="0" dirty="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where,</a:t>
            </a:r>
            <a:endParaRPr kumimoji="0" lang="en-US" b="0" i="0" u="none" strike="noStrike" cap="none" normalizeH="0" baseline="0" dirty="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N	=	number of lamps required.</a:t>
            </a:r>
            <a:endParaRPr kumimoji="0" lang="en-US" b="0" i="0" u="none" strike="noStrike" cap="none" normalizeH="0" baseline="0" dirty="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E	=	illuminance level required (lux)</a:t>
            </a:r>
            <a:endParaRPr kumimoji="0" lang="en-US" b="0" i="0" u="none" strike="noStrike" cap="none" normalizeH="0" baseline="0" dirty="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A	=	area at working plane height (m</a:t>
            </a:r>
            <a:r>
              <a:rPr kumimoji="0" lang="en-GB" b="0" i="0" u="none" strike="noStrike" cap="none" normalizeH="0" baseline="30000" dirty="0">
                <a:ln>
                  <a:noFill/>
                </a:ln>
                <a:effectLst/>
                <a:ea typeface="Times New Roman" pitchFamily="18" charset="0"/>
                <a:cs typeface="Times New Roman" pitchFamily="18" charset="0"/>
              </a:rPr>
              <a:t>2</a:t>
            </a:r>
            <a:r>
              <a:rPr kumimoji="0" lang="en-GB" b="0" i="0" u="none" strike="noStrike" cap="none" normalizeH="0" baseline="0" dirty="0">
                <a:ln>
                  <a:noFill/>
                </a:ln>
                <a:effectLst/>
                <a:ea typeface="Times New Roman" pitchFamily="18" charset="0"/>
                <a:cs typeface="Times New Roman" pitchFamily="18" charset="0"/>
              </a:rPr>
              <a:t>)</a:t>
            </a:r>
            <a:endParaRPr kumimoji="0" lang="en-US" b="0" i="0" u="none" strike="noStrike" cap="none" normalizeH="0" baseline="0" dirty="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F	=	average luminous flux from each lamp (lm)</a:t>
            </a:r>
            <a:endParaRPr kumimoji="0" lang="en-US" b="0" i="0" u="none" strike="noStrike" cap="none" normalizeH="0" baseline="0" dirty="0">
              <a:ln>
                <a:noFill/>
              </a:ln>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effectLst/>
                <a:ea typeface="Times New Roman" pitchFamily="18" charset="0"/>
                <a:cs typeface="Times New Roman" pitchFamily="18" charset="0"/>
              </a:rPr>
              <a:t>UF	=	utilisation factor, an allowance for the light distribution 			of the luminaire and the room surfaces.</a:t>
            </a:r>
            <a:endParaRPr kumimoji="0" lang="en-US" b="0" i="0" u="none" strike="noStrike" cap="none" normalizeH="0" baseline="0" dirty="0">
              <a:ln>
                <a:noFill/>
              </a:ln>
              <a:effectLst/>
              <a:cs typeface="Arial" pitchFamily="34" charset="0"/>
            </a:endParaRPr>
          </a:p>
          <a:p>
            <a:pPr eaLnBrk="0" fontAlgn="base" hangingPunct="0">
              <a:spcBef>
                <a:spcPct val="0"/>
              </a:spcBef>
              <a:spcAft>
                <a:spcPct val="0"/>
              </a:spcAft>
              <a:tabLst>
                <a:tab pos="0" algn="l"/>
              </a:tabLst>
            </a:pPr>
            <a:r>
              <a:rPr lang="en-GB" dirty="0">
                <a:ea typeface="Times New Roman" pitchFamily="18" charset="0"/>
                <a:cs typeface="Times New Roman" pitchFamily="18" charset="0"/>
              </a:rPr>
              <a:t>LL</a:t>
            </a:r>
            <a:r>
              <a:rPr kumimoji="0" lang="en-GB" b="0" i="0" u="none" strike="noStrike" cap="none" normalizeH="0" baseline="0" dirty="0">
                <a:ln>
                  <a:noFill/>
                </a:ln>
                <a:effectLst/>
                <a:ea typeface="Times New Roman" pitchFamily="18" charset="0"/>
                <a:cs typeface="Times New Roman" pitchFamily="18" charset="0"/>
              </a:rPr>
              <a:t>F	=	light loss factor, an allowance for a reduction in light </a:t>
            </a:r>
          </a:p>
          <a:p>
            <a:pPr eaLnBrk="0" fontAlgn="base" hangingPunct="0">
              <a:spcBef>
                <a:spcPct val="0"/>
              </a:spcBef>
              <a:spcAft>
                <a:spcPct val="0"/>
              </a:spcAft>
              <a:tabLst>
                <a:tab pos="0" algn="l"/>
              </a:tabLst>
            </a:pPr>
            <a:r>
              <a:rPr lang="en-GB" dirty="0">
                <a:ea typeface="Times New Roman" pitchFamily="18" charset="0"/>
                <a:cs typeface="Times New Roman" pitchFamily="18" charset="0"/>
              </a:rPr>
              <a:t>			</a:t>
            </a:r>
            <a:r>
              <a:rPr kumimoji="0" lang="en-GB" b="0" i="0" u="none" strike="noStrike" cap="none" normalizeH="0" baseline="0" dirty="0">
                <a:ln>
                  <a:noFill/>
                </a:ln>
                <a:effectLst/>
                <a:ea typeface="Times New Roman" pitchFamily="18" charset="0"/>
                <a:cs typeface="Times New Roman" pitchFamily="18" charset="0"/>
              </a:rPr>
              <a:t>output caused by lamp deterioration and dirt</a:t>
            </a:r>
            <a:endParaRPr kumimoji="0" lang="en-GB" b="0" i="0" u="none" strike="noStrike" cap="none" normalizeH="0" baseline="0" dirty="0">
              <a:ln>
                <a:noFill/>
              </a:ln>
              <a:effectLst/>
              <a:cs typeface="Arial" pitchFamily="34" charset="0"/>
            </a:endParaRPr>
          </a:p>
        </p:txBody>
      </p:sp>
      <p:grpSp>
        <p:nvGrpSpPr>
          <p:cNvPr id="69653" name="Group 21"/>
          <p:cNvGrpSpPr>
            <a:grpSpLocks/>
          </p:cNvGrpSpPr>
          <p:nvPr/>
        </p:nvGrpSpPr>
        <p:grpSpPr bwMode="auto">
          <a:xfrm>
            <a:off x="1676400" y="1981200"/>
            <a:ext cx="3276600" cy="658812"/>
            <a:chOff x="2556" y="14342"/>
            <a:chExt cx="5160" cy="1038"/>
          </a:xfrm>
          <a:solidFill>
            <a:srgbClr val="FFFF66"/>
          </a:solidFill>
        </p:grpSpPr>
        <p:sp>
          <p:nvSpPr>
            <p:cNvPr id="6965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a:ln>
                    <a:noFill/>
                  </a:ln>
                  <a:solidFill>
                    <a:srgbClr val="FF0000"/>
                  </a:solidFill>
                  <a:effectLst/>
                  <a:latin typeface="Times New Roman" pitchFamily="18" charset="0"/>
                  <a:cs typeface="Arial" pitchFamily="34" charset="0"/>
                </a:rPr>
                <a:t>E  x  A   </a:t>
              </a:r>
              <a:r>
                <a:rPr kumimoji="0" lang="en-US" sz="1400" b="1" i="0" u="none" strike="noStrike" cap="none" normalizeH="0" baseline="0" dirty="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6965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a:ln>
                    <a:noFill/>
                  </a:ln>
                  <a:solidFill>
                    <a:srgbClr val="FF0000"/>
                  </a:solidFill>
                  <a:effectLst/>
                  <a:latin typeface="Times New Roman" pitchFamily="18" charset="0"/>
                  <a:cs typeface="Arial" pitchFamily="34" charset="0"/>
                </a:rPr>
                <a:t>N</a:t>
              </a:r>
              <a:r>
                <a:rPr kumimoji="0" lang="en-US" sz="1400" b="1" i="0" u="none" strike="noStrike" cap="none" normalizeH="0" baseline="0" dirty="0">
                  <a:ln>
                    <a:noFill/>
                  </a:ln>
                  <a:solidFill>
                    <a:srgbClr val="FF0000"/>
                  </a:solidFill>
                  <a:effectLst/>
                  <a:latin typeface="Times New Roman" pitchFamily="18" charset="0"/>
                  <a:cs typeface="Arial" pitchFamily="34" charset="0"/>
                </a:rPr>
                <a:t>  =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69656" name="Line 24"/>
            <p:cNvSpPr>
              <a:spLocks noChangeShapeType="1"/>
            </p:cNvSpPr>
            <p:nvPr/>
          </p:nvSpPr>
          <p:spPr bwMode="auto">
            <a:xfrm>
              <a:off x="3639" y="14855"/>
              <a:ext cx="3717" cy="9"/>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69657" name="Text Box 25"/>
            <p:cNvSpPr txBox="1">
              <a:spLocks noChangeArrowheads="1"/>
            </p:cNvSpPr>
            <p:nvPr/>
          </p:nvSpPr>
          <p:spPr bwMode="auto">
            <a:xfrm>
              <a:off x="3550" y="14910"/>
              <a:ext cx="416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2000" b="1" i="0" u="none" strike="noStrike" cap="none" normalizeH="0" baseline="0" dirty="0">
                  <a:ln>
                    <a:noFill/>
                  </a:ln>
                  <a:solidFill>
                    <a:srgbClr val="FF0000"/>
                  </a:solidFill>
                  <a:effectLst/>
                  <a:latin typeface="Times New Roman" pitchFamily="18" charset="0"/>
                  <a:cs typeface="Arial" pitchFamily="34" charset="0"/>
                </a:rPr>
                <a:t>F    x    UF   x     LLF</a:t>
              </a:r>
              <a:r>
                <a:rPr kumimoji="0" lang="en-US" sz="1400" b="1" i="0" u="none" strike="noStrike" cap="none" normalizeH="0" baseline="0" dirty="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grpSp>
      <p:sp>
        <p:nvSpPr>
          <p:cNvPr id="17" name="TextBox 16"/>
          <p:cNvSpPr txBox="1"/>
          <p:nvPr/>
        </p:nvSpPr>
        <p:spPr>
          <a:xfrm>
            <a:off x="5791200" y="6172200"/>
            <a:ext cx="2971800" cy="461665"/>
          </a:xfrm>
          <a:prstGeom prst="rect">
            <a:avLst/>
          </a:prstGeom>
          <a:noFill/>
        </p:spPr>
        <p:txBody>
          <a:bodyPr wrap="square" rtlCol="0">
            <a:spAutoFit/>
          </a:bodyPr>
          <a:lstStyle/>
          <a:p>
            <a:pPr algn="ctr"/>
            <a:r>
              <a:rPr lang="en-GB" sz="2400" b="1" dirty="0">
                <a:solidFill>
                  <a:srgbClr val="0070C0"/>
                </a:solidFill>
              </a:rPr>
              <a:t>Copy Down</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5800" y="609600"/>
            <a:ext cx="3898824" cy="584775"/>
          </a:xfrm>
          <a:prstGeom prst="rect">
            <a:avLst/>
          </a:prstGeom>
        </p:spPr>
        <p:txBody>
          <a:bodyPr wrap="none">
            <a:spAutoFit/>
          </a:bodyPr>
          <a:lstStyle/>
          <a:p>
            <a:r>
              <a:rPr lang="en-US" sz="3200" b="1" dirty="0"/>
              <a:t>Light Loss factor (LLF) </a:t>
            </a:r>
          </a:p>
        </p:txBody>
      </p:sp>
      <p:sp>
        <p:nvSpPr>
          <p:cNvPr id="16385" name="Rectangle 1"/>
          <p:cNvSpPr>
            <a:spLocks noChangeArrowheads="1"/>
          </p:cNvSpPr>
          <p:nvPr/>
        </p:nvSpPr>
        <p:spPr bwMode="auto">
          <a:xfrm>
            <a:off x="685800" y="1295400"/>
            <a:ext cx="8001000" cy="230832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defTabSz="914400" rtl="0" eaLnBrk="1" fontAlgn="base" latinLnBrk="0" hangingPunct="1">
              <a:lnSpc>
                <a:spcPct val="100000"/>
              </a:lnSpc>
              <a:spcBef>
                <a:spcPct val="0"/>
              </a:spcBef>
              <a:spcAft>
                <a:spcPct val="0"/>
              </a:spcAft>
              <a:buClrTx/>
              <a:buSzTx/>
              <a:buFontTx/>
              <a:buNone/>
              <a:tabLst/>
            </a:pPr>
            <a:r>
              <a:rPr kumimoji="0" lang="en-US" b="0" i="0" u="none" strike="noStrike" cap="none" normalizeH="0" baseline="0" dirty="0">
                <a:ln>
                  <a:noFill/>
                </a:ln>
                <a:solidFill>
                  <a:srgbClr val="404040"/>
                </a:solidFill>
                <a:effectLst/>
                <a:ea typeface="Times New Roman" pitchFamily="18" charset="0"/>
                <a:cs typeface="Arial" pitchFamily="34" charset="0"/>
              </a:rPr>
              <a:t>The </a:t>
            </a:r>
            <a:r>
              <a:rPr lang="en-US" b="1" dirty="0">
                <a:solidFill>
                  <a:srgbClr val="FF0000"/>
                </a:solidFill>
                <a:ea typeface="Times New Roman" pitchFamily="18" charset="0"/>
                <a:cs typeface="Arial" pitchFamily="34" charset="0"/>
              </a:rPr>
              <a:t>Light Loss</a:t>
            </a:r>
            <a:r>
              <a:rPr kumimoji="0" lang="en-US" b="1" i="0" u="none" strike="noStrike" cap="none" normalizeH="0" baseline="0" dirty="0">
                <a:ln>
                  <a:noFill/>
                </a:ln>
                <a:solidFill>
                  <a:srgbClr val="FF0000"/>
                </a:solidFill>
                <a:effectLst/>
                <a:ea typeface="Times New Roman" pitchFamily="18" charset="0"/>
                <a:cs typeface="Arial" pitchFamily="34" charset="0"/>
              </a:rPr>
              <a:t> </a:t>
            </a:r>
            <a:r>
              <a:rPr lang="en-US" b="1" dirty="0">
                <a:solidFill>
                  <a:srgbClr val="FF0000"/>
                </a:solidFill>
                <a:ea typeface="Times New Roman" pitchFamily="18" charset="0"/>
                <a:cs typeface="Arial" pitchFamily="34" charset="0"/>
              </a:rPr>
              <a:t>F</a:t>
            </a:r>
            <a:r>
              <a:rPr kumimoji="0" lang="en-US" b="1" i="0" u="none" strike="noStrike" cap="none" normalizeH="0" baseline="0" dirty="0">
                <a:ln>
                  <a:noFill/>
                </a:ln>
                <a:solidFill>
                  <a:srgbClr val="FF0000"/>
                </a:solidFill>
                <a:effectLst/>
                <a:ea typeface="Times New Roman" pitchFamily="18" charset="0"/>
                <a:cs typeface="Arial" pitchFamily="34" charset="0"/>
              </a:rPr>
              <a:t>actor </a:t>
            </a:r>
            <a:r>
              <a:rPr kumimoji="0" lang="en-US" b="0" i="0" u="none" strike="noStrike" cap="none" normalizeH="0" baseline="0" dirty="0">
                <a:ln>
                  <a:noFill/>
                </a:ln>
                <a:solidFill>
                  <a:srgbClr val="404040"/>
                </a:solidFill>
                <a:effectLst/>
                <a:ea typeface="Times New Roman" pitchFamily="18" charset="0"/>
                <a:cs typeface="Arial" pitchFamily="34" charset="0"/>
              </a:rPr>
              <a:t>is the ratio of the illuminance provided at some given time compared to the initial illuminance.</a:t>
            </a:r>
            <a:r>
              <a:rPr kumimoji="0" lang="en-US" b="0" i="0" u="none" strike="noStrike" cap="none" normalizeH="0" dirty="0">
                <a:ln>
                  <a:noFill/>
                </a:ln>
                <a:solidFill>
                  <a:srgbClr val="404040"/>
                </a:solidFill>
                <a:effectLst/>
                <a:ea typeface="Times New Roman" pitchFamily="18" charset="0"/>
                <a:cs typeface="Arial" pitchFamily="34" charset="0"/>
              </a:rPr>
              <a:t> It is calculated as follows :-</a:t>
            </a:r>
          </a:p>
          <a:p>
            <a:pPr marL="0" marR="0" lvl="0" indent="0" defTabSz="914400" rtl="0" eaLnBrk="1" fontAlgn="base" latinLnBrk="0" hangingPunct="1">
              <a:lnSpc>
                <a:spcPct val="100000"/>
              </a:lnSpc>
              <a:spcBef>
                <a:spcPct val="0"/>
              </a:spcBef>
              <a:spcAft>
                <a:spcPct val="0"/>
              </a:spcAft>
              <a:buClrTx/>
              <a:buSzTx/>
              <a:buFontTx/>
              <a:buNone/>
              <a:tabLst/>
            </a:pPr>
            <a:endParaRPr lang="en-US" dirty="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dirty="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r>
              <a:rPr lang="en-US" dirty="0">
                <a:solidFill>
                  <a:srgbClr val="404040"/>
                </a:solidFill>
                <a:ea typeface="Times New Roman" pitchFamily="18" charset="0"/>
                <a:cs typeface="Arial" pitchFamily="34" charset="0"/>
              </a:rPr>
              <a:t>	LLF   = </a:t>
            </a:r>
            <a:endParaRPr kumimoji="0" lang="en-US" b="0" i="0" u="none" strike="noStrike" cap="none" normalizeH="0" dirty="0">
              <a:ln>
                <a:noFill/>
              </a:ln>
              <a:solidFill>
                <a:srgbClr val="404040"/>
              </a:solidFill>
              <a:effectLst/>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lang="en-US" baseline="0" dirty="0">
              <a:solidFill>
                <a:srgbClr val="404040"/>
              </a:solidFill>
              <a:ea typeface="Times New Roman" pitchFamily="18" charset="0"/>
              <a:cs typeface="Arial" pitchFamily="34" charset="0"/>
            </a:endParaRPr>
          </a:p>
          <a:p>
            <a:pPr marL="0" marR="0" lvl="0" indent="0" defTabSz="914400" rtl="0" eaLnBrk="1" fontAlgn="base" latinLnBrk="0" hangingPunct="1">
              <a:lnSpc>
                <a:spcPct val="100000"/>
              </a:lnSpc>
              <a:spcBef>
                <a:spcPct val="0"/>
              </a:spcBef>
              <a:spcAft>
                <a:spcPct val="0"/>
              </a:spcAft>
              <a:buClrTx/>
              <a:buSzTx/>
              <a:buFontTx/>
              <a:buNone/>
              <a:tabLst/>
            </a:pPr>
            <a:endParaRPr kumimoji="0" lang="en-US" b="0" i="0" u="none" strike="noStrike" cap="none" normalizeH="0" baseline="0" dirty="0">
              <a:ln>
                <a:noFill/>
              </a:ln>
              <a:solidFill>
                <a:srgbClr val="404040"/>
              </a:solidFill>
              <a:effectLst/>
              <a:ea typeface="Times New Roman" pitchFamily="18" charset="0"/>
              <a:cs typeface="Arial" pitchFamily="34"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lang="en-US" dirty="0">
              <a:solidFill>
                <a:srgbClr val="404040"/>
              </a:solidFill>
              <a:ea typeface="Times New Roman" pitchFamily="18" charset="0"/>
              <a:cs typeface="Arial" pitchFamily="34" charset="0"/>
            </a:endParaRPr>
          </a:p>
        </p:txBody>
      </p:sp>
      <p:sp>
        <p:nvSpPr>
          <p:cNvPr id="7" name="Rectangle 6"/>
          <p:cNvSpPr/>
          <p:nvPr/>
        </p:nvSpPr>
        <p:spPr>
          <a:xfrm>
            <a:off x="2286000" y="2362200"/>
            <a:ext cx="1873543" cy="923330"/>
          </a:xfrm>
          <a:prstGeom prst="rect">
            <a:avLst/>
          </a:prstGeom>
        </p:spPr>
        <p:txBody>
          <a:bodyPr wrap="square">
            <a:spAutoFit/>
          </a:bodyPr>
          <a:lstStyle/>
          <a:p>
            <a:r>
              <a:rPr lang="en-US" dirty="0">
                <a:solidFill>
                  <a:srgbClr val="404040"/>
                </a:solidFill>
                <a:ea typeface="Times New Roman" pitchFamily="18" charset="0"/>
                <a:cs typeface="Arial" pitchFamily="34" charset="0"/>
              </a:rPr>
              <a:t>Lamp Maintenance    X Factor </a:t>
            </a:r>
            <a:endParaRPr lang="en-US" dirty="0"/>
          </a:p>
        </p:txBody>
      </p:sp>
      <p:sp>
        <p:nvSpPr>
          <p:cNvPr id="8" name="Rectangle 7"/>
          <p:cNvSpPr/>
          <p:nvPr/>
        </p:nvSpPr>
        <p:spPr>
          <a:xfrm>
            <a:off x="4114800" y="2362200"/>
            <a:ext cx="1981200" cy="923330"/>
          </a:xfrm>
          <a:prstGeom prst="rect">
            <a:avLst/>
          </a:prstGeom>
        </p:spPr>
        <p:txBody>
          <a:bodyPr wrap="square">
            <a:spAutoFit/>
          </a:bodyPr>
          <a:lstStyle/>
          <a:p>
            <a:r>
              <a:rPr lang="en-US" dirty="0">
                <a:solidFill>
                  <a:srgbClr val="404040"/>
                </a:solidFill>
                <a:ea typeface="Times New Roman" pitchFamily="18" charset="0"/>
                <a:cs typeface="Arial" pitchFamily="34" charset="0"/>
              </a:rPr>
              <a:t>Luminaire Maintenance    X Factor </a:t>
            </a:r>
            <a:endParaRPr lang="en-US" dirty="0"/>
          </a:p>
        </p:txBody>
      </p:sp>
      <p:sp>
        <p:nvSpPr>
          <p:cNvPr id="9" name="Rectangle 8"/>
          <p:cNvSpPr/>
          <p:nvPr/>
        </p:nvSpPr>
        <p:spPr>
          <a:xfrm>
            <a:off x="5943600" y="2362200"/>
            <a:ext cx="1536383" cy="923330"/>
          </a:xfrm>
          <a:prstGeom prst="rect">
            <a:avLst/>
          </a:prstGeom>
        </p:spPr>
        <p:txBody>
          <a:bodyPr wrap="none">
            <a:spAutoFit/>
          </a:bodyPr>
          <a:lstStyle/>
          <a:p>
            <a:r>
              <a:rPr lang="en-US" dirty="0">
                <a:solidFill>
                  <a:srgbClr val="404040"/>
                </a:solidFill>
                <a:ea typeface="Times New Roman" pitchFamily="18" charset="0"/>
                <a:cs typeface="Arial" pitchFamily="34" charset="0"/>
              </a:rPr>
              <a:t>Room Surface </a:t>
            </a:r>
          </a:p>
          <a:p>
            <a:r>
              <a:rPr lang="en-US" dirty="0">
                <a:solidFill>
                  <a:srgbClr val="404040"/>
                </a:solidFill>
                <a:ea typeface="Times New Roman" pitchFamily="18" charset="0"/>
                <a:cs typeface="Arial" pitchFamily="34" charset="0"/>
              </a:rPr>
              <a:t>Maintenance</a:t>
            </a:r>
          </a:p>
          <a:p>
            <a:r>
              <a:rPr lang="en-US" dirty="0">
                <a:solidFill>
                  <a:srgbClr val="404040"/>
                </a:solidFill>
                <a:ea typeface="Times New Roman" pitchFamily="18" charset="0"/>
                <a:cs typeface="Arial" pitchFamily="34" charset="0"/>
              </a:rPr>
              <a:t>Factor	</a:t>
            </a:r>
            <a:endParaRPr lang="en-US" dirty="0"/>
          </a:p>
        </p:txBody>
      </p:sp>
      <p:sp>
        <p:nvSpPr>
          <p:cNvPr id="10" name="Rectangle 9"/>
          <p:cNvSpPr/>
          <p:nvPr/>
        </p:nvSpPr>
        <p:spPr>
          <a:xfrm>
            <a:off x="990600" y="2209800"/>
            <a:ext cx="7467600" cy="129540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914400" y="3733800"/>
            <a:ext cx="7772400" cy="2862322"/>
          </a:xfrm>
          <a:prstGeom prst="rect">
            <a:avLst/>
          </a:prstGeom>
          <a:noFill/>
        </p:spPr>
        <p:txBody>
          <a:bodyPr wrap="square" rtlCol="0">
            <a:spAutoFit/>
          </a:bodyPr>
          <a:lstStyle/>
          <a:p>
            <a:r>
              <a:rPr lang="en-US" dirty="0"/>
              <a:t>Where </a:t>
            </a:r>
          </a:p>
          <a:p>
            <a:endParaRPr lang="en-US" dirty="0"/>
          </a:p>
          <a:p>
            <a:pPr algn="just">
              <a:buFont typeface="Arial" pitchFamily="34" charset="0"/>
              <a:buChar char="•"/>
            </a:pPr>
            <a:r>
              <a:rPr lang="en-US" dirty="0"/>
              <a:t> </a:t>
            </a:r>
            <a:r>
              <a:rPr lang="en-US" b="1" dirty="0">
                <a:solidFill>
                  <a:srgbClr val="0070C0"/>
                </a:solidFill>
              </a:rPr>
              <a:t>Lamp Maintenance </a:t>
            </a:r>
            <a:r>
              <a:rPr lang="en-US" dirty="0"/>
              <a:t>Factor is an estimate of the </a:t>
            </a:r>
            <a:r>
              <a:rPr lang="en-US" b="1" dirty="0">
                <a:solidFill>
                  <a:srgbClr val="0070C0"/>
                </a:solidFill>
              </a:rPr>
              <a:t>decline in output of the lamp  </a:t>
            </a:r>
          </a:p>
          <a:p>
            <a:pPr algn="just"/>
            <a:r>
              <a:rPr lang="en-US" b="1" dirty="0">
                <a:solidFill>
                  <a:srgbClr val="0070C0"/>
                </a:solidFill>
              </a:rPr>
              <a:t>  source over a set time</a:t>
            </a:r>
          </a:p>
          <a:p>
            <a:pPr algn="just"/>
            <a:endParaRPr lang="en-US" dirty="0"/>
          </a:p>
          <a:p>
            <a:pPr algn="just">
              <a:buFont typeface="Arial" pitchFamily="34" charset="0"/>
              <a:buChar char="•"/>
            </a:pPr>
            <a:r>
              <a:rPr lang="en-US" dirty="0"/>
              <a:t> </a:t>
            </a:r>
            <a:r>
              <a:rPr lang="en-US" b="1" dirty="0">
                <a:solidFill>
                  <a:srgbClr val="0070C0"/>
                </a:solidFill>
              </a:rPr>
              <a:t>Luminaire Maintenance Factor </a:t>
            </a:r>
            <a:r>
              <a:rPr lang="en-US" dirty="0"/>
              <a:t>is an </a:t>
            </a:r>
            <a:r>
              <a:rPr lang="en-US" b="1" dirty="0">
                <a:solidFill>
                  <a:srgbClr val="0070C0"/>
                </a:solidFill>
              </a:rPr>
              <a:t>estimate of the reduction in light output </a:t>
            </a:r>
          </a:p>
          <a:p>
            <a:pPr algn="just"/>
            <a:r>
              <a:rPr lang="en-US" b="1" dirty="0">
                <a:solidFill>
                  <a:srgbClr val="0070C0"/>
                </a:solidFill>
              </a:rPr>
              <a:t>  caused  by dirt </a:t>
            </a:r>
            <a:r>
              <a:rPr lang="en-US" dirty="0"/>
              <a:t>on the luminaire over a set time</a:t>
            </a:r>
          </a:p>
          <a:p>
            <a:pPr algn="just"/>
            <a:endParaRPr lang="en-US" dirty="0"/>
          </a:p>
          <a:p>
            <a:pPr algn="just">
              <a:buFont typeface="Arial" pitchFamily="34" charset="0"/>
              <a:buChar char="•"/>
            </a:pPr>
            <a:r>
              <a:rPr lang="en-US" dirty="0"/>
              <a:t> </a:t>
            </a:r>
            <a:r>
              <a:rPr lang="en-US" b="1" dirty="0">
                <a:solidFill>
                  <a:srgbClr val="0070C0"/>
                </a:solidFill>
              </a:rPr>
              <a:t>Room Surface Maintenance Factor </a:t>
            </a:r>
            <a:r>
              <a:rPr lang="en-US" dirty="0"/>
              <a:t>is an estimate of the </a:t>
            </a:r>
            <a:r>
              <a:rPr lang="en-US" b="1" dirty="0">
                <a:solidFill>
                  <a:srgbClr val="0070C0"/>
                </a:solidFill>
              </a:rPr>
              <a:t>effect of dirt</a:t>
            </a:r>
          </a:p>
          <a:p>
            <a:pPr algn="just"/>
            <a:r>
              <a:rPr lang="en-US" b="1" dirty="0">
                <a:solidFill>
                  <a:srgbClr val="0070C0"/>
                </a:solidFill>
              </a:rPr>
              <a:t>  deposited on the room surfaces over a set time. </a:t>
            </a:r>
          </a:p>
        </p:txBody>
      </p:sp>
      <p:sp>
        <p:nvSpPr>
          <p:cNvPr id="12" name="Rectangle 11"/>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21"/>
          <p:cNvGrpSpPr>
            <a:grpSpLocks/>
          </p:cNvGrpSpPr>
          <p:nvPr/>
        </p:nvGrpSpPr>
        <p:grpSpPr bwMode="auto">
          <a:xfrm>
            <a:off x="6096000" y="304800"/>
            <a:ext cx="2540000" cy="658812"/>
            <a:chOff x="2556" y="14342"/>
            <a:chExt cx="4000" cy="1038"/>
          </a:xfrm>
          <a:solidFill>
            <a:srgbClr val="FFFF66"/>
          </a:solidFill>
        </p:grpSpPr>
        <p:sp>
          <p:nvSpPr>
            <p:cNvPr id="14"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15"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16"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7"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F    x    UF   x     </a:t>
              </a:r>
              <a:r>
                <a:rPr kumimoji="0" lang="en-US" sz="1600" b="1" i="0" u="none" strike="noStrike" cap="none" normalizeH="0" baseline="0" dirty="0">
                  <a:ln>
                    <a:noFill/>
                  </a:ln>
                  <a:effectLst/>
                  <a:latin typeface="Times New Roman" pitchFamily="18" charset="0"/>
                  <a:cs typeface="Arial" pitchFamily="34" charset="0"/>
                </a:rPr>
                <a:t>LLF</a:t>
              </a:r>
              <a:r>
                <a:rPr kumimoji="0" lang="en-US" sz="1400" b="1" i="0" u="none" strike="noStrike" cap="none" normalizeH="0" baseline="0" dirty="0">
                  <a:ln>
                    <a:noFill/>
                  </a:ln>
                  <a:solidFill>
                    <a:srgbClr val="FF0000"/>
                  </a:solidFill>
                  <a:effectLst/>
                  <a:latin typeface="Times New Roman" pitchFamily="18" charset="0"/>
                  <a:cs typeface="Arial" pitchFamily="34" charset="0"/>
                </a:rPr>
                <a:t>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685800"/>
            <a:ext cx="3898824" cy="584775"/>
          </a:xfrm>
          <a:prstGeom prst="rect">
            <a:avLst/>
          </a:prstGeom>
        </p:spPr>
        <p:txBody>
          <a:bodyPr wrap="none">
            <a:spAutoFit/>
          </a:bodyPr>
          <a:lstStyle/>
          <a:p>
            <a:r>
              <a:rPr lang="en-US" sz="3200" b="1" dirty="0"/>
              <a:t>Light Loss factor (LLF) </a:t>
            </a:r>
          </a:p>
        </p:txBody>
      </p:sp>
      <p:sp>
        <p:nvSpPr>
          <p:cNvPr id="3" name="Rectangle 2"/>
          <p:cNvSpPr/>
          <p:nvPr/>
        </p:nvSpPr>
        <p:spPr>
          <a:xfrm>
            <a:off x="685800" y="1590430"/>
            <a:ext cx="8001000" cy="1477328"/>
          </a:xfrm>
          <a:prstGeom prst="rect">
            <a:avLst/>
          </a:prstGeom>
        </p:spPr>
        <p:txBody>
          <a:bodyPr wrap="square">
            <a:spAutoFit/>
          </a:bodyPr>
          <a:lstStyle/>
          <a:p>
            <a:r>
              <a:rPr lang="en-US" b="1" dirty="0">
                <a:solidFill>
                  <a:srgbClr val="0070C0"/>
                </a:solidFill>
              </a:rPr>
              <a:t>Light Loss Factor has taken over ‘</a:t>
            </a:r>
            <a:r>
              <a:rPr lang="en-US" b="1" i="1" dirty="0">
                <a:solidFill>
                  <a:srgbClr val="0070C0"/>
                </a:solidFill>
              </a:rPr>
              <a:t>Maintenance Factor’</a:t>
            </a:r>
            <a:r>
              <a:rPr lang="en-US" dirty="0"/>
              <a:t>, which was previously used.</a:t>
            </a:r>
          </a:p>
          <a:p>
            <a:r>
              <a:rPr lang="en-US" dirty="0"/>
              <a:t> </a:t>
            </a:r>
          </a:p>
          <a:p>
            <a:endParaRPr lang="en-US" dirty="0"/>
          </a:p>
          <a:p>
            <a:r>
              <a:rPr lang="en-US" dirty="0"/>
              <a:t>Typical light loss factors used is as shown in table below. </a:t>
            </a:r>
          </a:p>
          <a:p>
            <a:endParaRPr lang="en-US" dirty="0"/>
          </a:p>
        </p:txBody>
      </p:sp>
      <p:graphicFrame>
        <p:nvGraphicFramePr>
          <p:cNvPr id="4" name="Table 3"/>
          <p:cNvGraphicFramePr>
            <a:graphicFrameLocks noGrp="1"/>
          </p:cNvGraphicFramePr>
          <p:nvPr/>
        </p:nvGraphicFramePr>
        <p:xfrm>
          <a:off x="762000" y="3124200"/>
          <a:ext cx="7239000" cy="1112520"/>
        </p:xfrm>
        <a:graphic>
          <a:graphicData uri="http://schemas.openxmlformats.org/drawingml/2006/table">
            <a:tbl>
              <a:tblPr firstRow="1" bandRow="1">
                <a:tableStyleId>{5C22544A-7EE6-4342-B048-85BDC9FD1C3A}</a:tableStyleId>
              </a:tblPr>
              <a:tblGrid>
                <a:gridCol w="2895600">
                  <a:extLst>
                    <a:ext uri="{9D8B030D-6E8A-4147-A177-3AD203B41FA5}">
                      <a16:colId xmlns:a16="http://schemas.microsoft.com/office/drawing/2014/main" val="20000"/>
                    </a:ext>
                  </a:extLst>
                </a:gridCol>
                <a:gridCol w="19304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370840">
                <a:tc>
                  <a:txBody>
                    <a:bodyPr/>
                    <a:lstStyle/>
                    <a:p>
                      <a:r>
                        <a:rPr lang="en-US" dirty="0"/>
                        <a:t>12 month LLF</a:t>
                      </a:r>
                    </a:p>
                  </a:txBody>
                  <a:tcPr/>
                </a:tc>
                <a:tc>
                  <a:txBody>
                    <a:bodyPr/>
                    <a:lstStyle/>
                    <a:p>
                      <a:pPr algn="ctr"/>
                      <a:r>
                        <a:rPr lang="en-US" dirty="0"/>
                        <a:t>Direct lighting</a:t>
                      </a:r>
                    </a:p>
                  </a:txBody>
                  <a:tcPr/>
                </a:tc>
                <a:tc>
                  <a:txBody>
                    <a:bodyPr/>
                    <a:lstStyle/>
                    <a:p>
                      <a:pPr algn="ctr"/>
                      <a:r>
                        <a:rPr lang="en-US" dirty="0"/>
                        <a:t>Indirect</a:t>
                      </a:r>
                      <a:r>
                        <a:rPr lang="en-US" baseline="0" dirty="0"/>
                        <a:t> lighting</a:t>
                      </a:r>
                      <a:endParaRPr lang="en-US" dirty="0"/>
                    </a:p>
                  </a:txBody>
                  <a:tcPr/>
                </a:tc>
                <a:extLst>
                  <a:ext uri="{0D108BD9-81ED-4DB2-BD59-A6C34878D82A}">
                    <a16:rowId xmlns:a16="http://schemas.microsoft.com/office/drawing/2014/main" val="10000"/>
                  </a:ext>
                </a:extLst>
              </a:tr>
              <a:tr h="370840">
                <a:tc>
                  <a:txBody>
                    <a:bodyPr/>
                    <a:lstStyle/>
                    <a:p>
                      <a:r>
                        <a:rPr lang="en-US" dirty="0"/>
                        <a:t>Air conditioned building</a:t>
                      </a:r>
                    </a:p>
                  </a:txBody>
                  <a:tcPr/>
                </a:tc>
                <a:tc>
                  <a:txBody>
                    <a:bodyPr/>
                    <a:lstStyle/>
                    <a:p>
                      <a:pPr algn="ctr"/>
                      <a:r>
                        <a:rPr lang="en-US" dirty="0"/>
                        <a:t>0.95</a:t>
                      </a:r>
                    </a:p>
                  </a:txBody>
                  <a:tcPr/>
                </a:tc>
                <a:tc>
                  <a:txBody>
                    <a:bodyPr/>
                    <a:lstStyle/>
                    <a:p>
                      <a:pPr algn="ctr"/>
                      <a:r>
                        <a:rPr lang="en-US" dirty="0"/>
                        <a:t>0.9</a:t>
                      </a:r>
                    </a:p>
                  </a:txBody>
                  <a:tcPr/>
                </a:tc>
                <a:extLst>
                  <a:ext uri="{0D108BD9-81ED-4DB2-BD59-A6C34878D82A}">
                    <a16:rowId xmlns:a16="http://schemas.microsoft.com/office/drawing/2014/main" val="10001"/>
                  </a:ext>
                </a:extLst>
              </a:tr>
              <a:tr h="370840">
                <a:tc>
                  <a:txBody>
                    <a:bodyPr/>
                    <a:lstStyle/>
                    <a:p>
                      <a:r>
                        <a:rPr lang="en-US" dirty="0"/>
                        <a:t>Dirty industrial area</a:t>
                      </a:r>
                    </a:p>
                  </a:txBody>
                  <a:tcPr/>
                </a:tc>
                <a:tc>
                  <a:txBody>
                    <a:bodyPr/>
                    <a:lstStyle/>
                    <a:p>
                      <a:pPr algn="ctr"/>
                      <a:r>
                        <a:rPr lang="en-US" dirty="0"/>
                        <a:t>0.7</a:t>
                      </a:r>
                    </a:p>
                  </a:txBody>
                  <a:tcPr/>
                </a:tc>
                <a:tc>
                  <a:txBody>
                    <a:bodyPr/>
                    <a:lstStyle/>
                    <a:p>
                      <a:pPr algn="ctr"/>
                      <a:r>
                        <a:rPr lang="en-US" dirty="0"/>
                        <a:t>0.35</a:t>
                      </a:r>
                    </a:p>
                  </a:txBody>
                  <a:tcPr/>
                </a:tc>
                <a:extLst>
                  <a:ext uri="{0D108BD9-81ED-4DB2-BD59-A6C34878D82A}">
                    <a16:rowId xmlns:a16="http://schemas.microsoft.com/office/drawing/2014/main" val="10002"/>
                  </a:ext>
                </a:extLst>
              </a:tr>
            </a:tbl>
          </a:graphicData>
        </a:graphic>
      </p:graphicFrame>
      <p:sp>
        <p:nvSpPr>
          <p:cNvPr id="5" name="Rectangle 4"/>
          <p:cNvSpPr/>
          <p:nvPr/>
        </p:nvSpPr>
        <p:spPr>
          <a:xfrm>
            <a:off x="762000" y="4800600"/>
            <a:ext cx="7239000" cy="369332"/>
          </a:xfrm>
          <a:prstGeom prst="rect">
            <a:avLst/>
          </a:prstGeom>
        </p:spPr>
        <p:txBody>
          <a:bodyPr wrap="square">
            <a:spAutoFit/>
          </a:bodyPr>
          <a:lstStyle/>
          <a:p>
            <a:r>
              <a:rPr lang="en-US" dirty="0"/>
              <a:t>Note : Taking Lamps running for average  8 hours per working day</a:t>
            </a:r>
          </a:p>
        </p:txBody>
      </p:sp>
      <p:sp>
        <p:nvSpPr>
          <p:cNvPr id="6" name="TextBox 5"/>
          <p:cNvSpPr txBox="1"/>
          <p:nvPr/>
        </p:nvSpPr>
        <p:spPr>
          <a:xfrm>
            <a:off x="3733800" y="4267200"/>
            <a:ext cx="1828800" cy="276999"/>
          </a:xfrm>
          <a:prstGeom prst="rect">
            <a:avLst/>
          </a:prstGeom>
          <a:noFill/>
        </p:spPr>
        <p:txBody>
          <a:bodyPr wrap="square" rtlCol="0">
            <a:spAutoFit/>
          </a:bodyPr>
          <a:lstStyle/>
          <a:p>
            <a:pPr algn="ctr"/>
            <a:r>
              <a:rPr lang="en-GB" sz="1200" b="1" dirty="0"/>
              <a:t>Down light</a:t>
            </a:r>
          </a:p>
        </p:txBody>
      </p:sp>
      <p:sp>
        <p:nvSpPr>
          <p:cNvPr id="7" name="Rectangle 6"/>
          <p:cNvSpPr/>
          <p:nvPr/>
        </p:nvSpPr>
        <p:spPr>
          <a:xfrm>
            <a:off x="6489650" y="4267200"/>
            <a:ext cx="717056" cy="276999"/>
          </a:xfrm>
          <a:prstGeom prst="rect">
            <a:avLst/>
          </a:prstGeom>
        </p:spPr>
        <p:txBody>
          <a:bodyPr wrap="none">
            <a:spAutoFit/>
          </a:bodyPr>
          <a:lstStyle/>
          <a:p>
            <a:pPr algn="ctr"/>
            <a:r>
              <a:rPr lang="en-GB" sz="1200" b="1" dirty="0"/>
              <a:t>Up Light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143000"/>
            <a:ext cx="8458200" cy="3416320"/>
          </a:xfrm>
          <a:prstGeom prst="rect">
            <a:avLst/>
          </a:prstGeom>
        </p:spPr>
        <p:txBody>
          <a:bodyPr wrap="square">
            <a:spAutoFit/>
          </a:bodyPr>
          <a:lstStyle/>
          <a:p>
            <a:r>
              <a:rPr lang="en-US" dirty="0"/>
              <a:t>The </a:t>
            </a:r>
            <a:r>
              <a:rPr lang="en-US" b="1" dirty="0">
                <a:solidFill>
                  <a:srgbClr val="FF0000"/>
                </a:solidFill>
              </a:rPr>
              <a:t>Utilisation Factor </a:t>
            </a:r>
            <a:r>
              <a:rPr lang="en-US" dirty="0"/>
              <a:t>is the ratio of total flux reaching the working plane compared to the total flux output of the lamps. It depends on the following:- </a:t>
            </a:r>
          </a:p>
          <a:p>
            <a:endParaRPr lang="en-US" dirty="0"/>
          </a:p>
          <a:p>
            <a:r>
              <a:rPr lang="en-US" b="1" dirty="0">
                <a:solidFill>
                  <a:srgbClr val="00B050"/>
                </a:solidFill>
              </a:rPr>
              <a:t>1.  </a:t>
            </a:r>
            <a:r>
              <a:rPr lang="en-US" b="1" dirty="0">
                <a:solidFill>
                  <a:srgbClr val="0070C0"/>
                </a:solidFill>
              </a:rPr>
              <a:t>The luminaire properties. </a:t>
            </a:r>
          </a:p>
          <a:p>
            <a:pPr lvl="1"/>
            <a:r>
              <a:rPr lang="en-US" dirty="0"/>
              <a:t>You need the </a:t>
            </a:r>
            <a:r>
              <a:rPr lang="en-US" b="1" dirty="0">
                <a:solidFill>
                  <a:srgbClr val="0070C0"/>
                </a:solidFill>
              </a:rPr>
              <a:t>light output ratio (</a:t>
            </a:r>
            <a:r>
              <a:rPr lang="en-US" b="1" i="1" dirty="0">
                <a:solidFill>
                  <a:srgbClr val="0070C0"/>
                </a:solidFill>
              </a:rPr>
              <a:t>LOR). </a:t>
            </a:r>
            <a:r>
              <a:rPr lang="en-US" dirty="0"/>
              <a:t>How much of the light emitted</a:t>
            </a:r>
          </a:p>
          <a:p>
            <a:pPr lvl="1"/>
            <a:r>
              <a:rPr lang="en-US" dirty="0"/>
              <a:t>by the lamps actually leaves the luminaire? An enclosed lamp in a luminaire with low reflectivity will have a smaller LOR than a naked lamp.</a:t>
            </a:r>
          </a:p>
          <a:p>
            <a:endParaRPr lang="en-US" b="1" dirty="0"/>
          </a:p>
          <a:p>
            <a:r>
              <a:rPr lang="en-US" b="1" dirty="0">
                <a:solidFill>
                  <a:srgbClr val="00B050"/>
                </a:solidFill>
              </a:rPr>
              <a:t>2. </a:t>
            </a:r>
            <a:r>
              <a:rPr lang="en-US" b="1" dirty="0">
                <a:solidFill>
                  <a:srgbClr val="0070C0"/>
                </a:solidFill>
              </a:rPr>
              <a:t>The respective values of the Up LOR and Down LOR also have an impact.</a:t>
            </a:r>
          </a:p>
          <a:p>
            <a:pPr lvl="1"/>
            <a:r>
              <a:rPr lang="en-US" dirty="0"/>
              <a:t>The light emitted downwards will probably reach the work area without</a:t>
            </a:r>
          </a:p>
          <a:p>
            <a:pPr lvl="1"/>
            <a:r>
              <a:rPr lang="en-US" dirty="0"/>
              <a:t>reflections. However light emitted upwards can only reach the work area after reflection(s) from surfaces. A large DLOR usually means a higher Utilisation Factor.</a:t>
            </a:r>
          </a:p>
        </p:txBody>
      </p:sp>
      <p:sp>
        <p:nvSpPr>
          <p:cNvPr id="3" name="Rectangle 2"/>
          <p:cNvSpPr/>
          <p:nvPr/>
        </p:nvSpPr>
        <p:spPr>
          <a:xfrm>
            <a:off x="381000" y="533400"/>
            <a:ext cx="3039615" cy="584775"/>
          </a:xfrm>
          <a:prstGeom prst="rect">
            <a:avLst/>
          </a:prstGeom>
        </p:spPr>
        <p:txBody>
          <a:bodyPr wrap="none">
            <a:spAutoFit/>
          </a:bodyPr>
          <a:lstStyle/>
          <a:p>
            <a:r>
              <a:rPr lang="en-US" sz="3200" b="1" dirty="0"/>
              <a:t>Utilisation factor</a:t>
            </a:r>
            <a:endParaRPr lang="en-US" sz="3200" dirty="0"/>
          </a:p>
        </p:txBody>
      </p:sp>
      <p:sp>
        <p:nvSpPr>
          <p:cNvPr id="5" name="Rectangle 4"/>
          <p:cNvSpPr/>
          <p:nvPr/>
        </p:nvSpPr>
        <p:spPr>
          <a:xfrm>
            <a:off x="381000" y="4648200"/>
            <a:ext cx="7620000" cy="923330"/>
          </a:xfrm>
          <a:prstGeom prst="rect">
            <a:avLst/>
          </a:prstGeom>
        </p:spPr>
        <p:txBody>
          <a:bodyPr wrap="square">
            <a:spAutoFit/>
          </a:bodyPr>
          <a:lstStyle/>
          <a:p>
            <a:r>
              <a:rPr lang="en-US" b="1" dirty="0">
                <a:solidFill>
                  <a:srgbClr val="00B050"/>
                </a:solidFill>
              </a:rPr>
              <a:t>3. </a:t>
            </a:r>
            <a:r>
              <a:rPr lang="en-US" b="1" dirty="0">
                <a:solidFill>
                  <a:srgbClr val="0070C0"/>
                </a:solidFill>
              </a:rPr>
              <a:t>The reflectance of the room surfaces. </a:t>
            </a:r>
          </a:p>
          <a:p>
            <a:pPr lvl="1"/>
            <a:r>
              <a:rPr lang="en-US" dirty="0"/>
              <a:t>Are the surfaces (walls, ceiling) light or dark in colour? The larger the Upward light output Ratio,  the more important this factor becomes. </a:t>
            </a:r>
          </a:p>
        </p:txBody>
      </p:sp>
      <p:sp>
        <p:nvSpPr>
          <p:cNvPr id="6" name="Rectangle 5"/>
          <p:cNvSpPr/>
          <p:nvPr/>
        </p:nvSpPr>
        <p:spPr>
          <a:xfrm>
            <a:off x="381000" y="5657671"/>
            <a:ext cx="8610600" cy="923330"/>
          </a:xfrm>
          <a:prstGeom prst="rect">
            <a:avLst/>
          </a:prstGeom>
        </p:spPr>
        <p:txBody>
          <a:bodyPr wrap="square">
            <a:spAutoFit/>
          </a:bodyPr>
          <a:lstStyle/>
          <a:p>
            <a:r>
              <a:rPr lang="en-US" b="1" dirty="0">
                <a:solidFill>
                  <a:srgbClr val="00B050"/>
                </a:solidFill>
              </a:rPr>
              <a:t>4. </a:t>
            </a:r>
            <a:r>
              <a:rPr lang="en-US" b="1" dirty="0">
                <a:solidFill>
                  <a:srgbClr val="0070C0"/>
                </a:solidFill>
              </a:rPr>
              <a:t>The geometric proportion of the room. </a:t>
            </a:r>
          </a:p>
          <a:p>
            <a:pPr lvl="1"/>
            <a:r>
              <a:rPr lang="en-US" dirty="0"/>
              <a:t>The geometric shape of the room will affect the Utilisation Factor. A factor called the </a:t>
            </a:r>
            <a:r>
              <a:rPr lang="en-US" b="1" dirty="0">
                <a:solidFill>
                  <a:srgbClr val="0070C0"/>
                </a:solidFill>
              </a:rPr>
              <a:t>Room Index (</a:t>
            </a:r>
            <a:r>
              <a:rPr lang="en-US" b="1" i="1" dirty="0">
                <a:solidFill>
                  <a:srgbClr val="0070C0"/>
                </a:solidFill>
              </a:rPr>
              <a:t>RI) </a:t>
            </a:r>
            <a:r>
              <a:rPr lang="en-US" dirty="0"/>
              <a:t>is defined from the horizontal / vertical areas of the room.</a:t>
            </a:r>
          </a:p>
        </p:txBody>
      </p:sp>
      <p:sp>
        <p:nvSpPr>
          <p:cNvPr id="7" name="Rectangle 6"/>
          <p:cNvSpPr/>
          <p:nvPr/>
        </p:nvSpPr>
        <p:spPr>
          <a:xfrm>
            <a:off x="5943600" y="304800"/>
            <a:ext cx="2971800" cy="685800"/>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21"/>
          <p:cNvGrpSpPr>
            <a:grpSpLocks/>
          </p:cNvGrpSpPr>
          <p:nvPr/>
        </p:nvGrpSpPr>
        <p:grpSpPr bwMode="auto">
          <a:xfrm>
            <a:off x="6096000" y="304800"/>
            <a:ext cx="2540000" cy="658812"/>
            <a:chOff x="2556" y="14342"/>
            <a:chExt cx="4000" cy="1038"/>
          </a:xfrm>
          <a:solidFill>
            <a:srgbClr val="FFFF66"/>
          </a:solidFill>
        </p:grpSpPr>
        <p:sp>
          <p:nvSpPr>
            <p:cNvPr id="9"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10"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11"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2"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F    x    </a:t>
              </a:r>
              <a:r>
                <a:rPr kumimoji="0" lang="en-US" sz="1600" b="1" i="0" u="none" strike="noStrike" cap="none" normalizeH="0" baseline="0" dirty="0">
                  <a:ln>
                    <a:noFill/>
                  </a:ln>
                  <a:effectLst/>
                  <a:latin typeface="Times New Roman" pitchFamily="18" charset="0"/>
                  <a:cs typeface="Arial" pitchFamily="34" charset="0"/>
                </a:rPr>
                <a:t>UF</a:t>
              </a:r>
              <a:r>
                <a:rPr kumimoji="0" lang="en-US" sz="1400" b="1" i="0" u="none" strike="noStrike" cap="none" normalizeH="0" baseline="0" dirty="0">
                  <a:ln>
                    <a:noFill/>
                  </a:ln>
                  <a:solidFill>
                    <a:srgbClr val="FF0000"/>
                  </a:solidFill>
                  <a:effectLst/>
                  <a:latin typeface="Times New Roman" pitchFamily="18" charset="0"/>
                  <a:cs typeface="Arial" pitchFamily="34" charset="0"/>
                </a:rPr>
                <a:t>   x     LLF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6" end="6"/>
                                            </p:txEl>
                                          </p:spTgt>
                                        </p:tgtEl>
                                        <p:attrNameLst>
                                          <p:attrName>style.visibility</p:attrName>
                                        </p:attrNameLst>
                                      </p:cBhvr>
                                      <p:to>
                                        <p:strVal val="visible"/>
                                      </p:to>
                                    </p:set>
                                    <p:anim calcmode="lin" valueType="num">
                                      <p:cBhvr additive="base">
                                        <p:cTn id="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7" end="7"/>
                                            </p:txEl>
                                          </p:spTgt>
                                        </p:tgtEl>
                                        <p:attrNameLst>
                                          <p:attrName>style.visibility</p:attrName>
                                        </p:attrNameLst>
                                      </p:cBhvr>
                                      <p:to>
                                        <p:strVal val="visible"/>
                                      </p:to>
                                    </p:set>
                                    <p:anim calcmode="lin" valueType="num">
                                      <p:cBhvr additive="base">
                                        <p:cTn id="1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
                                            <p:txEl>
                                              <p:pRg st="8" end="8"/>
                                            </p:txEl>
                                          </p:spTgt>
                                        </p:tgtEl>
                                        <p:attrNameLst>
                                          <p:attrName>style.visibility</p:attrName>
                                        </p:attrNameLst>
                                      </p:cBhvr>
                                      <p:to>
                                        <p:strVal val="visible"/>
                                      </p:to>
                                    </p:set>
                                    <p:anim calcmode="lin" valueType="num">
                                      <p:cBhvr additive="base">
                                        <p:cTn id="1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5">
                                            <p:txEl>
                                              <p:pRg st="0" end="0"/>
                                            </p:txEl>
                                          </p:spTgt>
                                        </p:tgtEl>
                                        <p:attrNameLst>
                                          <p:attrName>style.visibility</p:attrName>
                                        </p:attrNameLst>
                                      </p:cBhvr>
                                      <p:to>
                                        <p:strVal val="visible"/>
                                      </p:to>
                                    </p:set>
                                    <p:anim calcmode="lin" valueType="num">
                                      <p:cBhvr additive="base">
                                        <p:cTn id="2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6">
                                            <p:txEl>
                                              <p:pRg st="1" end="1"/>
                                            </p:txEl>
                                          </p:spTgt>
                                        </p:tgtEl>
                                        <p:attrNameLst>
                                          <p:attrName>style.visibility</p:attrName>
                                        </p:attrNameLst>
                                      </p:cBhvr>
                                      <p:to>
                                        <p:strVal val="visible"/>
                                      </p:to>
                                    </p:set>
                                    <p:anim calcmode="lin" valueType="num">
                                      <p:cBhvr additive="base">
                                        <p:cTn id="3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066800"/>
            <a:ext cx="8153400" cy="2031325"/>
          </a:xfrm>
          <a:prstGeom prst="rect">
            <a:avLst/>
          </a:prstGeom>
        </p:spPr>
        <p:txBody>
          <a:bodyPr wrap="square">
            <a:spAutoFit/>
          </a:bodyPr>
          <a:lstStyle/>
          <a:p>
            <a:r>
              <a:rPr lang="en-US" b="1" dirty="0">
                <a:solidFill>
                  <a:srgbClr val="00B050"/>
                </a:solidFill>
              </a:rPr>
              <a:t>5.</a:t>
            </a:r>
            <a:r>
              <a:rPr lang="en-US" b="1" dirty="0"/>
              <a:t> </a:t>
            </a:r>
            <a:r>
              <a:rPr lang="en-US" b="1" dirty="0">
                <a:solidFill>
                  <a:srgbClr val="0070C0"/>
                </a:solidFill>
              </a:rPr>
              <a:t>The Direct ratio. </a:t>
            </a:r>
          </a:p>
          <a:p>
            <a:pPr lvl="1" algn="just"/>
            <a:r>
              <a:rPr lang="en-US" dirty="0"/>
              <a:t>This is the proportion of the downward luminous flux that reaches the work area directly without reflection. It depends on:</a:t>
            </a:r>
          </a:p>
          <a:p>
            <a:pPr lvl="1" algn="just"/>
            <a:r>
              <a:rPr lang="en-US" dirty="0">
                <a:cs typeface="Times New Roman" pitchFamily="18" charset="0"/>
              </a:rPr>
              <a:t>         </a:t>
            </a:r>
            <a:r>
              <a:rPr lang="en-US" b="1" dirty="0"/>
              <a:t>The light distribution from the </a:t>
            </a:r>
            <a:r>
              <a:rPr lang="fr-FR" b="1" dirty="0"/>
              <a:t>luminaires. </a:t>
            </a:r>
          </a:p>
          <a:p>
            <a:pPr lvl="2" algn="just"/>
            <a:r>
              <a:rPr lang="fr-FR" b="1" dirty="0">
                <a:solidFill>
                  <a:srgbClr val="0070C0"/>
                </a:solidFill>
              </a:rPr>
              <a:t>Luminaires that emit light </a:t>
            </a:r>
            <a:r>
              <a:rPr lang="en-US" b="1" dirty="0">
                <a:solidFill>
                  <a:srgbClr val="0070C0"/>
                </a:solidFill>
              </a:rPr>
              <a:t>through a larger solid angle (fluorescents) will generally have a smaller direct ratio than luminaires that emit light in a narrower beam (spot lights)</a:t>
            </a:r>
          </a:p>
        </p:txBody>
      </p:sp>
      <p:sp>
        <p:nvSpPr>
          <p:cNvPr id="3" name="Rectangle 2"/>
          <p:cNvSpPr/>
          <p:nvPr/>
        </p:nvSpPr>
        <p:spPr>
          <a:xfrm>
            <a:off x="385549" y="354925"/>
            <a:ext cx="3039615" cy="584775"/>
          </a:xfrm>
          <a:prstGeom prst="rect">
            <a:avLst/>
          </a:prstGeom>
        </p:spPr>
        <p:txBody>
          <a:bodyPr wrap="none">
            <a:spAutoFit/>
          </a:bodyPr>
          <a:lstStyle/>
          <a:p>
            <a:r>
              <a:rPr lang="en-US" sz="3200" b="1" dirty="0"/>
              <a:t>Utilisation factor</a:t>
            </a:r>
            <a:endParaRPr lang="en-US" sz="3200" dirty="0"/>
          </a:p>
        </p:txBody>
      </p:sp>
      <p:sp>
        <p:nvSpPr>
          <p:cNvPr id="4" name="Rectangle 2"/>
          <p:cNvSpPr>
            <a:spLocks noChangeArrowheads="1"/>
          </p:cNvSpPr>
          <p:nvPr/>
        </p:nvSpPr>
        <p:spPr bwMode="auto">
          <a:xfrm>
            <a:off x="609600" y="3480284"/>
            <a:ext cx="7924800" cy="193899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a:ln>
                  <a:noFill/>
                </a:ln>
                <a:solidFill>
                  <a:srgbClr val="0070C0"/>
                </a:solidFill>
                <a:effectLst/>
                <a:ea typeface="Times New Roman" pitchFamily="18" charset="0"/>
                <a:cs typeface="Arial" pitchFamily="34" charset="0"/>
              </a:rPr>
              <a:t>The Utilisation Factor brings together all of the variables above </a:t>
            </a:r>
            <a:r>
              <a:rPr kumimoji="0" lang="en-US" b="0" i="0" u="none" strike="noStrike" cap="none" normalizeH="0" baseline="0" dirty="0">
                <a:ln>
                  <a:noFill/>
                </a:ln>
                <a:solidFill>
                  <a:srgbClr val="404040"/>
                </a:solidFill>
                <a:effectLst/>
                <a:ea typeface="Times New Roman" pitchFamily="18" charset="0"/>
                <a:cs typeface="Arial" pitchFamily="34" charset="0"/>
              </a:rPr>
              <a:t>(reflectance of both the walls and ceiling, the room index, and the type of luminaire) </a:t>
            </a:r>
            <a:r>
              <a:rPr kumimoji="0" lang="en-US" b="1" i="0" u="none" strike="noStrike" cap="none" normalizeH="0" baseline="0" dirty="0">
                <a:ln>
                  <a:noFill/>
                </a:ln>
                <a:solidFill>
                  <a:srgbClr val="0070C0"/>
                </a:solidFill>
                <a:effectLst/>
                <a:ea typeface="Times New Roman" pitchFamily="18" charset="0"/>
                <a:cs typeface="Arial" pitchFamily="34" charset="0"/>
              </a:rPr>
              <a:t>into a single value.  </a:t>
            </a:r>
          </a:p>
          <a:p>
            <a:pPr marL="0" marR="0" lvl="0" indent="0" algn="just" defTabSz="914400" rtl="0" eaLnBrk="1" fontAlgn="base" latinLnBrk="0" hangingPunct="1">
              <a:lnSpc>
                <a:spcPct val="100000"/>
              </a:lnSpc>
              <a:spcBef>
                <a:spcPct val="0"/>
              </a:spcBef>
              <a:spcAft>
                <a:spcPct val="0"/>
              </a:spcAft>
              <a:buClrTx/>
              <a:buSzTx/>
              <a:buFontTx/>
              <a:buNone/>
              <a:tabLst/>
            </a:pPr>
            <a:endParaRPr lang="en-US" dirty="0">
              <a:solidFill>
                <a:srgbClr val="404040"/>
              </a:solidFill>
              <a:ea typeface="Times New Roman" pitchFamily="18" charset="0"/>
              <a:cs typeface="Arial"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70C0"/>
                </a:solidFill>
                <a:effectLst/>
                <a:ea typeface="Times New Roman" pitchFamily="18" charset="0"/>
                <a:cs typeface="Arial" pitchFamily="34" charset="0"/>
              </a:rPr>
              <a:t>We use tables available from manufacturers to determine the utilisation factor for different light fixtures.</a:t>
            </a:r>
            <a:endParaRPr kumimoji="0" lang="en-US" sz="2400" b="1" i="0" u="none" strike="noStrike" cap="none" normalizeH="0" baseline="0" dirty="0">
              <a:ln>
                <a:noFill/>
              </a:ln>
              <a:solidFill>
                <a:srgbClr val="0070C0"/>
              </a:solidFill>
              <a:effectLst/>
              <a:cs typeface="Arial" pitchFamily="34" charset="0"/>
            </a:endParaRPr>
          </a:p>
        </p:txBody>
      </p:sp>
      <p:cxnSp>
        <p:nvCxnSpPr>
          <p:cNvPr id="6" name="Straight Arrow Connector 5"/>
          <p:cNvCxnSpPr/>
          <p:nvPr/>
        </p:nvCxnSpPr>
        <p:spPr>
          <a:xfrm>
            <a:off x="4267200" y="5867400"/>
            <a:ext cx="0" cy="6858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880746" y="5979467"/>
            <a:ext cx="1676400" cy="461665"/>
          </a:xfrm>
          <a:prstGeom prst="rect">
            <a:avLst/>
          </a:prstGeom>
          <a:noFill/>
        </p:spPr>
        <p:txBody>
          <a:bodyPr wrap="square" rtlCol="0">
            <a:spAutoFit/>
          </a:bodyPr>
          <a:lstStyle/>
          <a:p>
            <a:r>
              <a:rPr lang="en-GB" sz="2400" dirty="0"/>
              <a:t>HANDOUT</a:t>
            </a:r>
            <a:endParaRPr 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52400" y="800543"/>
            <a:ext cx="8610599" cy="6057457"/>
          </a:xfrm>
          <a:prstGeom prst="rect">
            <a:avLst/>
          </a:prstGeom>
          <a:noFill/>
          <a:ln w="9525">
            <a:noFill/>
            <a:miter lim="800000"/>
            <a:headEnd/>
            <a:tailEnd/>
          </a:ln>
          <a:effectLst/>
        </p:spPr>
      </p:pic>
      <p:sp>
        <p:nvSpPr>
          <p:cNvPr id="3" name="Rectangle 2"/>
          <p:cNvSpPr/>
          <p:nvPr/>
        </p:nvSpPr>
        <p:spPr>
          <a:xfrm>
            <a:off x="457200" y="228600"/>
            <a:ext cx="3039615" cy="584775"/>
          </a:xfrm>
          <a:prstGeom prst="rect">
            <a:avLst/>
          </a:prstGeom>
        </p:spPr>
        <p:txBody>
          <a:bodyPr wrap="none">
            <a:spAutoFit/>
          </a:bodyPr>
          <a:lstStyle/>
          <a:p>
            <a:r>
              <a:rPr lang="en-US" sz="3200" b="1" dirty="0"/>
              <a:t>Utilisation factor</a:t>
            </a:r>
            <a:endParaRPr lang="en-US"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Rectangle 1"/>
          <p:cNvSpPr>
            <a:spLocks noChangeArrowheads="1"/>
          </p:cNvSpPr>
          <p:nvPr/>
        </p:nvSpPr>
        <p:spPr bwMode="auto">
          <a:xfrm>
            <a:off x="609600" y="439579"/>
            <a:ext cx="8153400" cy="403187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sz="2000" b="1" i="0" u="none" strike="noStrike" cap="none" normalizeH="0" baseline="0" dirty="0">
                <a:ln>
                  <a:noFill/>
                </a:ln>
                <a:solidFill>
                  <a:srgbClr val="00B0F0"/>
                </a:solidFill>
                <a:effectLst/>
                <a:ea typeface="Times New Roman" pitchFamily="18" charset="0"/>
                <a:cs typeface="Times New Roman" pitchFamily="18" charset="0"/>
              </a:rPr>
              <a:t> </a:t>
            </a:r>
            <a:r>
              <a:rPr kumimoji="0" lang="en-US" sz="3200" b="1" i="0" u="none" strike="noStrike" cap="none" normalizeH="0" baseline="0" dirty="0">
                <a:ln>
                  <a:noFill/>
                </a:ln>
                <a:solidFill>
                  <a:srgbClr val="0070C0"/>
                </a:solidFill>
                <a:effectLst/>
                <a:ea typeface="Times New Roman" pitchFamily="18" charset="0"/>
                <a:cs typeface="Times New Roman" pitchFamily="18" charset="0"/>
              </a:rPr>
              <a:t>Room Index </a:t>
            </a:r>
            <a:r>
              <a:rPr lang="en-US" dirty="0">
                <a:solidFill>
                  <a:srgbClr val="0070C0"/>
                </a:solidFill>
                <a:ea typeface="Times New Roman" pitchFamily="18" charset="0"/>
                <a:cs typeface="Times New Roman" pitchFamily="18" charset="0"/>
              </a:rPr>
              <a:t>is part of the Utilisation Factor..(No.4 ‘Geometric Proportion’)</a:t>
            </a:r>
            <a:endParaRPr kumimoji="0" lang="en-US" sz="32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Room proportions are described by a </a:t>
            </a:r>
            <a:r>
              <a:rPr kumimoji="0" lang="en-US" sz="2000" b="1" i="0" u="none" strike="noStrike" cap="none" normalizeH="0" baseline="0" dirty="0">
                <a:ln>
                  <a:noFill/>
                </a:ln>
                <a:solidFill>
                  <a:srgbClr val="0070C0"/>
                </a:solidFill>
                <a:effectLst/>
                <a:ea typeface="Times New Roman" pitchFamily="18" charset="0"/>
                <a:cs typeface="Times New Roman" pitchFamily="18" charset="0"/>
              </a:rPr>
              <a:t>Room Index (RI) </a:t>
            </a:r>
            <a:r>
              <a:rPr kumimoji="0" lang="en-US" sz="2000" b="0" i="0" u="none" strike="noStrike" cap="none" normalizeH="0" baseline="0" dirty="0">
                <a:ln>
                  <a:noFill/>
                </a:ln>
                <a:solidFill>
                  <a:schemeClr val="tx1"/>
                </a:solidFill>
                <a:effectLst/>
                <a:ea typeface="Times New Roman" pitchFamily="18" charset="0"/>
                <a:cs typeface="Times New Roman" pitchFamily="18" charset="0"/>
              </a:rPr>
              <a:t>which is given by:</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r>
              <a:rPr kumimoji="0" lang="en-US" sz="3200" b="0" i="0" u="none" strike="noStrike" cap="none" normalizeH="0" baseline="0" dirty="0">
                <a:ln>
                  <a:noFill/>
                </a:ln>
                <a:solidFill>
                  <a:schemeClr val="tx1"/>
                </a:solidFill>
                <a:effectLst/>
                <a:ea typeface="Times New Roman" pitchFamily="18" charset="0"/>
                <a:cs typeface="Times New Roman" pitchFamily="18" charset="0"/>
              </a:rPr>
              <a:t>RI = (L x W) </a:t>
            </a:r>
          </a:p>
          <a:p>
            <a:pPr marL="0" marR="0" lvl="0" indent="0" algn="l" defTabSz="914400" rtl="0" eaLnBrk="0" fontAlgn="base" latinLnBrk="0" hangingPunct="0">
              <a:lnSpc>
                <a:spcPct val="100000"/>
              </a:lnSpc>
              <a:spcBef>
                <a:spcPct val="0"/>
              </a:spcBef>
              <a:spcAft>
                <a:spcPct val="0"/>
              </a:spcAft>
              <a:buClrTx/>
              <a:buSzTx/>
              <a:buFontTx/>
              <a:buNone/>
              <a:tabLst/>
            </a:pPr>
            <a:r>
              <a:rPr lang="en-US" sz="3200" dirty="0">
                <a:ea typeface="Times New Roman" pitchFamily="18" charset="0"/>
                <a:cs typeface="Times New Roman" pitchFamily="18" charset="0"/>
              </a:rPr>
              <a:t>              </a:t>
            </a:r>
            <a:r>
              <a:rPr kumimoji="0" lang="en-US" sz="3200" b="0" i="0" u="none" strike="noStrike" cap="none" normalizeH="0" baseline="0" dirty="0">
                <a:ln>
                  <a:noFill/>
                </a:ln>
                <a:solidFill>
                  <a:schemeClr val="tx1"/>
                </a:solidFill>
                <a:effectLst/>
                <a:ea typeface="Times New Roman" pitchFamily="18" charset="0"/>
                <a:cs typeface="Times New Roman" pitchFamily="18" charset="0"/>
              </a:rPr>
              <a:t> (H</a:t>
            </a:r>
            <a:r>
              <a:rPr kumimoji="0" lang="en-US" sz="3200" b="0" i="0" u="none" strike="noStrike" cap="none" normalizeH="0" baseline="-30000" dirty="0">
                <a:ln>
                  <a:noFill/>
                </a:ln>
                <a:solidFill>
                  <a:schemeClr val="tx1"/>
                </a:solidFill>
                <a:effectLst/>
                <a:ea typeface="Times New Roman" pitchFamily="18" charset="0"/>
                <a:cs typeface="Times New Roman" pitchFamily="18" charset="0"/>
              </a:rPr>
              <a:t>m</a:t>
            </a:r>
            <a:r>
              <a:rPr kumimoji="0" lang="en-US" sz="3200" b="0" i="0" u="none" strike="noStrike" cap="none" normalizeH="0" baseline="0" dirty="0">
                <a:ln>
                  <a:noFill/>
                </a:ln>
                <a:solidFill>
                  <a:schemeClr val="tx1"/>
                </a:solidFill>
                <a:effectLst/>
                <a:ea typeface="Times New Roman" pitchFamily="18" charset="0"/>
                <a:cs typeface="Times New Roman" pitchFamily="18" charset="0"/>
              </a:rPr>
              <a:t> (L + W))</a:t>
            </a:r>
            <a:endParaRPr kumimoji="0" lang="en-US" sz="32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Where	L    = Length of the room</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W  = Width of the room</a:t>
            </a:r>
            <a:endParaRPr kumimoji="0" lang="en-US" sz="20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2000" b="0" i="0" u="none" strike="noStrike" cap="none" normalizeH="0" baseline="0" dirty="0">
                <a:ln>
                  <a:noFill/>
                </a:ln>
                <a:solidFill>
                  <a:schemeClr val="tx1"/>
                </a:solidFill>
                <a:effectLst/>
                <a:ea typeface="Times New Roman" pitchFamily="18" charset="0"/>
                <a:cs typeface="Times New Roman" pitchFamily="18" charset="0"/>
              </a:rPr>
              <a:t>	H</a:t>
            </a:r>
            <a:r>
              <a:rPr kumimoji="0" lang="en-US" sz="2000" b="0" i="0" u="none" strike="noStrike" cap="none" normalizeH="0" baseline="-30000" dirty="0">
                <a:ln>
                  <a:noFill/>
                </a:ln>
                <a:solidFill>
                  <a:schemeClr val="tx1"/>
                </a:solidFill>
                <a:effectLst/>
                <a:ea typeface="Times New Roman" pitchFamily="18" charset="0"/>
                <a:cs typeface="Times New Roman" pitchFamily="18" charset="0"/>
              </a:rPr>
              <a:t>m</a:t>
            </a:r>
            <a:r>
              <a:rPr kumimoji="0" lang="en-US" sz="2000" b="0" i="0" u="none" strike="noStrike" cap="none" normalizeH="0" baseline="0" dirty="0">
                <a:ln>
                  <a:noFill/>
                </a:ln>
                <a:solidFill>
                  <a:schemeClr val="tx1"/>
                </a:solidFill>
                <a:effectLst/>
                <a:ea typeface="Times New Roman" pitchFamily="18" charset="0"/>
                <a:cs typeface="Times New Roman" pitchFamily="18" charset="0"/>
              </a:rPr>
              <a:t> = Height of the luminaire measured </a:t>
            </a:r>
            <a:r>
              <a:rPr kumimoji="0" lang="en-US" sz="2000" b="1" i="0" u="none" strike="noStrike" cap="none" normalizeH="0" baseline="0" dirty="0">
                <a:ln>
                  <a:noFill/>
                </a:ln>
                <a:solidFill>
                  <a:srgbClr val="0070C0"/>
                </a:solidFill>
                <a:effectLst/>
                <a:ea typeface="Times New Roman" pitchFamily="18" charset="0"/>
                <a:cs typeface="Times New Roman" pitchFamily="18" charset="0"/>
              </a:rPr>
              <a:t>from the working plane</a:t>
            </a:r>
            <a:r>
              <a:rPr kumimoji="0" lang="en-US" sz="2000" b="0" i="0" u="none" strike="noStrike" cap="none" normalizeH="0" baseline="0" dirty="0">
                <a:ln>
                  <a:noFill/>
                </a:ln>
                <a:solidFill>
                  <a:schemeClr val="tx1"/>
                </a:solidFill>
                <a:effectLst/>
                <a:ea typeface="Times New Roman" pitchFamily="18" charset="0"/>
                <a:cs typeface="Times New Roman" pitchFamily="18" charset="0"/>
              </a:rPr>
              <a:t> 	</a:t>
            </a:r>
            <a:r>
              <a:rPr kumimoji="0" lang="en-US" sz="2000" b="0" i="0" u="none" strike="noStrike" cap="none" normalizeH="0" dirty="0">
                <a:ln>
                  <a:noFill/>
                </a:ln>
                <a:solidFill>
                  <a:schemeClr val="tx1"/>
                </a:solidFill>
                <a:effectLst/>
                <a:ea typeface="Times New Roman" pitchFamily="18" charset="0"/>
                <a:cs typeface="Times New Roman" pitchFamily="18" charset="0"/>
              </a:rPr>
              <a:t>          (</a:t>
            </a:r>
            <a:r>
              <a:rPr kumimoji="0" lang="en-US" sz="2000" b="0" i="0" u="none" strike="noStrike" cap="none" normalizeH="0" baseline="0" dirty="0">
                <a:ln>
                  <a:noFill/>
                </a:ln>
                <a:solidFill>
                  <a:schemeClr val="tx1"/>
                </a:solidFill>
                <a:effectLst/>
                <a:ea typeface="Times New Roman" pitchFamily="18" charset="0"/>
                <a:cs typeface="Times New Roman" pitchFamily="18" charset="0"/>
              </a:rPr>
              <a:t>such as top surface of a desk)</a:t>
            </a:r>
            <a:endParaRPr kumimoji="0" lang="en-US" sz="2000" b="0" i="0" u="none" strike="noStrike" cap="none" normalizeH="0" baseline="0" dirty="0">
              <a:ln>
                <a:noFill/>
              </a:ln>
              <a:solidFill>
                <a:schemeClr val="tx1"/>
              </a:solidFill>
              <a:effectLst/>
              <a:cs typeface="Arial" pitchFamily="34" charset="0"/>
            </a:endParaRPr>
          </a:p>
        </p:txBody>
      </p:sp>
      <p:sp>
        <p:nvSpPr>
          <p:cNvPr id="2" name="TextBox 1"/>
          <p:cNvSpPr txBox="1"/>
          <p:nvPr/>
        </p:nvSpPr>
        <p:spPr>
          <a:xfrm>
            <a:off x="5943600" y="5943600"/>
            <a:ext cx="2895600" cy="461665"/>
          </a:xfrm>
          <a:prstGeom prst="rect">
            <a:avLst/>
          </a:prstGeom>
          <a:noFill/>
        </p:spPr>
        <p:txBody>
          <a:bodyPr wrap="square" rtlCol="0">
            <a:spAutoFit/>
          </a:bodyPr>
          <a:lstStyle/>
          <a:p>
            <a:r>
              <a:rPr lang="en-GB" sz="2400" b="1" dirty="0">
                <a:solidFill>
                  <a:srgbClr val="0070C0"/>
                </a:solidFill>
              </a:rPr>
              <a:t>COPY DOWN</a:t>
            </a:r>
          </a:p>
        </p:txBody>
      </p:sp>
      <p:cxnSp>
        <p:nvCxnSpPr>
          <p:cNvPr id="4" name="Straight Connector 3"/>
          <p:cNvCxnSpPr/>
          <p:nvPr/>
        </p:nvCxnSpPr>
        <p:spPr>
          <a:xfrm>
            <a:off x="2057400" y="2438400"/>
            <a:ext cx="1981200" cy="0"/>
          </a:xfrm>
          <a:prstGeom prst="line">
            <a:avLst/>
          </a:prstGeom>
          <a:ln w="28575">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1"/>
          <p:cNvSpPr>
            <a:spLocks noChangeArrowheads="1"/>
          </p:cNvSpPr>
          <p:nvPr/>
        </p:nvSpPr>
        <p:spPr bwMode="auto">
          <a:xfrm>
            <a:off x="533400" y="697470"/>
            <a:ext cx="8153400" cy="369331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solidFill>
                  <a:schemeClr val="tx1"/>
                </a:solidFill>
                <a:effectLst/>
                <a:ea typeface="Times New Roman" pitchFamily="18" charset="0"/>
                <a:cs typeface="Times New Roman" pitchFamily="18" charset="0"/>
              </a:rPr>
              <a:t>The aim of a good lighting design is to approach </a:t>
            </a:r>
            <a:r>
              <a:rPr kumimoji="0" lang="en-GB" sz="2400" b="1" i="0" u="none" strike="noStrike" cap="none" normalizeH="0" baseline="0" dirty="0">
                <a:ln>
                  <a:noFill/>
                </a:ln>
                <a:solidFill>
                  <a:srgbClr val="0070C0"/>
                </a:solidFill>
                <a:effectLst/>
                <a:ea typeface="Times New Roman" pitchFamily="18" charset="0"/>
                <a:cs typeface="Times New Roman" pitchFamily="18" charset="0"/>
              </a:rPr>
              <a:t>uniformity</a:t>
            </a:r>
            <a:r>
              <a:rPr kumimoji="0" lang="en-GB" sz="2400" b="0" i="0" u="none" strike="noStrike" cap="none" normalizeH="0" baseline="0" dirty="0">
                <a:ln>
                  <a:noFill/>
                </a:ln>
                <a:solidFill>
                  <a:schemeClr val="tx1"/>
                </a:solidFill>
                <a:effectLst/>
                <a:ea typeface="Times New Roman" pitchFamily="18" charset="0"/>
                <a:cs typeface="Times New Roman" pitchFamily="18" charset="0"/>
              </a:rPr>
              <a:t> </a:t>
            </a:r>
            <a:r>
              <a:rPr lang="en-GB" sz="2400" b="1" dirty="0">
                <a:solidFill>
                  <a:srgbClr val="0070C0"/>
                </a:solidFill>
                <a:ea typeface="Times New Roman" pitchFamily="18" charset="0"/>
                <a:cs typeface="Times New Roman" pitchFamily="18" charset="0"/>
              </a:rPr>
              <a:t>of</a:t>
            </a:r>
            <a:r>
              <a:rPr kumimoji="0" lang="en-GB" sz="2400" b="1" i="0" u="none" strike="noStrike" cap="none" normalizeH="0" baseline="0" dirty="0">
                <a:ln>
                  <a:noFill/>
                </a:ln>
                <a:solidFill>
                  <a:srgbClr val="0070C0"/>
                </a:solidFill>
                <a:effectLst/>
                <a:ea typeface="Times New Roman" pitchFamily="18" charset="0"/>
                <a:cs typeface="Times New Roman" pitchFamily="18" charset="0"/>
              </a:rPr>
              <a:t> illumination in all directions over the working plane.</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solidFill>
                  <a:schemeClr val="tx1"/>
                </a:solidFill>
                <a:effectLst/>
                <a:ea typeface="Times New Roman" pitchFamily="18" charset="0"/>
                <a:cs typeface="Times New Roman" pitchFamily="18" charset="0"/>
              </a:rPr>
              <a:t>Complete uniformity is impossible in practice, but an acceptable standard is for the </a:t>
            </a:r>
            <a:r>
              <a:rPr kumimoji="0" lang="en-GB" b="1" i="0" u="none" strike="noStrike" cap="none" normalizeH="0" baseline="0" dirty="0">
                <a:ln>
                  <a:noFill/>
                </a:ln>
                <a:solidFill>
                  <a:srgbClr val="0070C0"/>
                </a:solidFill>
                <a:effectLst/>
                <a:ea typeface="Times New Roman" pitchFamily="18" charset="0"/>
                <a:cs typeface="Times New Roman" pitchFamily="18" charset="0"/>
              </a:rPr>
              <a:t>minimum specified</a:t>
            </a:r>
            <a:r>
              <a:rPr kumimoji="0" lang="en-GB" b="0" i="0" u="none" strike="noStrike" cap="none" normalizeH="0" baseline="0" dirty="0">
                <a:ln>
                  <a:noFill/>
                </a:ln>
                <a:solidFill>
                  <a:schemeClr val="tx1"/>
                </a:solidFill>
                <a:effectLst/>
                <a:ea typeface="Times New Roman" pitchFamily="18" charset="0"/>
                <a:cs typeface="Times New Roman" pitchFamily="18" charset="0"/>
              </a:rPr>
              <a:t> </a:t>
            </a:r>
            <a:r>
              <a:rPr kumimoji="0" lang="en-GB" b="1" i="0" u="none" strike="noStrike" cap="none" normalizeH="0" baseline="0" dirty="0">
                <a:ln>
                  <a:noFill/>
                </a:ln>
                <a:solidFill>
                  <a:srgbClr val="0070C0"/>
                </a:solidFill>
                <a:effectLst/>
                <a:ea typeface="Times New Roman" pitchFamily="18" charset="0"/>
                <a:cs typeface="Times New Roman" pitchFamily="18" charset="0"/>
              </a:rPr>
              <a:t>to be at least 70% of the maximum illumination level allowed.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lang="en-GB" b="1" dirty="0">
              <a:solidFill>
                <a:srgbClr val="0070C0"/>
              </a:solidFill>
              <a:ea typeface="Times New Roman" pitchFamily="18" charset="0"/>
              <a:cs typeface="Times New Roman"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solidFill>
                  <a:schemeClr val="tx1"/>
                </a:solidFill>
                <a:effectLst/>
                <a:ea typeface="Times New Roman" pitchFamily="18" charset="0"/>
                <a:cs typeface="Times New Roman" pitchFamily="18" charset="0"/>
              </a:rPr>
              <a:t>This means, for example, that for a room with an illumination level of 500 lux at the working plane,  this is taken as the </a:t>
            </a:r>
            <a:r>
              <a:rPr kumimoji="0" lang="en-GB" b="0" i="0" u="sng" strike="noStrike" cap="none" normalizeH="0" baseline="0" dirty="0">
                <a:ln>
                  <a:noFill/>
                </a:ln>
                <a:solidFill>
                  <a:schemeClr val="tx1"/>
                </a:solidFill>
                <a:effectLst/>
                <a:ea typeface="Times New Roman" pitchFamily="18" charset="0"/>
                <a:cs typeface="Times New Roman" pitchFamily="18" charset="0"/>
              </a:rPr>
              <a:t>minimum</a:t>
            </a:r>
            <a:r>
              <a:rPr kumimoji="0" lang="en-GB" b="0" i="0" u="none" strike="noStrike" cap="none" normalizeH="0" baseline="0" dirty="0">
                <a:ln>
                  <a:noFill/>
                </a:ln>
                <a:solidFill>
                  <a:schemeClr val="tx1"/>
                </a:solidFill>
                <a:effectLst/>
                <a:ea typeface="Times New Roman" pitchFamily="18" charset="0"/>
                <a:cs typeface="Times New Roman" pitchFamily="18" charset="0"/>
              </a:rPr>
              <a:t> level, then the </a:t>
            </a:r>
            <a:r>
              <a:rPr kumimoji="0" lang="en-GB" b="1" i="0" u="none" strike="noStrike" cap="none" normalizeH="0" baseline="0" dirty="0">
                <a:ln>
                  <a:noFill/>
                </a:ln>
                <a:solidFill>
                  <a:srgbClr val="0070C0"/>
                </a:solidFill>
                <a:effectLst/>
                <a:ea typeface="Times New Roman" pitchFamily="18" charset="0"/>
                <a:cs typeface="Times New Roman" pitchFamily="18" charset="0"/>
              </a:rPr>
              <a:t>maximum level in another part of the room will be no higher than </a:t>
            </a:r>
            <a:r>
              <a:rPr kumimoji="0" lang="en-GB" b="0" i="0" u="none" strike="noStrike" cap="none" normalizeH="0" baseline="0" dirty="0">
                <a:ln>
                  <a:noFill/>
                </a:ln>
                <a:solidFill>
                  <a:srgbClr val="0000FF"/>
                </a:solidFill>
                <a:effectLst/>
                <a:ea typeface="Times New Roman" pitchFamily="18" charset="0"/>
                <a:cs typeface="Times New Roman" pitchFamily="18" charset="0"/>
              </a:rPr>
              <a:t>714 lux</a:t>
            </a:r>
            <a:r>
              <a:rPr kumimoji="0" lang="en-GB" b="0" i="0" u="none" strike="noStrike" cap="none" normalizeH="0" baseline="0" dirty="0">
                <a:ln>
                  <a:noFill/>
                </a:ln>
                <a:solidFill>
                  <a:schemeClr val="tx1"/>
                </a:solidFill>
                <a:effectLst/>
                <a:ea typeface="Times New Roman" pitchFamily="18" charset="0"/>
                <a:cs typeface="Times New Roman" pitchFamily="18" charset="0"/>
              </a:rPr>
              <a:t> as shown below. </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b="0" i="0" u="none" strike="noStrike" cap="none" normalizeH="0" baseline="0" dirty="0">
                <a:ln>
                  <a:noFill/>
                </a:ln>
                <a:solidFill>
                  <a:schemeClr val="tx1"/>
                </a:solidFill>
                <a:effectLst/>
                <a:ea typeface="Times New Roman" pitchFamily="18" charset="0"/>
                <a:cs typeface="Times New Roman" pitchFamily="18" charset="0"/>
              </a:rPr>
              <a:t>( i.e. 500 is 70% of 714)</a:t>
            </a:r>
          </a:p>
          <a:p>
            <a:pPr marL="0" marR="0" lvl="0" indent="0" algn="just" defTabSz="914400" rtl="0" eaLnBrk="0" fontAlgn="base" latinLnBrk="0" hangingPunct="0">
              <a:lnSpc>
                <a:spcPct val="100000"/>
              </a:lnSpc>
              <a:spcBef>
                <a:spcPct val="0"/>
              </a:spcBef>
              <a:spcAft>
                <a:spcPct val="0"/>
              </a:spcAft>
              <a:buClrTx/>
              <a:buSzTx/>
              <a:buFontTx/>
              <a:buNone/>
              <a:tabLst>
                <a:tab pos="0" algn="l"/>
              </a:tabLst>
            </a:pP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0" algn="l"/>
              </a:tabLst>
            </a:pPr>
            <a:r>
              <a:rPr kumimoji="0" lang="en-GB" sz="2400" b="0" i="0" u="none" strike="noStrike" cap="none" normalizeH="0" baseline="0" dirty="0">
                <a:ln>
                  <a:noFill/>
                </a:ln>
                <a:solidFill>
                  <a:schemeClr val="tx1"/>
                </a:solidFill>
                <a:effectLst/>
                <a:ea typeface="Times New Roman" pitchFamily="18" charset="0"/>
                <a:cs typeface="Times New Roman" pitchFamily="18" charset="0"/>
              </a:rPr>
              <a:t>500 /  0.7	=	714 lux</a:t>
            </a:r>
            <a:endParaRPr kumimoji="0" lang="en-US" sz="2400"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533400" y="205028"/>
            <a:ext cx="2989280" cy="584775"/>
          </a:xfrm>
          <a:prstGeom prst="rect">
            <a:avLst/>
          </a:prstGeom>
        </p:spPr>
        <p:txBody>
          <a:bodyPr wrap="none">
            <a:spAutoFit/>
          </a:bodyPr>
          <a:lstStyle/>
          <a:p>
            <a:r>
              <a:rPr lang="en-US" sz="3200" b="1" dirty="0"/>
              <a:t>Spacing / Layout</a:t>
            </a:r>
            <a:endParaRPr lang="en-US" sz="3200" dirty="0"/>
          </a:p>
        </p:txBody>
      </p:sp>
      <p:sp>
        <p:nvSpPr>
          <p:cNvPr id="34" name="Rectangle 33"/>
          <p:cNvSpPr/>
          <p:nvPr/>
        </p:nvSpPr>
        <p:spPr>
          <a:xfrm>
            <a:off x="609600" y="4883231"/>
            <a:ext cx="8001000" cy="1323439"/>
          </a:xfrm>
          <a:prstGeom prst="rect">
            <a:avLst/>
          </a:prstGeom>
        </p:spPr>
        <p:txBody>
          <a:bodyPr wrap="square">
            <a:spAutoFit/>
          </a:bodyPr>
          <a:lstStyle/>
          <a:p>
            <a:pPr lvl="0" algn="just" eaLnBrk="0" fontAlgn="base" hangingPunct="0">
              <a:spcBef>
                <a:spcPct val="0"/>
              </a:spcBef>
              <a:spcAft>
                <a:spcPct val="0"/>
              </a:spcAft>
              <a:tabLst>
                <a:tab pos="0" algn="l"/>
              </a:tabLst>
            </a:pPr>
            <a:r>
              <a:rPr lang="en-GB" sz="2000" b="1" dirty="0">
                <a:solidFill>
                  <a:srgbClr val="0070C0"/>
                </a:solidFill>
                <a:ea typeface="Times New Roman" pitchFamily="18" charset="0"/>
                <a:cs typeface="Times New Roman" pitchFamily="18" charset="0"/>
              </a:rPr>
              <a:t>Depending on the Luminaire type chosen : data in manufacturer's catalogues gives the maximum ratio between the spacing (centre to centre) of the fittings and their height ( to lamp centre) above the working plane (which could be 0.85 metres above floor level)</a:t>
            </a:r>
            <a:endParaRPr lang="en-GB" sz="2000" b="1" dirty="0">
              <a:solidFill>
                <a:srgbClr val="0070C0"/>
              </a:solidFill>
              <a:cs typeface="Arial"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1"/>
          <p:cNvSpPr>
            <a:spLocks noChangeArrowheads="1"/>
          </p:cNvSpPr>
          <p:nvPr/>
        </p:nvSpPr>
        <p:spPr bwMode="auto">
          <a:xfrm>
            <a:off x="533400" y="3962400"/>
            <a:ext cx="8382000" cy="249299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a:ln>
                  <a:noFill/>
                </a:ln>
                <a:solidFill>
                  <a:srgbClr val="0070C0"/>
                </a:solidFill>
                <a:effectLst/>
                <a:ea typeface="Times New Roman" pitchFamily="18" charset="0"/>
                <a:cs typeface="Times New Roman" pitchFamily="18" charset="0"/>
              </a:rPr>
              <a:t>For fluorescent tubes in diffusing luminaires,	</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  = 1.5 x H</a:t>
            </a:r>
            <a:r>
              <a:rPr kumimoji="0" lang="en-US" sz="2400" b="1" i="0" u="none" strike="noStrike" cap="none" normalizeH="0" baseline="-30000" dirty="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a:ln>
                  <a:noFill/>
                </a:ln>
                <a:solidFill>
                  <a:srgbClr val="0070C0"/>
                </a:solidFill>
                <a:effectLst/>
                <a:ea typeface="Times New Roman" pitchFamily="18" charset="0"/>
                <a:cs typeface="Times New Roman" pitchFamily="18" charset="0"/>
              </a:rPr>
              <a:t>For filament lamps in direct luminaires, 	</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S</a:t>
            </a:r>
            <a:r>
              <a:rPr kumimoji="0" lang="en-US" sz="2400" b="1" i="0" u="none" strike="noStrike" cap="none" normalizeH="0" baseline="-30000" dirty="0">
                <a:ln>
                  <a:noFill/>
                </a:ln>
                <a:solidFill>
                  <a:srgbClr val="0070C0"/>
                </a:solidFill>
                <a:effectLst/>
                <a:ea typeface="Times New Roman" pitchFamily="18" charset="0"/>
                <a:cs typeface="Times New Roman" pitchFamily="18" charset="0"/>
              </a:rPr>
              <a:t>max</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  = 1.0 x H</a:t>
            </a:r>
            <a:r>
              <a:rPr kumimoji="0" lang="en-US" sz="2400" b="1" i="0" u="none" strike="noStrike" cap="none" normalizeH="0" baseline="-30000" dirty="0">
                <a:ln>
                  <a:noFill/>
                </a:ln>
                <a:solidFill>
                  <a:srgbClr val="0070C0"/>
                </a:solidFill>
                <a:effectLst/>
                <a:ea typeface="Times New Roman" pitchFamily="18" charset="0"/>
                <a:cs typeface="Times New Roman" pitchFamily="18" charset="0"/>
              </a:rPr>
              <a:t>m</a:t>
            </a:r>
            <a:r>
              <a:rPr kumimoji="0" lang="en-US" sz="2400" b="1" i="0" u="none" strike="noStrike" cap="none" normalizeH="0" baseline="0" dirty="0">
                <a:ln>
                  <a:noFill/>
                </a:ln>
                <a:solidFill>
                  <a:srgbClr val="0070C0"/>
                </a:solidFill>
                <a:effectLst/>
                <a:ea typeface="Times New Roman" pitchFamily="18" charset="0"/>
                <a:cs typeface="Times New Roman" pitchFamily="18" charset="0"/>
              </a:rPr>
              <a:t> </a:t>
            </a:r>
            <a:endParaRPr kumimoji="0" lang="en-US" sz="2400"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a:ln>
                  <a:noFill/>
                </a:ln>
                <a:solidFill>
                  <a:srgbClr val="0070C0"/>
                </a:solidFill>
                <a:effectLst/>
                <a:ea typeface="Times New Roman" pitchFamily="18" charset="0"/>
                <a:cs typeface="Times New Roman" pitchFamily="18" charset="0"/>
              </a:rPr>
              <a:t> </a:t>
            </a:r>
            <a:endParaRPr kumimoji="0" lang="en-US" b="1" i="0" u="none" strike="noStrike" cap="none" normalizeH="0" baseline="0" dirty="0">
              <a:ln>
                <a:noFill/>
              </a:ln>
              <a:solidFill>
                <a:srgbClr val="0070C0"/>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Where </a:t>
            </a:r>
          </a:p>
          <a:p>
            <a:pPr marL="0" marR="0" lvl="0" indent="0" algn="l" defTabSz="914400" rtl="0" eaLnBrk="0" fontAlgn="base" latinLnBrk="0" hangingPunct="0">
              <a:lnSpc>
                <a:spcPct val="100000"/>
              </a:lnSpc>
              <a:spcBef>
                <a:spcPct val="0"/>
              </a:spcBef>
              <a:spcAft>
                <a:spcPct val="0"/>
              </a:spcAft>
              <a:buClrTx/>
              <a:buSzTx/>
              <a:buFontTx/>
              <a:buNone/>
              <a:tabLst/>
            </a:pPr>
            <a:r>
              <a:rPr lang="en-US" dirty="0">
                <a:ea typeface="Times New Roman" pitchFamily="18" charset="0"/>
                <a:cs typeface="Times New Roman" pitchFamily="18" charset="0"/>
              </a:rPr>
              <a:t>	</a:t>
            </a:r>
            <a:r>
              <a:rPr kumimoji="0" lang="en-US" b="0" i="0" u="none" strike="noStrike" cap="none" normalizeH="0" baseline="0" dirty="0">
                <a:ln>
                  <a:noFill/>
                </a:ln>
                <a:solidFill>
                  <a:schemeClr val="tx1"/>
                </a:solidFill>
                <a:effectLst/>
                <a:ea typeface="Times New Roman" pitchFamily="18" charset="0"/>
                <a:cs typeface="Times New Roman" pitchFamily="18" charset="0"/>
              </a:rPr>
              <a:t>S</a:t>
            </a:r>
            <a:r>
              <a:rPr kumimoji="0" lang="en-US" b="0" i="0" u="none" strike="noStrike" cap="none" normalizeH="0" baseline="-30000" dirty="0">
                <a:ln>
                  <a:noFill/>
                </a:ln>
                <a:solidFill>
                  <a:schemeClr val="tx1"/>
                </a:solidFill>
                <a:effectLst/>
                <a:ea typeface="Times New Roman" pitchFamily="18" charset="0"/>
                <a:cs typeface="Times New Roman" pitchFamily="18" charset="0"/>
              </a:rPr>
              <a:t>max</a:t>
            </a:r>
            <a:r>
              <a:rPr kumimoji="0" lang="en-US" b="0" i="0" u="none" strike="noStrike" cap="none" normalizeH="0" baseline="0" dirty="0">
                <a:ln>
                  <a:noFill/>
                </a:ln>
                <a:solidFill>
                  <a:schemeClr val="tx1"/>
                </a:solidFill>
                <a:effectLst/>
                <a:ea typeface="Times New Roman" pitchFamily="18" charset="0"/>
                <a:cs typeface="Times New Roman" pitchFamily="18" charset="0"/>
              </a:rPr>
              <a:t> = </a:t>
            </a:r>
            <a:r>
              <a:rPr kumimoji="0" lang="en-US" b="1" i="0" u="none" strike="noStrike" cap="none" normalizeH="0" baseline="0" dirty="0">
                <a:ln>
                  <a:noFill/>
                </a:ln>
                <a:solidFill>
                  <a:srgbClr val="0070C0"/>
                </a:solidFill>
                <a:effectLst/>
                <a:ea typeface="Times New Roman" pitchFamily="18" charset="0"/>
                <a:cs typeface="Times New Roman" pitchFamily="18" charset="0"/>
              </a:rPr>
              <a:t>maximum</a:t>
            </a:r>
            <a:r>
              <a:rPr kumimoji="0" lang="en-US" b="0" i="0" u="none" strike="noStrike" cap="none" normalizeH="0" baseline="0" dirty="0">
                <a:ln>
                  <a:noFill/>
                </a:ln>
                <a:solidFill>
                  <a:schemeClr val="tx1"/>
                </a:solidFill>
                <a:effectLst/>
                <a:ea typeface="Times New Roman" pitchFamily="18" charset="0"/>
                <a:cs typeface="Times New Roman" pitchFamily="18" charset="0"/>
              </a:rPr>
              <a:t> spacing between fittings</a:t>
            </a:r>
          </a:p>
          <a:p>
            <a:pPr marL="0" marR="0" lvl="0" indent="0" algn="l" defTabSz="914400" rtl="0" eaLnBrk="0" fontAlgn="base" latinLnBrk="0" hangingPunct="0">
              <a:lnSpc>
                <a:spcPct val="100000"/>
              </a:lnSpc>
              <a:spcBef>
                <a:spcPct val="0"/>
              </a:spcBef>
              <a:spcAft>
                <a:spcPct val="0"/>
              </a:spcAft>
              <a:buClrTx/>
              <a:buSzTx/>
              <a:buFontTx/>
              <a:buNone/>
              <a:tabLst/>
            </a:pPr>
            <a:r>
              <a:rPr lang="en-US" dirty="0">
                <a:ea typeface="Times New Roman" pitchFamily="18" charset="0"/>
                <a:cs typeface="Times New Roman" pitchFamily="18" charset="0"/>
              </a:rPr>
              <a:t>	</a:t>
            </a:r>
            <a:r>
              <a:rPr kumimoji="0" lang="en-US" b="0" i="0" u="none" strike="noStrike" cap="none" normalizeH="0" baseline="0" dirty="0">
                <a:ln>
                  <a:noFill/>
                </a:ln>
                <a:solidFill>
                  <a:schemeClr val="tx1"/>
                </a:solidFill>
                <a:effectLst/>
                <a:ea typeface="Times New Roman" pitchFamily="18" charset="0"/>
                <a:cs typeface="Times New Roman" pitchFamily="18" charset="0"/>
              </a:rPr>
              <a:t>H</a:t>
            </a:r>
            <a:r>
              <a:rPr kumimoji="0" lang="en-US" b="0" i="0" u="none" strike="noStrike" cap="none" normalizeH="0" baseline="-30000" dirty="0">
                <a:ln>
                  <a:noFill/>
                </a:ln>
                <a:solidFill>
                  <a:schemeClr val="tx1"/>
                </a:solidFill>
                <a:effectLst/>
                <a:ea typeface="Times New Roman" pitchFamily="18" charset="0"/>
                <a:cs typeface="Times New Roman" pitchFamily="18" charset="0"/>
              </a:rPr>
              <a:t>m</a:t>
            </a:r>
            <a:r>
              <a:rPr kumimoji="0" lang="en-US" b="0" i="0" u="none" strike="noStrike" cap="none" normalizeH="0" baseline="0" dirty="0">
                <a:ln>
                  <a:noFill/>
                </a:ln>
                <a:solidFill>
                  <a:schemeClr val="tx1"/>
                </a:solidFill>
                <a:effectLst/>
                <a:ea typeface="Times New Roman" pitchFamily="18" charset="0"/>
                <a:cs typeface="Times New Roman" pitchFamily="18" charset="0"/>
              </a:rPr>
              <a:t>   = Height of the luminaire measured from the working plane such as top 	</a:t>
            </a:r>
            <a:r>
              <a:rPr kumimoji="0" lang="en-US" b="0" i="0" u="none" strike="noStrike" cap="none" normalizeH="0" dirty="0">
                <a:ln>
                  <a:noFill/>
                </a:ln>
                <a:solidFill>
                  <a:schemeClr val="tx1"/>
                </a:solidFill>
                <a:effectLst/>
                <a:ea typeface="Times New Roman" pitchFamily="18" charset="0"/>
                <a:cs typeface="Times New Roman" pitchFamily="18" charset="0"/>
              </a:rPr>
              <a:t>            </a:t>
            </a:r>
            <a:r>
              <a:rPr kumimoji="0" lang="en-US" b="0" i="0" u="none" strike="noStrike" cap="none" normalizeH="0" baseline="0" dirty="0">
                <a:ln>
                  <a:noFill/>
                </a:ln>
                <a:solidFill>
                  <a:schemeClr val="tx1"/>
                </a:solidFill>
                <a:effectLst/>
                <a:ea typeface="Times New Roman" pitchFamily="18" charset="0"/>
                <a:cs typeface="Times New Roman" pitchFamily="18" charset="0"/>
              </a:rPr>
              <a:t>surface of a desk.</a:t>
            </a:r>
            <a:endParaRPr kumimoji="0" lang="en-US"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457200" y="304800"/>
            <a:ext cx="5977470" cy="584775"/>
          </a:xfrm>
          <a:prstGeom prst="rect">
            <a:avLst/>
          </a:prstGeom>
        </p:spPr>
        <p:txBody>
          <a:bodyPr wrap="none">
            <a:spAutoFit/>
          </a:bodyPr>
          <a:lstStyle/>
          <a:p>
            <a:r>
              <a:rPr lang="en-US" sz="3200" b="1" dirty="0"/>
              <a:t>Spacing / Layout of the luminaires</a:t>
            </a:r>
            <a:endParaRPr lang="en-US" sz="3200" dirty="0"/>
          </a:p>
        </p:txBody>
      </p:sp>
      <p:grpSp>
        <p:nvGrpSpPr>
          <p:cNvPr id="4" name="Group 2"/>
          <p:cNvGrpSpPr>
            <a:grpSpLocks/>
          </p:cNvGrpSpPr>
          <p:nvPr/>
        </p:nvGrpSpPr>
        <p:grpSpPr bwMode="auto">
          <a:xfrm>
            <a:off x="1066800" y="1066800"/>
            <a:ext cx="7391981" cy="2762077"/>
            <a:chOff x="1704" y="9798"/>
            <a:chExt cx="9146" cy="3889"/>
          </a:xfrm>
        </p:grpSpPr>
        <p:sp>
          <p:nvSpPr>
            <p:cNvPr id="5" name="Rectangle 3"/>
            <p:cNvSpPr>
              <a:spLocks noChangeArrowheads="1"/>
            </p:cNvSpPr>
            <p:nvPr/>
          </p:nvSpPr>
          <p:spPr bwMode="auto">
            <a:xfrm>
              <a:off x="3707" y="12279"/>
              <a:ext cx="2685" cy="105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6" name="Line 4"/>
            <p:cNvSpPr>
              <a:spLocks noChangeShapeType="1"/>
            </p:cNvSpPr>
            <p:nvPr/>
          </p:nvSpPr>
          <p:spPr bwMode="auto">
            <a:xfrm>
              <a:off x="1704" y="1334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7" name="Line 5"/>
            <p:cNvSpPr>
              <a:spLocks noChangeShapeType="1"/>
            </p:cNvSpPr>
            <p:nvPr/>
          </p:nvSpPr>
          <p:spPr bwMode="auto">
            <a:xfrm>
              <a:off x="1704" y="9798"/>
              <a:ext cx="8236" cy="0"/>
            </a:xfrm>
            <a:prstGeom prst="line">
              <a:avLst/>
            </a:prstGeom>
            <a:noFill/>
            <a:ln w="9525">
              <a:solidFill>
                <a:srgbClr val="0000FF"/>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nvGrpSpPr>
            <p:cNvPr id="8" name="Group 6"/>
            <p:cNvGrpSpPr>
              <a:grpSpLocks/>
            </p:cNvGrpSpPr>
            <p:nvPr/>
          </p:nvGrpSpPr>
          <p:grpSpPr bwMode="auto">
            <a:xfrm>
              <a:off x="5127" y="9806"/>
              <a:ext cx="426" cy="844"/>
              <a:chOff x="5127" y="9806"/>
              <a:chExt cx="426" cy="844"/>
            </a:xfrm>
          </p:grpSpPr>
          <p:sp>
            <p:nvSpPr>
              <p:cNvPr id="32" name="Line 7"/>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3" name="Oval 8"/>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9" name="Group 9"/>
            <p:cNvGrpSpPr>
              <a:grpSpLocks/>
            </p:cNvGrpSpPr>
            <p:nvPr/>
          </p:nvGrpSpPr>
          <p:grpSpPr bwMode="auto">
            <a:xfrm>
              <a:off x="2299" y="9806"/>
              <a:ext cx="426" cy="844"/>
              <a:chOff x="5127" y="9806"/>
              <a:chExt cx="426" cy="844"/>
            </a:xfrm>
          </p:grpSpPr>
          <p:sp>
            <p:nvSpPr>
              <p:cNvPr id="30" name="Line 10"/>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31" name="Oval 11"/>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0" name="Group 12"/>
            <p:cNvGrpSpPr>
              <a:grpSpLocks/>
            </p:cNvGrpSpPr>
            <p:nvPr/>
          </p:nvGrpSpPr>
          <p:grpSpPr bwMode="auto">
            <a:xfrm>
              <a:off x="7970" y="9806"/>
              <a:ext cx="426" cy="844"/>
              <a:chOff x="5127" y="9806"/>
              <a:chExt cx="426" cy="844"/>
            </a:xfrm>
          </p:grpSpPr>
          <p:sp>
            <p:nvSpPr>
              <p:cNvPr id="28" name="Line 13"/>
              <p:cNvSpPr>
                <a:spLocks noChangeShapeType="1"/>
              </p:cNvSpPr>
              <p:nvPr/>
            </p:nvSpPr>
            <p:spPr bwMode="auto">
              <a:xfrm>
                <a:off x="5351" y="9806"/>
                <a:ext cx="0" cy="426"/>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9" name="Oval 14"/>
              <p:cNvSpPr>
                <a:spLocks noChangeArrowheads="1"/>
              </p:cNvSpPr>
              <p:nvPr/>
            </p:nvSpPr>
            <p:spPr bwMode="auto">
              <a:xfrm>
                <a:off x="5127" y="10224"/>
                <a:ext cx="426" cy="426"/>
              </a:xfrm>
              <a:prstGeom prst="ellipse">
                <a:avLst/>
              </a:prstGeom>
              <a:solidFill>
                <a:srgbClr val="CCFFCC"/>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1" name="Group 15"/>
            <p:cNvGrpSpPr>
              <a:grpSpLocks/>
            </p:cNvGrpSpPr>
            <p:nvPr/>
          </p:nvGrpSpPr>
          <p:grpSpPr bwMode="auto">
            <a:xfrm>
              <a:off x="5345" y="10692"/>
              <a:ext cx="1" cy="842"/>
              <a:chOff x="5345" y="10692"/>
              <a:chExt cx="1" cy="842"/>
            </a:xfrm>
          </p:grpSpPr>
          <p:sp>
            <p:nvSpPr>
              <p:cNvPr id="26" name="Line 16"/>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7" name="Line 17"/>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grpSp>
          <p:nvGrpSpPr>
            <p:cNvPr id="12" name="Group 18"/>
            <p:cNvGrpSpPr>
              <a:grpSpLocks/>
            </p:cNvGrpSpPr>
            <p:nvPr/>
          </p:nvGrpSpPr>
          <p:grpSpPr bwMode="auto">
            <a:xfrm>
              <a:off x="2522" y="10692"/>
              <a:ext cx="1" cy="842"/>
              <a:chOff x="5345" y="10692"/>
              <a:chExt cx="1" cy="842"/>
            </a:xfrm>
          </p:grpSpPr>
          <p:sp>
            <p:nvSpPr>
              <p:cNvPr id="24" name="Line 19"/>
              <p:cNvSpPr>
                <a:spLocks noChangeShapeType="1"/>
              </p:cNvSpPr>
              <p:nvPr/>
            </p:nvSpPr>
            <p:spPr bwMode="auto">
              <a:xfrm>
                <a:off x="5346" y="10824"/>
                <a:ext cx="0" cy="71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Line 20"/>
              <p:cNvSpPr>
                <a:spLocks noChangeShapeType="1"/>
              </p:cNvSpPr>
              <p:nvPr/>
            </p:nvSpPr>
            <p:spPr bwMode="auto">
              <a:xfrm>
                <a:off x="5345" y="10692"/>
                <a:ext cx="0" cy="82"/>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grpSp>
        <p:sp>
          <p:nvSpPr>
            <p:cNvPr id="13" name="Line 21"/>
            <p:cNvSpPr>
              <a:spLocks noChangeShapeType="1"/>
            </p:cNvSpPr>
            <p:nvPr/>
          </p:nvSpPr>
          <p:spPr bwMode="auto">
            <a:xfrm>
              <a:off x="2525" y="11412"/>
              <a:ext cx="2840" cy="0"/>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4" name="Line 22"/>
            <p:cNvSpPr>
              <a:spLocks noChangeShapeType="1"/>
            </p:cNvSpPr>
            <p:nvPr/>
          </p:nvSpPr>
          <p:spPr bwMode="auto">
            <a:xfrm>
              <a:off x="6502" y="1227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5" name="Line 23"/>
            <p:cNvSpPr>
              <a:spLocks noChangeShapeType="1"/>
            </p:cNvSpPr>
            <p:nvPr/>
          </p:nvSpPr>
          <p:spPr bwMode="auto">
            <a:xfrm>
              <a:off x="6726" y="12287"/>
              <a:ext cx="71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6" name="Line 24"/>
            <p:cNvSpPr>
              <a:spLocks noChangeShapeType="1"/>
            </p:cNvSpPr>
            <p:nvPr/>
          </p:nvSpPr>
          <p:spPr bwMode="auto">
            <a:xfrm>
              <a:off x="7266" y="12294"/>
              <a:ext cx="0" cy="1039"/>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17" name="Text Box 25"/>
            <p:cNvSpPr txBox="1">
              <a:spLocks noChangeArrowheads="1"/>
            </p:cNvSpPr>
            <p:nvPr/>
          </p:nvSpPr>
          <p:spPr bwMode="auto">
            <a:xfrm>
              <a:off x="7223" y="12435"/>
              <a:ext cx="1860" cy="77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a:ln>
                    <a:noFill/>
                  </a:ln>
                  <a:solidFill>
                    <a:schemeClr val="tx1"/>
                  </a:solidFill>
                  <a:effectLst/>
                  <a:latin typeface="Calibri" pitchFamily="34" charset="0"/>
                  <a:cs typeface="Arial" pitchFamily="34" charset="0"/>
                </a:rPr>
                <a:t>0.85 metres</a:t>
              </a:r>
              <a:endParaRPr kumimoji="0" lang="en-US" sz="1000" b="0" i="0" u="none" strike="noStrike" cap="none" normalizeH="0" baseline="0" dirty="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000" b="0" i="0" u="none" strike="noStrike" cap="none" normalizeH="0" baseline="0" dirty="0">
                  <a:ln>
                    <a:noFill/>
                  </a:ln>
                  <a:solidFill>
                    <a:schemeClr val="tx1"/>
                  </a:solidFill>
                  <a:effectLst/>
                  <a:latin typeface="Calibri" pitchFamily="34" charset="0"/>
                  <a:cs typeface="Arial" pitchFamily="34" charset="0"/>
                </a:rPr>
                <a:t>Working plane height</a:t>
              </a:r>
              <a:r>
                <a:rPr kumimoji="0" lang="en-US" sz="1000" b="0" i="0" u="none" strike="noStrike" cap="none" normalizeH="0" baseline="0" dirty="0">
                  <a:ln>
                    <a:noFill/>
                  </a:ln>
                  <a:solidFill>
                    <a:schemeClr val="tx1"/>
                  </a:solidFill>
                  <a:effectLst/>
                  <a:latin typeface="New York" charset="0"/>
                  <a:cs typeface="Arial" pitchFamily="34" charset="0"/>
                </a:rPr>
                <a:t>	</a:t>
              </a:r>
              <a:endParaRPr kumimoji="0" lang="en-US" sz="1100" b="0"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8" name="Text Box 26"/>
            <p:cNvSpPr txBox="1">
              <a:spLocks noChangeArrowheads="1"/>
            </p:cNvSpPr>
            <p:nvPr/>
          </p:nvSpPr>
          <p:spPr bwMode="auto">
            <a:xfrm>
              <a:off x="2910" y="11070"/>
              <a:ext cx="1988" cy="76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a:ln>
                    <a:noFill/>
                  </a:ln>
                  <a:solidFill>
                    <a:schemeClr val="tx1"/>
                  </a:solidFill>
                  <a:effectLst/>
                  <a:latin typeface="Calibri" pitchFamily="34" charset="0"/>
                  <a:cs typeface="Arial" pitchFamily="34" charset="0"/>
                </a:rPr>
                <a:t>Spacing distance</a:t>
              </a:r>
              <a:r>
                <a:rPr kumimoji="0" lang="en-US" sz="1100" b="0" i="0" u="none" strike="noStrike" cap="none" normalizeH="0" baseline="0" dirty="0">
                  <a:ln>
                    <a:noFill/>
                  </a:ln>
                  <a:solidFill>
                    <a:schemeClr val="tx1"/>
                  </a:solidFill>
                  <a:effectLst/>
                  <a:latin typeface="New York" charset="0"/>
                  <a:cs typeface="Arial" pitchFamily="34" charset="0"/>
                </a:rPr>
                <a:t>	</a:t>
              </a:r>
              <a:endParaRPr kumimoji="0" lang="en-US" sz="1100" b="0"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19" name="Line 27"/>
            <p:cNvSpPr>
              <a:spLocks noChangeShapeType="1"/>
            </p:cNvSpPr>
            <p:nvPr/>
          </p:nvSpPr>
          <p:spPr bwMode="auto">
            <a:xfrm>
              <a:off x="5602" y="10447"/>
              <a:ext cx="120"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0" name="Line 28"/>
            <p:cNvSpPr>
              <a:spLocks noChangeShapeType="1"/>
            </p:cNvSpPr>
            <p:nvPr/>
          </p:nvSpPr>
          <p:spPr bwMode="auto">
            <a:xfrm>
              <a:off x="7266" y="10456"/>
              <a:ext cx="0" cy="1842"/>
            </a:xfrm>
            <a:prstGeom prst="line">
              <a:avLst/>
            </a:prstGeom>
            <a:noFill/>
            <a:ln w="6350">
              <a:solidFill>
                <a:srgbClr val="000000"/>
              </a:solidFill>
              <a:round/>
              <a:headEnd type="arrow" w="med" len="med"/>
              <a:tailEnd type="arrow" w="med" len="med"/>
            </a:ln>
          </p:spPr>
          <p:txBody>
            <a:bodyPr vert="horz" wrap="square" lIns="91440" tIns="45720" rIns="91440" bIns="45720" numCol="1" anchor="t" anchorCtr="0" compatLnSpc="1">
              <a:prstTxWarp prst="textNoShape">
                <a:avLst/>
              </a:prstTxWarp>
            </a:bodyPr>
            <a:lstStyle/>
            <a:p>
              <a:endParaRPr lang="en-US" dirty="0"/>
            </a:p>
          </p:txBody>
        </p:sp>
        <p:sp>
          <p:nvSpPr>
            <p:cNvPr id="21" name="Line 29"/>
            <p:cNvSpPr>
              <a:spLocks noChangeShapeType="1"/>
            </p:cNvSpPr>
            <p:nvPr/>
          </p:nvSpPr>
          <p:spPr bwMode="auto">
            <a:xfrm>
              <a:off x="5814" y="10445"/>
              <a:ext cx="1704" cy="0"/>
            </a:xfrm>
            <a:prstGeom prst="line">
              <a:avLst/>
            </a:prstGeom>
            <a:noFill/>
            <a:ln w="6350">
              <a:solidFill>
                <a:srgbClr val="000000"/>
              </a:solid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22" name="Text Box 30"/>
            <p:cNvSpPr txBox="1">
              <a:spLocks noChangeArrowheads="1"/>
            </p:cNvSpPr>
            <p:nvPr/>
          </p:nvSpPr>
          <p:spPr bwMode="auto">
            <a:xfrm>
              <a:off x="7163" y="11108"/>
              <a:ext cx="1612" cy="892"/>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100" b="0" i="0" u="none" strike="noStrike" cap="none" normalizeH="0" baseline="0" dirty="0">
                  <a:ln>
                    <a:noFill/>
                  </a:ln>
                  <a:solidFill>
                    <a:schemeClr val="tx1"/>
                  </a:solidFill>
                  <a:effectLst/>
                  <a:latin typeface="Calibri" pitchFamily="34" charset="0"/>
                  <a:cs typeface="Arial" pitchFamily="34" charset="0"/>
                </a:rPr>
                <a:t>Mounting Height </a:t>
              </a:r>
              <a:endParaRPr kumimoji="0" lang="en-US" sz="1100" b="0" i="0" u="none" strike="noStrike" cap="none" normalizeH="0" baseline="0" dirty="0">
                <a:ln>
                  <a:noFill/>
                </a:ln>
                <a:solidFill>
                  <a:schemeClr val="tx1"/>
                </a:solidFill>
                <a:effectLst/>
                <a:latin typeface="New York" charset="0"/>
                <a:cs typeface="Arial" pitchFamily="34" charset="0"/>
              </a:endParaRPr>
            </a:p>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0" i="0" u="none" strike="noStrike" cap="none" normalizeH="0" baseline="0" dirty="0">
                  <a:ln>
                    <a:noFill/>
                  </a:ln>
                  <a:solidFill>
                    <a:schemeClr val="tx1"/>
                  </a:solidFill>
                  <a:effectLst/>
                  <a:latin typeface="Calibri" pitchFamily="34" charset="0"/>
                  <a:cs typeface="Arial" pitchFamily="34" charset="0"/>
                </a:rPr>
                <a:t>(H</a:t>
              </a:r>
              <a:r>
                <a:rPr kumimoji="0" lang="en-US" sz="1400" b="0" i="0" u="none" strike="noStrike" cap="none" normalizeH="0" baseline="-25000" dirty="0">
                  <a:ln>
                    <a:noFill/>
                  </a:ln>
                  <a:solidFill>
                    <a:schemeClr val="tx1"/>
                  </a:solidFill>
                  <a:effectLst/>
                  <a:latin typeface="Calibri" pitchFamily="34" charset="0"/>
                  <a:cs typeface="Arial" pitchFamily="34" charset="0"/>
                </a:rPr>
                <a:t>m</a:t>
              </a:r>
              <a:r>
                <a:rPr kumimoji="0" lang="en-US" sz="1400" b="0" i="0" u="none" strike="noStrike" cap="none" normalizeH="0" baseline="0" dirty="0">
                  <a:ln>
                    <a:noFill/>
                  </a:ln>
                  <a:solidFill>
                    <a:schemeClr val="tx1"/>
                  </a:solidFill>
                  <a:effectLst/>
                  <a:latin typeface="Calibri" pitchFamily="34" charset="0"/>
                  <a:cs typeface="Arial" pitchFamily="34" charset="0"/>
                </a:rPr>
                <a:t>)</a:t>
              </a:r>
              <a:r>
                <a:rPr kumimoji="0" lang="en-US" sz="1100" b="0" i="0" u="none" strike="noStrike" cap="none" normalizeH="0" baseline="0" dirty="0">
                  <a:ln>
                    <a:noFill/>
                  </a:ln>
                  <a:solidFill>
                    <a:schemeClr val="tx1"/>
                  </a:solidFill>
                  <a:effectLst/>
                  <a:latin typeface="New York" charset="0"/>
                  <a:cs typeface="Arial" pitchFamily="34" charset="0"/>
                </a:rPr>
                <a:t>	</a:t>
              </a:r>
              <a:endParaRPr kumimoji="0" lang="en-US" sz="1100" b="0"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3" name="Text Box 31"/>
            <p:cNvSpPr txBox="1">
              <a:spLocks noChangeArrowheads="1"/>
            </p:cNvSpPr>
            <p:nvPr/>
          </p:nvSpPr>
          <p:spPr bwMode="auto">
            <a:xfrm>
              <a:off x="8964" y="12909"/>
              <a:ext cx="1886" cy="778"/>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b="1" i="0" u="none" strike="noStrike" cap="none" normalizeH="0" baseline="0" dirty="0">
                  <a:ln>
                    <a:noFill/>
                  </a:ln>
                  <a:solidFill>
                    <a:srgbClr val="0000FF"/>
                  </a:solidFill>
                  <a:effectLst/>
                  <a:latin typeface="Calibri" pitchFamily="34" charset="0"/>
                  <a:cs typeface="Arial" pitchFamily="34" charset="0"/>
                </a:rPr>
                <a:t>Floor</a:t>
              </a:r>
              <a:r>
                <a:rPr kumimoji="0" lang="en-US" b="1" i="0" u="none" strike="noStrike" cap="none" normalizeH="0" dirty="0">
                  <a:ln>
                    <a:noFill/>
                  </a:ln>
                  <a:solidFill>
                    <a:srgbClr val="0000FF"/>
                  </a:solidFill>
                  <a:effectLst/>
                  <a:latin typeface="Calibri" pitchFamily="34" charset="0"/>
                  <a:cs typeface="Arial" pitchFamily="34" charset="0"/>
                </a:rPr>
                <a:t> level</a:t>
              </a:r>
              <a:r>
                <a:rPr kumimoji="0" lang="en-US" sz="1200" b="1" i="0" u="none" strike="noStrike" cap="none" normalizeH="0" baseline="0" dirty="0">
                  <a:ln>
                    <a:noFill/>
                  </a:ln>
                  <a:solidFill>
                    <a:srgbClr val="0000FF"/>
                  </a:solidFill>
                  <a:effectLst/>
                  <a:latin typeface="New York" charset="0"/>
                  <a:cs typeface="Arial" pitchFamily="34" charset="0"/>
                </a:rPr>
                <a:t>	</a:t>
              </a:r>
              <a:endParaRPr kumimoji="0" lang="en-US" sz="1100" b="0" i="0" u="none" strike="noStrike" cap="none" normalizeH="0" baseline="0" dirty="0">
                <a:ln>
                  <a:noFill/>
                </a:ln>
                <a:solidFill>
                  <a:schemeClr val="tx1"/>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grpSp>
      <p:sp>
        <p:nvSpPr>
          <p:cNvPr id="2" name="TextBox 1"/>
          <p:cNvSpPr txBox="1"/>
          <p:nvPr/>
        </p:nvSpPr>
        <p:spPr>
          <a:xfrm>
            <a:off x="3173338" y="1890643"/>
            <a:ext cx="371655" cy="369332"/>
          </a:xfrm>
          <a:prstGeom prst="rect">
            <a:avLst/>
          </a:prstGeom>
          <a:noFill/>
        </p:spPr>
        <p:txBody>
          <a:bodyPr wrap="square" rtlCol="0">
            <a:spAutoFit/>
          </a:bodyPr>
          <a:lstStyle/>
          <a:p>
            <a:r>
              <a:rPr lang="en-GB" dirty="0"/>
              <a:t>S</a:t>
            </a:r>
          </a:p>
        </p:txBody>
      </p:sp>
      <p:sp>
        <p:nvSpPr>
          <p:cNvPr id="34" name="TextBox 33"/>
          <p:cNvSpPr txBox="1"/>
          <p:nvPr/>
        </p:nvSpPr>
        <p:spPr>
          <a:xfrm>
            <a:off x="7030656" y="6324600"/>
            <a:ext cx="1884744" cy="381000"/>
          </a:xfrm>
          <a:prstGeom prst="rect">
            <a:avLst/>
          </a:prstGeom>
          <a:noFill/>
        </p:spPr>
        <p:txBody>
          <a:bodyPr wrap="square" rtlCol="0">
            <a:spAutoFit/>
          </a:bodyPr>
          <a:lstStyle/>
          <a:p>
            <a:r>
              <a:rPr lang="en-GB" b="1" dirty="0">
                <a:solidFill>
                  <a:srgbClr val="0070C0"/>
                </a:solidFill>
              </a:rPr>
              <a:t>COPY DOWN</a:t>
            </a:r>
          </a:p>
        </p:txBody>
      </p:sp>
      <p:sp>
        <p:nvSpPr>
          <p:cNvPr id="36" name="TextBox 35">
            <a:extLst>
              <a:ext uri="{FF2B5EF4-FFF2-40B4-BE49-F238E27FC236}">
                <a16:creationId xmlns:a16="http://schemas.microsoft.com/office/drawing/2014/main" id="{0FB894DC-4768-4EF7-E04F-32D4F6387EEE}"/>
              </a:ext>
            </a:extLst>
          </p:cNvPr>
          <p:cNvSpPr txBox="1"/>
          <p:nvPr/>
        </p:nvSpPr>
        <p:spPr>
          <a:xfrm>
            <a:off x="2971800" y="3048000"/>
            <a:ext cx="1600200" cy="369332"/>
          </a:xfrm>
          <a:prstGeom prst="rect">
            <a:avLst/>
          </a:prstGeom>
          <a:noFill/>
        </p:spPr>
        <p:txBody>
          <a:bodyPr wrap="square" rtlCol="0">
            <a:spAutoFit/>
          </a:bodyPr>
          <a:lstStyle/>
          <a:p>
            <a:pPr algn="ctr"/>
            <a:r>
              <a:rPr lang="en-GB" dirty="0"/>
              <a:t>DESK</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1"/>
          <p:cNvSpPr>
            <a:spLocks noChangeArrowheads="1"/>
          </p:cNvSpPr>
          <p:nvPr/>
        </p:nvSpPr>
        <p:spPr bwMode="auto">
          <a:xfrm>
            <a:off x="533400" y="727503"/>
            <a:ext cx="80772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A room measures 20 m by 6 m by 4 m in height and requires a service illuminance of 500 lux on the work surfaces which are set 1 m above the floor. The luminaire</a:t>
            </a:r>
            <a:r>
              <a:rPr kumimoji="0" lang="en-US" b="0" i="0" u="none" strike="noStrike" cap="none" normalizeH="0" dirty="0">
                <a:ln>
                  <a:noFill/>
                </a:ln>
                <a:solidFill>
                  <a:schemeClr val="tx1"/>
                </a:solidFill>
                <a:effectLst/>
                <a:ea typeface="Times New Roman" pitchFamily="18" charset="0"/>
                <a:cs typeface="Arial" pitchFamily="34" charset="0"/>
              </a:rPr>
              <a:t> mounting height is therefore 3m above working plane.</a:t>
            </a: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 </a:t>
            </a:r>
            <a:endParaRPr kumimoji="0" lang="en-US" b="0" i="0" u="none" strike="noStrike" cap="none" normalizeH="0" baseline="0" dirty="0">
              <a:ln>
                <a:noFill/>
              </a:ln>
              <a:solidFill>
                <a:schemeClr val="tx1"/>
              </a:solidFill>
              <a:effectLst/>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The 65 W tubular fluorescent lamps in recessed louvres chosen have a luminous efficacy of 80 lm/W.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They are to be mounted on the ceiling in luminaires which have a DLOR of 50%.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The room reflectance's are 0.5 for the ceiling and 0.3 for the walls. </a:t>
            </a:r>
          </a:p>
          <a:p>
            <a:pPr marL="0" marR="0" lvl="0" indent="0" algn="just"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Times New Roman" pitchFamily="18" charset="0"/>
                <a:cs typeface="Arial" pitchFamily="34" charset="0"/>
              </a:rPr>
              <a:t>The Light Loss Factor is 0.7.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lang="en-US" dirty="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1" i="0" u="none" strike="noStrike" cap="none" normalizeH="0" baseline="0" dirty="0">
                <a:ln>
                  <a:noFill/>
                </a:ln>
                <a:solidFill>
                  <a:srgbClr val="0070C0"/>
                </a:solidFill>
                <a:effectLst/>
                <a:ea typeface="Times New Roman" pitchFamily="18" charset="0"/>
                <a:cs typeface="Arial" pitchFamily="34" charset="0"/>
              </a:rPr>
              <a:t>Calculate/</a:t>
            </a:r>
            <a:r>
              <a:rPr kumimoji="0" lang="en-US" b="1" i="0" u="none" strike="noStrike" cap="none" normalizeH="0" dirty="0">
                <a:ln>
                  <a:noFill/>
                </a:ln>
                <a:solidFill>
                  <a:srgbClr val="0070C0"/>
                </a:solidFill>
                <a:effectLst/>
                <a:ea typeface="Times New Roman" pitchFamily="18" charset="0"/>
                <a:cs typeface="Arial" pitchFamily="34" charset="0"/>
              </a:rPr>
              <a:t> Find :</a:t>
            </a:r>
            <a:endParaRPr kumimoji="0" lang="en-US" b="1" i="0" u="none" strike="noStrike" cap="none" normalizeH="0" baseline="0" dirty="0">
              <a:ln>
                <a:noFill/>
              </a:ln>
              <a:solidFill>
                <a:srgbClr val="0070C0"/>
              </a:solidFill>
              <a:effectLst/>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b="0" i="0" u="none" strike="noStrike" cap="none" normalizeH="0" baseline="0" dirty="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a:ln>
                  <a:noFill/>
                </a:ln>
                <a:solidFill>
                  <a:schemeClr val="tx1"/>
                </a:solidFill>
                <a:effectLst/>
                <a:ea typeface="Arial" pitchFamily="34" charset="0"/>
                <a:cs typeface="Times New Roman" pitchFamily="18" charset="0"/>
              </a:rPr>
              <a:t>a)     </a:t>
            </a:r>
            <a:r>
              <a:rPr kumimoji="0" lang="en-US" b="0" i="0" u="none" strike="noStrike" cap="none" normalizeH="0" baseline="0" dirty="0">
                <a:ln>
                  <a:noFill/>
                </a:ln>
                <a:solidFill>
                  <a:schemeClr val="tx1"/>
                </a:solidFill>
                <a:effectLst/>
                <a:ea typeface="Times New Roman" pitchFamily="18" charset="0"/>
                <a:cs typeface="Arial" pitchFamily="34" charset="0"/>
              </a:rPr>
              <a:t>The Room Index        </a:t>
            </a:r>
            <a:r>
              <a:rPr lang="en-US" sz="1400" dirty="0">
                <a:ea typeface="Times New Roman" pitchFamily="18" charset="0"/>
                <a:cs typeface="Times New Roman" pitchFamily="18" charset="0"/>
              </a:rPr>
              <a:t>RI = (L x W) / (H</a:t>
            </a:r>
            <a:r>
              <a:rPr lang="en-US" sz="1400" baseline="-30000" dirty="0">
                <a:ea typeface="Times New Roman" pitchFamily="18" charset="0"/>
                <a:cs typeface="Times New Roman" pitchFamily="18" charset="0"/>
              </a:rPr>
              <a:t>m</a:t>
            </a:r>
            <a:r>
              <a:rPr lang="en-US" sz="1400" dirty="0">
                <a:ea typeface="Times New Roman" pitchFamily="18" charset="0"/>
                <a:cs typeface="Times New Roman" pitchFamily="18" charset="0"/>
              </a:rPr>
              <a:t> (L + W))</a:t>
            </a:r>
            <a:endParaRPr kumimoji="0" lang="en-US" sz="14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Arial" pitchFamily="34" charset="0"/>
                <a:cs typeface="Times New Roman" pitchFamily="18" charset="0"/>
              </a:rPr>
              <a:t>b)     </a:t>
            </a:r>
            <a:r>
              <a:rPr kumimoji="0" lang="en-US" b="0" i="0" u="none" strike="noStrike" cap="none" normalizeH="0" baseline="0" dirty="0">
                <a:ln>
                  <a:noFill/>
                </a:ln>
                <a:solidFill>
                  <a:schemeClr val="tx1"/>
                </a:solidFill>
                <a:effectLst/>
                <a:ea typeface="Times New Roman" pitchFamily="18" charset="0"/>
                <a:cs typeface="Arial" pitchFamily="34" charset="0"/>
              </a:rPr>
              <a:t>The Utilisation Factor </a:t>
            </a:r>
            <a:r>
              <a:rPr kumimoji="0" lang="en-US" sz="1400" b="0" i="0" u="none" strike="noStrike" cap="none" normalizeH="0" baseline="0" dirty="0">
                <a:ln>
                  <a:noFill/>
                </a:ln>
                <a:solidFill>
                  <a:schemeClr val="tx1"/>
                </a:solidFill>
                <a:effectLst/>
                <a:ea typeface="Times New Roman" pitchFamily="18" charset="0"/>
                <a:cs typeface="Arial" pitchFamily="34" charset="0"/>
              </a:rPr>
              <a:t>(from tables)</a:t>
            </a:r>
            <a:endParaRPr kumimoji="0" lang="en-US" sz="1400"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b="0" i="0" u="none" strike="noStrike" cap="none" normalizeH="0" baseline="0" dirty="0">
                <a:ln>
                  <a:noFill/>
                </a:ln>
                <a:solidFill>
                  <a:schemeClr val="tx1"/>
                </a:solidFill>
                <a:effectLst/>
                <a:ea typeface="Arial" pitchFamily="34" charset="0"/>
                <a:cs typeface="Times New Roman" pitchFamily="18" charset="0"/>
              </a:rPr>
              <a:t>c)      </a:t>
            </a:r>
            <a:r>
              <a:rPr kumimoji="0" lang="en-US" b="0" i="0" u="none" strike="noStrike" cap="none" normalizeH="0" baseline="0" dirty="0">
                <a:ln>
                  <a:noFill/>
                </a:ln>
                <a:solidFill>
                  <a:schemeClr val="tx1"/>
                </a:solidFill>
                <a:effectLst/>
                <a:ea typeface="Times New Roman" pitchFamily="18" charset="0"/>
                <a:cs typeface="Arial" pitchFamily="34" charset="0"/>
              </a:rPr>
              <a:t>The number of lamps required. </a:t>
            </a:r>
            <a:endParaRPr kumimoji="0" lang="en-US" b="0" i="0" u="none" strike="noStrike" cap="none" normalizeH="0" baseline="0" dirty="0">
              <a:ln>
                <a:noFill/>
              </a:ln>
              <a:solidFill>
                <a:schemeClr val="tx1"/>
              </a:solidFill>
              <a:effectLst/>
              <a:cs typeface="Arial" pitchFamily="34" charset="0"/>
            </a:endParaRPr>
          </a:p>
          <a:p>
            <a:pPr lvl="0" eaLnBrk="0" fontAlgn="base" hangingPunct="0">
              <a:spcBef>
                <a:spcPct val="0"/>
              </a:spcBef>
              <a:spcAft>
                <a:spcPct val="0"/>
              </a:spcAft>
              <a:tabLst>
                <a:tab pos="457200" algn="l"/>
              </a:tabLst>
            </a:pPr>
            <a:r>
              <a:rPr kumimoji="0" lang="en-US" b="0" i="0" u="none" strike="noStrike" cap="none" normalizeH="0" baseline="0" dirty="0">
                <a:ln>
                  <a:noFill/>
                </a:ln>
                <a:solidFill>
                  <a:schemeClr val="tx1"/>
                </a:solidFill>
                <a:effectLst/>
                <a:ea typeface="Arial" pitchFamily="34" charset="0"/>
                <a:cs typeface="Times New Roman" pitchFamily="18" charset="0"/>
              </a:rPr>
              <a:t>d)      </a:t>
            </a:r>
            <a:r>
              <a:rPr kumimoji="0" lang="en-US" b="0" i="0" u="none" strike="noStrike" cap="none" normalizeH="0" baseline="0" dirty="0">
                <a:ln>
                  <a:noFill/>
                </a:ln>
                <a:solidFill>
                  <a:schemeClr val="tx1"/>
                </a:solidFill>
                <a:effectLst/>
                <a:ea typeface="Times New Roman" pitchFamily="18" charset="0"/>
                <a:cs typeface="Arial" pitchFamily="34" charset="0"/>
              </a:rPr>
              <a:t>A suitable layout for the lamp fittings </a:t>
            </a:r>
          </a:p>
          <a:p>
            <a:pPr lvl="0" eaLnBrk="0" fontAlgn="base" hangingPunct="0">
              <a:spcBef>
                <a:spcPct val="0"/>
              </a:spcBef>
              <a:spcAft>
                <a:spcPct val="0"/>
              </a:spcAft>
              <a:tabLst>
                <a:tab pos="457200" algn="l"/>
              </a:tabLst>
            </a:pPr>
            <a:r>
              <a:rPr lang="en-US" dirty="0">
                <a:ea typeface="Times New Roman" pitchFamily="18" charset="0"/>
                <a:cs typeface="Arial" pitchFamily="34" charset="0"/>
              </a:rPr>
              <a:t>          use  </a:t>
            </a:r>
            <a:r>
              <a:rPr lang="en-US" dirty="0">
                <a:ea typeface="Times New Roman" pitchFamily="18" charset="0"/>
                <a:cs typeface="Times New Roman" pitchFamily="18" charset="0"/>
              </a:rPr>
              <a:t>S</a:t>
            </a:r>
            <a:r>
              <a:rPr lang="en-US" baseline="-30000" dirty="0">
                <a:ea typeface="Times New Roman" pitchFamily="18" charset="0"/>
                <a:cs typeface="Times New Roman" pitchFamily="18" charset="0"/>
              </a:rPr>
              <a:t>max</a:t>
            </a:r>
            <a:r>
              <a:rPr lang="en-US" dirty="0">
                <a:ea typeface="Times New Roman" pitchFamily="18" charset="0"/>
                <a:cs typeface="Times New Roman" pitchFamily="18" charset="0"/>
              </a:rPr>
              <a:t>  = 1.5 x H</a:t>
            </a:r>
            <a:r>
              <a:rPr lang="en-US" baseline="-30000" dirty="0">
                <a:ea typeface="Times New Roman" pitchFamily="18" charset="0"/>
                <a:cs typeface="Times New Roman" pitchFamily="18" charset="0"/>
              </a:rPr>
              <a:t>m  (remember this is a </a:t>
            </a:r>
            <a:r>
              <a:rPr lang="en-US" b="1" baseline="-30000" dirty="0">
                <a:solidFill>
                  <a:srgbClr val="0070C0"/>
                </a:solidFill>
                <a:ea typeface="Times New Roman" pitchFamily="18" charset="0"/>
                <a:cs typeface="Times New Roman" pitchFamily="18" charset="0"/>
              </a:rPr>
              <a:t>maximum</a:t>
            </a:r>
            <a:r>
              <a:rPr lang="en-US" baseline="-30000" dirty="0">
                <a:ea typeface="Times New Roman" pitchFamily="18" charset="0"/>
                <a:cs typeface="Times New Roman" pitchFamily="18" charset="0"/>
              </a:rPr>
              <a:t> value)</a:t>
            </a:r>
            <a:endParaRPr kumimoji="0" lang="en-US"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533400" y="226367"/>
            <a:ext cx="6548267" cy="461665"/>
          </a:xfrm>
          <a:prstGeom prst="rect">
            <a:avLst/>
          </a:prstGeom>
        </p:spPr>
        <p:txBody>
          <a:bodyPr wrap="none">
            <a:spAutoFit/>
          </a:bodyPr>
          <a:lstStyle/>
          <a:p>
            <a:r>
              <a:rPr lang="en-US" sz="2400" b="1" dirty="0">
                <a:solidFill>
                  <a:srgbClr val="0070C0"/>
                </a:solidFill>
              </a:rPr>
              <a:t>Example : Designing a Lighting Installation Layout.</a:t>
            </a:r>
            <a:endParaRPr lang="en-US" sz="2400" dirty="0">
              <a:solidFill>
                <a:srgbClr val="0070C0"/>
              </a:solidFill>
            </a:endParaRPr>
          </a:p>
        </p:txBody>
      </p:sp>
      <p:grpSp>
        <p:nvGrpSpPr>
          <p:cNvPr id="4" name="Group 21"/>
          <p:cNvGrpSpPr>
            <a:grpSpLocks/>
          </p:cNvGrpSpPr>
          <p:nvPr/>
        </p:nvGrpSpPr>
        <p:grpSpPr bwMode="auto">
          <a:xfrm>
            <a:off x="5943600" y="4343400"/>
            <a:ext cx="2540000" cy="658812"/>
            <a:chOff x="2556" y="14342"/>
            <a:chExt cx="4000" cy="1038"/>
          </a:xfrm>
          <a:solidFill>
            <a:srgbClr val="FFFF66"/>
          </a:solidFill>
        </p:grpSpPr>
        <p:sp>
          <p:nvSpPr>
            <p:cNvPr id="5"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6"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7"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8"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grpSp>
      <p:cxnSp>
        <p:nvCxnSpPr>
          <p:cNvPr id="10" name="Straight Arrow Connector 9"/>
          <p:cNvCxnSpPr/>
          <p:nvPr/>
        </p:nvCxnSpPr>
        <p:spPr>
          <a:xfrm>
            <a:off x="4267200" y="4800600"/>
            <a:ext cx="1676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835199" y="5943600"/>
            <a:ext cx="3200400" cy="523220"/>
          </a:xfrm>
          <a:prstGeom prst="rect">
            <a:avLst/>
          </a:prstGeom>
          <a:noFill/>
        </p:spPr>
        <p:txBody>
          <a:bodyPr wrap="square" rtlCol="0">
            <a:spAutoFit/>
          </a:bodyPr>
          <a:lstStyle/>
          <a:p>
            <a:pPr algn="ctr"/>
            <a:r>
              <a:rPr lang="en-GB" sz="2800" b="1" dirty="0">
                <a:solidFill>
                  <a:srgbClr val="0070C0"/>
                </a:solidFill>
              </a:rPr>
              <a:t>COPY DOWN</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85800" y="32766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FontTx/>
              <a:buAutoNum type="alphaLcParenR"/>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Room Index 	</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a:t>
            </a:r>
            <a:r>
              <a:rPr kumimoji="0" lang="en-US" b="0" i="0" u="none" strike="noStrike" cap="none" normalizeH="0" baseline="0" dirty="0">
                <a:ln>
                  <a:noFill/>
                </a:ln>
                <a:solidFill>
                  <a:schemeClr val="tx1"/>
                </a:solidFill>
                <a:effectLst/>
                <a:ea typeface="Times New Roman" pitchFamily="18" charset="0"/>
                <a:cs typeface="Times New Roman" pitchFamily="18" charset="0"/>
              </a:rPr>
              <a:t>RI = (L x W) / (H</a:t>
            </a:r>
            <a:r>
              <a:rPr kumimoji="0" lang="en-US" b="0" i="0" u="none" strike="noStrike" cap="none" normalizeH="0" baseline="-30000" dirty="0">
                <a:ln>
                  <a:noFill/>
                </a:ln>
                <a:solidFill>
                  <a:schemeClr val="tx1"/>
                </a:solidFill>
                <a:effectLst/>
                <a:ea typeface="Times New Roman" pitchFamily="18" charset="0"/>
                <a:cs typeface="Times New Roman" pitchFamily="18" charset="0"/>
              </a:rPr>
              <a:t>m</a:t>
            </a:r>
            <a:r>
              <a:rPr kumimoji="0" lang="en-US" b="0" i="0" u="none" strike="noStrike" cap="none" normalizeH="0" baseline="0" dirty="0">
                <a:ln>
                  <a:noFill/>
                </a:ln>
                <a:solidFill>
                  <a:schemeClr val="tx1"/>
                </a:solidFill>
                <a:effectLst/>
                <a:ea typeface="Times New Roman" pitchFamily="18" charset="0"/>
                <a:cs typeface="Times New Roman" pitchFamily="18" charset="0"/>
              </a:rPr>
              <a:t> (L + W))</a:t>
            </a:r>
            <a:endParaRPr kumimoji="0" lang="en-US" b="0" i="0" u="none" strike="noStrike" cap="none" normalizeH="0" baseline="0" dirty="0">
              <a:ln>
                <a:noFill/>
              </a:ln>
              <a:solidFill>
                <a:schemeClr val="tx1"/>
              </a:solidFill>
              <a:effectLs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	L = 20 m, W = 6 m,	H</a:t>
            </a:r>
            <a:r>
              <a:rPr kumimoji="0" lang="en-US" b="0" i="0" u="none" strike="noStrike" cap="none" normalizeH="0" baseline="-30000" dirty="0">
                <a:ln>
                  <a:noFill/>
                </a:ln>
                <a:solidFill>
                  <a:schemeClr val="tx1"/>
                </a:solidFill>
                <a:effectLst/>
                <a:ea typeface="Times New Roman" pitchFamily="18" charset="0"/>
                <a:cs typeface="Times New Roman" pitchFamily="18" charset="0"/>
              </a:rPr>
              <a:t>m</a:t>
            </a:r>
            <a:r>
              <a:rPr kumimoji="0" lang="en-US" b="0" i="0" u="none" strike="noStrike" cap="none" normalizeH="0" baseline="0" dirty="0">
                <a:ln>
                  <a:noFill/>
                </a:ln>
                <a:solidFill>
                  <a:schemeClr val="tx1"/>
                </a:solidFill>
                <a:effectLst/>
                <a:ea typeface="Times New Roman" pitchFamily="18" charset="0"/>
                <a:cs typeface="Times New Roman" pitchFamily="18" charset="0"/>
              </a:rPr>
              <a:t> = 4m – 1m</a:t>
            </a:r>
            <a:r>
              <a:rPr kumimoji="0" lang="en-US" b="0" i="0" u="none" strike="noStrike" cap="none" normalizeH="0" dirty="0">
                <a:ln>
                  <a:noFill/>
                </a:ln>
                <a:solidFill>
                  <a:schemeClr val="tx1"/>
                </a:solidFill>
                <a:effectLst/>
                <a:ea typeface="Times New Roman" pitchFamily="18" charset="0"/>
                <a:cs typeface="Times New Roman" pitchFamily="18" charset="0"/>
              </a:rPr>
              <a:t> = 3m</a:t>
            </a:r>
          </a:p>
          <a:p>
            <a:pPr marL="0" marR="0" lvl="0" indent="0" algn="l" defTabSz="914400" rtl="0" eaLnBrk="0" fontAlgn="base" latinLnBrk="0" hangingPunct="0">
              <a:lnSpc>
                <a:spcPct val="100000"/>
              </a:lnSpc>
              <a:spcBef>
                <a:spcPct val="0"/>
              </a:spcBef>
              <a:spcAft>
                <a:spcPct val="0"/>
              </a:spcAft>
              <a:buClrTx/>
              <a:buSzTx/>
              <a:buFontTx/>
              <a:buNone/>
              <a:tabLst/>
            </a:pPr>
            <a:endParaRPr lang="en-US" baseline="0" dirty="0">
              <a:cs typeface="Times New Roman" pitchFamily="18" charset="0"/>
            </a:endParaRPr>
          </a:p>
          <a:p>
            <a:r>
              <a:rPr lang="en-US" dirty="0"/>
              <a:t>	Substituting values</a:t>
            </a:r>
          </a:p>
          <a:p>
            <a:r>
              <a:rPr lang="en-US" dirty="0"/>
              <a:t>			</a:t>
            </a:r>
          </a:p>
          <a:p>
            <a:r>
              <a:rPr lang="en-US" dirty="0"/>
              <a:t>	</a:t>
            </a:r>
            <a:r>
              <a:rPr lang="fr-FR" dirty="0"/>
              <a:t>RI = (20 x 6) / (3 (20+6))</a:t>
            </a:r>
            <a:endParaRPr lang="en-US" dirty="0"/>
          </a:p>
          <a:p>
            <a:r>
              <a:rPr lang="fr-FR" dirty="0"/>
              <a:t>	RI = 120 / 78</a:t>
            </a:r>
            <a:endParaRPr lang="en-US" dirty="0"/>
          </a:p>
          <a:p>
            <a:r>
              <a:rPr lang="fr-FR" dirty="0"/>
              <a:t>	RI = 1.53</a:t>
            </a:r>
            <a:endParaRPr lang="en-US" dirty="0"/>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a:latin typeface="Calibri" pitchFamily="34" charset="0"/>
                <a:ea typeface="Times New Roman" pitchFamily="18" charset="0"/>
                <a:cs typeface="Times New Roman" pitchFamily="18" charset="0"/>
              </a:rPr>
              <a:t>Solution</a:t>
            </a:r>
            <a:endParaRPr lang="en-US" sz="2400" dirty="0">
              <a:latin typeface="Arial" pitchFamily="34" charset="0"/>
              <a:cs typeface="Arial" pitchFamily="34" charset="0"/>
            </a:endParaRPr>
          </a:p>
        </p:txBody>
      </p:sp>
      <p:sp>
        <p:nvSpPr>
          <p:cNvPr id="4" name="Rectangle 3"/>
          <p:cNvSpPr/>
          <p:nvPr/>
        </p:nvSpPr>
        <p:spPr>
          <a:xfrm>
            <a:off x="685800" y="9144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a:ea typeface="Times New Roman" pitchFamily="18" charset="0"/>
                <a:cs typeface="Arial" pitchFamily="34" charset="0"/>
              </a:rPr>
              <a:t>A room measures 20 m by 6 m by 4 m in height and requires a service illuminance of 500 lux on the work surfaces which are set 1 m above the floor. The luminaire mounting height is therefore 3m above working plane.</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65 W tubular fluorescent lamps chosen have a luminous efficacy of 80 lm/W. They are to be mounted on the ceiling in luminaires which have a DLOR of 50%. </a:t>
            </a: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room reflectance's are 0.5 for the ceiling and 0.3 for the walls. </a:t>
            </a: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Light Loss Factor is 0.7.       Calculate / Find: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72705">
                                            <p:txEl>
                                              <p:pRg st="7" end="7"/>
                                            </p:txEl>
                                          </p:spTgt>
                                        </p:tgtEl>
                                        <p:attrNameLst>
                                          <p:attrName>style.visibility</p:attrName>
                                        </p:attrNameLst>
                                      </p:cBhvr>
                                      <p:to>
                                        <p:strVal val="visible"/>
                                      </p:to>
                                    </p:set>
                                    <p:anim calcmode="lin" valueType="num">
                                      <p:cBhvr additive="base">
                                        <p:cTn id="15" dur="500" fill="hold"/>
                                        <p:tgtEl>
                                          <p:spTgt spid="72705">
                                            <p:txEl>
                                              <p:pRg st="7" end="7"/>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72705">
                                            <p:txEl>
                                              <p:pRg st="7" end="7"/>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72705">
                                            <p:txEl>
                                              <p:pRg st="8" end="8"/>
                                            </p:txEl>
                                          </p:spTgt>
                                        </p:tgtEl>
                                        <p:attrNameLst>
                                          <p:attrName>style.visibility</p:attrName>
                                        </p:attrNameLst>
                                      </p:cBhvr>
                                      <p:to>
                                        <p:strVal val="visible"/>
                                      </p:to>
                                    </p:set>
                                    <p:anim calcmode="lin" valueType="num">
                                      <p:cBhvr additive="base">
                                        <p:cTn id="19"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72705">
                                            <p:txEl>
                                              <p:pRg st="9" end="9"/>
                                            </p:txEl>
                                          </p:spTgt>
                                        </p:tgtEl>
                                        <p:attrNameLst>
                                          <p:attrName>style.visibility</p:attrName>
                                        </p:attrNameLst>
                                      </p:cBhvr>
                                      <p:to>
                                        <p:strVal val="visible"/>
                                      </p:to>
                                    </p:set>
                                    <p:anim calcmode="lin" valueType="num">
                                      <p:cBhvr additive="base">
                                        <p:cTn id="23" dur="500" fill="hold"/>
                                        <p:tgtEl>
                                          <p:spTgt spid="72705">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270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 y="160817"/>
            <a:ext cx="8978375" cy="6316183"/>
          </a:xfrm>
          <a:prstGeom prst="rect">
            <a:avLst/>
          </a:prstGeom>
          <a:noFill/>
          <a:ln w="9525">
            <a:noFill/>
            <a:miter lim="800000"/>
            <a:headEnd/>
            <a:tailEnd/>
          </a:ln>
          <a:effectLst/>
        </p:spPr>
      </p:pic>
      <p:sp>
        <p:nvSpPr>
          <p:cNvPr id="6" name="Rectangle 5"/>
          <p:cNvSpPr/>
          <p:nvPr/>
        </p:nvSpPr>
        <p:spPr>
          <a:xfrm>
            <a:off x="6019800" y="381000"/>
            <a:ext cx="304800" cy="51816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971800" y="5410200"/>
            <a:ext cx="3352800" cy="152400"/>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p:cNvSpPr/>
          <p:nvPr/>
        </p:nvSpPr>
        <p:spPr>
          <a:xfrm>
            <a:off x="0" y="6400800"/>
            <a:ext cx="3039615" cy="523220"/>
          </a:xfrm>
          <a:prstGeom prst="rect">
            <a:avLst/>
          </a:prstGeom>
        </p:spPr>
        <p:txBody>
          <a:bodyPr wrap="square">
            <a:spAutoFit/>
          </a:bodyPr>
          <a:lstStyle/>
          <a:p>
            <a:r>
              <a:rPr lang="en-US" sz="2800" b="1" dirty="0"/>
              <a:t>Utilisation factor</a:t>
            </a:r>
            <a:endParaRPr lang="en-US" sz="2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a:latin typeface="Calibri" pitchFamily="34" charset="0"/>
                <a:ea typeface="Times New Roman" pitchFamily="18" charset="0"/>
                <a:cs typeface="Times New Roman" pitchFamily="18" charset="0"/>
              </a:rPr>
              <a:t>Solution</a:t>
            </a:r>
            <a:endParaRPr lang="en-US" sz="2400" dirty="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a:ea typeface="Times New Roman" pitchFamily="18" charset="0"/>
                <a:cs typeface="Arial" pitchFamily="34" charset="0"/>
              </a:rPr>
              <a:t>A room measures 20 m by 6 m by 4 m in height and requires a service illuminance of 500 lux on the work surfaces which are set 1 m above the floor. The luminaire mounting height is therefore 3m above working plane.</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a:t>
            </a:r>
          </a:p>
        </p:txBody>
      </p:sp>
      <p:sp>
        <p:nvSpPr>
          <p:cNvPr id="5" name="Rectangle 4"/>
          <p:cNvSpPr/>
          <p:nvPr/>
        </p:nvSpPr>
        <p:spPr>
          <a:xfrm>
            <a:off x="762000" y="3352800"/>
            <a:ext cx="7772400" cy="3139321"/>
          </a:xfrm>
          <a:prstGeom prst="rect">
            <a:avLst/>
          </a:prstGeom>
          <a:solidFill>
            <a:srgbClr val="FFFF66"/>
          </a:solidFill>
          <a:ln>
            <a:solidFill>
              <a:schemeClr val="accent1"/>
            </a:solidFill>
          </a:ln>
        </p:spPr>
        <p:txBody>
          <a:bodyPr wrap="square">
            <a:spAutoFit/>
          </a:bodyPr>
          <a:lstStyle/>
          <a:p>
            <a:r>
              <a:rPr lang="en-US" dirty="0"/>
              <a:t>b) Utilisation Factor</a:t>
            </a:r>
          </a:p>
          <a:p>
            <a:endParaRPr lang="en-US" dirty="0"/>
          </a:p>
          <a:p>
            <a:r>
              <a:rPr lang="en-US" dirty="0"/>
              <a:t>With the help of values of RI = 1.53,  DLOR (50%), ceiling reflectance (0.5) and wall reflectance (0.3), we can make use of tables to find out UF.</a:t>
            </a:r>
          </a:p>
          <a:p>
            <a:endParaRPr lang="en-US" dirty="0"/>
          </a:p>
          <a:p>
            <a:r>
              <a:rPr lang="en-US" dirty="0"/>
              <a:t>		UF = 0.4</a:t>
            </a:r>
          </a:p>
          <a:p>
            <a:endParaRPr lang="en-US" dirty="0"/>
          </a:p>
          <a:p>
            <a:endParaRPr lang="en-US" dirty="0"/>
          </a:p>
          <a:p>
            <a:endParaRPr lang="en-US" dirty="0"/>
          </a:p>
          <a:p>
            <a:endParaRPr lang="en-US" dirty="0"/>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1000"/>
                                        <p:tgtEl>
                                          <p:spTgt spid="5">
                                            <p:txEl>
                                              <p:pRg st="4" end="4"/>
                                            </p:txEl>
                                          </p:spTgt>
                                        </p:tgtEl>
                                      </p:cBhvr>
                                    </p:animEffect>
                                    <p:anim calcmode="lin" valueType="num">
                                      <p:cBhvr>
                                        <p:cTn id="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762000" y="3276600"/>
            <a:ext cx="7772400" cy="3416320"/>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buAutoNum type="alphaLcParenR" startAt="3"/>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No. of lamps required</a:t>
            </a: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lang="en-US" dirty="0">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AutoNum type="alphaLcParenR" startAt="3"/>
              <a:tabLst/>
            </a:pPr>
            <a:endParaRPr kumimoji="0" lang="en-US" b="0" i="0" u="none" strike="noStrike" cap="none" normalizeH="0" baseline="0" dirty="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kumimoji="0" lang="en-US" b="0" i="0" u="none" strike="noStrike" cap="none" normalizeH="0" baseline="0" dirty="0">
                <a:ln>
                  <a:noFill/>
                </a:ln>
                <a:solidFill>
                  <a:schemeClr val="tx1"/>
                </a:solidFill>
                <a:effectLst/>
                <a:ea typeface="Times New Roman" pitchFamily="18" charset="0"/>
                <a:cs typeface="Times New Roman" pitchFamily="18" charset="0"/>
              </a:rPr>
              <a:t>           	E = 500 lux,  </a:t>
            </a:r>
            <a:r>
              <a:rPr lang="en-US" dirty="0">
                <a:ea typeface="Times New Roman" pitchFamily="18" charset="0"/>
                <a:cs typeface="Times New Roman" pitchFamily="18" charset="0"/>
              </a:rPr>
              <a:t>A = 20m x 6m = 120m</a:t>
            </a:r>
            <a:r>
              <a:rPr lang="en-US" baseline="30000" dirty="0">
                <a:ea typeface="Times New Roman" pitchFamily="18" charset="0"/>
                <a:cs typeface="Times New Roman" pitchFamily="18" charset="0"/>
              </a:rPr>
              <a:t>2   </a:t>
            </a:r>
            <a:r>
              <a:rPr kumimoji="0" lang="en-US" b="0" i="0" u="none" strike="noStrike" cap="none" normalizeH="0" dirty="0">
                <a:ln>
                  <a:noFill/>
                </a:ln>
                <a:solidFill>
                  <a:schemeClr val="tx1"/>
                </a:solidFill>
                <a:effectLst/>
                <a:ea typeface="Times New Roman" pitchFamily="18" charset="0"/>
                <a:cs typeface="Times New Roman" pitchFamily="18" charset="0"/>
              </a:rPr>
              <a:t>F = </a:t>
            </a:r>
            <a:r>
              <a:rPr lang="en-US" dirty="0"/>
              <a:t>65 W x 80 lm / W = 5200 lm</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UF = 0.4,      LLF = 0.7</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Substituting values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a:ln>
                <a:noFill/>
              </a:ln>
              <a:solidFill>
                <a:schemeClr val="tx1"/>
              </a:solidFill>
              <a:effectLst/>
              <a:ea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N =     </a:t>
            </a:r>
            <a:r>
              <a:rPr lang="en-US" u="sng" dirty="0">
                <a:ea typeface="Times New Roman" pitchFamily="18" charset="0"/>
                <a:cs typeface="Times New Roman" pitchFamily="18" charset="0"/>
              </a:rPr>
              <a:t>500 x 120	</a:t>
            </a:r>
            <a:r>
              <a:rPr lang="en-US" dirty="0">
                <a:ea typeface="Times New Roman" pitchFamily="18" charset="0"/>
                <a:cs typeface="Times New Roman" pitchFamily="18" charset="0"/>
              </a:rPr>
              <a:t>= </a:t>
            </a:r>
            <a:r>
              <a:rPr lang="en-US" u="sng" dirty="0">
                <a:ea typeface="Times New Roman" pitchFamily="18" charset="0"/>
                <a:cs typeface="Times New Roman" pitchFamily="18" charset="0"/>
              </a:rPr>
              <a:t>60,000</a:t>
            </a:r>
            <a:r>
              <a:rPr lang="en-US" dirty="0">
                <a:ea typeface="Times New Roman" pitchFamily="18" charset="0"/>
                <a:cs typeface="Times New Roman" pitchFamily="18" charset="0"/>
              </a:rPr>
              <a:t>	= 41.21 =</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5200 x 0.4 x 0.7	    1,456	</a:t>
            </a:r>
            <a:endParaRPr kumimoji="0" lang="en-US"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a:latin typeface="Calibri" pitchFamily="34" charset="0"/>
                <a:ea typeface="Times New Roman" pitchFamily="18" charset="0"/>
                <a:cs typeface="Times New Roman" pitchFamily="18" charset="0"/>
              </a:rPr>
              <a:t>Solution</a:t>
            </a:r>
            <a:endParaRPr lang="en-US" sz="2400" dirty="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grpSp>
        <p:nvGrpSpPr>
          <p:cNvPr id="6" name="Group 21"/>
          <p:cNvGrpSpPr>
            <a:grpSpLocks/>
          </p:cNvGrpSpPr>
          <p:nvPr/>
        </p:nvGrpSpPr>
        <p:grpSpPr bwMode="auto">
          <a:xfrm>
            <a:off x="1524000" y="3733800"/>
            <a:ext cx="2540000" cy="658812"/>
            <a:chOff x="2556" y="14342"/>
            <a:chExt cx="4000" cy="1038"/>
          </a:xfrm>
          <a:solidFill>
            <a:srgbClr val="FFFF66"/>
          </a:solidFill>
        </p:grpSpPr>
        <p:sp>
          <p:nvSpPr>
            <p:cNvPr id="7" name="Text Box 22"/>
            <p:cNvSpPr txBox="1">
              <a:spLocks noChangeArrowheads="1"/>
            </p:cNvSpPr>
            <p:nvPr/>
          </p:nvSpPr>
          <p:spPr bwMode="auto">
            <a:xfrm>
              <a:off x="4118" y="14342"/>
              <a:ext cx="2337" cy="456"/>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E  x  A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8" name="Text Box 23"/>
            <p:cNvSpPr txBox="1">
              <a:spLocks noChangeArrowheads="1"/>
            </p:cNvSpPr>
            <p:nvPr/>
          </p:nvSpPr>
          <p:spPr bwMode="auto">
            <a:xfrm>
              <a:off x="2556" y="14570"/>
              <a:ext cx="1020" cy="81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N  =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sp>
          <p:nvSpPr>
            <p:cNvPr id="9" name="Line 24"/>
            <p:cNvSpPr>
              <a:spLocks noChangeShapeType="1"/>
            </p:cNvSpPr>
            <p:nvPr/>
          </p:nvSpPr>
          <p:spPr bwMode="auto">
            <a:xfrm>
              <a:off x="3639" y="14855"/>
              <a:ext cx="2661" cy="0"/>
            </a:xfrm>
            <a:prstGeom prst="line">
              <a:avLst/>
            </a:prstGeom>
            <a:grpFill/>
            <a:ln w="12700">
              <a:solidFill>
                <a:srgbClr val="FF0000"/>
              </a:solidFill>
              <a:round/>
              <a:headEnd/>
              <a:tailEnd/>
            </a:ln>
          </p:spPr>
          <p:txBody>
            <a:bodyPr vert="horz" wrap="square" lIns="91440" tIns="45720" rIns="91440" bIns="45720" numCol="1" anchor="t" anchorCtr="0" compatLnSpc="1">
              <a:prstTxWarp prst="textNoShape">
                <a:avLst/>
              </a:prstTxWarp>
            </a:bodyPr>
            <a:lstStyle/>
            <a:p>
              <a:endParaRPr lang="en-US" dirty="0">
                <a:solidFill>
                  <a:srgbClr val="FF0000"/>
                </a:solidFill>
              </a:endParaRPr>
            </a:p>
          </p:txBody>
        </p:sp>
        <p:sp>
          <p:nvSpPr>
            <p:cNvPr id="10" name="Text Box 25"/>
            <p:cNvSpPr txBox="1">
              <a:spLocks noChangeArrowheads="1"/>
            </p:cNvSpPr>
            <p:nvPr/>
          </p:nvSpPr>
          <p:spPr bwMode="auto">
            <a:xfrm>
              <a:off x="3550" y="14910"/>
              <a:ext cx="3006" cy="424"/>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US" sz="1400" b="1" i="0" u="none" strike="noStrike" cap="none" normalizeH="0" baseline="0" dirty="0">
                  <a:ln>
                    <a:noFill/>
                  </a:ln>
                  <a:solidFill>
                    <a:srgbClr val="FF0000"/>
                  </a:solidFill>
                  <a:effectLst/>
                  <a:latin typeface="Times New Roman" pitchFamily="18" charset="0"/>
                  <a:cs typeface="Arial" pitchFamily="34" charset="0"/>
                </a:rPr>
                <a:t>F    x    UF   x     LLF	</a:t>
              </a:r>
              <a:endParaRPr kumimoji="0" lang="en-US" sz="1100" b="0" i="0" u="none" strike="noStrike" cap="none" normalizeH="0" baseline="0" dirty="0">
                <a:ln>
                  <a:noFill/>
                </a:ln>
                <a:solidFill>
                  <a:srgbClr val="FF0000"/>
                </a:solidFill>
                <a:effectLst/>
                <a:latin typeface="Times New Roman" pitchFamily="18"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a:ln>
                  <a:noFill/>
                </a:ln>
                <a:solidFill>
                  <a:srgbClr val="FF0000"/>
                </a:solidFill>
                <a:effectLst/>
                <a:latin typeface="Arial" pitchFamily="34" charset="0"/>
                <a:cs typeface="Arial" pitchFamily="34" charset="0"/>
              </a:endParaRPr>
            </a:p>
          </p:txBody>
        </p:sp>
      </p:grpSp>
      <p:cxnSp>
        <p:nvCxnSpPr>
          <p:cNvPr id="5" name="Straight Arrow Connector 4"/>
          <p:cNvCxnSpPr/>
          <p:nvPr/>
        </p:nvCxnSpPr>
        <p:spPr>
          <a:xfrm flipV="1">
            <a:off x="533400" y="4267200"/>
            <a:ext cx="1621790" cy="3048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228600" y="4419600"/>
            <a:ext cx="228600" cy="369332"/>
          </a:xfrm>
          <a:prstGeom prst="rect">
            <a:avLst/>
          </a:prstGeom>
          <a:noFill/>
        </p:spPr>
        <p:txBody>
          <a:bodyPr wrap="square" rtlCol="0">
            <a:spAutoFit/>
          </a:bodyPr>
          <a:lstStyle/>
          <a:p>
            <a:r>
              <a:rPr lang="en-GB" dirty="0"/>
              <a:t>?</a:t>
            </a:r>
            <a:endParaRPr lang="en-US" dirty="0"/>
          </a:p>
        </p:txBody>
      </p:sp>
      <p:sp>
        <p:nvSpPr>
          <p:cNvPr id="12" name="TextBox 11">
            <a:extLst>
              <a:ext uri="{FF2B5EF4-FFF2-40B4-BE49-F238E27FC236}">
                <a16:creationId xmlns:a16="http://schemas.microsoft.com/office/drawing/2014/main" id="{261B0F46-9CF7-5934-F236-76B7E9B282DD}"/>
              </a:ext>
            </a:extLst>
          </p:cNvPr>
          <p:cNvSpPr txBox="1"/>
          <p:nvPr/>
        </p:nvSpPr>
        <p:spPr>
          <a:xfrm>
            <a:off x="5715000" y="6019800"/>
            <a:ext cx="1219200" cy="369332"/>
          </a:xfrm>
          <a:prstGeom prst="rect">
            <a:avLst/>
          </a:prstGeom>
          <a:noFill/>
        </p:spPr>
        <p:txBody>
          <a:bodyPr wrap="square">
            <a:spAutoFit/>
          </a:bodyPr>
          <a:lstStyle/>
          <a:p>
            <a:r>
              <a:rPr lang="en-US" dirty="0">
                <a:ea typeface="Times New Roman" pitchFamily="18" charset="0"/>
                <a:cs typeface="Times New Roman" pitchFamily="18" charset="0"/>
              </a:rPr>
              <a:t>42 lamps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5" end="5"/>
                                            </p:txEl>
                                          </p:spTgt>
                                        </p:tgtEl>
                                        <p:attrNameLst>
                                          <p:attrName>style.visibility</p:attrName>
                                        </p:attrNameLst>
                                      </p:cBhvr>
                                      <p:to>
                                        <p:strVal val="visible"/>
                                      </p:to>
                                    </p:set>
                                    <p:anim calcmode="lin" valueType="num">
                                      <p:cBhvr additive="base">
                                        <p:cTn id="7" dur="500" fill="hold"/>
                                        <p:tgtEl>
                                          <p:spTgt spid="72705">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5" end="5"/>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2705">
                                            <p:txEl>
                                              <p:pRg st="6" end="6"/>
                                            </p:txEl>
                                          </p:spTgt>
                                        </p:tgtEl>
                                        <p:attrNameLst>
                                          <p:attrName>style.visibility</p:attrName>
                                        </p:attrNameLst>
                                      </p:cBhvr>
                                      <p:to>
                                        <p:strVal val="visible"/>
                                      </p:to>
                                    </p:set>
                                    <p:anim calcmode="lin" valueType="num">
                                      <p:cBhvr additive="base">
                                        <p:cTn id="11"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27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2705">
                                            <p:txEl>
                                              <p:pRg st="8" end="8"/>
                                            </p:txEl>
                                          </p:spTgt>
                                        </p:tgtEl>
                                        <p:attrNameLst>
                                          <p:attrName>style.visibility</p:attrName>
                                        </p:attrNameLst>
                                      </p:cBhvr>
                                      <p:to>
                                        <p:strVal val="visible"/>
                                      </p:to>
                                    </p:set>
                                    <p:anim calcmode="lin" valueType="num">
                                      <p:cBhvr additive="base">
                                        <p:cTn id="17" dur="500" fill="hold"/>
                                        <p:tgtEl>
                                          <p:spTgt spid="72705">
                                            <p:txEl>
                                              <p:pRg st="8" end="8"/>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2705">
                                            <p:txEl>
                                              <p:pRg st="8" end="8"/>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72705">
                                            <p:txEl>
                                              <p:pRg st="10" end="10"/>
                                            </p:txEl>
                                          </p:spTgt>
                                        </p:tgtEl>
                                        <p:attrNameLst>
                                          <p:attrName>style.visibility</p:attrName>
                                        </p:attrNameLst>
                                      </p:cBhvr>
                                      <p:to>
                                        <p:strVal val="visible"/>
                                      </p:to>
                                    </p:set>
                                    <p:anim calcmode="lin" valueType="num">
                                      <p:cBhvr additive="base">
                                        <p:cTn id="21" dur="500" fill="hold"/>
                                        <p:tgtEl>
                                          <p:spTgt spid="72705">
                                            <p:txEl>
                                              <p:pRg st="10" end="1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72705">
                                            <p:txEl>
                                              <p:pRg st="10" end="10"/>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72705">
                                            <p:txEl>
                                              <p:pRg st="11" end="11"/>
                                            </p:txEl>
                                          </p:spTgt>
                                        </p:tgtEl>
                                        <p:attrNameLst>
                                          <p:attrName>style.visibility</p:attrName>
                                        </p:attrNameLst>
                                      </p:cBhvr>
                                      <p:to>
                                        <p:strVal val="visible"/>
                                      </p:to>
                                    </p:set>
                                    <p:anim calcmode="lin" valueType="num">
                                      <p:cBhvr additive="base">
                                        <p:cTn id="25" dur="500" fill="hold"/>
                                        <p:tgtEl>
                                          <p:spTgt spid="72705">
                                            <p:txEl>
                                              <p:pRg st="11" end="1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2705">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noChangeArrowheads="1"/>
          </p:cNvSpPr>
          <p:nvPr/>
        </p:nvSpPr>
        <p:spPr bwMode="auto">
          <a:xfrm>
            <a:off x="609600" y="3352800"/>
            <a:ext cx="7772400" cy="3139321"/>
          </a:xfrm>
          <a:prstGeom prst="rect">
            <a:avLst/>
          </a:prstGeom>
          <a:solidFill>
            <a:srgbClr val="FFFF66"/>
          </a:solidFill>
          <a:ln w="9525">
            <a:solidFill>
              <a:schemeClr val="accent1"/>
            </a:solidFill>
            <a:miter lim="800000"/>
            <a:headEnd/>
            <a:tailEnd/>
          </a:ln>
          <a:effectLst/>
        </p:spPr>
        <p:txBody>
          <a:bodyPr vert="horz" wrap="square" lIns="91440" tIns="45720" rIns="91440" bIns="45720" numCol="1" anchor="ctr" anchorCtr="0" compatLnSpc="1">
            <a:prstTxWarp prst="textNoShape">
              <a:avLst/>
            </a:prstTxWarp>
            <a:spAutoFit/>
          </a:bodyPr>
          <a:lstStyle/>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d) Suitable layout</a:t>
            </a:r>
          </a:p>
          <a:p>
            <a:pPr marL="342900" lvl="0" indent="-342900" eaLnBrk="0" fontAlgn="base" hangingPunct="0">
              <a:spcBef>
                <a:spcPct val="0"/>
              </a:spcBef>
              <a:spcAft>
                <a:spcPct val="0"/>
              </a:spcAft>
            </a:pPr>
            <a:r>
              <a:rPr lang="en-US" dirty="0">
                <a:ea typeface="Times New Roman" pitchFamily="18" charset="0"/>
                <a:cs typeface="Times New Roman" pitchFamily="18" charset="0"/>
              </a:rPr>
              <a:t>	S</a:t>
            </a:r>
            <a:r>
              <a:rPr lang="en-US" baseline="-30000" dirty="0">
                <a:ea typeface="Times New Roman" pitchFamily="18" charset="0"/>
                <a:cs typeface="Times New Roman" pitchFamily="18" charset="0"/>
              </a:rPr>
              <a:t>max</a:t>
            </a:r>
            <a:r>
              <a:rPr lang="en-US" dirty="0">
                <a:ea typeface="Times New Roman" pitchFamily="18" charset="0"/>
                <a:cs typeface="Times New Roman" pitchFamily="18" charset="0"/>
              </a:rPr>
              <a:t>  = 1.5 x H</a:t>
            </a:r>
            <a:r>
              <a:rPr lang="en-US" baseline="-30000" dirty="0">
                <a:ea typeface="Times New Roman" pitchFamily="18" charset="0"/>
                <a:cs typeface="Times New Roman" pitchFamily="18" charset="0"/>
              </a:rPr>
              <a:t>m,   </a:t>
            </a:r>
            <a:r>
              <a:rPr lang="en-GB" dirty="0"/>
              <a:t>The mounting height (H</a:t>
            </a:r>
            <a:r>
              <a:rPr lang="en-GB" baseline="-25000" dirty="0"/>
              <a:t>m</a:t>
            </a:r>
            <a:r>
              <a:rPr lang="en-GB" dirty="0"/>
              <a:t>) = 3 metres.</a:t>
            </a:r>
            <a:r>
              <a:rPr lang="en-US" dirty="0">
                <a:ea typeface="Times New Roman" pitchFamily="18" charset="0"/>
                <a:cs typeface="Times New Roman" pitchFamily="18" charset="0"/>
              </a:rPr>
              <a:t> </a:t>
            </a:r>
          </a:p>
          <a:p>
            <a:pPr marL="342900" lvl="0" indent="-342900" eaLnBrk="0" fontAlgn="base" hangingPunct="0">
              <a:spcBef>
                <a:spcPct val="0"/>
              </a:spcBef>
              <a:spcAft>
                <a:spcPct val="0"/>
              </a:spcAft>
            </a:pPr>
            <a:r>
              <a:rPr lang="en-US" dirty="0">
                <a:ea typeface="Times New Roman" pitchFamily="18" charset="0"/>
                <a:cs typeface="Times New Roman" pitchFamily="18" charset="0"/>
              </a:rPr>
              <a:t>	S</a:t>
            </a:r>
            <a:r>
              <a:rPr lang="en-US" baseline="-30000" dirty="0">
                <a:ea typeface="Times New Roman" pitchFamily="18" charset="0"/>
                <a:cs typeface="Times New Roman" pitchFamily="18" charset="0"/>
              </a:rPr>
              <a:t>max   </a:t>
            </a:r>
            <a:r>
              <a:rPr lang="en-US" dirty="0">
                <a:ea typeface="Times New Roman" pitchFamily="18" charset="0"/>
                <a:cs typeface="Times New Roman" pitchFamily="18" charset="0"/>
              </a:rPr>
              <a:t>= 1.5 x 3 = 4.5  metres apart</a:t>
            </a:r>
          </a:p>
          <a:p>
            <a:pPr marL="342900" lvl="0" indent="-342900" eaLnBrk="0" fontAlgn="base" hangingPunct="0">
              <a:spcBef>
                <a:spcPct val="0"/>
              </a:spcBef>
              <a:spcAft>
                <a:spcPct val="0"/>
              </a:spcAft>
            </a:pPr>
            <a:endParaRPr lang="en-US" dirty="0">
              <a:cs typeface="Times New Roman" pitchFamily="18" charset="0"/>
            </a:endParaRPr>
          </a:p>
          <a:p>
            <a:pPr marL="342900" indent="-342900" eaLnBrk="0" fontAlgn="base" hangingPunct="0">
              <a:spcBef>
                <a:spcPct val="0"/>
              </a:spcBef>
              <a:spcAft>
                <a:spcPct val="0"/>
              </a:spcAft>
            </a:pPr>
            <a:r>
              <a:rPr lang="en-US" dirty="0"/>
              <a:t>Seeing as we require </a:t>
            </a:r>
            <a:r>
              <a:rPr lang="en-US" b="1" dirty="0"/>
              <a:t>42 lamps</a:t>
            </a:r>
            <a:r>
              <a:rPr lang="en-US" dirty="0"/>
              <a:t>….what is your suggested layout for the lamps?</a:t>
            </a:r>
          </a:p>
          <a:p>
            <a:pPr marL="342900" indent="-342900" eaLnBrk="0" fontAlgn="base" hangingPunct="0">
              <a:spcBef>
                <a:spcPct val="0"/>
              </a:spcBef>
              <a:spcAft>
                <a:spcPct val="0"/>
              </a:spcAft>
            </a:pPr>
            <a:endParaRPr lang="en-US" dirty="0"/>
          </a:p>
          <a:p>
            <a:pPr marL="342900" indent="-342900" algn="ctr" eaLnBrk="0" fontAlgn="base" hangingPunct="0">
              <a:spcBef>
                <a:spcPct val="0"/>
              </a:spcBef>
              <a:spcAft>
                <a:spcPct val="0"/>
              </a:spcAft>
            </a:pPr>
            <a:r>
              <a:rPr lang="en-US" b="1" dirty="0">
                <a:solidFill>
                  <a:srgbClr val="0070C0"/>
                </a:solidFill>
              </a:rPr>
              <a:t>The suggested layout is correct if the maximum distance between lamps</a:t>
            </a:r>
          </a:p>
          <a:p>
            <a:pPr marL="342900" indent="-342900" algn="ctr" eaLnBrk="0" fontAlgn="base" hangingPunct="0">
              <a:spcBef>
                <a:spcPct val="0"/>
              </a:spcBef>
              <a:spcAft>
                <a:spcPct val="0"/>
              </a:spcAft>
            </a:pPr>
            <a:r>
              <a:rPr lang="en-US" b="1" dirty="0">
                <a:solidFill>
                  <a:srgbClr val="0070C0"/>
                </a:solidFill>
              </a:rPr>
              <a:t>is less than 4.5 m.</a:t>
            </a:r>
          </a:p>
          <a:p>
            <a:pPr marL="342900" marR="0" lvl="0" indent="-342900" algn="l" defTabSz="914400" rtl="0" eaLnBrk="0" fontAlgn="base" latinLnBrk="0" hangingPunct="0">
              <a:lnSpc>
                <a:spcPct val="100000"/>
              </a:lnSpc>
              <a:spcBef>
                <a:spcPct val="0"/>
              </a:spcBef>
              <a:spcAft>
                <a:spcPct val="0"/>
              </a:spcAft>
              <a:buClrTx/>
              <a:buSzTx/>
              <a:tabLst/>
            </a:pPr>
            <a:r>
              <a:rPr lang="en-US" dirty="0">
                <a:ea typeface="Times New Roman" pitchFamily="18" charset="0"/>
                <a:cs typeface="Times New Roman" pitchFamily="18" charset="0"/>
              </a:rPr>
              <a:t>		</a:t>
            </a: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a:ln>
                <a:noFill/>
              </a:ln>
              <a:solidFill>
                <a:schemeClr val="tx1"/>
              </a:solidFill>
              <a:effectLst/>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tabLst/>
            </a:pPr>
            <a:endParaRPr kumimoji="0" lang="en-US" b="0" i="0" u="none" strike="noStrike" cap="none" normalizeH="0" baseline="0" dirty="0">
              <a:ln>
                <a:noFill/>
              </a:ln>
              <a:solidFill>
                <a:schemeClr val="tx1"/>
              </a:solidFill>
              <a:effectLst/>
              <a:cs typeface="Arial" pitchFamily="34" charset="0"/>
            </a:endParaRPr>
          </a:p>
        </p:txBody>
      </p:sp>
      <p:sp>
        <p:nvSpPr>
          <p:cNvPr id="3" name="Rectangle 2"/>
          <p:cNvSpPr/>
          <p:nvPr/>
        </p:nvSpPr>
        <p:spPr>
          <a:xfrm>
            <a:off x="533400" y="381000"/>
            <a:ext cx="1249060" cy="461665"/>
          </a:xfrm>
          <a:prstGeom prst="rect">
            <a:avLst/>
          </a:prstGeom>
        </p:spPr>
        <p:txBody>
          <a:bodyPr wrap="none">
            <a:spAutoFit/>
          </a:bodyPr>
          <a:lstStyle/>
          <a:p>
            <a:pPr lvl="0" fontAlgn="base">
              <a:spcBef>
                <a:spcPct val="0"/>
              </a:spcBef>
              <a:spcAft>
                <a:spcPct val="0"/>
              </a:spcAft>
            </a:pPr>
            <a:r>
              <a:rPr lang="en-US" sz="2400" b="1" dirty="0">
                <a:latin typeface="Calibri" pitchFamily="34" charset="0"/>
                <a:ea typeface="Times New Roman" pitchFamily="18" charset="0"/>
                <a:cs typeface="Times New Roman" pitchFamily="18" charset="0"/>
              </a:rPr>
              <a:t>Solution</a:t>
            </a:r>
            <a:endParaRPr lang="en-US" sz="2400" dirty="0">
              <a:latin typeface="Arial" pitchFamily="34" charset="0"/>
              <a:cs typeface="Arial" pitchFamily="34" charset="0"/>
            </a:endParaRPr>
          </a:p>
        </p:txBody>
      </p:sp>
      <p:sp>
        <p:nvSpPr>
          <p:cNvPr id="4" name="Rectangle 3"/>
          <p:cNvSpPr/>
          <p:nvPr/>
        </p:nvSpPr>
        <p:spPr>
          <a:xfrm>
            <a:off x="685800" y="990600"/>
            <a:ext cx="8001000" cy="2308324"/>
          </a:xfrm>
          <a:prstGeom prst="rect">
            <a:avLst/>
          </a:prstGeom>
        </p:spPr>
        <p:txBody>
          <a:bodyPr wrap="square">
            <a:spAutoFit/>
          </a:bodyPr>
          <a:lstStyle/>
          <a:p>
            <a:pPr lvl="0" fontAlgn="base">
              <a:spcBef>
                <a:spcPct val="0"/>
              </a:spcBef>
              <a:spcAft>
                <a:spcPct val="0"/>
              </a:spcAft>
              <a:tabLst>
                <a:tab pos="457200" algn="l"/>
              </a:tabLst>
            </a:pPr>
            <a:r>
              <a:rPr lang="en-US" dirty="0">
                <a:ea typeface="Times New Roman" pitchFamily="18" charset="0"/>
                <a:cs typeface="Arial" pitchFamily="34" charset="0"/>
              </a:rPr>
              <a:t>A room measures 20 m by 6 m by 4 m in height requires a service illuminance of 500 lux on the work surfaces which are set 1 m above the floor. The luminaire mounting height is therefore 3m above working plane.</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 </a:t>
            </a:r>
            <a:endParaRPr lang="en-US" dirty="0">
              <a:cs typeface="Arial" pitchFamily="34" charset="0"/>
            </a:endParaRPr>
          </a:p>
          <a:p>
            <a:pPr lvl="0" eaLnBrk="0" fontAlgn="base" hangingPunct="0">
              <a:spcBef>
                <a:spcPct val="0"/>
              </a:spcBef>
              <a:spcAft>
                <a:spcPct val="0"/>
              </a:spcAft>
              <a:tabLst>
                <a:tab pos="457200" algn="l"/>
              </a:tabLst>
            </a:pPr>
            <a:r>
              <a:rPr lang="en-US" dirty="0">
                <a:ea typeface="Times New Roman" pitchFamily="18" charset="0"/>
                <a:cs typeface="Arial" pitchFamily="34" charset="0"/>
              </a:rPr>
              <a:t>The 65 W tubular fluorescent lamps chosen have a luminous efficacy of 80 lm/W. They are to be mounted on the ceiling in luminaires which have a DLOR of 50%. The room reflectances are 0.5 for the ceiling and 0.3 for the walls. The Light Loss Factor is 0.7. Calculate / Find:</a:t>
            </a:r>
          </a:p>
        </p:txBody>
      </p:sp>
      <p:sp>
        <p:nvSpPr>
          <p:cNvPr id="2" name="TextBox 1"/>
          <p:cNvSpPr txBox="1"/>
          <p:nvPr/>
        </p:nvSpPr>
        <p:spPr>
          <a:xfrm>
            <a:off x="2057400" y="5791200"/>
            <a:ext cx="5410200" cy="523220"/>
          </a:xfrm>
          <a:prstGeom prst="rect">
            <a:avLst/>
          </a:prstGeom>
          <a:noFill/>
        </p:spPr>
        <p:txBody>
          <a:bodyPr wrap="square" rtlCol="0">
            <a:spAutoFit/>
          </a:bodyPr>
          <a:lstStyle/>
          <a:p>
            <a:pPr algn="ctr"/>
            <a:r>
              <a:rPr lang="en-GB" sz="2800" b="1" dirty="0">
                <a:solidFill>
                  <a:srgbClr val="0070C0"/>
                </a:solidFill>
              </a:rPr>
              <a:t>3 rows of 14 lamps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2705">
                                            <p:txEl>
                                              <p:pRg st="4" end="4"/>
                                            </p:txEl>
                                          </p:spTgt>
                                        </p:tgtEl>
                                        <p:attrNameLst>
                                          <p:attrName>style.visibility</p:attrName>
                                        </p:attrNameLst>
                                      </p:cBhvr>
                                      <p:to>
                                        <p:strVal val="visible"/>
                                      </p:to>
                                    </p:set>
                                    <p:anim calcmode="lin" valueType="num">
                                      <p:cBhvr additive="base">
                                        <p:cTn id="7" dur="500" fill="hold"/>
                                        <p:tgtEl>
                                          <p:spTgt spid="72705">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27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2705">
                                            <p:txEl>
                                              <p:pRg st="6" end="6"/>
                                            </p:txEl>
                                          </p:spTgt>
                                        </p:tgtEl>
                                        <p:attrNameLst>
                                          <p:attrName>style.visibility</p:attrName>
                                        </p:attrNameLst>
                                      </p:cBhvr>
                                      <p:to>
                                        <p:strVal val="visible"/>
                                      </p:to>
                                    </p:set>
                                    <p:anim calcmode="lin" valueType="num">
                                      <p:cBhvr additive="base">
                                        <p:cTn id="13" dur="500" fill="hold"/>
                                        <p:tgtEl>
                                          <p:spTgt spid="72705">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2705">
                                            <p:txEl>
                                              <p:pRg st="6" end="6"/>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72705">
                                            <p:txEl>
                                              <p:pRg st="7" end="7"/>
                                            </p:txEl>
                                          </p:spTgt>
                                        </p:tgtEl>
                                        <p:attrNameLst>
                                          <p:attrName>style.visibility</p:attrName>
                                        </p:attrNameLst>
                                      </p:cBhvr>
                                      <p:to>
                                        <p:strVal val="visible"/>
                                      </p:to>
                                    </p:set>
                                    <p:anim calcmode="lin" valueType="num">
                                      <p:cBhvr additive="base">
                                        <p:cTn id="17" dur="500" fill="hold"/>
                                        <p:tgtEl>
                                          <p:spTgt spid="72705">
                                            <p:txEl>
                                              <p:pRg st="7" end="7"/>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27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2"/>
                                        </p:tgtEl>
                                        <p:attrNameLst>
                                          <p:attrName>style.visibility</p:attrName>
                                        </p:attrNameLst>
                                      </p:cBhvr>
                                      <p:to>
                                        <p:strVal val="visible"/>
                                      </p:to>
                                    </p:set>
                                    <p:anim calcmode="lin" valueType="num">
                                      <p:cBhvr additive="base">
                                        <p:cTn id="23" dur="500" fill="hold"/>
                                        <p:tgtEl>
                                          <p:spTgt spid="2"/>
                                        </p:tgtEl>
                                        <p:attrNameLst>
                                          <p:attrName>ppt_x</p:attrName>
                                        </p:attrNameLst>
                                      </p:cBhvr>
                                      <p:tavLst>
                                        <p:tav tm="0">
                                          <p:val>
                                            <p:strVal val="#ppt_x"/>
                                          </p:val>
                                        </p:tav>
                                        <p:tav tm="100000">
                                          <p:val>
                                            <p:strVal val="#ppt_x"/>
                                          </p:val>
                                        </p:tav>
                                      </p:tavLst>
                                    </p:anim>
                                    <p:anim calcmode="lin" valueType="num">
                                      <p:cBhvr additive="base">
                                        <p:cTn id="2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5800" y="762000"/>
            <a:ext cx="7543800" cy="1477328"/>
          </a:xfrm>
          <a:prstGeom prst="rect">
            <a:avLst/>
          </a:prstGeom>
          <a:noFill/>
        </p:spPr>
        <p:txBody>
          <a:bodyPr wrap="square" rtlCol="0">
            <a:spAutoFit/>
          </a:bodyPr>
          <a:lstStyle/>
          <a:p>
            <a:endParaRPr lang="en-GB" dirty="0"/>
          </a:p>
          <a:p>
            <a:pPr algn="just"/>
            <a:r>
              <a:rPr lang="en-GB" sz="2400" dirty="0"/>
              <a:t>From the above results, the layout of the Luminaires in the room is established and can be transferred to a scale drawing.</a:t>
            </a:r>
          </a:p>
        </p:txBody>
      </p:sp>
      <p:sp>
        <p:nvSpPr>
          <p:cNvPr id="3" name="Rectangle 2"/>
          <p:cNvSpPr/>
          <p:nvPr/>
        </p:nvSpPr>
        <p:spPr>
          <a:xfrm>
            <a:off x="826093" y="2438400"/>
            <a:ext cx="2986267" cy="461665"/>
          </a:xfrm>
          <a:prstGeom prst="rect">
            <a:avLst/>
          </a:prstGeom>
        </p:spPr>
        <p:txBody>
          <a:bodyPr wrap="none">
            <a:spAutoFit/>
          </a:bodyPr>
          <a:lstStyle/>
          <a:p>
            <a:r>
              <a:rPr lang="en-US" sz="2000" dirty="0">
                <a:solidFill>
                  <a:srgbClr val="0070C0"/>
                </a:solidFill>
                <a:ea typeface="Times New Roman" pitchFamily="18" charset="0"/>
                <a:cs typeface="Arial" pitchFamily="34" charset="0"/>
              </a:rPr>
              <a:t>20 m by 6 m…… </a:t>
            </a:r>
            <a:r>
              <a:rPr lang="en-US" sz="2400" dirty="0">
                <a:ea typeface="Times New Roman" pitchFamily="18" charset="0"/>
                <a:cs typeface="Arial" pitchFamily="34" charset="0"/>
              </a:rPr>
              <a:t>to scale. </a:t>
            </a:r>
            <a:endParaRPr lang="en-GB" sz="2400" dirty="0"/>
          </a:p>
        </p:txBody>
      </p:sp>
      <p:sp>
        <p:nvSpPr>
          <p:cNvPr id="4" name="Rectangle 3"/>
          <p:cNvSpPr/>
          <p:nvPr/>
        </p:nvSpPr>
        <p:spPr>
          <a:xfrm>
            <a:off x="838200" y="2971800"/>
            <a:ext cx="7162800" cy="369332"/>
          </a:xfrm>
          <a:prstGeom prst="rect">
            <a:avLst/>
          </a:prstGeom>
        </p:spPr>
        <p:txBody>
          <a:bodyPr wrap="square">
            <a:spAutoFit/>
          </a:bodyPr>
          <a:lstStyle/>
          <a:p>
            <a:r>
              <a:rPr lang="en-US" b="1" dirty="0"/>
              <a:t>42 lamps</a:t>
            </a:r>
            <a:r>
              <a:rPr lang="en-US" dirty="0"/>
              <a:t>…. </a:t>
            </a:r>
            <a:endParaRPr lang="en-GB" dirty="0"/>
          </a:p>
        </p:txBody>
      </p:sp>
      <p:pic>
        <p:nvPicPr>
          <p:cNvPr id="5" name="Picture 2"/>
          <p:cNvPicPr>
            <a:picLocks noChangeAspect="1" noChangeArrowheads="1"/>
          </p:cNvPicPr>
          <p:nvPr/>
        </p:nvPicPr>
        <p:blipFill>
          <a:blip r:embed="rId2" cstate="print"/>
          <a:srcRect/>
          <a:stretch>
            <a:fillRect/>
          </a:stretch>
        </p:blipFill>
        <p:spPr bwMode="auto">
          <a:xfrm>
            <a:off x="2819400" y="3672555"/>
            <a:ext cx="5907076" cy="2133600"/>
          </a:xfrm>
          <a:prstGeom prst="rect">
            <a:avLst/>
          </a:prstGeom>
          <a:noFill/>
          <a:ln w="9525">
            <a:noFill/>
            <a:miter lim="800000"/>
            <a:headEnd/>
            <a:tailEnd/>
          </a:ln>
          <a:effectLst/>
        </p:spPr>
      </p:pic>
      <p:sp>
        <p:nvSpPr>
          <p:cNvPr id="6" name="Rectangle 5"/>
          <p:cNvSpPr/>
          <p:nvPr/>
        </p:nvSpPr>
        <p:spPr>
          <a:xfrm>
            <a:off x="838200" y="3962400"/>
            <a:ext cx="1683474" cy="461665"/>
          </a:xfrm>
          <a:prstGeom prst="rect">
            <a:avLst/>
          </a:prstGeom>
        </p:spPr>
        <p:txBody>
          <a:bodyPr wrap="none">
            <a:spAutoFit/>
          </a:bodyPr>
          <a:lstStyle/>
          <a:p>
            <a:r>
              <a:rPr lang="en-GB" sz="1200" dirty="0"/>
              <a:t>Half the spacing is used </a:t>
            </a:r>
          </a:p>
          <a:p>
            <a:r>
              <a:rPr lang="en-GB" sz="1200" dirty="0"/>
              <a:t>for the ends of rows.</a:t>
            </a:r>
          </a:p>
        </p:txBody>
      </p:sp>
      <p:cxnSp>
        <p:nvCxnSpPr>
          <p:cNvPr id="8" name="Straight Arrow Connector 7"/>
          <p:cNvCxnSpPr/>
          <p:nvPr/>
        </p:nvCxnSpPr>
        <p:spPr>
          <a:xfrm>
            <a:off x="2362200" y="4267200"/>
            <a:ext cx="685800" cy="0"/>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
        <p:nvSpPr>
          <p:cNvPr id="9" name="Rectangle 8"/>
          <p:cNvSpPr/>
          <p:nvPr/>
        </p:nvSpPr>
        <p:spPr>
          <a:xfrm>
            <a:off x="838201" y="4739355"/>
            <a:ext cx="1600200" cy="1569660"/>
          </a:xfrm>
          <a:prstGeom prst="rect">
            <a:avLst/>
          </a:prstGeom>
        </p:spPr>
        <p:txBody>
          <a:bodyPr wrap="square">
            <a:spAutoFit/>
          </a:bodyPr>
          <a:lstStyle/>
          <a:p>
            <a:pPr algn="just"/>
            <a:r>
              <a:rPr lang="en-GB" sz="1200" dirty="0"/>
              <a:t>Spacing between Luminaires must be regular and is measured centre to centre. </a:t>
            </a:r>
            <a:r>
              <a:rPr lang="en-GB" sz="1200" b="1" dirty="0"/>
              <a:t>Remember value of ‘S’ derived from calculation is a </a:t>
            </a:r>
            <a:r>
              <a:rPr lang="en-GB" sz="1200" b="1" dirty="0">
                <a:solidFill>
                  <a:srgbClr val="0070C0"/>
                </a:solidFill>
              </a:rPr>
              <a:t>maximum </a:t>
            </a:r>
            <a:r>
              <a:rPr lang="en-GB" sz="1200" b="1" dirty="0"/>
              <a:t>value.</a:t>
            </a:r>
          </a:p>
        </p:txBody>
      </p:sp>
      <p:cxnSp>
        <p:nvCxnSpPr>
          <p:cNvPr id="10" name="Straight Arrow Connector 9"/>
          <p:cNvCxnSpPr/>
          <p:nvPr/>
        </p:nvCxnSpPr>
        <p:spPr>
          <a:xfrm flipV="1">
            <a:off x="2438401" y="4739355"/>
            <a:ext cx="838199" cy="518445"/>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447800"/>
            <a:ext cx="8229600" cy="2743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3962400" y="4267200"/>
            <a:ext cx="1219200" cy="369332"/>
          </a:xfrm>
          <a:prstGeom prst="rect">
            <a:avLst/>
          </a:prstGeom>
          <a:noFill/>
        </p:spPr>
        <p:txBody>
          <a:bodyPr wrap="square" rtlCol="0">
            <a:spAutoFit/>
          </a:bodyPr>
          <a:lstStyle/>
          <a:p>
            <a:r>
              <a:rPr lang="en-GB" dirty="0"/>
              <a:t>20metres</a:t>
            </a:r>
          </a:p>
        </p:txBody>
      </p:sp>
      <p:sp>
        <p:nvSpPr>
          <p:cNvPr id="15" name="TextBox 14"/>
          <p:cNvSpPr txBox="1"/>
          <p:nvPr/>
        </p:nvSpPr>
        <p:spPr>
          <a:xfrm rot="16200000">
            <a:off x="-337066" y="2406134"/>
            <a:ext cx="1219200" cy="369332"/>
          </a:xfrm>
          <a:prstGeom prst="rect">
            <a:avLst/>
          </a:prstGeom>
          <a:noFill/>
        </p:spPr>
        <p:txBody>
          <a:bodyPr wrap="square" rtlCol="0">
            <a:spAutoFit/>
          </a:bodyPr>
          <a:lstStyle/>
          <a:p>
            <a:r>
              <a:rPr lang="en-GB" dirty="0"/>
              <a:t>6 Metres</a:t>
            </a:r>
          </a:p>
        </p:txBody>
      </p:sp>
      <p:sp>
        <p:nvSpPr>
          <p:cNvPr id="16" name="TextBox 15"/>
          <p:cNvSpPr txBox="1"/>
          <p:nvPr/>
        </p:nvSpPr>
        <p:spPr>
          <a:xfrm>
            <a:off x="533400" y="5181600"/>
            <a:ext cx="7391400" cy="923330"/>
          </a:xfrm>
          <a:prstGeom prst="rect">
            <a:avLst/>
          </a:prstGeom>
          <a:noFill/>
        </p:spPr>
        <p:txBody>
          <a:bodyPr wrap="square" rtlCol="0">
            <a:spAutoFit/>
          </a:bodyPr>
          <a:lstStyle/>
          <a:p>
            <a:r>
              <a:rPr lang="en-GB" dirty="0"/>
              <a:t>Install 42 lamps with an </a:t>
            </a:r>
            <a:r>
              <a:rPr lang="en-GB" dirty="0" err="1"/>
              <a:t>S</a:t>
            </a:r>
            <a:r>
              <a:rPr lang="en-GB" baseline="-25000" dirty="0" err="1"/>
              <a:t>max</a:t>
            </a:r>
            <a:r>
              <a:rPr lang="en-GB" baseline="-25000" dirty="0"/>
              <a:t> </a:t>
            </a:r>
            <a:r>
              <a:rPr lang="en-GB" dirty="0"/>
              <a:t>distance of 4.5m</a:t>
            </a:r>
          </a:p>
          <a:p>
            <a:endParaRPr lang="en-GB" dirty="0"/>
          </a:p>
          <a:p>
            <a:r>
              <a:rPr lang="en-GB" dirty="0"/>
              <a:t>Provide the best equal illuminance across all parts of the room.</a:t>
            </a:r>
          </a:p>
        </p:txBody>
      </p:sp>
    </p:spTree>
    <p:extLst>
      <p:ext uri="{BB962C8B-B14F-4D97-AF65-F5344CB8AC3E}">
        <p14:creationId xmlns:p14="http://schemas.microsoft.com/office/powerpoint/2010/main" val="8647046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1760084"/>
            <a:ext cx="8305800" cy="27960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 name="TextBox 2"/>
          <p:cNvSpPr txBox="1"/>
          <p:nvPr/>
        </p:nvSpPr>
        <p:spPr>
          <a:xfrm>
            <a:off x="3885153" y="1129951"/>
            <a:ext cx="2142735" cy="523220"/>
          </a:xfrm>
          <a:prstGeom prst="rect">
            <a:avLst/>
          </a:prstGeom>
          <a:noFill/>
        </p:spPr>
        <p:txBody>
          <a:bodyPr wrap="square" rtlCol="0">
            <a:spAutoFit/>
          </a:bodyPr>
          <a:lstStyle/>
          <a:p>
            <a:r>
              <a:rPr lang="en-GB" sz="2800" dirty="0"/>
              <a:t>20 metres</a:t>
            </a:r>
            <a:endParaRPr lang="en-US" sz="2800" dirty="0"/>
          </a:p>
        </p:txBody>
      </p:sp>
      <p:sp>
        <p:nvSpPr>
          <p:cNvPr id="4" name="TextBox 3"/>
          <p:cNvSpPr txBox="1"/>
          <p:nvPr/>
        </p:nvSpPr>
        <p:spPr>
          <a:xfrm rot="16200000">
            <a:off x="-567746" y="2731019"/>
            <a:ext cx="1803431" cy="461665"/>
          </a:xfrm>
          <a:prstGeom prst="rect">
            <a:avLst/>
          </a:prstGeom>
          <a:noFill/>
        </p:spPr>
        <p:txBody>
          <a:bodyPr wrap="square" rtlCol="0">
            <a:spAutoFit/>
          </a:bodyPr>
          <a:lstStyle/>
          <a:p>
            <a:r>
              <a:rPr lang="en-GB" sz="2400" dirty="0"/>
              <a:t>6 metres</a:t>
            </a:r>
            <a:endParaRPr lang="en-US" sz="2400" dirty="0"/>
          </a:p>
        </p:txBody>
      </p:sp>
      <p:sp>
        <p:nvSpPr>
          <p:cNvPr id="5" name="Rectangle 4"/>
          <p:cNvSpPr/>
          <p:nvPr/>
        </p:nvSpPr>
        <p:spPr>
          <a:xfrm>
            <a:off x="1004815" y="2142163"/>
            <a:ext cx="305369" cy="117396"/>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0" name="Rectangle 9"/>
          <p:cNvSpPr/>
          <p:nvPr/>
        </p:nvSpPr>
        <p:spPr>
          <a:xfrm>
            <a:off x="1547703" y="2159224"/>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1" name="Rectangle 10"/>
          <p:cNvSpPr/>
          <p:nvPr/>
        </p:nvSpPr>
        <p:spPr>
          <a:xfrm>
            <a:off x="2049611" y="2159224"/>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2" name="Rectangle 11"/>
          <p:cNvSpPr/>
          <p:nvPr/>
        </p:nvSpPr>
        <p:spPr>
          <a:xfrm>
            <a:off x="2614552" y="2150170"/>
            <a:ext cx="305369" cy="12422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3" name="Rectangle 12"/>
          <p:cNvSpPr/>
          <p:nvPr/>
        </p:nvSpPr>
        <p:spPr>
          <a:xfrm>
            <a:off x="3138237" y="2159224"/>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4" name="Rectangle 13"/>
          <p:cNvSpPr/>
          <p:nvPr/>
        </p:nvSpPr>
        <p:spPr>
          <a:xfrm>
            <a:off x="1004815" y="3125843"/>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5" name="Rectangle 14"/>
          <p:cNvSpPr/>
          <p:nvPr/>
        </p:nvSpPr>
        <p:spPr>
          <a:xfrm>
            <a:off x="1004815" y="4063938"/>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16" name="Rectangle 15"/>
          <p:cNvSpPr/>
          <p:nvPr/>
        </p:nvSpPr>
        <p:spPr>
          <a:xfrm>
            <a:off x="7219716" y="2152399"/>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cxnSp>
        <p:nvCxnSpPr>
          <p:cNvPr id="20" name="Straight Arrow Connector 19"/>
          <p:cNvCxnSpPr/>
          <p:nvPr/>
        </p:nvCxnSpPr>
        <p:spPr>
          <a:xfrm>
            <a:off x="1436418" y="3179422"/>
            <a:ext cx="0" cy="938096"/>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436418" y="3448555"/>
            <a:ext cx="462321" cy="300082"/>
          </a:xfrm>
          <a:prstGeom prst="rect">
            <a:avLst/>
          </a:prstGeom>
          <a:noFill/>
        </p:spPr>
        <p:txBody>
          <a:bodyPr wrap="square" rtlCol="0">
            <a:spAutoFit/>
          </a:bodyPr>
          <a:lstStyle/>
          <a:p>
            <a:r>
              <a:rPr lang="en-GB" sz="1350" dirty="0"/>
              <a:t>2m</a:t>
            </a:r>
            <a:endParaRPr lang="en-US" sz="1350" dirty="0"/>
          </a:p>
        </p:txBody>
      </p:sp>
      <p:sp>
        <p:nvSpPr>
          <p:cNvPr id="22" name="Rectangle 21"/>
          <p:cNvSpPr/>
          <p:nvPr/>
        </p:nvSpPr>
        <p:spPr>
          <a:xfrm>
            <a:off x="1004815" y="2172871"/>
            <a:ext cx="305369" cy="7304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cxnSp>
        <p:nvCxnSpPr>
          <p:cNvPr id="24" name="Straight Arrow Connector 23"/>
          <p:cNvCxnSpPr/>
          <p:nvPr/>
        </p:nvCxnSpPr>
        <p:spPr>
          <a:xfrm>
            <a:off x="1159485" y="4176814"/>
            <a:ext cx="7685" cy="415592"/>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28" name="TextBox 27"/>
          <p:cNvSpPr txBox="1"/>
          <p:nvPr/>
        </p:nvSpPr>
        <p:spPr>
          <a:xfrm>
            <a:off x="1201968" y="4256017"/>
            <a:ext cx="462321" cy="300082"/>
          </a:xfrm>
          <a:prstGeom prst="rect">
            <a:avLst/>
          </a:prstGeom>
          <a:noFill/>
        </p:spPr>
        <p:txBody>
          <a:bodyPr wrap="square" rtlCol="0">
            <a:spAutoFit/>
          </a:bodyPr>
          <a:lstStyle/>
          <a:p>
            <a:r>
              <a:rPr lang="en-GB" sz="1350" dirty="0"/>
              <a:t>1m</a:t>
            </a:r>
            <a:endParaRPr lang="en-US" sz="1350" dirty="0"/>
          </a:p>
        </p:txBody>
      </p:sp>
      <p:sp>
        <p:nvSpPr>
          <p:cNvPr id="29" name="Rectangle 28"/>
          <p:cNvSpPr/>
          <p:nvPr/>
        </p:nvSpPr>
        <p:spPr>
          <a:xfrm>
            <a:off x="4841406" y="2145241"/>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30" name="Rectangle 29"/>
          <p:cNvSpPr/>
          <p:nvPr/>
        </p:nvSpPr>
        <p:spPr>
          <a:xfrm>
            <a:off x="5431032" y="2139841"/>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31" name="Rectangle 30"/>
          <p:cNvSpPr/>
          <p:nvPr/>
        </p:nvSpPr>
        <p:spPr>
          <a:xfrm>
            <a:off x="6025924" y="2147281"/>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32" name="Rectangle 31"/>
          <p:cNvSpPr/>
          <p:nvPr/>
        </p:nvSpPr>
        <p:spPr>
          <a:xfrm>
            <a:off x="6635524" y="2147281"/>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33" name="Rectangle 32"/>
          <p:cNvSpPr/>
          <p:nvPr/>
        </p:nvSpPr>
        <p:spPr>
          <a:xfrm>
            <a:off x="3706719" y="2152399"/>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34" name="Rectangle 33"/>
          <p:cNvSpPr/>
          <p:nvPr/>
        </p:nvSpPr>
        <p:spPr>
          <a:xfrm>
            <a:off x="4268120" y="2152399"/>
            <a:ext cx="305369" cy="127632"/>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cxnSp>
        <p:nvCxnSpPr>
          <p:cNvPr id="37" name="Straight Arrow Connector 36"/>
          <p:cNvCxnSpPr/>
          <p:nvPr/>
        </p:nvCxnSpPr>
        <p:spPr>
          <a:xfrm flipH="1">
            <a:off x="1119412" y="1998545"/>
            <a:ext cx="580017" cy="5118"/>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43" name="TextBox 42"/>
          <p:cNvSpPr txBox="1"/>
          <p:nvPr/>
        </p:nvSpPr>
        <p:spPr>
          <a:xfrm>
            <a:off x="1087562" y="1728505"/>
            <a:ext cx="762386" cy="300082"/>
          </a:xfrm>
          <a:prstGeom prst="rect">
            <a:avLst/>
          </a:prstGeom>
          <a:noFill/>
        </p:spPr>
        <p:txBody>
          <a:bodyPr wrap="square" rtlCol="0">
            <a:spAutoFit/>
          </a:bodyPr>
          <a:lstStyle/>
          <a:p>
            <a:r>
              <a:rPr lang="en-GB" sz="1350" dirty="0"/>
              <a:t>1.38m</a:t>
            </a:r>
            <a:endParaRPr lang="en-US" sz="1350" dirty="0"/>
          </a:p>
        </p:txBody>
      </p:sp>
      <p:sp>
        <p:nvSpPr>
          <p:cNvPr id="26" name="Rectangle 25"/>
          <p:cNvSpPr/>
          <p:nvPr/>
        </p:nvSpPr>
        <p:spPr>
          <a:xfrm>
            <a:off x="7804939" y="2138751"/>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sp>
        <p:nvSpPr>
          <p:cNvPr id="27" name="Rectangle 26"/>
          <p:cNvSpPr/>
          <p:nvPr/>
        </p:nvSpPr>
        <p:spPr>
          <a:xfrm>
            <a:off x="8382000" y="2122523"/>
            <a:ext cx="305369" cy="10716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sz="1350"/>
          </a:p>
        </p:txBody>
      </p:sp>
      <p:cxnSp>
        <p:nvCxnSpPr>
          <p:cNvPr id="35" name="Straight Arrow Connector 34"/>
          <p:cNvCxnSpPr/>
          <p:nvPr/>
        </p:nvCxnSpPr>
        <p:spPr>
          <a:xfrm flipH="1">
            <a:off x="685800" y="3979018"/>
            <a:ext cx="496305" cy="1"/>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
        <p:nvSpPr>
          <p:cNvPr id="36" name="TextBox 35"/>
          <p:cNvSpPr txBox="1"/>
          <p:nvPr/>
        </p:nvSpPr>
        <p:spPr>
          <a:xfrm>
            <a:off x="742937" y="3694607"/>
            <a:ext cx="462321" cy="300082"/>
          </a:xfrm>
          <a:prstGeom prst="rect">
            <a:avLst/>
          </a:prstGeom>
          <a:noFill/>
        </p:spPr>
        <p:txBody>
          <a:bodyPr wrap="square" rtlCol="0">
            <a:spAutoFit/>
          </a:bodyPr>
          <a:lstStyle/>
          <a:p>
            <a:r>
              <a:rPr lang="en-GB" sz="1350" dirty="0"/>
              <a:t>1m</a:t>
            </a:r>
            <a:endParaRPr lang="en-US" sz="1350" dirty="0"/>
          </a:p>
        </p:txBody>
      </p:sp>
      <p:sp>
        <p:nvSpPr>
          <p:cNvPr id="6" name="TextBox 5">
            <a:extLst>
              <a:ext uri="{FF2B5EF4-FFF2-40B4-BE49-F238E27FC236}">
                <a16:creationId xmlns:a16="http://schemas.microsoft.com/office/drawing/2014/main" id="{127F0B79-EB34-C4D3-58C5-75FD64FD3627}"/>
              </a:ext>
            </a:extLst>
          </p:cNvPr>
          <p:cNvSpPr txBox="1"/>
          <p:nvPr/>
        </p:nvSpPr>
        <p:spPr>
          <a:xfrm>
            <a:off x="756879" y="2217994"/>
            <a:ext cx="462321" cy="300082"/>
          </a:xfrm>
          <a:prstGeom prst="rect">
            <a:avLst/>
          </a:prstGeom>
          <a:noFill/>
        </p:spPr>
        <p:txBody>
          <a:bodyPr wrap="square" rtlCol="0">
            <a:spAutoFit/>
          </a:bodyPr>
          <a:lstStyle/>
          <a:p>
            <a:r>
              <a:rPr lang="en-GB" sz="1350" dirty="0"/>
              <a:t>1m</a:t>
            </a:r>
            <a:endParaRPr lang="en-US" sz="1350" dirty="0"/>
          </a:p>
        </p:txBody>
      </p:sp>
      <p:cxnSp>
        <p:nvCxnSpPr>
          <p:cNvPr id="7" name="Straight Arrow Connector 6">
            <a:extLst>
              <a:ext uri="{FF2B5EF4-FFF2-40B4-BE49-F238E27FC236}">
                <a16:creationId xmlns:a16="http://schemas.microsoft.com/office/drawing/2014/main" id="{1267600C-19D8-C942-3F44-73401CBE2A99}"/>
              </a:ext>
            </a:extLst>
          </p:cNvPr>
          <p:cNvCxnSpPr/>
          <p:nvPr/>
        </p:nvCxnSpPr>
        <p:spPr>
          <a:xfrm flipH="1">
            <a:off x="685800" y="2486497"/>
            <a:ext cx="496305" cy="1"/>
          </a:xfrm>
          <a:prstGeom prst="straightConnector1">
            <a:avLst/>
          </a:prstGeom>
          <a:ln>
            <a:headEnd type="triangle"/>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86965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3226</Words>
  <Application>Microsoft Office PowerPoint</Application>
  <PresentationFormat>On-screen Show (4:3)</PresentationFormat>
  <Paragraphs>360</Paragraphs>
  <Slides>36</Slides>
  <Notes>0</Notes>
  <HiddenSlides>2</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New York</vt:lpstr>
      <vt:lpstr>Arial</vt:lpstr>
      <vt:lpstr>Calibri</vt:lpstr>
      <vt:lpstr>Lucida Sans</vt:lpstr>
      <vt:lpstr>Lucida Sans Unicode</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Vista</dc:creator>
  <cp:lastModifiedBy>Alan Nantel</cp:lastModifiedBy>
  <cp:revision>341</cp:revision>
  <cp:lastPrinted>2025-11-19T14:59:48Z</cp:lastPrinted>
  <dcterms:created xsi:type="dcterms:W3CDTF">2012-03-01T20:50:12Z</dcterms:created>
  <dcterms:modified xsi:type="dcterms:W3CDTF">2025-11-19T15:37:35Z</dcterms:modified>
</cp:coreProperties>
</file>