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5"/>
  </p:notesMasterIdLst>
  <p:sldIdLst>
    <p:sldId id="256" r:id="rId2"/>
    <p:sldId id="257" r:id="rId3"/>
    <p:sldId id="259" r:id="rId4"/>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86DDF3-E1B0-4034-9F49-85ACA8DFA2BD}" v="44" dt="2025-10-17T11:55:06.194"/>
    <p1510:client id="{82BC95B9-9298-4191-8ADF-E1582181CCD8}" v="1" dt="2025-10-17T16:43:51.033"/>
    <p1510:client id="{D57BB62A-EFFF-4B60-BE9C-2DEE886E260E}" v="5" dt="2025-10-17T17:38:11.3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404" autoAdjust="0"/>
  </p:normalViewPr>
  <p:slideViewPr>
    <p:cSldViewPr snapToGrid="0">
      <p:cViewPr varScale="1">
        <p:scale>
          <a:sx n="74" d="100"/>
          <a:sy n="74" d="100"/>
        </p:scale>
        <p:origin x="376"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woodfield" userId="46cfd85e03680279" providerId="LiveId" clId="{473EE677-9831-40C9-9FAF-11EF32F50E5D}"/>
    <pc:docChg chg="custSel modSld">
      <pc:chgData name="mark woodfield" userId="46cfd85e03680279" providerId="LiveId" clId="{473EE677-9831-40C9-9FAF-11EF32F50E5D}" dt="2025-10-17T18:00:37.603" v="1519" actId="20577"/>
      <pc:docMkLst>
        <pc:docMk/>
      </pc:docMkLst>
      <pc:sldChg chg="addSp delSp modSp mod">
        <pc:chgData name="mark woodfield" userId="46cfd85e03680279" providerId="LiveId" clId="{473EE677-9831-40C9-9FAF-11EF32F50E5D}" dt="2025-10-17T18:00:37.603" v="1519" actId="20577"/>
        <pc:sldMkLst>
          <pc:docMk/>
          <pc:sldMk cId="3633117525" sldId="259"/>
        </pc:sldMkLst>
        <pc:spChg chg="mod">
          <ac:chgData name="mark woodfield" userId="46cfd85e03680279" providerId="LiveId" clId="{473EE677-9831-40C9-9FAF-11EF32F50E5D}" dt="2025-10-17T18:00:37.603" v="1519" actId="20577"/>
          <ac:spMkLst>
            <pc:docMk/>
            <pc:sldMk cId="3633117525" sldId="259"/>
            <ac:spMk id="2" creationId="{DC21A8C5-6419-13F3-9FEA-C75AD484B3FF}"/>
          </ac:spMkLst>
        </pc:spChg>
        <pc:spChg chg="add del mod">
          <ac:chgData name="mark woodfield" userId="46cfd85e03680279" providerId="LiveId" clId="{473EE677-9831-40C9-9FAF-11EF32F50E5D}" dt="2025-10-17T17:30:07.032" v="914" actId="478"/>
          <ac:spMkLst>
            <pc:docMk/>
            <pc:sldMk cId="3633117525" sldId="259"/>
            <ac:spMk id="3" creationId="{F6FFB2FE-13DD-B59C-ECF5-CC427911DF25}"/>
          </ac:spMkLst>
        </pc:spChg>
        <pc:spChg chg="add del mod">
          <ac:chgData name="mark woodfield" userId="46cfd85e03680279" providerId="LiveId" clId="{473EE677-9831-40C9-9FAF-11EF32F50E5D}" dt="2025-10-17T17:30:24.677" v="916" actId="21"/>
          <ac:spMkLst>
            <pc:docMk/>
            <pc:sldMk cId="3633117525" sldId="259"/>
            <ac:spMk id="4" creationId="{7D8AEF47-4F43-F453-A078-1691AD34C851}"/>
          </ac:spMkLst>
        </pc:spChg>
        <pc:spChg chg="add del mod">
          <ac:chgData name="mark woodfield" userId="46cfd85e03680279" providerId="LiveId" clId="{473EE677-9831-40C9-9FAF-11EF32F50E5D}" dt="2025-10-17T17:31:07.991" v="934" actId="478"/>
          <ac:spMkLst>
            <pc:docMk/>
            <pc:sldMk cId="3633117525" sldId="259"/>
            <ac:spMk id="5" creationId="{A6D746E7-3EA9-44F5-D0BD-A8432376F770}"/>
          </ac:spMkLst>
        </pc:spChg>
        <pc:spChg chg="add mod">
          <ac:chgData name="mark woodfield" userId="46cfd85e03680279" providerId="LiveId" clId="{473EE677-9831-40C9-9FAF-11EF32F50E5D}" dt="2025-10-17T17:40:41.717" v="1285" actId="20577"/>
          <ac:spMkLst>
            <pc:docMk/>
            <pc:sldMk cId="3633117525" sldId="259"/>
            <ac:spMk id="6" creationId="{6143B7FD-9B0C-3F4F-0678-DC7D1B4DF0E6}"/>
          </ac:spMkLst>
        </pc:spChg>
        <pc:spChg chg="add mod">
          <ac:chgData name="mark woodfield" userId="46cfd85e03680279" providerId="LiveId" clId="{473EE677-9831-40C9-9FAF-11EF32F50E5D}" dt="2025-10-17T17:43:53.417" v="1439" actId="20577"/>
          <ac:spMkLst>
            <pc:docMk/>
            <pc:sldMk cId="3633117525" sldId="259"/>
            <ac:spMk id="7" creationId="{176B9E5B-7BF4-2A30-4F04-ED7059D655C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A5BAF183-E910-4E3C-AD6B-B79D95003F89}" type="datetimeFigureOut">
              <a:rPr lang="en-GB" smtClean="0"/>
              <a:t>17/10/2025</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C51C9867-98AA-4590-B7CF-3CAA070CF7CA}" type="slidenum">
              <a:rPr lang="en-GB" smtClean="0"/>
              <a:t>‹#›</a:t>
            </a:fld>
            <a:endParaRPr lang="en-GB"/>
          </a:p>
        </p:txBody>
      </p:sp>
    </p:spTree>
    <p:extLst>
      <p:ext uri="{BB962C8B-B14F-4D97-AF65-F5344CB8AC3E}">
        <p14:creationId xmlns:p14="http://schemas.microsoft.com/office/powerpoint/2010/main" val="3017816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14600" y="857250"/>
            <a:ext cx="4114800" cy="23145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51C9867-98AA-4590-B7CF-3CAA070CF7CA}" type="slidenum">
              <a:rPr lang="en-GB" smtClean="0"/>
              <a:t>1</a:t>
            </a:fld>
            <a:endParaRPr lang="en-GB"/>
          </a:p>
        </p:txBody>
      </p:sp>
    </p:spTree>
    <p:extLst>
      <p:ext uri="{BB962C8B-B14F-4D97-AF65-F5344CB8AC3E}">
        <p14:creationId xmlns:p14="http://schemas.microsoft.com/office/powerpoint/2010/main" val="5069542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6"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6" y="3843708"/>
            <a:ext cx="7588155" cy="1414091"/>
          </a:xfrm>
        </p:spPr>
        <p:txBody>
          <a:bodyPr>
            <a:normAutofit/>
          </a:bodyPr>
          <a:lstStyle>
            <a:lvl1pPr marL="0" indent="0" algn="ctr">
              <a:buNone/>
              <a:defRPr sz="1801"/>
            </a:lvl1pPr>
            <a:lvl2pPr marL="457206" indent="0" algn="ctr">
              <a:buNone/>
              <a:defRPr sz="2000"/>
            </a:lvl2pPr>
            <a:lvl3pPr marL="914411" indent="0" algn="ctr">
              <a:buNone/>
              <a:defRPr sz="1801"/>
            </a:lvl3pPr>
            <a:lvl4pPr marL="1371617" indent="0" algn="ctr">
              <a:buNone/>
              <a:defRPr sz="1600"/>
            </a:lvl4pPr>
            <a:lvl5pPr marL="1828823" indent="0" algn="ctr">
              <a:buNone/>
              <a:defRPr sz="1600"/>
            </a:lvl5pPr>
            <a:lvl6pPr marL="2286029" indent="0" algn="ctr">
              <a:buNone/>
              <a:defRPr sz="1600"/>
            </a:lvl6pPr>
            <a:lvl7pPr marL="2743234" indent="0" algn="ctr">
              <a:buNone/>
              <a:defRPr sz="1600"/>
            </a:lvl7pPr>
            <a:lvl8pPr marL="3200440" indent="0" algn="ctr">
              <a:buNone/>
              <a:defRPr sz="1600"/>
            </a:lvl8pPr>
            <a:lvl9pPr marL="3657646"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10/17/2025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453632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10/17/2025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70122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4" y="553616"/>
            <a:ext cx="8273140" cy="4008859"/>
          </a:xfrm>
        </p:spPr>
        <p:txBody>
          <a:bodyPr anchor="t">
            <a:normAutofit/>
          </a:bodyPr>
          <a:lstStyle>
            <a:lvl1pPr>
              <a:defRPr sz="5401"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5"/>
            <a:ext cx="8273140" cy="1384617"/>
          </a:xfrm>
        </p:spPr>
        <p:txBody>
          <a:bodyPr anchor="b">
            <a:normAutofit/>
          </a:bodyPr>
          <a:lstStyle>
            <a:lvl1pPr marL="0" indent="0">
              <a:buNone/>
              <a:defRPr sz="2000">
                <a:solidFill>
                  <a:schemeClr val="tx1"/>
                </a:solidFill>
              </a:defRPr>
            </a:lvl1pPr>
            <a:lvl2pPr marL="457206" indent="0">
              <a:buNone/>
              <a:defRPr sz="2000">
                <a:solidFill>
                  <a:schemeClr val="tx1">
                    <a:tint val="75000"/>
                  </a:schemeClr>
                </a:solidFill>
              </a:defRPr>
            </a:lvl2pPr>
            <a:lvl3pPr marL="914411" indent="0">
              <a:buNone/>
              <a:defRPr sz="1801">
                <a:solidFill>
                  <a:schemeClr val="tx1">
                    <a:tint val="75000"/>
                  </a:schemeClr>
                </a:solidFill>
              </a:defRPr>
            </a:lvl3pPr>
            <a:lvl4pPr marL="1371617" indent="0">
              <a:buNone/>
              <a:defRPr sz="1600">
                <a:solidFill>
                  <a:schemeClr val="tx1">
                    <a:tint val="75000"/>
                  </a:schemeClr>
                </a:solidFill>
              </a:defRPr>
            </a:lvl4pPr>
            <a:lvl5pPr marL="1828823" indent="0">
              <a:buNone/>
              <a:defRPr sz="1600">
                <a:solidFill>
                  <a:schemeClr val="tx1">
                    <a:tint val="75000"/>
                  </a:schemeClr>
                </a:solidFill>
              </a:defRPr>
            </a:lvl5pPr>
            <a:lvl6pPr marL="2286029" indent="0">
              <a:buNone/>
              <a:defRPr sz="1600">
                <a:solidFill>
                  <a:schemeClr val="tx1">
                    <a:tint val="75000"/>
                  </a:schemeClr>
                </a:solidFill>
              </a:defRPr>
            </a:lvl6pPr>
            <a:lvl7pPr marL="2743234" indent="0">
              <a:buNone/>
              <a:defRPr sz="1600">
                <a:solidFill>
                  <a:schemeClr val="tx1">
                    <a:tint val="75000"/>
                  </a:schemeClr>
                </a:solidFill>
              </a:defRPr>
            </a:lvl7pPr>
            <a:lvl8pPr marL="3200440" indent="0">
              <a:buNone/>
              <a:defRPr sz="1600">
                <a:solidFill>
                  <a:schemeClr val="tx1">
                    <a:tint val="75000"/>
                  </a:schemeClr>
                </a:solidFill>
              </a:defRPr>
            </a:lvl8pPr>
            <a:lvl9pPr marL="3657646"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10/17/2025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16405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9"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10/17/2025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8054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7"/>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3" y="1685735"/>
            <a:ext cx="5157787" cy="559834"/>
          </a:xfrm>
        </p:spPr>
        <p:txBody>
          <a:bodyPr anchor="b">
            <a:normAutofit/>
          </a:bodyPr>
          <a:lstStyle>
            <a:lvl1pPr marL="0" indent="0">
              <a:lnSpc>
                <a:spcPct val="90000"/>
              </a:lnSpc>
              <a:buNone/>
              <a:defRPr sz="2000" b="1" cap="all" baseline="0"/>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3" y="2386896"/>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3" y="1685735"/>
            <a:ext cx="5183188" cy="559834"/>
          </a:xfrm>
        </p:spPr>
        <p:txBody>
          <a:bodyPr anchor="b">
            <a:normAutofit/>
          </a:bodyPr>
          <a:lstStyle>
            <a:lvl1pPr marL="0" indent="0">
              <a:lnSpc>
                <a:spcPct val="90000"/>
              </a:lnSpc>
              <a:buNone/>
              <a:defRPr sz="2000" b="1" cap="all" baseline="0"/>
            </a:lvl1pPr>
            <a:lvl2pPr marL="457206" indent="0">
              <a:buNone/>
              <a:defRPr sz="2000" b="1"/>
            </a:lvl2pPr>
            <a:lvl3pPr marL="914411" indent="0">
              <a:buNone/>
              <a:defRPr sz="1801" b="1"/>
            </a:lvl3pPr>
            <a:lvl4pPr marL="1371617" indent="0">
              <a:buNone/>
              <a:defRPr sz="1600" b="1"/>
            </a:lvl4pPr>
            <a:lvl5pPr marL="1828823" indent="0">
              <a:buNone/>
              <a:defRPr sz="1600" b="1"/>
            </a:lvl5pPr>
            <a:lvl6pPr marL="2286029" indent="0">
              <a:buNone/>
              <a:defRPr sz="1600" b="1"/>
            </a:lvl6pPr>
            <a:lvl7pPr marL="2743234" indent="0">
              <a:buNone/>
              <a:defRPr sz="1600" b="1"/>
            </a:lvl7pPr>
            <a:lvl8pPr marL="3200440" indent="0">
              <a:buNone/>
              <a:defRPr sz="1600" b="1"/>
            </a:lvl8pPr>
            <a:lvl9pPr marL="3657646"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6"/>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10/17/2025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22294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10/17/2025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18686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10/17/2025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6973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1" y="553618"/>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10" y="553616"/>
            <a:ext cx="6279740" cy="5486400"/>
          </a:xfrm>
        </p:spPr>
        <p:txBody>
          <a:bodyPr>
            <a:normAutofit/>
          </a:bodyPr>
          <a:lstStyle>
            <a:lvl1pPr>
              <a:defRPr sz="2800"/>
            </a:lvl1pPr>
            <a:lvl2pPr>
              <a:defRPr sz="2400"/>
            </a:lvl2pPr>
            <a:lvl3pPr>
              <a:defRPr sz="2000"/>
            </a:lvl3pPr>
            <a:lvl4pPr>
              <a:defRPr sz="1801"/>
            </a:lvl4pPr>
            <a:lvl5pPr>
              <a:defRPr sz="1801"/>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1" y="2311123"/>
            <a:ext cx="3595634" cy="3728895"/>
          </a:xfrm>
        </p:spPr>
        <p:txBody>
          <a:bodyPr anchor="t">
            <a:normAutofit/>
          </a:bodyPr>
          <a:lstStyle>
            <a:lvl1pPr marL="0" indent="0">
              <a:buNone/>
              <a:defRPr sz="1801"/>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10/17/2025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72711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1" y="557786"/>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6" indent="0">
              <a:buNone/>
              <a:defRPr sz="2800"/>
            </a:lvl2pPr>
            <a:lvl3pPr marL="914411" indent="0">
              <a:buNone/>
              <a:defRPr sz="2400"/>
            </a:lvl3pPr>
            <a:lvl4pPr marL="1371617" indent="0">
              <a:buNone/>
              <a:defRPr sz="2000"/>
            </a:lvl4pPr>
            <a:lvl5pPr marL="1828823" indent="0">
              <a:buNone/>
              <a:defRPr sz="2000"/>
            </a:lvl5pPr>
            <a:lvl6pPr marL="2286029" indent="0">
              <a:buNone/>
              <a:defRPr sz="2000"/>
            </a:lvl6pPr>
            <a:lvl7pPr marL="2743234" indent="0">
              <a:buNone/>
              <a:defRPr sz="2000"/>
            </a:lvl7pPr>
            <a:lvl8pPr marL="3200440" indent="0">
              <a:buNone/>
              <a:defRPr sz="2000"/>
            </a:lvl8pPr>
            <a:lvl9pPr marL="3657646"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2" y="2826138"/>
            <a:ext cx="3585586" cy="3434638"/>
          </a:xfrm>
        </p:spPr>
        <p:txBody>
          <a:bodyPr anchor="b"/>
          <a:lstStyle>
            <a:lvl1pPr marL="0" indent="0">
              <a:buNone/>
              <a:defRPr sz="1600"/>
            </a:lvl1pPr>
            <a:lvl2pPr marL="457206" indent="0">
              <a:buNone/>
              <a:defRPr sz="1401"/>
            </a:lvl2pPr>
            <a:lvl3pPr marL="914411" indent="0">
              <a:buNone/>
              <a:defRPr sz="1200"/>
            </a:lvl3pPr>
            <a:lvl4pPr marL="1371617" indent="0">
              <a:buNone/>
              <a:defRPr sz="1001"/>
            </a:lvl4pPr>
            <a:lvl5pPr marL="1828823" indent="0">
              <a:buNone/>
              <a:defRPr sz="1001"/>
            </a:lvl5pPr>
            <a:lvl6pPr marL="2286029" indent="0">
              <a:buNone/>
              <a:defRPr sz="1001"/>
            </a:lvl6pPr>
            <a:lvl7pPr marL="2743234" indent="0">
              <a:buNone/>
              <a:defRPr sz="1001"/>
            </a:lvl7pPr>
            <a:lvl8pPr marL="3200440" indent="0">
              <a:buNone/>
              <a:defRPr sz="1001"/>
            </a:lvl8pPr>
            <a:lvl9pPr marL="3657646" indent="0">
              <a:buNone/>
              <a:defRPr sz="1001"/>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10/17/2025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06453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52"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52"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10/17/2025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074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9" y="578497"/>
            <a:ext cx="2047036"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4" y="578499"/>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10/17/2025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97149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7" y="548640"/>
            <a:ext cx="10653579"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59" y="6453004"/>
            <a:ext cx="3494315"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10/17/2025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3" y="6453004"/>
            <a:ext cx="2805404"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5" y="6453004"/>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3178992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11"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4" indent="-228604" algn="l" defTabSz="914411" rtl="0" eaLnBrk="1" latinLnBrk="0" hangingPunct="1">
        <a:lnSpc>
          <a:spcPct val="120000"/>
        </a:lnSpc>
        <a:spcBef>
          <a:spcPts val="1001"/>
        </a:spcBef>
        <a:buFont typeface="Arial" panose="020B0604020202020204" pitchFamily="34" charset="0"/>
        <a:buChar char="•"/>
        <a:defRPr sz="2000" kern="1200">
          <a:solidFill>
            <a:schemeClr val="tx1"/>
          </a:solidFill>
          <a:latin typeface="+mn-lt"/>
          <a:ea typeface="+mn-ea"/>
          <a:cs typeface="+mn-cs"/>
        </a:defRPr>
      </a:lvl1pPr>
      <a:lvl2pPr marL="457206" indent="-228604" algn="l" defTabSz="914411" rtl="0" eaLnBrk="1" latinLnBrk="0" hangingPunct="1">
        <a:lnSpc>
          <a:spcPct val="120000"/>
        </a:lnSpc>
        <a:spcBef>
          <a:spcPts val="500"/>
        </a:spcBef>
        <a:buFont typeface="Arial" panose="020B0604020202020204" pitchFamily="34" charset="0"/>
        <a:buChar char="•"/>
        <a:defRPr sz="1801" kern="1200">
          <a:solidFill>
            <a:schemeClr val="tx1"/>
          </a:solidFill>
          <a:latin typeface="+mn-lt"/>
          <a:ea typeface="+mn-ea"/>
          <a:cs typeface="+mn-cs"/>
        </a:defRPr>
      </a:lvl2pPr>
      <a:lvl3pPr marL="685809" indent="-228604" algn="l" defTabSz="914411"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11" indent="-228604" algn="l" defTabSz="914411" rtl="0" eaLnBrk="1" latinLnBrk="0" hangingPunct="1">
        <a:lnSpc>
          <a:spcPct val="120000"/>
        </a:lnSpc>
        <a:spcBef>
          <a:spcPts val="500"/>
        </a:spcBef>
        <a:buFont typeface="Arial" panose="020B0604020202020204" pitchFamily="34" charset="0"/>
        <a:buChar char="•"/>
        <a:defRPr sz="1401" kern="1200">
          <a:solidFill>
            <a:schemeClr val="tx1"/>
          </a:solidFill>
          <a:latin typeface="+mn-lt"/>
          <a:ea typeface="+mn-ea"/>
          <a:cs typeface="+mn-cs"/>
        </a:defRPr>
      </a:lvl4pPr>
      <a:lvl5pPr marL="1143015" indent="-228604" algn="l" defTabSz="914411"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32"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6pPr>
      <a:lvl7pPr marL="2971838"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7pPr>
      <a:lvl8pPr marL="3429044"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8pPr>
      <a:lvl9pPr marL="3886249" indent="-228604" algn="l" defTabSz="914411" rtl="0" eaLnBrk="1" latinLnBrk="0" hangingPunct="1">
        <a:lnSpc>
          <a:spcPct val="90000"/>
        </a:lnSpc>
        <a:spcBef>
          <a:spcPts val="500"/>
        </a:spcBef>
        <a:buFont typeface="Arial" panose="020B0604020202020204" pitchFamily="34" charset="0"/>
        <a:buChar char="•"/>
        <a:defRPr sz="1801" kern="1200">
          <a:solidFill>
            <a:schemeClr val="tx1"/>
          </a:solidFill>
          <a:latin typeface="+mn-lt"/>
          <a:ea typeface="+mn-ea"/>
          <a:cs typeface="+mn-cs"/>
        </a:defRPr>
      </a:lvl9pPr>
    </p:bodyStyle>
    <p:otherStyle>
      <a:defPPr>
        <a:defRPr lang="en-US"/>
      </a:defPPr>
      <a:lvl1pPr marL="0" algn="l" defTabSz="914411" rtl="0" eaLnBrk="1" latinLnBrk="0" hangingPunct="1">
        <a:defRPr sz="1801" kern="1200">
          <a:solidFill>
            <a:schemeClr val="tx1"/>
          </a:solidFill>
          <a:latin typeface="+mn-lt"/>
          <a:ea typeface="+mn-ea"/>
          <a:cs typeface="+mn-cs"/>
        </a:defRPr>
      </a:lvl1pPr>
      <a:lvl2pPr marL="457206" algn="l" defTabSz="914411" rtl="0" eaLnBrk="1" latinLnBrk="0" hangingPunct="1">
        <a:defRPr sz="1801" kern="1200">
          <a:solidFill>
            <a:schemeClr val="tx1"/>
          </a:solidFill>
          <a:latin typeface="+mn-lt"/>
          <a:ea typeface="+mn-ea"/>
          <a:cs typeface="+mn-cs"/>
        </a:defRPr>
      </a:lvl2pPr>
      <a:lvl3pPr marL="914411" algn="l" defTabSz="914411" rtl="0" eaLnBrk="1" latinLnBrk="0" hangingPunct="1">
        <a:defRPr sz="1801" kern="1200">
          <a:solidFill>
            <a:schemeClr val="tx1"/>
          </a:solidFill>
          <a:latin typeface="+mn-lt"/>
          <a:ea typeface="+mn-ea"/>
          <a:cs typeface="+mn-cs"/>
        </a:defRPr>
      </a:lvl3pPr>
      <a:lvl4pPr marL="1371617" algn="l" defTabSz="914411" rtl="0" eaLnBrk="1" latinLnBrk="0" hangingPunct="1">
        <a:defRPr sz="1801" kern="1200">
          <a:solidFill>
            <a:schemeClr val="tx1"/>
          </a:solidFill>
          <a:latin typeface="+mn-lt"/>
          <a:ea typeface="+mn-ea"/>
          <a:cs typeface="+mn-cs"/>
        </a:defRPr>
      </a:lvl4pPr>
      <a:lvl5pPr marL="1828823" algn="l" defTabSz="914411" rtl="0" eaLnBrk="1" latinLnBrk="0" hangingPunct="1">
        <a:defRPr sz="1801" kern="1200">
          <a:solidFill>
            <a:schemeClr val="tx1"/>
          </a:solidFill>
          <a:latin typeface="+mn-lt"/>
          <a:ea typeface="+mn-ea"/>
          <a:cs typeface="+mn-cs"/>
        </a:defRPr>
      </a:lvl5pPr>
      <a:lvl6pPr marL="2286029" algn="l" defTabSz="914411" rtl="0" eaLnBrk="1" latinLnBrk="0" hangingPunct="1">
        <a:defRPr sz="1801" kern="1200">
          <a:solidFill>
            <a:schemeClr val="tx1"/>
          </a:solidFill>
          <a:latin typeface="+mn-lt"/>
          <a:ea typeface="+mn-ea"/>
          <a:cs typeface="+mn-cs"/>
        </a:defRPr>
      </a:lvl6pPr>
      <a:lvl7pPr marL="2743234" algn="l" defTabSz="914411" rtl="0" eaLnBrk="1" latinLnBrk="0" hangingPunct="1">
        <a:defRPr sz="1801" kern="1200">
          <a:solidFill>
            <a:schemeClr val="tx1"/>
          </a:solidFill>
          <a:latin typeface="+mn-lt"/>
          <a:ea typeface="+mn-ea"/>
          <a:cs typeface="+mn-cs"/>
        </a:defRPr>
      </a:lvl7pPr>
      <a:lvl8pPr marL="3200440" algn="l" defTabSz="914411" rtl="0" eaLnBrk="1" latinLnBrk="0" hangingPunct="1">
        <a:defRPr sz="1801" kern="1200">
          <a:solidFill>
            <a:schemeClr val="tx1"/>
          </a:solidFill>
          <a:latin typeface="+mn-lt"/>
          <a:ea typeface="+mn-ea"/>
          <a:cs typeface="+mn-cs"/>
        </a:defRPr>
      </a:lvl8pPr>
      <a:lvl9pPr marL="3657646" algn="l" defTabSz="914411"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13" Type="http://schemas.openxmlformats.org/officeDocument/2006/relationships/image" Target="../media/image9.jpg"/><Relationship Id="rId3" Type="http://schemas.openxmlformats.org/officeDocument/2006/relationships/image" Target="../media/image1.jpg"/><Relationship Id="rId7" Type="http://schemas.openxmlformats.org/officeDocument/2006/relationships/hyperlink" Target="https://subjectguides.york.ac.uk/health-sciences/resources" TargetMode="External"/><Relationship Id="rId12"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jpg"/><Relationship Id="rId11" Type="http://schemas.openxmlformats.org/officeDocument/2006/relationships/image" Target="../media/image7.jpeg"/><Relationship Id="rId5" Type="http://schemas.openxmlformats.org/officeDocument/2006/relationships/image" Target="../media/image2.jpeg"/><Relationship Id="rId15" Type="http://schemas.openxmlformats.org/officeDocument/2006/relationships/image" Target="../media/image10.png"/><Relationship Id="rId10" Type="http://schemas.openxmlformats.org/officeDocument/2006/relationships/image" Target="../media/image6.jpeg"/><Relationship Id="rId4" Type="http://schemas.openxmlformats.org/officeDocument/2006/relationships/hyperlink" Target="https://www.emergency-live.com/it/ambulanze/regno-unito-entrata-in-servizio-la-prima-ambulanza-elettrica-pionieri-i-soccorritori-della-west-midlands-ambulance-service/" TargetMode="External"/><Relationship Id="rId9" Type="http://schemas.openxmlformats.org/officeDocument/2006/relationships/image" Target="../media/image5.jpeg"/><Relationship Id="rId14" Type="http://schemas.openxmlformats.org/officeDocument/2006/relationships/hyperlink" Target="https://commonslibrary.parliament.uk/research-briefings/cdp-2025-0042/"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6" name="TextBox 5">
            <a:extLst>
              <a:ext uri="{FF2B5EF4-FFF2-40B4-BE49-F238E27FC236}">
                <a16:creationId xmlns:a16="http://schemas.microsoft.com/office/drawing/2014/main" id="{DB825E0F-D8B4-4BD0-822E-21CB1FB78653}"/>
              </a:ext>
            </a:extLst>
          </p:cNvPr>
          <p:cNvSpPr txBox="1"/>
          <p:nvPr/>
        </p:nvSpPr>
        <p:spPr>
          <a:xfrm>
            <a:off x="-3923214" y="666148"/>
            <a:ext cx="4458107" cy="923714"/>
          </a:xfrm>
          <a:prstGeom prst="rect">
            <a:avLst/>
          </a:prstGeom>
          <a:noFill/>
        </p:spPr>
        <p:txBody>
          <a:bodyPr wrap="square" rtlCol="0">
            <a:spAutoFit/>
          </a:bodyPr>
          <a:lstStyle/>
          <a:p>
            <a:r>
              <a:rPr lang="en-GB" sz="1801" dirty="0"/>
              <a:t>The ambulance service is a service provided by the NHS for the transportation of patients</a:t>
            </a:r>
          </a:p>
        </p:txBody>
      </p:sp>
      <p:pic>
        <p:nvPicPr>
          <p:cNvPr id="17" name="Picture 16" descr="A yellow and blue ambulance">
            <a:extLst>
              <a:ext uri="{FF2B5EF4-FFF2-40B4-BE49-F238E27FC236}">
                <a16:creationId xmlns:a16="http://schemas.microsoft.com/office/drawing/2014/main" id="{2CDF29BD-171C-7F0D-3DA0-4951A432A075}"/>
              </a:ext>
            </a:extLst>
          </p:cNvPr>
          <p:cNvPicPr>
            <a:picLocks noChangeAspect="1"/>
          </p:cNvPicPr>
          <p:nvPr/>
        </p:nvPicPr>
        <p:blipFill>
          <a:blip r:embed="rId3">
            <a:alphaModFix amt="92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 y="126325"/>
            <a:ext cx="12175054" cy="10543358"/>
          </a:xfrm>
          <a:prstGeom prst="rect">
            <a:avLst/>
          </a:prstGeom>
          <a:effectLst>
            <a:outerShdw blurRad="25400" dist="50800" dir="5400000" algn="ctr" rotWithShape="0">
              <a:srgbClr val="000000">
                <a:alpha val="43137"/>
              </a:srgbClr>
            </a:outerShdw>
          </a:effectLst>
        </p:spPr>
      </p:pic>
      <p:sp>
        <p:nvSpPr>
          <p:cNvPr id="19" name="TextBox 18">
            <a:extLst>
              <a:ext uri="{FF2B5EF4-FFF2-40B4-BE49-F238E27FC236}">
                <a16:creationId xmlns:a16="http://schemas.microsoft.com/office/drawing/2014/main" id="{9A1A9ECF-70C1-E16E-5C57-377AF9A81108}"/>
              </a:ext>
            </a:extLst>
          </p:cNvPr>
          <p:cNvSpPr txBox="1"/>
          <p:nvPr/>
        </p:nvSpPr>
        <p:spPr>
          <a:xfrm>
            <a:off x="4136070" y="1220358"/>
            <a:ext cx="510363" cy="369460"/>
          </a:xfrm>
          <a:prstGeom prst="rect">
            <a:avLst/>
          </a:prstGeom>
          <a:noFill/>
        </p:spPr>
        <p:txBody>
          <a:bodyPr wrap="square" rtlCol="0">
            <a:spAutoFit/>
          </a:bodyPr>
          <a:lstStyle/>
          <a:p>
            <a:endParaRPr lang="en-GB" sz="1801" dirty="0"/>
          </a:p>
        </p:txBody>
      </p:sp>
      <p:sp>
        <p:nvSpPr>
          <p:cNvPr id="20" name="TextBox 19">
            <a:extLst>
              <a:ext uri="{FF2B5EF4-FFF2-40B4-BE49-F238E27FC236}">
                <a16:creationId xmlns:a16="http://schemas.microsoft.com/office/drawing/2014/main" id="{72656B97-63C6-4C7C-9821-E71E8010F3F0}"/>
              </a:ext>
            </a:extLst>
          </p:cNvPr>
          <p:cNvSpPr txBox="1"/>
          <p:nvPr/>
        </p:nvSpPr>
        <p:spPr>
          <a:xfrm>
            <a:off x="-4353105" y="2382488"/>
            <a:ext cx="3528556" cy="369460"/>
          </a:xfrm>
          <a:prstGeom prst="rect">
            <a:avLst/>
          </a:prstGeom>
          <a:noFill/>
        </p:spPr>
        <p:txBody>
          <a:bodyPr wrap="square" rtlCol="0">
            <a:spAutoFit/>
          </a:bodyPr>
          <a:lstStyle/>
          <a:p>
            <a:r>
              <a:rPr lang="en-GB" sz="1801" dirty="0"/>
              <a:t>Event safety</a:t>
            </a:r>
          </a:p>
        </p:txBody>
      </p:sp>
      <p:sp>
        <p:nvSpPr>
          <p:cNvPr id="18" name="TextBox 17">
            <a:extLst>
              <a:ext uri="{FF2B5EF4-FFF2-40B4-BE49-F238E27FC236}">
                <a16:creationId xmlns:a16="http://schemas.microsoft.com/office/drawing/2014/main" id="{9B1D4A98-D359-197E-81D5-2AFEA274E077}"/>
              </a:ext>
            </a:extLst>
          </p:cNvPr>
          <p:cNvSpPr txBox="1"/>
          <p:nvPr/>
        </p:nvSpPr>
        <p:spPr>
          <a:xfrm rot="20115755">
            <a:off x="12611100" y="15558116"/>
            <a:ext cx="1447801" cy="707886"/>
          </a:xfrm>
          <a:prstGeom prst="rect">
            <a:avLst/>
          </a:prstGeom>
          <a:noFill/>
        </p:spPr>
        <p:txBody>
          <a:bodyPr wrap="square" rtlCol="0">
            <a:spAutoFit/>
          </a:bodyPr>
          <a:lstStyle/>
          <a:p>
            <a:r>
              <a:rPr lang="en-GB" sz="4000" dirty="0">
                <a:effectLst>
                  <a:outerShdw blurRad="60007" dist="310007" dir="7680000" sy="30000" kx="1300200" algn="ctr" rotWithShape="0">
                    <a:prstClr val="black">
                      <a:alpha val="32000"/>
                    </a:prstClr>
                  </a:outerShdw>
                </a:effectLst>
              </a:rPr>
              <a:t>999</a:t>
            </a:r>
          </a:p>
        </p:txBody>
      </p:sp>
      <p:pic>
        <p:nvPicPr>
          <p:cNvPr id="22" name="Picture 21" descr="Vector background of vibrant colours splashing">
            <a:extLst>
              <a:ext uri="{FF2B5EF4-FFF2-40B4-BE49-F238E27FC236}">
                <a16:creationId xmlns:a16="http://schemas.microsoft.com/office/drawing/2014/main" id="{95B8D09E-F9EF-FF0C-219F-C0E5953446C2}"/>
              </a:ext>
            </a:extLst>
          </p:cNvPr>
          <p:cNvPicPr>
            <a:picLocks noChangeAspect="1"/>
          </p:cNvPicPr>
          <p:nvPr/>
        </p:nvPicPr>
        <p:blipFill>
          <a:blip r:embed="rId5">
            <a:alphaModFix amt="50000"/>
          </a:blip>
          <a:srcRect t="17279"/>
          <a:stretch>
            <a:fillRect/>
          </a:stretch>
        </p:blipFill>
        <p:spPr>
          <a:xfrm>
            <a:off x="-16946" y="-5242"/>
            <a:ext cx="12192000" cy="10616092"/>
          </a:xfrm>
          <a:prstGeom prst="rect">
            <a:avLst/>
          </a:prstGeom>
          <a:effectLst>
            <a:outerShdw blurRad="1270000" dist="50800" dir="5400000" sx="95000" sy="95000" algn="ctr" rotWithShape="0">
              <a:schemeClr val="tx1">
                <a:lumMod val="75000"/>
                <a:alpha val="0"/>
              </a:schemeClr>
            </a:outerShdw>
          </a:effectLst>
        </p:spPr>
      </p:pic>
      <p:pic>
        <p:nvPicPr>
          <p:cNvPr id="23" name="Picture 22" descr="A blue and white logo&#10;&#10;AI-generated content may be incorrect.">
            <a:extLst>
              <a:ext uri="{FF2B5EF4-FFF2-40B4-BE49-F238E27FC236}">
                <a16:creationId xmlns:a16="http://schemas.microsoft.com/office/drawing/2014/main" id="{68621B0B-14AB-5B73-BFCB-C880BF9634A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008794" y="188928"/>
            <a:ext cx="1859280" cy="1115568"/>
          </a:xfrm>
          <a:prstGeom prst="rect">
            <a:avLst/>
          </a:prstGeom>
        </p:spPr>
      </p:pic>
      <p:sp>
        <p:nvSpPr>
          <p:cNvPr id="25" name="Title 1">
            <a:extLst>
              <a:ext uri="{FF2B5EF4-FFF2-40B4-BE49-F238E27FC236}">
                <a16:creationId xmlns:a16="http://schemas.microsoft.com/office/drawing/2014/main" id="{45D3A661-AB5B-E1DE-D179-B08A9D09B445}"/>
              </a:ext>
            </a:extLst>
          </p:cNvPr>
          <p:cNvSpPr txBox="1">
            <a:spLocks/>
          </p:cNvSpPr>
          <p:nvPr/>
        </p:nvSpPr>
        <p:spPr>
          <a:xfrm>
            <a:off x="2093726" y="-179368"/>
            <a:ext cx="7669390" cy="1084523"/>
          </a:xfrm>
          <a:prstGeom prst="rect">
            <a:avLst/>
          </a:prstGeom>
        </p:spPr>
        <p:txBody>
          <a:bodyPr vert="horz" lIns="91440" tIns="45721" rIns="91440" bIns="45721" rtlCol="0" anchor="b">
            <a:normAutofit/>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r>
              <a:rPr lang="en-GB" sz="5401" dirty="0">
                <a:solidFill>
                  <a:srgbClr val="FFFFFF"/>
                </a:solidFill>
              </a:rPr>
              <a:t>Ambulance Services </a:t>
            </a:r>
          </a:p>
        </p:txBody>
      </p:sp>
      <p:pic>
        <p:nvPicPr>
          <p:cNvPr id="27" name="Picture 26" descr="A red poppy next to a yellow and green emblem&#10;&#10;AI-generated content may be incorrect.">
            <a:extLst>
              <a:ext uri="{FF2B5EF4-FFF2-40B4-BE49-F238E27FC236}">
                <a16:creationId xmlns:a16="http://schemas.microsoft.com/office/drawing/2014/main" id="{858BFCE2-66DA-74A9-215F-DC519661BFD2}"/>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 y="6375"/>
            <a:ext cx="1617044" cy="1298121"/>
          </a:xfrm>
          <a:prstGeom prst="rect">
            <a:avLst/>
          </a:prstGeom>
        </p:spPr>
      </p:pic>
      <p:sp>
        <p:nvSpPr>
          <p:cNvPr id="28" name="TextBox 27">
            <a:extLst>
              <a:ext uri="{FF2B5EF4-FFF2-40B4-BE49-F238E27FC236}">
                <a16:creationId xmlns:a16="http://schemas.microsoft.com/office/drawing/2014/main" id="{7B049BDC-8DA0-4462-265E-9664FBA11049}"/>
              </a:ext>
            </a:extLst>
          </p:cNvPr>
          <p:cNvSpPr txBox="1"/>
          <p:nvPr/>
        </p:nvSpPr>
        <p:spPr>
          <a:xfrm rot="20033084">
            <a:off x="6182334" y="6354986"/>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29" name="TextBox 28">
            <a:extLst>
              <a:ext uri="{FF2B5EF4-FFF2-40B4-BE49-F238E27FC236}">
                <a16:creationId xmlns:a16="http://schemas.microsoft.com/office/drawing/2014/main" id="{E91AA4EC-75A7-EE93-18D9-C9611642772E}"/>
              </a:ext>
            </a:extLst>
          </p:cNvPr>
          <p:cNvSpPr txBox="1"/>
          <p:nvPr/>
        </p:nvSpPr>
        <p:spPr>
          <a:xfrm rot="20033084">
            <a:off x="9973879" y="4565866"/>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0" name="TextBox 29">
            <a:extLst>
              <a:ext uri="{FF2B5EF4-FFF2-40B4-BE49-F238E27FC236}">
                <a16:creationId xmlns:a16="http://schemas.microsoft.com/office/drawing/2014/main" id="{73E3AAAD-7932-6A95-7ACF-F9452D7C22AC}"/>
              </a:ext>
            </a:extLst>
          </p:cNvPr>
          <p:cNvSpPr txBox="1"/>
          <p:nvPr/>
        </p:nvSpPr>
        <p:spPr>
          <a:xfrm rot="20033084">
            <a:off x="6963398" y="2676254"/>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1" name="TextBox 30">
            <a:extLst>
              <a:ext uri="{FF2B5EF4-FFF2-40B4-BE49-F238E27FC236}">
                <a16:creationId xmlns:a16="http://schemas.microsoft.com/office/drawing/2014/main" id="{B54BCA18-36A6-CF72-43D7-D00B386CECDC}"/>
              </a:ext>
            </a:extLst>
          </p:cNvPr>
          <p:cNvSpPr txBox="1"/>
          <p:nvPr/>
        </p:nvSpPr>
        <p:spPr>
          <a:xfrm rot="20033084">
            <a:off x="985467" y="5407759"/>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2" name="TextBox 31">
            <a:extLst>
              <a:ext uri="{FF2B5EF4-FFF2-40B4-BE49-F238E27FC236}">
                <a16:creationId xmlns:a16="http://schemas.microsoft.com/office/drawing/2014/main" id="{AB1CD5FF-B5A8-C23D-8C75-406E3C8805D2}"/>
              </a:ext>
            </a:extLst>
          </p:cNvPr>
          <p:cNvSpPr txBox="1"/>
          <p:nvPr/>
        </p:nvSpPr>
        <p:spPr>
          <a:xfrm rot="20033084">
            <a:off x="8068137" y="5431438"/>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3" name="TextBox 32">
            <a:extLst>
              <a:ext uri="{FF2B5EF4-FFF2-40B4-BE49-F238E27FC236}">
                <a16:creationId xmlns:a16="http://schemas.microsoft.com/office/drawing/2014/main" id="{2D154B12-668B-1D28-6ED5-D2F2B09C590E}"/>
              </a:ext>
            </a:extLst>
          </p:cNvPr>
          <p:cNvSpPr txBox="1"/>
          <p:nvPr/>
        </p:nvSpPr>
        <p:spPr>
          <a:xfrm rot="20033084">
            <a:off x="7493122" y="3967688"/>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4" name="TextBox 33">
            <a:extLst>
              <a:ext uri="{FF2B5EF4-FFF2-40B4-BE49-F238E27FC236}">
                <a16:creationId xmlns:a16="http://schemas.microsoft.com/office/drawing/2014/main" id="{159BE0D6-1B5A-75EF-F673-7A0478D40A41}"/>
              </a:ext>
            </a:extLst>
          </p:cNvPr>
          <p:cNvSpPr txBox="1"/>
          <p:nvPr/>
        </p:nvSpPr>
        <p:spPr>
          <a:xfrm rot="20033084">
            <a:off x="8723353" y="1819356"/>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5" name="TextBox 34">
            <a:extLst>
              <a:ext uri="{FF2B5EF4-FFF2-40B4-BE49-F238E27FC236}">
                <a16:creationId xmlns:a16="http://schemas.microsoft.com/office/drawing/2014/main" id="{D873C8F7-6F1B-645A-5A55-E258473C06A1}"/>
              </a:ext>
            </a:extLst>
          </p:cNvPr>
          <p:cNvSpPr txBox="1"/>
          <p:nvPr/>
        </p:nvSpPr>
        <p:spPr>
          <a:xfrm rot="20033084">
            <a:off x="9301307" y="3139445"/>
            <a:ext cx="1473268"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6" name="TextBox 35">
            <a:extLst>
              <a:ext uri="{FF2B5EF4-FFF2-40B4-BE49-F238E27FC236}">
                <a16:creationId xmlns:a16="http://schemas.microsoft.com/office/drawing/2014/main" id="{7F721B40-C81C-4189-1DE1-51D78814CFE7}"/>
              </a:ext>
            </a:extLst>
          </p:cNvPr>
          <p:cNvSpPr txBox="1"/>
          <p:nvPr/>
        </p:nvSpPr>
        <p:spPr>
          <a:xfrm rot="20033084">
            <a:off x="10748315" y="990705"/>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7" name="TextBox 36">
            <a:extLst>
              <a:ext uri="{FF2B5EF4-FFF2-40B4-BE49-F238E27FC236}">
                <a16:creationId xmlns:a16="http://schemas.microsoft.com/office/drawing/2014/main" id="{7BCB13C7-53B1-1811-9AD9-9D3F3AD4CAF1}"/>
              </a:ext>
            </a:extLst>
          </p:cNvPr>
          <p:cNvSpPr txBox="1"/>
          <p:nvPr/>
        </p:nvSpPr>
        <p:spPr>
          <a:xfrm rot="20033084">
            <a:off x="150167" y="7665411"/>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8" name="TextBox 37">
            <a:extLst>
              <a:ext uri="{FF2B5EF4-FFF2-40B4-BE49-F238E27FC236}">
                <a16:creationId xmlns:a16="http://schemas.microsoft.com/office/drawing/2014/main" id="{0C78914D-A731-083F-2EFA-22436C836B16}"/>
              </a:ext>
            </a:extLst>
          </p:cNvPr>
          <p:cNvSpPr txBox="1"/>
          <p:nvPr/>
        </p:nvSpPr>
        <p:spPr>
          <a:xfrm rot="20033084">
            <a:off x="3500466" y="5895900"/>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9" name="TextBox 38">
            <a:extLst>
              <a:ext uri="{FF2B5EF4-FFF2-40B4-BE49-F238E27FC236}">
                <a16:creationId xmlns:a16="http://schemas.microsoft.com/office/drawing/2014/main" id="{2DB8058A-1966-689C-45E7-F84D21A2A146}"/>
              </a:ext>
            </a:extLst>
          </p:cNvPr>
          <p:cNvSpPr txBox="1"/>
          <p:nvPr/>
        </p:nvSpPr>
        <p:spPr>
          <a:xfrm rot="20033084">
            <a:off x="2781911" y="4533992"/>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40" name="TextBox 39">
            <a:extLst>
              <a:ext uri="{FF2B5EF4-FFF2-40B4-BE49-F238E27FC236}">
                <a16:creationId xmlns:a16="http://schemas.microsoft.com/office/drawing/2014/main" id="{C6C7353E-5259-F24D-6EAF-F2F5F458A7D6}"/>
              </a:ext>
            </a:extLst>
          </p:cNvPr>
          <p:cNvSpPr txBox="1"/>
          <p:nvPr/>
        </p:nvSpPr>
        <p:spPr>
          <a:xfrm rot="20033084">
            <a:off x="4725170" y="3557734"/>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41" name="TextBox 40">
            <a:extLst>
              <a:ext uri="{FF2B5EF4-FFF2-40B4-BE49-F238E27FC236}">
                <a16:creationId xmlns:a16="http://schemas.microsoft.com/office/drawing/2014/main" id="{259DE8D4-F48D-FF9D-3207-84CF48A29194}"/>
              </a:ext>
            </a:extLst>
          </p:cNvPr>
          <p:cNvSpPr txBox="1"/>
          <p:nvPr/>
        </p:nvSpPr>
        <p:spPr>
          <a:xfrm rot="20033084">
            <a:off x="5404386" y="4949532"/>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42" name="TextBox 41">
            <a:extLst>
              <a:ext uri="{FF2B5EF4-FFF2-40B4-BE49-F238E27FC236}">
                <a16:creationId xmlns:a16="http://schemas.microsoft.com/office/drawing/2014/main" id="{F54D64AB-426B-4E12-6048-2476014E9C94}"/>
              </a:ext>
            </a:extLst>
          </p:cNvPr>
          <p:cNvSpPr txBox="1"/>
          <p:nvPr/>
        </p:nvSpPr>
        <p:spPr>
          <a:xfrm rot="20033084">
            <a:off x="11312848" y="2168874"/>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43" name="TextBox 42">
            <a:extLst>
              <a:ext uri="{FF2B5EF4-FFF2-40B4-BE49-F238E27FC236}">
                <a16:creationId xmlns:a16="http://schemas.microsoft.com/office/drawing/2014/main" id="{427169B9-A0EC-E89F-2C77-B14D02C80646}"/>
              </a:ext>
            </a:extLst>
          </p:cNvPr>
          <p:cNvSpPr txBox="1"/>
          <p:nvPr/>
        </p:nvSpPr>
        <p:spPr>
          <a:xfrm rot="20033084">
            <a:off x="6448918" y="1435523"/>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44" name="TextBox 43">
            <a:extLst>
              <a:ext uri="{FF2B5EF4-FFF2-40B4-BE49-F238E27FC236}">
                <a16:creationId xmlns:a16="http://schemas.microsoft.com/office/drawing/2014/main" id="{BE44F8BD-C67D-1A61-F70F-E70B13C19CA9}"/>
              </a:ext>
            </a:extLst>
          </p:cNvPr>
          <p:cNvSpPr txBox="1"/>
          <p:nvPr/>
        </p:nvSpPr>
        <p:spPr>
          <a:xfrm rot="20033084">
            <a:off x="8083840" y="711827"/>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45" name="TextBox 44">
            <a:extLst>
              <a:ext uri="{FF2B5EF4-FFF2-40B4-BE49-F238E27FC236}">
                <a16:creationId xmlns:a16="http://schemas.microsoft.com/office/drawing/2014/main" id="{2C7BCFAA-D4B8-A060-F6EA-A2CEF4BE60DA}"/>
              </a:ext>
            </a:extLst>
          </p:cNvPr>
          <p:cNvSpPr txBox="1"/>
          <p:nvPr/>
        </p:nvSpPr>
        <p:spPr>
          <a:xfrm rot="20033084">
            <a:off x="4249579" y="2356586"/>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46" name="TextBox 45">
            <a:extLst>
              <a:ext uri="{FF2B5EF4-FFF2-40B4-BE49-F238E27FC236}">
                <a16:creationId xmlns:a16="http://schemas.microsoft.com/office/drawing/2014/main" id="{A879C6CA-930B-98EF-6381-DD705A0CC807}"/>
              </a:ext>
            </a:extLst>
          </p:cNvPr>
          <p:cNvSpPr txBox="1"/>
          <p:nvPr/>
        </p:nvSpPr>
        <p:spPr>
          <a:xfrm rot="20033084">
            <a:off x="324861" y="4205686"/>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47" name="TextBox 46">
            <a:extLst>
              <a:ext uri="{FF2B5EF4-FFF2-40B4-BE49-F238E27FC236}">
                <a16:creationId xmlns:a16="http://schemas.microsoft.com/office/drawing/2014/main" id="{72749043-30A5-292F-4F3B-E3A7D6BB607B}"/>
              </a:ext>
            </a:extLst>
          </p:cNvPr>
          <p:cNvSpPr txBox="1"/>
          <p:nvPr/>
        </p:nvSpPr>
        <p:spPr>
          <a:xfrm rot="20033084">
            <a:off x="2170438" y="3314257"/>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48" name="TextBox 47">
            <a:extLst>
              <a:ext uri="{FF2B5EF4-FFF2-40B4-BE49-F238E27FC236}">
                <a16:creationId xmlns:a16="http://schemas.microsoft.com/office/drawing/2014/main" id="{B594C575-1649-0461-9396-D3C80283FCD2}"/>
              </a:ext>
            </a:extLst>
          </p:cNvPr>
          <p:cNvSpPr txBox="1"/>
          <p:nvPr/>
        </p:nvSpPr>
        <p:spPr>
          <a:xfrm rot="20033084">
            <a:off x="1657421" y="2109244"/>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49" name="TextBox 48">
            <a:extLst>
              <a:ext uri="{FF2B5EF4-FFF2-40B4-BE49-F238E27FC236}">
                <a16:creationId xmlns:a16="http://schemas.microsoft.com/office/drawing/2014/main" id="{BD613701-1144-5126-4410-CA43E6F67B5D}"/>
              </a:ext>
            </a:extLst>
          </p:cNvPr>
          <p:cNvSpPr txBox="1"/>
          <p:nvPr/>
        </p:nvSpPr>
        <p:spPr>
          <a:xfrm rot="20033084">
            <a:off x="8723353" y="6513430"/>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50" name="TextBox 49">
            <a:extLst>
              <a:ext uri="{FF2B5EF4-FFF2-40B4-BE49-F238E27FC236}">
                <a16:creationId xmlns:a16="http://schemas.microsoft.com/office/drawing/2014/main" id="{172AFAB3-4E52-5863-012B-68406111FBEA}"/>
              </a:ext>
            </a:extLst>
          </p:cNvPr>
          <p:cNvSpPr txBox="1"/>
          <p:nvPr/>
        </p:nvSpPr>
        <p:spPr>
          <a:xfrm rot="20033084">
            <a:off x="10574905" y="5678225"/>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51" name="TextBox 50">
            <a:extLst>
              <a:ext uri="{FF2B5EF4-FFF2-40B4-BE49-F238E27FC236}">
                <a16:creationId xmlns:a16="http://schemas.microsoft.com/office/drawing/2014/main" id="{5A925371-AFBE-D032-CB22-B83591BD4861}"/>
              </a:ext>
            </a:extLst>
          </p:cNvPr>
          <p:cNvSpPr txBox="1"/>
          <p:nvPr/>
        </p:nvSpPr>
        <p:spPr>
          <a:xfrm rot="20033084">
            <a:off x="-141593" y="3110947"/>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52" name="TextBox 51">
            <a:extLst>
              <a:ext uri="{FF2B5EF4-FFF2-40B4-BE49-F238E27FC236}">
                <a16:creationId xmlns:a16="http://schemas.microsoft.com/office/drawing/2014/main" id="{33EB65A4-8561-43D3-3234-782E01C1485A}"/>
              </a:ext>
            </a:extLst>
          </p:cNvPr>
          <p:cNvSpPr txBox="1"/>
          <p:nvPr/>
        </p:nvSpPr>
        <p:spPr>
          <a:xfrm rot="20033084">
            <a:off x="3722450" y="1257701"/>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53" name="TextBox 52">
            <a:extLst>
              <a:ext uri="{FF2B5EF4-FFF2-40B4-BE49-F238E27FC236}">
                <a16:creationId xmlns:a16="http://schemas.microsoft.com/office/drawing/2014/main" id="{E3BD7BAB-0C67-20B4-0552-DB720AD97366}"/>
              </a:ext>
            </a:extLst>
          </p:cNvPr>
          <p:cNvSpPr txBox="1"/>
          <p:nvPr/>
        </p:nvSpPr>
        <p:spPr>
          <a:xfrm rot="20033084">
            <a:off x="5924843" y="351400"/>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54" name="TextBox 53">
            <a:extLst>
              <a:ext uri="{FF2B5EF4-FFF2-40B4-BE49-F238E27FC236}">
                <a16:creationId xmlns:a16="http://schemas.microsoft.com/office/drawing/2014/main" id="{2141670B-19E0-03E5-2155-BEAC642B65F5}"/>
              </a:ext>
            </a:extLst>
          </p:cNvPr>
          <p:cNvSpPr txBox="1"/>
          <p:nvPr/>
        </p:nvSpPr>
        <p:spPr>
          <a:xfrm rot="20033084">
            <a:off x="11179867" y="3852378"/>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55" name="TextBox 54">
            <a:extLst>
              <a:ext uri="{FF2B5EF4-FFF2-40B4-BE49-F238E27FC236}">
                <a16:creationId xmlns:a16="http://schemas.microsoft.com/office/drawing/2014/main" id="{2AA597E6-82AF-28E3-E3BC-14776012DB01}"/>
              </a:ext>
            </a:extLst>
          </p:cNvPr>
          <p:cNvSpPr txBox="1"/>
          <p:nvPr/>
        </p:nvSpPr>
        <p:spPr>
          <a:xfrm rot="20033084">
            <a:off x="1097282" y="1147160"/>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56" name="TextBox 55">
            <a:extLst>
              <a:ext uri="{FF2B5EF4-FFF2-40B4-BE49-F238E27FC236}">
                <a16:creationId xmlns:a16="http://schemas.microsoft.com/office/drawing/2014/main" id="{F27DDCCE-93E6-4A64-455D-8126CB4FF55F}"/>
              </a:ext>
            </a:extLst>
          </p:cNvPr>
          <p:cNvSpPr txBox="1"/>
          <p:nvPr/>
        </p:nvSpPr>
        <p:spPr>
          <a:xfrm rot="20033084">
            <a:off x="3210960" y="287327"/>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57" name="TextBox 56">
            <a:extLst>
              <a:ext uri="{FF2B5EF4-FFF2-40B4-BE49-F238E27FC236}">
                <a16:creationId xmlns:a16="http://schemas.microsoft.com/office/drawing/2014/main" id="{F73E9E8F-344F-3CC3-5347-19B1EB1D7F36}"/>
              </a:ext>
            </a:extLst>
          </p:cNvPr>
          <p:cNvSpPr txBox="1"/>
          <p:nvPr/>
        </p:nvSpPr>
        <p:spPr>
          <a:xfrm rot="20033084">
            <a:off x="-598265" y="1945642"/>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58" name="TextBox 57">
            <a:extLst>
              <a:ext uri="{FF2B5EF4-FFF2-40B4-BE49-F238E27FC236}">
                <a16:creationId xmlns:a16="http://schemas.microsoft.com/office/drawing/2014/main" id="{576B1EAB-0183-334D-A189-4AA12CD3EEC6}"/>
              </a:ext>
            </a:extLst>
          </p:cNvPr>
          <p:cNvSpPr txBox="1"/>
          <p:nvPr/>
        </p:nvSpPr>
        <p:spPr>
          <a:xfrm>
            <a:off x="3673764" y="755879"/>
            <a:ext cx="4458107" cy="923714"/>
          </a:xfrm>
          <a:prstGeom prst="rect">
            <a:avLst/>
          </a:prstGeom>
          <a:noFill/>
        </p:spPr>
        <p:txBody>
          <a:bodyPr wrap="square" rtlCol="0">
            <a:spAutoFit/>
          </a:bodyPr>
          <a:lstStyle/>
          <a:p>
            <a:pPr algn="ctr"/>
            <a:r>
              <a:rPr lang="en-GB" sz="1801" dirty="0"/>
              <a:t>The ambulance service is a service provided by the NHS for the transportation of patients</a:t>
            </a:r>
            <a:r>
              <a:rPr lang="en-GB" sz="1401" dirty="0"/>
              <a:t>.</a:t>
            </a:r>
            <a:r>
              <a:rPr lang="en-GB" sz="1401" dirty="0">
                <a:solidFill>
                  <a:schemeClr val="bg1"/>
                </a:solidFill>
              </a:rPr>
              <a:t> </a:t>
            </a:r>
            <a:endParaRPr lang="en-GB" sz="1401" dirty="0"/>
          </a:p>
        </p:txBody>
      </p:sp>
      <p:sp>
        <p:nvSpPr>
          <p:cNvPr id="59" name="TextBox 58">
            <a:extLst>
              <a:ext uri="{FF2B5EF4-FFF2-40B4-BE49-F238E27FC236}">
                <a16:creationId xmlns:a16="http://schemas.microsoft.com/office/drawing/2014/main" id="{BAE5A9B4-C004-EA6E-D070-77496249810D}"/>
              </a:ext>
            </a:extLst>
          </p:cNvPr>
          <p:cNvSpPr txBox="1"/>
          <p:nvPr/>
        </p:nvSpPr>
        <p:spPr>
          <a:xfrm>
            <a:off x="-62444" y="1400115"/>
            <a:ext cx="3558999" cy="646587"/>
          </a:xfrm>
          <a:prstGeom prst="rect">
            <a:avLst/>
          </a:prstGeom>
          <a:noFill/>
        </p:spPr>
        <p:txBody>
          <a:bodyPr wrap="square" rtlCol="0">
            <a:spAutoFit/>
          </a:bodyPr>
          <a:lstStyle/>
          <a:p>
            <a:pPr algn="ctr"/>
            <a:r>
              <a:rPr lang="en-GB" sz="1801" b="1" u="sng" dirty="0"/>
              <a:t>Services Provided</a:t>
            </a:r>
          </a:p>
          <a:p>
            <a:endParaRPr lang="en-GB" sz="1801" dirty="0"/>
          </a:p>
        </p:txBody>
      </p:sp>
      <p:sp>
        <p:nvSpPr>
          <p:cNvPr id="61" name="TextBox 60">
            <a:extLst>
              <a:ext uri="{FF2B5EF4-FFF2-40B4-BE49-F238E27FC236}">
                <a16:creationId xmlns:a16="http://schemas.microsoft.com/office/drawing/2014/main" id="{14426A2E-B59A-2627-080E-7A06F28E9727}"/>
              </a:ext>
            </a:extLst>
          </p:cNvPr>
          <p:cNvSpPr txBox="1"/>
          <p:nvPr/>
        </p:nvSpPr>
        <p:spPr>
          <a:xfrm>
            <a:off x="428892" y="1693206"/>
            <a:ext cx="3098578" cy="4093428"/>
          </a:xfrm>
          <a:prstGeom prst="rect">
            <a:avLst/>
          </a:prstGeom>
          <a:noFill/>
        </p:spPr>
        <p:txBody>
          <a:bodyPr wrap="square" rtlCol="0">
            <a:spAutoFit/>
          </a:bodyPr>
          <a:lstStyle/>
          <a:p>
            <a:pPr marL="342904" indent="-342904">
              <a:buFont typeface="+mj-lt"/>
              <a:buAutoNum type="arabicPeriod"/>
            </a:pPr>
            <a:r>
              <a:rPr lang="en-GB" sz="2000" dirty="0"/>
              <a:t>Urgent and emergency care</a:t>
            </a:r>
          </a:p>
          <a:p>
            <a:pPr marL="342904" indent="-342904">
              <a:buFont typeface="+mj-lt"/>
              <a:buAutoNum type="arabicPeriod"/>
            </a:pPr>
            <a:r>
              <a:rPr lang="en-GB" sz="2000" dirty="0"/>
              <a:t>Non emergency transport</a:t>
            </a:r>
          </a:p>
          <a:p>
            <a:pPr marL="342904" indent="-342904">
              <a:buFont typeface="+mj-lt"/>
              <a:buAutoNum type="arabicPeriod"/>
            </a:pPr>
            <a:r>
              <a:rPr lang="en-GB" sz="2000" dirty="0"/>
              <a:t>Major incidents</a:t>
            </a:r>
          </a:p>
          <a:p>
            <a:pPr marL="342904" indent="-342904">
              <a:buFont typeface="+mj-lt"/>
              <a:buAutoNum type="arabicPeriod"/>
            </a:pPr>
            <a:r>
              <a:rPr lang="en-GB" sz="2000" dirty="0"/>
              <a:t>Emergency preparedness</a:t>
            </a:r>
          </a:p>
          <a:p>
            <a:pPr marL="342904" indent="-342904">
              <a:buFont typeface="+mj-lt"/>
              <a:buAutoNum type="arabicPeriod"/>
            </a:pPr>
            <a:r>
              <a:rPr lang="en-GB" sz="2000" dirty="0"/>
              <a:t>Event safety</a:t>
            </a:r>
          </a:p>
          <a:p>
            <a:pPr marL="342904" indent="-342904">
              <a:buFont typeface="+mj-lt"/>
              <a:buAutoNum type="arabicPeriod"/>
            </a:pPr>
            <a:r>
              <a:rPr lang="en-GB" sz="2000" dirty="0"/>
              <a:t>Maternity services in pre –hospital </a:t>
            </a:r>
            <a:r>
              <a:rPr lang="en-GB" sz="2000" dirty="0" err="1"/>
              <a:t>enviroment</a:t>
            </a:r>
            <a:endParaRPr lang="en-GB" sz="2000" dirty="0"/>
          </a:p>
          <a:p>
            <a:pPr marL="342904" indent="-342904">
              <a:buFont typeface="+mj-lt"/>
              <a:buAutoNum type="arabicPeriod"/>
            </a:pPr>
            <a:endParaRPr lang="en-GB" sz="2000" dirty="0"/>
          </a:p>
          <a:p>
            <a:pPr marL="342904" indent="-342904">
              <a:buFont typeface="+mj-lt"/>
              <a:buAutoNum type="arabicPeriod"/>
            </a:pPr>
            <a:endParaRPr lang="en-GB" sz="2000" dirty="0"/>
          </a:p>
        </p:txBody>
      </p:sp>
      <p:sp>
        <p:nvSpPr>
          <p:cNvPr id="4" name="TextBox 3">
            <a:extLst>
              <a:ext uri="{FF2B5EF4-FFF2-40B4-BE49-F238E27FC236}">
                <a16:creationId xmlns:a16="http://schemas.microsoft.com/office/drawing/2014/main" id="{E614D9D7-35CE-0FDF-37B8-C41D397271EB}"/>
              </a:ext>
            </a:extLst>
          </p:cNvPr>
          <p:cNvSpPr txBox="1"/>
          <p:nvPr/>
        </p:nvSpPr>
        <p:spPr>
          <a:xfrm>
            <a:off x="8503072" y="1472719"/>
            <a:ext cx="3077970" cy="646587"/>
          </a:xfrm>
          <a:prstGeom prst="rect">
            <a:avLst/>
          </a:prstGeom>
          <a:noFill/>
        </p:spPr>
        <p:txBody>
          <a:bodyPr wrap="square" rtlCol="0">
            <a:spAutoFit/>
          </a:bodyPr>
          <a:lstStyle/>
          <a:p>
            <a:r>
              <a:rPr lang="en-GB" sz="1801" b="1" dirty="0"/>
              <a:t>OTHER NAMES FOR AMBULANCE SERVICE</a:t>
            </a:r>
          </a:p>
        </p:txBody>
      </p:sp>
      <p:sp>
        <p:nvSpPr>
          <p:cNvPr id="24" name="TextBox 23">
            <a:extLst>
              <a:ext uri="{FF2B5EF4-FFF2-40B4-BE49-F238E27FC236}">
                <a16:creationId xmlns:a16="http://schemas.microsoft.com/office/drawing/2014/main" id="{34FC698A-9CC9-5692-23C7-968FBF89D645}"/>
              </a:ext>
            </a:extLst>
          </p:cNvPr>
          <p:cNvSpPr txBox="1"/>
          <p:nvPr/>
        </p:nvSpPr>
        <p:spPr>
          <a:xfrm>
            <a:off x="8622632" y="2021513"/>
            <a:ext cx="2344279" cy="369460"/>
          </a:xfrm>
          <a:prstGeom prst="rect">
            <a:avLst/>
          </a:prstGeom>
          <a:noFill/>
        </p:spPr>
        <p:txBody>
          <a:bodyPr wrap="square" rtlCol="0">
            <a:spAutoFit/>
          </a:bodyPr>
          <a:lstStyle/>
          <a:p>
            <a:r>
              <a:rPr lang="en-GB" sz="1801" dirty="0"/>
              <a:t>         </a:t>
            </a:r>
            <a:r>
              <a:rPr lang="en-GB" sz="1801" b="1" dirty="0"/>
              <a:t>INCLUDE</a:t>
            </a:r>
          </a:p>
        </p:txBody>
      </p:sp>
      <p:sp>
        <p:nvSpPr>
          <p:cNvPr id="60" name="Rectangle 59">
            <a:extLst>
              <a:ext uri="{FF2B5EF4-FFF2-40B4-BE49-F238E27FC236}">
                <a16:creationId xmlns:a16="http://schemas.microsoft.com/office/drawing/2014/main" id="{409D3FD7-E2B7-B995-ACE9-8DABCE28703F}"/>
              </a:ext>
            </a:extLst>
          </p:cNvPr>
          <p:cNvSpPr/>
          <p:nvPr/>
        </p:nvSpPr>
        <p:spPr>
          <a:xfrm>
            <a:off x="4012125" y="1827385"/>
            <a:ext cx="3853751" cy="2070430"/>
          </a:xfrm>
          <a:prstGeom prst="rect">
            <a:avLst/>
          </a:prstGeom>
          <a:pattFill prst="pct5">
            <a:fgClr>
              <a:srgbClr val="00B050"/>
            </a:fgClr>
            <a:bgClr>
              <a:schemeClr val="bg1"/>
            </a:bgClr>
          </a:patt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801" dirty="0"/>
              <a:t>Please remember that you should only call 999 in an emergency being brought to hospital by ambulance will not get you seen quicker please help us keep ambulances available for life threatening emergencies</a:t>
            </a:r>
          </a:p>
        </p:txBody>
      </p:sp>
      <p:sp>
        <p:nvSpPr>
          <p:cNvPr id="62" name="TextBox 61">
            <a:extLst>
              <a:ext uri="{FF2B5EF4-FFF2-40B4-BE49-F238E27FC236}">
                <a16:creationId xmlns:a16="http://schemas.microsoft.com/office/drawing/2014/main" id="{A895084C-58C5-EF69-360E-20FEC541B197}"/>
              </a:ext>
            </a:extLst>
          </p:cNvPr>
          <p:cNvSpPr txBox="1"/>
          <p:nvPr/>
        </p:nvSpPr>
        <p:spPr>
          <a:xfrm>
            <a:off x="8196169" y="2039127"/>
            <a:ext cx="3077970" cy="2554545"/>
          </a:xfrm>
          <a:prstGeom prst="rect">
            <a:avLst/>
          </a:prstGeom>
          <a:noFill/>
        </p:spPr>
        <p:txBody>
          <a:bodyPr wrap="square" rtlCol="0">
            <a:spAutoFit/>
          </a:bodyPr>
          <a:lstStyle/>
          <a:p>
            <a:pPr algn="ctr"/>
            <a:endParaRPr lang="en-GB" sz="2000" u="sng" dirty="0"/>
          </a:p>
          <a:p>
            <a:pPr marL="457206" indent="-457206">
              <a:buFont typeface="+mj-lt"/>
              <a:buAutoNum type="arabicPeriod"/>
            </a:pPr>
            <a:r>
              <a:rPr lang="en-GB" sz="2000" b="1" dirty="0"/>
              <a:t>Emergency medical services</a:t>
            </a:r>
          </a:p>
          <a:p>
            <a:pPr marL="457206" indent="-457206">
              <a:buFont typeface="+mj-lt"/>
              <a:buAutoNum type="arabicPeriod"/>
            </a:pPr>
            <a:r>
              <a:rPr lang="en-GB" sz="2000" b="1" dirty="0"/>
              <a:t>Paramedic services</a:t>
            </a:r>
          </a:p>
          <a:p>
            <a:pPr marL="457206" indent="-457206">
              <a:buFont typeface="+mj-lt"/>
              <a:buAutoNum type="arabicPeriod"/>
            </a:pPr>
            <a:r>
              <a:rPr lang="en-GB" sz="2000" b="1" dirty="0"/>
              <a:t>First aid squad</a:t>
            </a:r>
          </a:p>
          <a:p>
            <a:pPr marL="457206" indent="-457206">
              <a:buFont typeface="+mj-lt"/>
              <a:buAutoNum type="arabicPeriod"/>
            </a:pPr>
            <a:r>
              <a:rPr lang="en-GB" sz="2000" b="1" dirty="0"/>
              <a:t>Life squad</a:t>
            </a:r>
          </a:p>
          <a:p>
            <a:pPr marL="457206" indent="-457206">
              <a:buFont typeface="+mj-lt"/>
              <a:buAutoNum type="arabicPeriod"/>
            </a:pPr>
            <a:r>
              <a:rPr lang="en-GB" sz="2000" b="1" dirty="0"/>
              <a:t>Rescue squad</a:t>
            </a:r>
          </a:p>
          <a:p>
            <a:pPr marL="457206" indent="-457206">
              <a:buFont typeface="+mj-lt"/>
              <a:buAutoNum type="arabicPeriod"/>
            </a:pPr>
            <a:endParaRPr lang="en-GB" sz="2000" dirty="0"/>
          </a:p>
        </p:txBody>
      </p:sp>
      <p:pic>
        <p:nvPicPr>
          <p:cNvPr id="64" name="Picture 63" descr="A graph with red and grey bars&#10;&#10;AI-generated content may be incorrect.">
            <a:extLst>
              <a:ext uri="{FF2B5EF4-FFF2-40B4-BE49-F238E27FC236}">
                <a16:creationId xmlns:a16="http://schemas.microsoft.com/office/drawing/2014/main" id="{F1BEAB86-DD7B-8582-6E1B-D45C087905C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035982" y="5569683"/>
            <a:ext cx="2535260" cy="1182260"/>
          </a:xfrm>
          <a:prstGeom prst="rect">
            <a:avLst/>
          </a:prstGeom>
        </p:spPr>
      </p:pic>
      <p:pic>
        <p:nvPicPr>
          <p:cNvPr id="66" name="Picture 65" descr="A screenshot of a phone number&#10;&#10;AI-generated content may be incorrect.">
            <a:extLst>
              <a:ext uri="{FF2B5EF4-FFF2-40B4-BE49-F238E27FC236}">
                <a16:creationId xmlns:a16="http://schemas.microsoft.com/office/drawing/2014/main" id="{E251018E-DED7-D46C-76BC-0C14DE2BDA24}"/>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358782" y="5561141"/>
            <a:ext cx="2637381" cy="1187765"/>
          </a:xfrm>
          <a:prstGeom prst="rect">
            <a:avLst/>
          </a:prstGeom>
        </p:spPr>
      </p:pic>
      <p:pic>
        <p:nvPicPr>
          <p:cNvPr id="72" name="Picture 71" descr="A graph showing the number of calls&#10;&#10;AI-generated content may be incorrect.">
            <a:extLst>
              <a:ext uri="{FF2B5EF4-FFF2-40B4-BE49-F238E27FC236}">
                <a16:creationId xmlns:a16="http://schemas.microsoft.com/office/drawing/2014/main" id="{FCAC2EB5-5A8F-B655-E099-425A7DAA0C2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047750" y="4237212"/>
            <a:ext cx="2528645" cy="1245666"/>
          </a:xfrm>
          <a:prstGeom prst="rect">
            <a:avLst/>
          </a:prstGeom>
        </p:spPr>
      </p:pic>
      <p:pic>
        <p:nvPicPr>
          <p:cNvPr id="76" name="Picture 75" descr="A graph with blue lines and numbers&#10;&#10;AI-generated content may be incorrect.">
            <a:extLst>
              <a:ext uri="{FF2B5EF4-FFF2-40B4-BE49-F238E27FC236}">
                <a16:creationId xmlns:a16="http://schemas.microsoft.com/office/drawing/2014/main" id="{EFD01FF6-ADDB-AB23-FDC7-62EBE97EF8F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3384144" y="4226490"/>
            <a:ext cx="2585099" cy="1245717"/>
          </a:xfrm>
          <a:prstGeom prst="rect">
            <a:avLst/>
          </a:prstGeom>
        </p:spPr>
      </p:pic>
      <p:sp>
        <p:nvSpPr>
          <p:cNvPr id="78" name="TextBox 77">
            <a:extLst>
              <a:ext uri="{FF2B5EF4-FFF2-40B4-BE49-F238E27FC236}">
                <a16:creationId xmlns:a16="http://schemas.microsoft.com/office/drawing/2014/main" id="{EBCAF953-2F60-B418-8A37-1F67997929C7}"/>
              </a:ext>
            </a:extLst>
          </p:cNvPr>
          <p:cNvSpPr txBox="1"/>
          <p:nvPr/>
        </p:nvSpPr>
        <p:spPr>
          <a:xfrm>
            <a:off x="8991048" y="4243931"/>
            <a:ext cx="2443415" cy="2679195"/>
          </a:xfrm>
          <a:prstGeom prst="rect">
            <a:avLst/>
          </a:prstGeom>
          <a:pattFill prst="pct5">
            <a:fgClr>
              <a:srgbClr val="00B050"/>
            </a:fgClr>
            <a:bgClr>
              <a:schemeClr val="bg1"/>
            </a:bgClr>
          </a:pattFill>
        </p:spPr>
        <p:txBody>
          <a:bodyPr wrap="square" rtlCol="0">
            <a:spAutoFit/>
          </a:bodyPr>
          <a:lstStyle/>
          <a:p>
            <a:pPr fontAlgn="base"/>
            <a:r>
              <a:rPr lang="en-GB" sz="1401" dirty="0"/>
              <a:t>Our aim is that all ambulance services:</a:t>
            </a:r>
          </a:p>
          <a:p>
            <a:pPr fontAlgn="base"/>
            <a:r>
              <a:rPr lang="en-GB" sz="1401" dirty="0"/>
              <a:t>Meet all targets and deliver all patient outcomes;</a:t>
            </a:r>
          </a:p>
          <a:p>
            <a:pPr fontAlgn="base"/>
            <a:r>
              <a:rPr lang="en-GB" sz="1401" dirty="0"/>
              <a:t>Are efficient and effective;</a:t>
            </a:r>
          </a:p>
          <a:p>
            <a:pPr fontAlgn="base"/>
            <a:r>
              <a:rPr lang="en-GB" sz="1401" dirty="0"/>
              <a:t>Have a satisfied, happy and productive workforce;</a:t>
            </a:r>
          </a:p>
          <a:p>
            <a:pPr fontAlgn="base"/>
            <a:r>
              <a:rPr lang="en-GB" sz="1401" dirty="0"/>
              <a:t>Are integrated into the wider urgent and emergency care system;</a:t>
            </a:r>
          </a:p>
          <a:p>
            <a:pPr fontAlgn="base"/>
            <a:r>
              <a:rPr lang="en-GB" sz="1401" dirty="0"/>
              <a:t>Are digitally fit for the future.</a:t>
            </a:r>
          </a:p>
        </p:txBody>
      </p:sp>
      <p:pic>
        <p:nvPicPr>
          <p:cNvPr id="80" name="Picture 79" descr="A map of different colored areas&#10;&#10;AI-generated content may be incorrect.">
            <a:extLst>
              <a:ext uri="{FF2B5EF4-FFF2-40B4-BE49-F238E27FC236}">
                <a16:creationId xmlns:a16="http://schemas.microsoft.com/office/drawing/2014/main" id="{85258B49-2CAB-BEBE-A636-AAF996568E31}"/>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31803" y="5175647"/>
            <a:ext cx="2126011" cy="1667972"/>
          </a:xfrm>
          <a:prstGeom prst="rect">
            <a:avLst/>
          </a:prstGeom>
        </p:spPr>
      </p:pic>
      <p:sp>
        <p:nvSpPr>
          <p:cNvPr id="2" name="TextBox 1">
            <a:extLst>
              <a:ext uri="{FF2B5EF4-FFF2-40B4-BE49-F238E27FC236}">
                <a16:creationId xmlns:a16="http://schemas.microsoft.com/office/drawing/2014/main" id="{097227FA-22DA-141E-087E-D651F6BC9D59}"/>
              </a:ext>
            </a:extLst>
          </p:cNvPr>
          <p:cNvSpPr txBox="1"/>
          <p:nvPr/>
        </p:nvSpPr>
        <p:spPr>
          <a:xfrm rot="20033084">
            <a:off x="4326539" y="14477457"/>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3" name="TextBox 2">
            <a:extLst>
              <a:ext uri="{FF2B5EF4-FFF2-40B4-BE49-F238E27FC236}">
                <a16:creationId xmlns:a16="http://schemas.microsoft.com/office/drawing/2014/main" id="{C2C173E5-4EBD-CEDB-C3E6-DB39C12CF093}"/>
              </a:ext>
            </a:extLst>
          </p:cNvPr>
          <p:cNvSpPr txBox="1"/>
          <p:nvPr/>
        </p:nvSpPr>
        <p:spPr>
          <a:xfrm rot="20033084">
            <a:off x="6946894" y="14823535"/>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5" name="TextBox 4">
            <a:extLst>
              <a:ext uri="{FF2B5EF4-FFF2-40B4-BE49-F238E27FC236}">
                <a16:creationId xmlns:a16="http://schemas.microsoft.com/office/drawing/2014/main" id="{D1CDD14C-9534-D952-91E4-ACD3793C1433}"/>
              </a:ext>
            </a:extLst>
          </p:cNvPr>
          <p:cNvSpPr txBox="1"/>
          <p:nvPr/>
        </p:nvSpPr>
        <p:spPr>
          <a:xfrm rot="20033084">
            <a:off x="1937922" y="11484280"/>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7" name="TextBox 6">
            <a:extLst>
              <a:ext uri="{FF2B5EF4-FFF2-40B4-BE49-F238E27FC236}">
                <a16:creationId xmlns:a16="http://schemas.microsoft.com/office/drawing/2014/main" id="{60D71B03-C1A1-E0E9-4D4C-03288EE3DCF3}"/>
              </a:ext>
            </a:extLst>
          </p:cNvPr>
          <p:cNvSpPr txBox="1"/>
          <p:nvPr/>
        </p:nvSpPr>
        <p:spPr>
          <a:xfrm rot="20033084">
            <a:off x="2598155" y="7944278"/>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10" name="TextBox 9">
            <a:extLst>
              <a:ext uri="{FF2B5EF4-FFF2-40B4-BE49-F238E27FC236}">
                <a16:creationId xmlns:a16="http://schemas.microsoft.com/office/drawing/2014/main" id="{882B9322-7E01-1744-C391-C508C4B457C7}"/>
              </a:ext>
            </a:extLst>
          </p:cNvPr>
          <p:cNvSpPr txBox="1"/>
          <p:nvPr/>
        </p:nvSpPr>
        <p:spPr>
          <a:xfrm rot="20033084">
            <a:off x="5110375" y="8219139"/>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11" name="TextBox 10">
            <a:extLst>
              <a:ext uri="{FF2B5EF4-FFF2-40B4-BE49-F238E27FC236}">
                <a16:creationId xmlns:a16="http://schemas.microsoft.com/office/drawing/2014/main" id="{D4F68C1F-3709-0E37-6417-87BD44A62587}"/>
              </a:ext>
            </a:extLst>
          </p:cNvPr>
          <p:cNvSpPr txBox="1"/>
          <p:nvPr/>
        </p:nvSpPr>
        <p:spPr>
          <a:xfrm rot="20033084">
            <a:off x="9473150" y="14947308"/>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12" name="TextBox 11">
            <a:extLst>
              <a:ext uri="{FF2B5EF4-FFF2-40B4-BE49-F238E27FC236}">
                <a16:creationId xmlns:a16="http://schemas.microsoft.com/office/drawing/2014/main" id="{66C3F914-A468-EAA2-0375-9CA27BE2A8B9}"/>
              </a:ext>
            </a:extLst>
          </p:cNvPr>
          <p:cNvSpPr txBox="1"/>
          <p:nvPr/>
        </p:nvSpPr>
        <p:spPr>
          <a:xfrm rot="20033084">
            <a:off x="7688313" y="8543578"/>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13" name="TextBox 12">
            <a:extLst>
              <a:ext uri="{FF2B5EF4-FFF2-40B4-BE49-F238E27FC236}">
                <a16:creationId xmlns:a16="http://schemas.microsoft.com/office/drawing/2014/main" id="{F1776BEC-9BCD-1467-1857-E18F438E54FF}"/>
              </a:ext>
            </a:extLst>
          </p:cNvPr>
          <p:cNvSpPr txBox="1"/>
          <p:nvPr/>
        </p:nvSpPr>
        <p:spPr>
          <a:xfrm rot="20033084">
            <a:off x="11140845" y="11520051"/>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16" name="TextBox 15">
            <a:extLst>
              <a:ext uri="{FF2B5EF4-FFF2-40B4-BE49-F238E27FC236}">
                <a16:creationId xmlns:a16="http://schemas.microsoft.com/office/drawing/2014/main" id="{6616923B-F5DB-1DA9-9A1D-47AD16AAC493}"/>
              </a:ext>
            </a:extLst>
          </p:cNvPr>
          <p:cNvSpPr txBox="1"/>
          <p:nvPr/>
        </p:nvSpPr>
        <p:spPr>
          <a:xfrm rot="20033084">
            <a:off x="738210" y="8834867"/>
            <a:ext cx="1479196" cy="646331"/>
          </a:xfrm>
          <a:prstGeom prst="rect">
            <a:avLst/>
          </a:prstGeom>
          <a:noFill/>
        </p:spPr>
        <p:txBody>
          <a:bodyPr wrap="square" rtlCol="0">
            <a:spAutoFit/>
          </a:bodyPr>
          <a:lstStyle/>
          <a:p>
            <a:r>
              <a:rPr lang="en-GB" sz="3600" dirty="0">
                <a:solidFill>
                  <a:schemeClr val="tx1">
                    <a:alpha val="34000"/>
                  </a:schemeClr>
                </a:solidFill>
              </a:rPr>
              <a:t>999</a:t>
            </a:r>
          </a:p>
        </p:txBody>
      </p:sp>
      <p:sp>
        <p:nvSpPr>
          <p:cNvPr id="21" name="TextBox 20">
            <a:extLst>
              <a:ext uri="{FF2B5EF4-FFF2-40B4-BE49-F238E27FC236}">
                <a16:creationId xmlns:a16="http://schemas.microsoft.com/office/drawing/2014/main" id="{0BC1CAC3-469E-7484-DCB3-85443CFB3AFD}"/>
              </a:ext>
            </a:extLst>
          </p:cNvPr>
          <p:cNvSpPr txBox="1"/>
          <p:nvPr/>
        </p:nvSpPr>
        <p:spPr>
          <a:xfrm>
            <a:off x="3117857" y="7418242"/>
            <a:ext cx="5504775" cy="1755096"/>
          </a:xfrm>
          <a:prstGeom prst="rect">
            <a:avLst/>
          </a:prstGeom>
          <a:pattFill prst="pct5">
            <a:fgClr>
              <a:schemeClr val="accent1"/>
            </a:fgClr>
            <a:bgClr>
              <a:schemeClr val="bg1"/>
            </a:bgClr>
          </a:pattFill>
        </p:spPr>
        <p:txBody>
          <a:bodyPr wrap="square" rtlCol="0">
            <a:spAutoFit/>
          </a:bodyPr>
          <a:lstStyle/>
          <a:p>
            <a:r>
              <a:rPr lang="en-GB" sz="1801" dirty="0"/>
              <a:t>The graph above shows the amount of calls received by the ambulance services it also shows the time. The lower box on the right hand side shows  response time in comparison to the national average. The graph shows the fastest and slowest trust nationally.</a:t>
            </a:r>
          </a:p>
        </p:txBody>
      </p:sp>
      <p:sp>
        <p:nvSpPr>
          <p:cNvPr id="26" name="TextBox 25">
            <a:extLst>
              <a:ext uri="{FF2B5EF4-FFF2-40B4-BE49-F238E27FC236}">
                <a16:creationId xmlns:a16="http://schemas.microsoft.com/office/drawing/2014/main" id="{CF84C88E-42C9-19DF-A7C7-CCCE59BD3E99}"/>
              </a:ext>
            </a:extLst>
          </p:cNvPr>
          <p:cNvSpPr txBox="1"/>
          <p:nvPr/>
        </p:nvSpPr>
        <p:spPr>
          <a:xfrm>
            <a:off x="438779" y="7015708"/>
            <a:ext cx="2072021" cy="2032223"/>
          </a:xfrm>
          <a:prstGeom prst="rect">
            <a:avLst/>
          </a:prstGeom>
          <a:pattFill prst="pct5">
            <a:fgClr>
              <a:schemeClr val="accent1"/>
            </a:fgClr>
            <a:bgClr>
              <a:schemeClr val="bg1"/>
            </a:bgClr>
          </a:pattFill>
        </p:spPr>
        <p:txBody>
          <a:bodyPr wrap="square" rtlCol="0">
            <a:spAutoFit/>
          </a:bodyPr>
          <a:lstStyle/>
          <a:p>
            <a:r>
              <a:rPr lang="en-GB" sz="1801" dirty="0"/>
              <a:t>The map above shows in detail the area in which is covered by the west midland's ambulance service.</a:t>
            </a:r>
          </a:p>
        </p:txBody>
      </p:sp>
      <p:sp>
        <p:nvSpPr>
          <p:cNvPr id="63" name="TextBox 62">
            <a:extLst>
              <a:ext uri="{FF2B5EF4-FFF2-40B4-BE49-F238E27FC236}">
                <a16:creationId xmlns:a16="http://schemas.microsoft.com/office/drawing/2014/main" id="{EEDD573C-58B7-11F0-AF0A-0C19D6823FCF}"/>
              </a:ext>
            </a:extLst>
          </p:cNvPr>
          <p:cNvSpPr txBox="1"/>
          <p:nvPr/>
        </p:nvSpPr>
        <p:spPr>
          <a:xfrm>
            <a:off x="8991048" y="7101881"/>
            <a:ext cx="2754114" cy="2517997"/>
          </a:xfrm>
          <a:prstGeom prst="rect">
            <a:avLst/>
          </a:prstGeom>
          <a:pattFill prst="pct5">
            <a:fgClr>
              <a:schemeClr val="accent1"/>
            </a:fgClr>
            <a:bgClr>
              <a:schemeClr val="bg1"/>
            </a:bgClr>
          </a:pattFill>
        </p:spPr>
        <p:txBody>
          <a:bodyPr wrap="square" rtlCol="0">
            <a:spAutoFit/>
          </a:bodyPr>
          <a:lstStyle/>
          <a:p>
            <a:r>
              <a:rPr lang="en-GB" sz="1051" dirty="0"/>
              <a:t>West Midlands Ambulance Service has seen improvement in response times, with a 2024/25 average Category 2 response time of about 35 minutes, which is above the new 30-minute target. However, there has been a recent improvement with the average Category 2 response time falling to approximately 25 minutes so far in 2024, according to BBC News. For life-threatening Category 1 calls, the target is to arrive within 7 minutes for 90% of incidents, according to </a:t>
            </a:r>
            <a:r>
              <a:rPr lang="en-GB" sz="1051" dirty="0">
                <a:hlinkClick r:id="rId14"/>
              </a:rPr>
              <a:t>The House of Commons Library</a:t>
            </a:r>
            <a:r>
              <a:rPr lang="en-GB" sz="1051" dirty="0"/>
              <a:t>. The 999 call answering time is approximately 2 seconds. </a:t>
            </a:r>
          </a:p>
        </p:txBody>
      </p:sp>
      <p:pic>
        <p:nvPicPr>
          <p:cNvPr id="67" name="Picture 66">
            <a:extLst>
              <a:ext uri="{FF2B5EF4-FFF2-40B4-BE49-F238E27FC236}">
                <a16:creationId xmlns:a16="http://schemas.microsoft.com/office/drawing/2014/main" id="{E7A7A488-059F-0B78-3BB6-521742C42916}"/>
              </a:ext>
            </a:extLst>
          </p:cNvPr>
          <p:cNvPicPr>
            <a:picLocks noChangeAspect="1"/>
          </p:cNvPicPr>
          <p:nvPr/>
        </p:nvPicPr>
        <p:blipFill>
          <a:blip r:embed="rId15"/>
          <a:stretch>
            <a:fillRect/>
          </a:stretch>
        </p:blipFill>
        <p:spPr>
          <a:xfrm>
            <a:off x="6577" y="9870882"/>
            <a:ext cx="12168482" cy="916526"/>
          </a:xfrm>
          <a:prstGeom prst="rect">
            <a:avLst/>
          </a:prstGeom>
        </p:spPr>
      </p:pic>
    </p:spTree>
    <p:extLst>
      <p:ext uri="{BB962C8B-B14F-4D97-AF65-F5344CB8AC3E}">
        <p14:creationId xmlns:p14="http://schemas.microsoft.com/office/powerpoint/2010/main" val="730146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85918-1064-84E9-5116-CE1DEF74B7B9}"/>
              </a:ext>
            </a:extLst>
          </p:cNvPr>
          <p:cNvSpPr>
            <a:spLocks noGrp="1"/>
          </p:cNvSpPr>
          <p:nvPr>
            <p:ph type="ctrTitle"/>
          </p:nvPr>
        </p:nvSpPr>
        <p:spPr>
          <a:xfrm>
            <a:off x="-112293" y="1"/>
            <a:ext cx="11951369" cy="6529138"/>
          </a:xfrm>
        </p:spPr>
        <p:txBody>
          <a:bodyPr>
            <a:normAutofit/>
          </a:bodyPr>
          <a:lstStyle/>
          <a:p>
            <a:r>
              <a:rPr lang="en-GB" dirty="0"/>
              <a:t>STUDENT NUMBER 2437576 </a:t>
            </a:r>
            <a:br>
              <a:rPr lang="en-GB" dirty="0"/>
            </a:br>
            <a:r>
              <a:rPr lang="en-GB" dirty="0"/>
              <a:t>MARK WOODFIELD                </a:t>
            </a:r>
            <a:br>
              <a:rPr lang="en-GB" dirty="0"/>
            </a:br>
            <a:r>
              <a:rPr lang="en-GB" dirty="0"/>
              <a:t>INTRODUCTION TO HEALTH AND SOCIAL CARE</a:t>
            </a:r>
            <a:br>
              <a:rPr lang="en-GB" dirty="0"/>
            </a:br>
            <a:r>
              <a:rPr lang="en-GB" dirty="0"/>
              <a:t>MODULE 4003</a:t>
            </a:r>
            <a:br>
              <a:rPr lang="en-GB" dirty="0"/>
            </a:br>
            <a:r>
              <a:rPr lang="en-GB" dirty="0"/>
              <a:t>LECTURERS NAME MUMTAZ GOOLAM</a:t>
            </a:r>
            <a:br>
              <a:rPr lang="en-GB" dirty="0"/>
            </a:br>
            <a:r>
              <a:rPr lang="en-GB" dirty="0"/>
              <a:t>COMPONENT ONE TASK ONE AND TWO</a:t>
            </a:r>
            <a:br>
              <a:rPr lang="en-GB" dirty="0"/>
            </a:br>
            <a:r>
              <a:rPr lang="en-GB" dirty="0"/>
              <a:t> </a:t>
            </a:r>
            <a:br>
              <a:rPr lang="en-GB" dirty="0"/>
            </a:br>
            <a:endParaRPr lang="en-GB" dirty="0"/>
          </a:p>
        </p:txBody>
      </p:sp>
    </p:spTree>
    <p:extLst>
      <p:ext uri="{BB962C8B-B14F-4D97-AF65-F5344CB8AC3E}">
        <p14:creationId xmlns:p14="http://schemas.microsoft.com/office/powerpoint/2010/main" val="4276119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21A8C5-6419-13F3-9FEA-C75AD484B3FF}"/>
              </a:ext>
            </a:extLst>
          </p:cNvPr>
          <p:cNvSpPr txBox="1"/>
          <p:nvPr/>
        </p:nvSpPr>
        <p:spPr>
          <a:xfrm>
            <a:off x="112295" y="0"/>
            <a:ext cx="12079705" cy="5539978"/>
          </a:xfrm>
          <a:prstGeom prst="rect">
            <a:avLst/>
          </a:prstGeom>
          <a:noFill/>
        </p:spPr>
        <p:txBody>
          <a:bodyPr wrap="square" rtlCol="0">
            <a:spAutoFit/>
          </a:bodyPr>
          <a:lstStyle/>
          <a:p>
            <a:pPr algn="ctr"/>
            <a:r>
              <a:rPr lang="en-GB" b="1" u="sng" dirty="0"/>
              <a:t>ORIGINS OF THE NHS</a:t>
            </a:r>
          </a:p>
          <a:p>
            <a:pPr algn="ctr"/>
            <a:endParaRPr lang="en-GB" sz="1200" dirty="0"/>
          </a:p>
          <a:p>
            <a:r>
              <a:rPr lang="en-GB" sz="1200" dirty="0"/>
              <a:t>The NHS was formed	 on the 5</a:t>
            </a:r>
            <a:r>
              <a:rPr lang="en-GB" sz="1200" baseline="30000" dirty="0"/>
              <a:t>th</a:t>
            </a:r>
            <a:r>
              <a:rPr lang="en-GB" sz="1200" dirty="0"/>
              <a:t> of July 1948. By the minister of health aneurin Bevan. His ideology was that good health care should be available to all regardless of their wealth. One of his three core principles along with that the other two where that it meets the needs </a:t>
            </a:r>
            <a:r>
              <a:rPr lang="en-GB" sz="1200"/>
              <a:t>of all </a:t>
            </a:r>
            <a:r>
              <a:rPr lang="en-GB" sz="1200" dirty="0"/>
              <a:t>and that it is free at the point of delivery. (NHS England Wikipedia) At the time of its creation the labour party were in power. The NHS was formed shortly after World War two this was instrumental in its creation by highlighting its need for a national health service. It also fostered public support in post war Britain which was outlined in the Beveridge report. The war showed the need for a national health service and a social desire for better welfare and a more equitable society. (BBC teach) The Beveridge report was a government report which was drafted by liberal economist William Beveridge. In this report he identified five main subjects to address the social system he called these the five giants The five giants were want disease ignorance squalor and idleness. With overwhelming support from public, it formed the basis for post war reforms known as the welfare state which included the expansion of national insurance. This in turn led to the creation of the national health service we know today.</a:t>
            </a:r>
          </a:p>
          <a:p>
            <a:r>
              <a:rPr lang="en-GB" sz="1200" dirty="0"/>
              <a:t>In this next paragraph I intend to look at the current structure and functioning of today’s NHS 75 years on. Looking at its changes since its early days 75 years ago. The NHS in the UK has evolved massively and has expanded continuously to provide care to the entire population. After many reforms adaptions and modernisation over the years it has become extremely complex compromising of a vast number of various organisations. This clearly shows its evolvement to cope with a modern-day Britain. (Stefan Abela) Although there have been many changes over the years many of its core principles still stand today which have been there since the start as stated in the NHS act 1946. one example of this is that it should be the duty of the health minister to promote the establishment this still stands today.. This is heartwarming to see that modern times and many reforms and changes have not steered the NHS from many of its core principles. Which have stood from the start and still stand today. The NHS funding is made up by general taxation Aswell as national insurance contributions.1%of the funding comes from patient charges for some services .NHS dentistry and optometry carry a standard charge in each of the four national services in the UK. Most prescriptions in the UK are paid for by the patience although some patience are exempted (Wikipedia) What I have learned from my research looking at the beginnings of the NHS to the modern-day NHS are that many things have changed along the way due to various reforms and modernisation. The NHS has continued to evolve and branch out with its various organisations but has continued with its core principles from its beginnings offering a free health service to the UK population and the upmost care for its patients.  </a:t>
            </a: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p:txBody>
      </p:sp>
      <p:sp>
        <p:nvSpPr>
          <p:cNvPr id="6" name="TextBox 5">
            <a:extLst>
              <a:ext uri="{FF2B5EF4-FFF2-40B4-BE49-F238E27FC236}">
                <a16:creationId xmlns:a16="http://schemas.microsoft.com/office/drawing/2014/main" id="{6143B7FD-9B0C-3F4F-0678-DC7D1B4DF0E6}"/>
              </a:ext>
            </a:extLst>
          </p:cNvPr>
          <p:cNvSpPr txBox="1"/>
          <p:nvPr/>
        </p:nvSpPr>
        <p:spPr>
          <a:xfrm>
            <a:off x="534838" y="4563374"/>
            <a:ext cx="4321834" cy="2154436"/>
          </a:xfrm>
          <a:prstGeom prst="rect">
            <a:avLst/>
          </a:prstGeom>
          <a:noFill/>
        </p:spPr>
        <p:txBody>
          <a:bodyPr wrap="square" rtlCol="0">
            <a:spAutoFit/>
          </a:bodyPr>
          <a:lstStyle/>
          <a:p>
            <a:pPr algn="ctr"/>
            <a:r>
              <a:rPr lang="en-GB" dirty="0"/>
              <a:t>Refences for poster</a:t>
            </a:r>
            <a:endParaRPr lang="en-GB" b="1" u="sng" dirty="0"/>
          </a:p>
          <a:p>
            <a:pPr algn="ctr"/>
            <a:endParaRPr lang="en-GB" sz="1400" b="1" u="sng" dirty="0"/>
          </a:p>
          <a:p>
            <a:pPr marL="285750" indent="-285750">
              <a:buFont typeface="Arial" panose="020B0604020202020204" pitchFamily="34" charset="0"/>
              <a:buChar char="•"/>
            </a:pPr>
            <a:r>
              <a:rPr lang="en-GB" sz="1400" dirty="0"/>
              <a:t>NHS England</a:t>
            </a:r>
          </a:p>
          <a:p>
            <a:pPr marL="285750" indent="-285750">
              <a:buFont typeface="Arial" panose="020B0604020202020204" pitchFamily="34" charset="0"/>
              <a:buChar char="•"/>
            </a:pPr>
            <a:r>
              <a:rPr lang="en-GB" sz="1400" dirty="0"/>
              <a:t>NHS direct</a:t>
            </a:r>
          </a:p>
          <a:p>
            <a:pPr marL="285750" indent="-285750">
              <a:buFont typeface="Arial" panose="020B0604020202020204" pitchFamily="34" charset="0"/>
              <a:buChar char="•"/>
            </a:pPr>
            <a:r>
              <a:rPr lang="en-GB" sz="1400" dirty="0"/>
              <a:t>West midlands ambulance service</a:t>
            </a:r>
          </a:p>
          <a:p>
            <a:pPr marL="285750" indent="-285750">
              <a:buFont typeface="Arial" panose="020B0604020202020204" pitchFamily="34" charset="0"/>
              <a:buChar char="•"/>
            </a:pPr>
            <a:r>
              <a:rPr lang="en-GB" sz="1400" dirty="0"/>
              <a:t>Google images </a:t>
            </a:r>
          </a:p>
          <a:p>
            <a:pPr marL="285750" indent="-285750">
              <a:buFont typeface="Arial" panose="020B0604020202020204" pitchFamily="34" charset="0"/>
              <a:buChar char="•"/>
            </a:pPr>
            <a:r>
              <a:rPr lang="en-GB" sz="1400" dirty="0"/>
              <a:t>National ambulance services</a:t>
            </a:r>
          </a:p>
          <a:p>
            <a:pPr marL="285750" indent="-285750">
              <a:buFont typeface="Arial" panose="020B0604020202020204" pitchFamily="34" charset="0"/>
              <a:buChar char="•"/>
            </a:pPr>
            <a:r>
              <a:rPr lang="en-GB" sz="1400" dirty="0"/>
              <a:t>St john ambulance services</a:t>
            </a: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176B9E5B-7BF4-2A30-4F04-ED7059D655CA}"/>
              </a:ext>
            </a:extLst>
          </p:cNvPr>
          <p:cNvSpPr txBox="1"/>
          <p:nvPr/>
        </p:nvSpPr>
        <p:spPr>
          <a:xfrm>
            <a:off x="7617125" y="4684143"/>
            <a:ext cx="3295290" cy="2062103"/>
          </a:xfrm>
          <a:prstGeom prst="rect">
            <a:avLst/>
          </a:prstGeom>
          <a:noFill/>
        </p:spPr>
        <p:txBody>
          <a:bodyPr wrap="square" rtlCol="0">
            <a:spAutoFit/>
          </a:bodyPr>
          <a:lstStyle/>
          <a:p>
            <a:pPr algn="ctr"/>
            <a:r>
              <a:rPr lang="en-GB" dirty="0"/>
              <a:t>Refences for essay</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err="1"/>
              <a:t>BBCteach</a:t>
            </a:r>
            <a:endParaRPr lang="en-GB" sz="1400" dirty="0"/>
          </a:p>
          <a:p>
            <a:pPr marL="285750" indent="-285750">
              <a:buFont typeface="Arial" panose="020B0604020202020204" pitchFamily="34" charset="0"/>
              <a:buChar char="•"/>
            </a:pPr>
            <a:r>
              <a:rPr lang="en-GB" sz="1400" dirty="0"/>
              <a:t>NHS England</a:t>
            </a:r>
          </a:p>
          <a:p>
            <a:pPr marL="285750" indent="-285750">
              <a:buFont typeface="Arial" panose="020B0604020202020204" pitchFamily="34" charset="0"/>
              <a:buChar char="•"/>
            </a:pPr>
            <a:r>
              <a:rPr lang="en-GB" sz="1400" dirty="0" err="1"/>
              <a:t>NHSdirect</a:t>
            </a:r>
            <a:r>
              <a:rPr lang="en-GB" sz="1400" dirty="0"/>
              <a:t> </a:t>
            </a:r>
          </a:p>
          <a:p>
            <a:pPr marL="285750" indent="-285750">
              <a:buFont typeface="Arial" panose="020B0604020202020204" pitchFamily="34" charset="0"/>
              <a:buChar char="•"/>
            </a:pPr>
            <a:r>
              <a:rPr lang="en-GB" sz="1400" dirty="0"/>
              <a:t>Stefan </a:t>
            </a:r>
            <a:r>
              <a:rPr lang="en-GB" sz="1400" dirty="0" err="1"/>
              <a:t>abela</a:t>
            </a:r>
            <a:r>
              <a:rPr lang="en-GB" sz="1400" dirty="0"/>
              <a:t> leadership and management in healthcare</a:t>
            </a:r>
          </a:p>
          <a:p>
            <a:pPr marL="285750" indent="-285750">
              <a:buFont typeface="Arial" panose="020B0604020202020204" pitchFamily="34" charset="0"/>
              <a:buChar char="•"/>
            </a:pPr>
            <a:r>
              <a:rPr lang="en-GB" sz="1400"/>
              <a:t>Wikepedia</a:t>
            </a:r>
            <a:endParaRPr lang="en-GB" sz="1400" dirty="0"/>
          </a:p>
        </p:txBody>
      </p:sp>
    </p:spTree>
    <p:extLst>
      <p:ext uri="{BB962C8B-B14F-4D97-AF65-F5344CB8AC3E}">
        <p14:creationId xmlns:p14="http://schemas.microsoft.com/office/powerpoint/2010/main" val="3633117525"/>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526</TotalTime>
  <Words>1004</Words>
  <Application>Microsoft Office PowerPoint</Application>
  <PresentationFormat>Widescreen</PresentationFormat>
  <Paragraphs>96</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Arial</vt:lpstr>
      <vt:lpstr>Neue Haas Grotesk Text Pro</vt:lpstr>
      <vt:lpstr>VanillaVTI</vt:lpstr>
      <vt:lpstr>PowerPoint Presentation</vt:lpstr>
      <vt:lpstr>STUDENT NUMBER 2437576  MARK WOODFIELD                 INTRODUCTION TO HEALTH AND SOCIAL CARE MODULE 4003 LECTURERS NAME MUMTAZ GOOLAM COMPONENT ONE TASK ONE AND TWO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mark woodfield</dc:creator>
  <cp:lastModifiedBy>mark woodfield</cp:lastModifiedBy>
  <cp:revision>4</cp:revision>
  <dcterms:created xsi:type="dcterms:W3CDTF">2025-10-02T10:27:10Z</dcterms:created>
  <dcterms:modified xsi:type="dcterms:W3CDTF">2025-10-17T18:00:42Z</dcterms:modified>
</cp:coreProperties>
</file>