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0"/>
  </p:notesMasterIdLst>
  <p:sldIdLst>
    <p:sldId id="306" r:id="rId2"/>
    <p:sldId id="334" r:id="rId3"/>
    <p:sldId id="346" r:id="rId4"/>
    <p:sldId id="308" r:id="rId5"/>
    <p:sldId id="309" r:id="rId6"/>
    <p:sldId id="310" r:id="rId7"/>
    <p:sldId id="311" r:id="rId8"/>
    <p:sldId id="312" r:id="rId9"/>
    <p:sldId id="313" r:id="rId10"/>
    <p:sldId id="314" r:id="rId11"/>
    <p:sldId id="315" r:id="rId12"/>
    <p:sldId id="344" r:id="rId13"/>
    <p:sldId id="343" r:id="rId14"/>
    <p:sldId id="332" r:id="rId15"/>
    <p:sldId id="337" r:id="rId16"/>
    <p:sldId id="338" r:id="rId17"/>
    <p:sldId id="335" r:id="rId18"/>
    <p:sldId id="339" r:id="rId19"/>
    <p:sldId id="325" r:id="rId20"/>
    <p:sldId id="295" r:id="rId21"/>
    <p:sldId id="345" r:id="rId22"/>
    <p:sldId id="353" r:id="rId23"/>
    <p:sldId id="347" r:id="rId24"/>
    <p:sldId id="348" r:id="rId25"/>
    <p:sldId id="349" r:id="rId26"/>
    <p:sldId id="352" r:id="rId27"/>
    <p:sldId id="350" r:id="rId28"/>
    <p:sldId id="351"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5" autoAdjust="0"/>
    <p:restoredTop sz="88875" autoAdjust="0"/>
  </p:normalViewPr>
  <p:slideViewPr>
    <p:cSldViewPr snapToGrid="0">
      <p:cViewPr varScale="1">
        <p:scale>
          <a:sx n="72" d="100"/>
          <a:sy n="72" d="100"/>
        </p:scale>
        <p:origin x="1027"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12/05/2022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2</a:t>
            </a:fld>
            <a:endParaRPr lang="en-GB"/>
          </a:p>
        </p:txBody>
      </p:sp>
    </p:spTree>
    <p:extLst>
      <p:ext uri="{BB962C8B-B14F-4D97-AF65-F5344CB8AC3E}">
        <p14:creationId xmlns:p14="http://schemas.microsoft.com/office/powerpoint/2010/main" val="16862180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70C0"/>
                </a:solidFill>
              </a:rPr>
              <a:t>How might your own background/culture/values/philosophical worldview, skills, experiences, etc. impact the research (design/facilitation/interpretation/use of findings)?  Positives/negatives?  For example, is a strong motivation to support the young people/promote their welfare/wellbeing positive?  Which principle of ethical research does this relate to?  What about your level of engagement with participants (could be positive in understanding YP’s perspectives more fully, but consider issues such as the Hawthorne Effect, and ethical considerations around building relationships with young people to seek sensitive information and ending them suddenly where there may be risks of attachment issues, vulnerability and legacy impact to other professional relationships, etc…) Are participants fully-informed AND fully aware of the research process/relationship/timescales and exit strategy, etc. with full understanding?  How will you ensure this? Should young people be fully-informed?  Or can we justify revealing some of the information after data has been gathered (YP can still withdraw consent/participation at this stage)? Is engagement with participants active or passive?  Is covert research ever justifiable or ethical in Youth Work?</a:t>
            </a:r>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10</a:t>
            </a:fld>
            <a:endParaRPr lang="en-GB"/>
          </a:p>
        </p:txBody>
      </p:sp>
    </p:spTree>
    <p:extLst>
      <p:ext uri="{BB962C8B-B14F-4D97-AF65-F5344CB8AC3E}">
        <p14:creationId xmlns:p14="http://schemas.microsoft.com/office/powerpoint/2010/main" val="2677933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11</a:t>
            </a:fld>
            <a:endParaRPr lang="en-GB"/>
          </a:p>
        </p:txBody>
      </p:sp>
    </p:spTree>
    <p:extLst>
      <p:ext uri="{BB962C8B-B14F-4D97-AF65-F5344CB8AC3E}">
        <p14:creationId xmlns:p14="http://schemas.microsoft.com/office/powerpoint/2010/main" val="2606135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a:t>
            </a:r>
          </a:p>
          <a:p>
            <a:r>
              <a:rPr lang="en-GB" dirty="0"/>
              <a:t>Youth Work Values - Where does Youth Work start?  Young People’s situations/experiences, Policy, Theory?</a:t>
            </a:r>
          </a:p>
          <a:p>
            <a:r>
              <a:rPr lang="en-GB" dirty="0"/>
              <a:t>Ethics – Is the research necessary/helpful/potentially harmful… when imposing an existing theory on young people?</a:t>
            </a:r>
          </a:p>
          <a:p>
            <a:r>
              <a:rPr lang="en-GB" dirty="0"/>
              <a:t>Practical Considerations – Time-consuming, accuracy risks (subjectivity/interpretation challenges, etc)? </a:t>
            </a:r>
          </a:p>
        </p:txBody>
      </p:sp>
      <p:sp>
        <p:nvSpPr>
          <p:cNvPr id="4" name="Slide Number Placeholder 3"/>
          <p:cNvSpPr>
            <a:spLocks noGrp="1"/>
          </p:cNvSpPr>
          <p:nvPr>
            <p:ph type="sldNum" sz="quarter" idx="5"/>
          </p:nvPr>
        </p:nvSpPr>
        <p:spPr/>
        <p:txBody>
          <a:bodyPr/>
          <a:lstStyle/>
          <a:p>
            <a:fld id="{E095888E-03C5-443C-9702-248D6750E2F0}" type="slidenum">
              <a:rPr lang="en-GB" smtClean="0"/>
              <a:t>12</a:t>
            </a:fld>
            <a:endParaRPr lang="en-GB"/>
          </a:p>
        </p:txBody>
      </p:sp>
    </p:spTree>
    <p:extLst>
      <p:ext uri="{BB962C8B-B14F-4D97-AF65-F5344CB8AC3E}">
        <p14:creationId xmlns:p14="http://schemas.microsoft.com/office/powerpoint/2010/main" val="14718854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13</a:t>
            </a:fld>
            <a:endParaRPr lang="en-GB"/>
          </a:p>
        </p:txBody>
      </p:sp>
    </p:spTree>
    <p:extLst>
      <p:ext uri="{BB962C8B-B14F-4D97-AF65-F5344CB8AC3E}">
        <p14:creationId xmlns:p14="http://schemas.microsoft.com/office/powerpoint/2010/main" val="1720958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19</a:t>
            </a:fld>
            <a:endParaRPr lang="en-GB"/>
          </a:p>
        </p:txBody>
      </p:sp>
    </p:spTree>
    <p:extLst>
      <p:ext uri="{BB962C8B-B14F-4D97-AF65-F5344CB8AC3E}">
        <p14:creationId xmlns:p14="http://schemas.microsoft.com/office/powerpoint/2010/main" val="8302835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5/12/2022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5/12/2022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5/12/2022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5/12/2022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5/12/2022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5/12/2022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5/12/2022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5/12/2022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dirty="0"/>
              <a:t>Lecture 7</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888133"/>
            <a:ext cx="10058400" cy="4050792"/>
          </a:xfrm>
        </p:spPr>
        <p:txBody>
          <a:bodyPr>
            <a:normAutofit/>
          </a:bodyPr>
          <a:lstStyle/>
          <a:p>
            <a:r>
              <a:rPr lang="en-GB" sz="2800" dirty="0"/>
              <a:t>Recap Last Lecture</a:t>
            </a:r>
          </a:p>
          <a:p>
            <a:pPr marL="0" indent="0">
              <a:buNone/>
            </a:pPr>
            <a:endParaRPr lang="en-GB" sz="400" dirty="0"/>
          </a:p>
          <a:p>
            <a:r>
              <a:rPr lang="en-GB" sz="2800" dirty="0"/>
              <a:t>Feedback from Directed Study</a:t>
            </a:r>
          </a:p>
          <a:p>
            <a:endParaRPr lang="en-GB" sz="400" dirty="0"/>
          </a:p>
          <a:p>
            <a:r>
              <a:rPr lang="en-GB" sz="2800" dirty="0"/>
              <a:t>Research Scenarios</a:t>
            </a:r>
          </a:p>
          <a:p>
            <a:pPr marL="0" indent="0">
              <a:buNone/>
            </a:pPr>
            <a:endParaRPr lang="en-GB" sz="400" dirty="0"/>
          </a:p>
          <a:p>
            <a:r>
              <a:rPr lang="en-GB" sz="2800" dirty="0"/>
              <a:t>Assessment</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074083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RECAP</a:t>
            </a:r>
          </a:p>
        </p:txBody>
      </p:sp>
    </p:spTree>
    <p:extLst>
      <p:ext uri="{BB962C8B-B14F-4D97-AF65-F5344CB8AC3E}">
        <p14:creationId xmlns:p14="http://schemas.microsoft.com/office/powerpoint/2010/main" val="17722202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outlines the design and delivery of a hypothetical small scale participatory research exercise with young people, on a subject that is relevant to them. Critically reflect on your role in the process and your ethical considerations.</a:t>
            </a:r>
          </a:p>
          <a:p>
            <a:pPr marL="0" indent="0">
              <a:buNone/>
            </a:pPr>
            <a:r>
              <a:rPr lang="en-GB" sz="400" dirty="0"/>
              <a:t> </a:t>
            </a:r>
          </a:p>
          <a:p>
            <a:r>
              <a:rPr lang="en-GB" sz="2800" dirty="0"/>
              <a:t>Your assignment should be supported by wider reading, and linked to the Youth Work National Occupational Standards (CLD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756352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r>
              <a:rPr lang="en-GB" sz="2800" dirty="0"/>
              <a:t>Present an assignment that </a:t>
            </a:r>
            <a:r>
              <a:rPr lang="en-GB" sz="2800" dirty="0">
                <a:highlight>
                  <a:srgbClr val="FFFF00"/>
                </a:highlight>
              </a:rPr>
              <a:t>outlines the design and delivery</a:t>
            </a:r>
            <a:r>
              <a:rPr lang="en-GB" sz="2800" dirty="0"/>
              <a:t> of a hypothetical </a:t>
            </a:r>
            <a:r>
              <a:rPr lang="en-GB" sz="2800" dirty="0">
                <a:highlight>
                  <a:srgbClr val="00FFFF"/>
                </a:highlight>
              </a:rPr>
              <a:t>small scale participatory research</a:t>
            </a:r>
            <a:r>
              <a:rPr lang="en-GB" sz="2800" dirty="0"/>
              <a:t> exercise with </a:t>
            </a:r>
            <a:r>
              <a:rPr lang="en-GB" sz="2800" dirty="0">
                <a:highlight>
                  <a:srgbClr val="00FF00"/>
                </a:highlight>
              </a:rPr>
              <a:t>young people, on a subject that is relevant</a:t>
            </a:r>
            <a:r>
              <a:rPr lang="en-GB" sz="2800" dirty="0"/>
              <a:t> to them. </a:t>
            </a:r>
            <a:r>
              <a:rPr lang="en-GB" sz="2800" dirty="0">
                <a:highlight>
                  <a:srgbClr val="FF00FF"/>
                </a:highlight>
              </a:rPr>
              <a:t>Critically reflect on your role in the process</a:t>
            </a:r>
            <a:r>
              <a:rPr lang="en-GB" sz="2800" dirty="0"/>
              <a:t> and your </a:t>
            </a:r>
            <a:r>
              <a:rPr lang="en-GB" sz="2800" dirty="0">
                <a:highlight>
                  <a:srgbClr val="C0C0C0"/>
                </a:highlight>
              </a:rPr>
              <a:t>ethical considerations</a:t>
            </a:r>
            <a:r>
              <a:rPr lang="en-GB" sz="2800" dirty="0"/>
              <a:t>.</a:t>
            </a:r>
          </a:p>
          <a:p>
            <a:pPr marL="0" indent="0">
              <a:buNone/>
            </a:pPr>
            <a:r>
              <a:rPr lang="en-GB" sz="400" dirty="0"/>
              <a:t> </a:t>
            </a:r>
          </a:p>
          <a:p>
            <a:r>
              <a:rPr lang="en-GB" sz="2800" dirty="0"/>
              <a:t>Your assignment should be </a:t>
            </a:r>
            <a:r>
              <a:rPr lang="en-GB" sz="2800" dirty="0">
                <a:highlight>
                  <a:srgbClr val="FFFF00"/>
                </a:highlight>
              </a:rPr>
              <a:t>supported by wider reading</a:t>
            </a:r>
            <a:r>
              <a:rPr lang="en-GB" sz="2800" dirty="0"/>
              <a:t>, and </a:t>
            </a:r>
            <a:r>
              <a:rPr lang="en-GB" sz="2800" dirty="0">
                <a:highlight>
                  <a:srgbClr val="00FFFF"/>
                </a:highlight>
              </a:rPr>
              <a:t>linked to the Youth Work National Occupational Standards </a:t>
            </a:r>
            <a:r>
              <a:rPr lang="en-GB" sz="2800" dirty="0"/>
              <a:t>(CLD Standards Council Scotland, 2019).</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4137525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6"/>
            <a:ext cx="10276176" cy="4078224"/>
          </a:xfrm>
        </p:spPr>
        <p:txBody>
          <a:bodyPr>
            <a:normAutofit/>
          </a:bodyPr>
          <a:lstStyle/>
          <a:p>
            <a:pPr marL="0" indent="0">
              <a:buNone/>
            </a:pPr>
            <a:r>
              <a:rPr lang="en-GB" sz="2800" dirty="0">
                <a:highlight>
                  <a:srgbClr val="FFFF00"/>
                </a:highlight>
              </a:rPr>
              <a:t>(1) Outline Design and Delivery</a:t>
            </a:r>
          </a:p>
          <a:p>
            <a:pPr marL="0" indent="0">
              <a:buNone/>
            </a:pPr>
            <a:r>
              <a:rPr lang="en-GB" sz="2800" dirty="0">
                <a:highlight>
                  <a:srgbClr val="00FFFF"/>
                </a:highlight>
              </a:rPr>
              <a:t>(2) Participatory Research</a:t>
            </a:r>
          </a:p>
          <a:p>
            <a:pPr marL="0" indent="0">
              <a:buNone/>
            </a:pPr>
            <a:r>
              <a:rPr lang="en-GB" sz="2800" dirty="0">
                <a:highlight>
                  <a:srgbClr val="00FF00"/>
                </a:highlight>
              </a:rPr>
              <a:t>(3) Subject Relevant to Young People</a:t>
            </a:r>
          </a:p>
          <a:p>
            <a:pPr marL="0" indent="0">
              <a:buNone/>
            </a:pPr>
            <a:r>
              <a:rPr lang="en-GB" sz="2800" dirty="0">
                <a:highlight>
                  <a:srgbClr val="FF00FF"/>
                </a:highlight>
              </a:rPr>
              <a:t>(4) Critically Reflect on Your Role in the Process</a:t>
            </a:r>
          </a:p>
          <a:p>
            <a:pPr marL="0" indent="0">
              <a:buNone/>
            </a:pPr>
            <a:r>
              <a:rPr lang="en-GB" sz="2800" dirty="0">
                <a:highlight>
                  <a:srgbClr val="C0C0C0"/>
                </a:highlight>
              </a:rPr>
              <a:t>(5) Ethical Considerations</a:t>
            </a:r>
            <a:endParaRPr lang="en-GB" sz="400" dirty="0"/>
          </a:p>
          <a:p>
            <a:pPr marL="0" indent="0">
              <a:buNone/>
            </a:pPr>
            <a:r>
              <a:rPr lang="en-GB" sz="2800" dirty="0">
                <a:highlight>
                  <a:srgbClr val="FFFF00"/>
                </a:highlight>
              </a:rPr>
              <a:t>(6) Supported by Wider Reading</a:t>
            </a:r>
          </a:p>
          <a:p>
            <a:pPr marL="0" indent="0">
              <a:buNone/>
            </a:pPr>
            <a:r>
              <a:rPr lang="en-GB" sz="2800" dirty="0">
                <a:highlight>
                  <a:srgbClr val="00FFFF"/>
                </a:highlight>
              </a:rPr>
              <a:t>(7) Linked to the Youth Work National Occupational Standards </a:t>
            </a:r>
            <a:endParaRPr lang="en-GB" dirty="0"/>
          </a:p>
          <a:p>
            <a:pPr marL="0" indent="0">
              <a:buNone/>
            </a:pPr>
            <a:endParaRPr lang="en-GB" dirty="0"/>
          </a:p>
          <a:p>
            <a:endParaRPr lang="en-GB" dirty="0"/>
          </a:p>
        </p:txBody>
      </p:sp>
    </p:spTree>
    <p:extLst>
      <p:ext uri="{BB962C8B-B14F-4D97-AF65-F5344CB8AC3E}">
        <p14:creationId xmlns:p14="http://schemas.microsoft.com/office/powerpoint/2010/main" val="4031685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35475"/>
            <a:ext cx="10546764" cy="4889250"/>
          </a:xfrm>
        </p:spPr>
        <p:txBody>
          <a:bodyPr>
            <a:normAutofit/>
          </a:bodyPr>
          <a:lstStyle/>
          <a:p>
            <a:pPr marL="0" indent="0">
              <a:buNone/>
            </a:pPr>
            <a:r>
              <a:rPr lang="en-GB" sz="2800" dirty="0">
                <a:highlight>
                  <a:srgbClr val="FFFF00"/>
                </a:highlight>
              </a:rPr>
              <a:t>(1) Outline Design and Delivery</a:t>
            </a:r>
          </a:p>
          <a:p>
            <a:r>
              <a:rPr lang="en-GB" sz="2400" dirty="0"/>
              <a:t>Research Question </a:t>
            </a:r>
            <a:r>
              <a:rPr lang="en-GB" sz="2400" dirty="0">
                <a:solidFill>
                  <a:srgbClr val="0070C0"/>
                </a:solidFill>
              </a:rPr>
              <a:t>(What? Why?)</a:t>
            </a:r>
          </a:p>
          <a:p>
            <a:r>
              <a:rPr lang="en-GB" sz="2400" dirty="0"/>
              <a:t>Who? </a:t>
            </a:r>
            <a:r>
              <a:rPr lang="en-GB" sz="2400" dirty="0">
                <a:solidFill>
                  <a:srgbClr val="0070C0"/>
                </a:solidFill>
              </a:rPr>
              <a:t>(Demographic, Specific Characteristics, Practical Considerations)</a:t>
            </a:r>
            <a:endParaRPr lang="en-GB" sz="2400" dirty="0"/>
          </a:p>
          <a:p>
            <a:r>
              <a:rPr lang="en-GB" sz="2400" dirty="0"/>
              <a:t>Methodology     </a:t>
            </a:r>
            <a:r>
              <a:rPr lang="en-GB" sz="2400" dirty="0">
                <a:solidFill>
                  <a:srgbClr val="0070C0"/>
                </a:solidFill>
              </a:rPr>
              <a:t>(Qualitative, Quantitative, Mixed Methods, etc.)</a:t>
            </a:r>
          </a:p>
          <a:p>
            <a:r>
              <a:rPr lang="en-GB" sz="2400" dirty="0"/>
              <a:t>Methods	        </a:t>
            </a:r>
            <a:r>
              <a:rPr lang="en-GB" sz="2400" dirty="0">
                <a:solidFill>
                  <a:srgbClr val="0070C0"/>
                </a:solidFill>
              </a:rPr>
              <a:t>(Where? When? How? Steps?)</a:t>
            </a:r>
            <a:endParaRPr lang="en-GB" sz="2400" dirty="0"/>
          </a:p>
          <a:p>
            <a:pPr marL="0" indent="0">
              <a:buNone/>
            </a:pPr>
            <a:r>
              <a:rPr lang="en-GB" sz="2400" dirty="0"/>
              <a:t>	Tools 	        </a:t>
            </a:r>
            <a:r>
              <a:rPr lang="en-GB" sz="2400" dirty="0">
                <a:solidFill>
                  <a:srgbClr val="0070C0"/>
                </a:solidFill>
              </a:rPr>
              <a:t>(Surveys/Questionnaires, Focus Groups, Interviews, etc.)</a:t>
            </a:r>
          </a:p>
          <a:p>
            <a:pPr marL="0" indent="0">
              <a:buNone/>
            </a:pPr>
            <a:r>
              <a:rPr lang="en-GB" sz="2400" dirty="0"/>
              <a:t>	Data Collection </a:t>
            </a:r>
            <a:r>
              <a:rPr lang="en-GB" sz="2400" dirty="0">
                <a:solidFill>
                  <a:srgbClr val="0070C0"/>
                </a:solidFill>
              </a:rPr>
              <a:t>(Researcher/Self-completed, Peer Research, etc.)</a:t>
            </a:r>
          </a:p>
          <a:p>
            <a:pPr marL="0" indent="0">
              <a:buNone/>
            </a:pPr>
            <a:r>
              <a:rPr lang="en-GB" sz="2400" dirty="0"/>
              <a:t>	Data Analysis     </a:t>
            </a:r>
            <a:r>
              <a:rPr lang="en-GB" sz="2400" dirty="0">
                <a:solidFill>
                  <a:srgbClr val="0070C0"/>
                </a:solidFill>
              </a:rPr>
              <a:t>(Thematic Analysis…Inductive/Deductive… 				      Grounded Theory, Member-checking, etc.)</a:t>
            </a:r>
            <a:endParaRPr lang="en-GB" sz="2400" dirty="0"/>
          </a:p>
          <a:p>
            <a:pPr marL="0" indent="0">
              <a:buNone/>
            </a:pPr>
            <a:r>
              <a:rPr lang="en-GB" dirty="0"/>
              <a:t>	</a:t>
            </a:r>
            <a:r>
              <a:rPr lang="en-GB" sz="2400" dirty="0"/>
              <a:t>Evaluation/Use of Results  </a:t>
            </a:r>
            <a:r>
              <a:rPr lang="en-GB" sz="2400" dirty="0">
                <a:solidFill>
                  <a:srgbClr val="0070C0"/>
                </a:solidFill>
              </a:rPr>
              <a:t>(Actions/Recommendations/Share, etc.)</a:t>
            </a:r>
            <a:endParaRPr lang="en-GB" dirty="0"/>
          </a:p>
        </p:txBody>
      </p:sp>
    </p:spTree>
    <p:extLst>
      <p:ext uri="{BB962C8B-B14F-4D97-AF65-F5344CB8AC3E}">
        <p14:creationId xmlns:p14="http://schemas.microsoft.com/office/powerpoint/2010/main" val="11706453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1" y="1716829"/>
            <a:ext cx="10338257" cy="4488023"/>
          </a:xfrm>
        </p:spPr>
        <p:txBody>
          <a:bodyPr>
            <a:normAutofit lnSpcReduction="10000"/>
          </a:bodyPr>
          <a:lstStyle/>
          <a:p>
            <a:pPr marL="0" indent="0">
              <a:buNone/>
            </a:pPr>
            <a:r>
              <a:rPr lang="en-GB" sz="2800" dirty="0">
                <a:highlight>
                  <a:srgbClr val="00FFFF"/>
                </a:highlight>
              </a:rPr>
              <a:t>(2) Participatory Research</a:t>
            </a:r>
          </a:p>
          <a:p>
            <a:r>
              <a:rPr lang="en-GB" sz="2400" dirty="0"/>
              <a:t>Why Participatory Research?</a:t>
            </a:r>
          </a:p>
          <a:p>
            <a:pPr marL="0" indent="0">
              <a:buNone/>
            </a:pPr>
            <a:r>
              <a:rPr lang="en-GB" sz="2400" dirty="0">
                <a:solidFill>
                  <a:srgbClr val="0070C0"/>
                </a:solidFill>
              </a:rPr>
              <a:t>Link back to Participative Practice (Ladder of Participation, Youth Work Pillars and Values, Participation Standards, UNCRC, National Occupational Standards, Ethical Considerations, etc.)</a:t>
            </a:r>
          </a:p>
          <a:p>
            <a:pPr marL="0" indent="0">
              <a:buNone/>
            </a:pPr>
            <a:endParaRPr lang="en-GB" sz="400" dirty="0"/>
          </a:p>
          <a:p>
            <a:r>
              <a:rPr lang="en-GB" sz="2400" dirty="0"/>
              <a:t>How are young people going to be involved in helping design, facilitate, and/or evaluate the research and to what extent?</a:t>
            </a:r>
            <a:endParaRPr lang="en-GB" sz="2400" dirty="0">
              <a:solidFill>
                <a:srgbClr val="0070C0"/>
              </a:solidFill>
            </a:endParaRPr>
          </a:p>
          <a:p>
            <a:pPr marL="0" indent="0">
              <a:buNone/>
            </a:pPr>
            <a:r>
              <a:rPr lang="en-GB" sz="2400" dirty="0">
                <a:solidFill>
                  <a:srgbClr val="0070C0"/>
                </a:solidFill>
              </a:rPr>
              <a:t>Also consider the skills/capacity of young people involved and/or how they might learn/develop through the process (consider practicalities, timeframes and limitations; link to adolescent development and practical considerations including skills, self-awareness and capacity/ethics around accuracy, confidentiality/anonymity, etc.)</a:t>
            </a:r>
            <a:endParaRPr lang="en-GB" sz="2400" dirty="0"/>
          </a:p>
        </p:txBody>
      </p:sp>
    </p:spTree>
    <p:extLst>
      <p:ext uri="{BB962C8B-B14F-4D97-AF65-F5344CB8AC3E}">
        <p14:creationId xmlns:p14="http://schemas.microsoft.com/office/powerpoint/2010/main" val="775866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3752" y="1720735"/>
            <a:ext cx="10276176" cy="4820020"/>
          </a:xfrm>
        </p:spPr>
        <p:txBody>
          <a:bodyPr>
            <a:normAutofit fontScale="92500" lnSpcReduction="20000"/>
          </a:bodyPr>
          <a:lstStyle/>
          <a:p>
            <a:pPr marL="0" indent="0">
              <a:buNone/>
            </a:pPr>
            <a:r>
              <a:rPr lang="en-GB" sz="3000" dirty="0">
                <a:highlight>
                  <a:srgbClr val="00FF00"/>
                </a:highlight>
              </a:rPr>
              <a:t>(3) Subject Relevant to Young People</a:t>
            </a:r>
          </a:p>
          <a:p>
            <a:r>
              <a:rPr lang="en-GB" sz="2400" dirty="0"/>
              <a:t>How was the subject/theme for research identified?  Must be </a:t>
            </a:r>
            <a:r>
              <a:rPr lang="en-GB" sz="2400" u="sng" dirty="0"/>
              <a:t>relevant to Young People</a:t>
            </a:r>
            <a:r>
              <a:rPr lang="en-GB" sz="2400" dirty="0"/>
              <a:t>.  Why/how is it relevant?</a:t>
            </a:r>
            <a:endParaRPr lang="en-GB" sz="2400" u="sng" dirty="0"/>
          </a:p>
          <a:p>
            <a:pPr marL="0" indent="0">
              <a:buNone/>
            </a:pPr>
            <a:r>
              <a:rPr lang="en-GB" sz="2400" dirty="0">
                <a:solidFill>
                  <a:srgbClr val="0070C0"/>
                </a:solidFill>
              </a:rPr>
              <a:t>(Link to Participatory Research model, Needs Assessment, relevant theory/policies and/or other research/wider reading.)</a:t>
            </a:r>
          </a:p>
          <a:p>
            <a:pPr marL="0" indent="0">
              <a:buNone/>
            </a:pPr>
            <a:endParaRPr lang="en-GB" sz="100" dirty="0">
              <a:solidFill>
                <a:srgbClr val="0070C0"/>
              </a:solidFill>
            </a:endParaRPr>
          </a:p>
          <a:p>
            <a:r>
              <a:rPr lang="en-GB" sz="2400" dirty="0"/>
              <a:t>Relevant Based on Needs</a:t>
            </a:r>
          </a:p>
          <a:p>
            <a:pPr marL="0" indent="0">
              <a:buNone/>
            </a:pPr>
            <a:r>
              <a:rPr lang="en-GB" sz="2400" dirty="0">
                <a:solidFill>
                  <a:srgbClr val="0070C0"/>
                </a:solidFill>
              </a:rPr>
              <a:t>-Who is the expert on young people’s needs?  How do we determine young people’s needs? </a:t>
            </a:r>
          </a:p>
          <a:p>
            <a:pPr marL="0" indent="0">
              <a:buNone/>
            </a:pPr>
            <a:r>
              <a:rPr lang="en-GB" sz="2400" dirty="0">
                <a:solidFill>
                  <a:srgbClr val="0070C0"/>
                </a:solidFill>
              </a:rPr>
              <a:t>-What type of needs?  </a:t>
            </a:r>
            <a:r>
              <a:rPr lang="en-GB" sz="2400" dirty="0" err="1">
                <a:solidFill>
                  <a:srgbClr val="0070C0"/>
                </a:solidFill>
              </a:rPr>
              <a:t>Eg.</a:t>
            </a:r>
            <a:r>
              <a:rPr lang="en-GB" sz="2400" dirty="0">
                <a:solidFill>
                  <a:srgbClr val="0070C0"/>
                </a:solidFill>
              </a:rPr>
              <a:t> normative, felt, expressed/demand, comparative, anticipated, critical incident, etc. (Bradshaw, Burton and Merrill, 1991)</a:t>
            </a:r>
          </a:p>
          <a:p>
            <a:pPr marL="0" indent="0">
              <a:buNone/>
            </a:pPr>
            <a:endParaRPr lang="en-GB" sz="100" dirty="0">
              <a:solidFill>
                <a:srgbClr val="0070C0"/>
              </a:solidFill>
            </a:endParaRPr>
          </a:p>
          <a:p>
            <a:r>
              <a:rPr lang="en-GB" sz="2400" dirty="0"/>
              <a:t>Relevant Based on Interests </a:t>
            </a:r>
            <a:endParaRPr lang="en-GB" sz="2400" dirty="0">
              <a:solidFill>
                <a:srgbClr val="0070C0"/>
              </a:solidFill>
            </a:endParaRPr>
          </a:p>
          <a:p>
            <a:pPr marL="0" indent="0">
              <a:buNone/>
            </a:pPr>
            <a:r>
              <a:rPr lang="en-GB" sz="2400" dirty="0">
                <a:solidFill>
                  <a:srgbClr val="0070C0"/>
                </a:solidFill>
              </a:rPr>
              <a:t>-Identified by you and/or young people? Identified through practice (</a:t>
            </a:r>
            <a:r>
              <a:rPr lang="en-GB" sz="2400" dirty="0" err="1">
                <a:solidFill>
                  <a:srgbClr val="0070C0"/>
                </a:solidFill>
              </a:rPr>
              <a:t>ie</a:t>
            </a:r>
            <a:r>
              <a:rPr lang="en-GB" sz="2400" dirty="0">
                <a:solidFill>
                  <a:srgbClr val="0070C0"/>
                </a:solidFill>
              </a:rPr>
              <a:t> consultation/observation)?</a:t>
            </a:r>
          </a:p>
          <a:p>
            <a:endParaRPr lang="en-GB" sz="2400" dirty="0"/>
          </a:p>
          <a:p>
            <a:endParaRPr lang="en-GB" dirty="0"/>
          </a:p>
        </p:txBody>
      </p:sp>
    </p:spTree>
    <p:extLst>
      <p:ext uri="{BB962C8B-B14F-4D97-AF65-F5344CB8AC3E}">
        <p14:creationId xmlns:p14="http://schemas.microsoft.com/office/powerpoint/2010/main" val="11019869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79179" y="251357"/>
            <a:ext cx="10058400" cy="1609344"/>
          </a:xfrm>
        </p:spPr>
        <p:txBody>
          <a:bodyPr/>
          <a:lstStyle/>
          <a:p>
            <a:r>
              <a:rPr lang="en-GB" dirty="0"/>
              <a:t>assessment</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73082" y="1614192"/>
            <a:ext cx="10571521" cy="5047861"/>
          </a:xfrm>
        </p:spPr>
        <p:txBody>
          <a:bodyPr>
            <a:normAutofit fontScale="92500"/>
          </a:bodyPr>
          <a:lstStyle/>
          <a:p>
            <a:pPr marL="0" indent="0">
              <a:buNone/>
            </a:pPr>
            <a:r>
              <a:rPr lang="en-GB" sz="3000" dirty="0">
                <a:highlight>
                  <a:srgbClr val="FF00FF"/>
                </a:highlight>
              </a:rPr>
              <a:t>(4) </a:t>
            </a:r>
            <a:r>
              <a:rPr lang="en-GB" sz="3000" u="sng" dirty="0">
                <a:highlight>
                  <a:srgbClr val="FF00FF"/>
                </a:highlight>
              </a:rPr>
              <a:t>Critically</a:t>
            </a:r>
            <a:r>
              <a:rPr lang="en-GB" sz="3000" dirty="0">
                <a:highlight>
                  <a:srgbClr val="FF00FF"/>
                </a:highlight>
              </a:rPr>
              <a:t> Reflect on Your Role in the Process</a:t>
            </a:r>
          </a:p>
          <a:p>
            <a:r>
              <a:rPr lang="en-GB" sz="2400" dirty="0"/>
              <a:t>Research Paradigm </a:t>
            </a:r>
            <a:r>
              <a:rPr lang="en-GB" sz="2400" dirty="0">
                <a:solidFill>
                  <a:srgbClr val="0070C0"/>
                </a:solidFill>
              </a:rPr>
              <a:t>(Positivism, Constructivism, Pragmatism, </a:t>
            </a:r>
            <a:r>
              <a:rPr lang="en-GB" sz="2400" dirty="0" err="1">
                <a:solidFill>
                  <a:srgbClr val="0070C0"/>
                </a:solidFill>
              </a:rPr>
              <a:t>Trasformative</a:t>
            </a:r>
            <a:r>
              <a:rPr lang="en-GB" sz="2400" dirty="0">
                <a:solidFill>
                  <a:srgbClr val="0070C0"/>
                </a:solidFill>
              </a:rPr>
              <a:t>…)                                                  </a:t>
            </a:r>
          </a:p>
          <a:p>
            <a:r>
              <a:rPr lang="en-GB" sz="2400" dirty="0"/>
              <a:t>Researcher Bias </a:t>
            </a:r>
            <a:r>
              <a:rPr lang="en-GB" sz="2400" dirty="0">
                <a:solidFill>
                  <a:srgbClr val="0070C0"/>
                </a:solidFill>
              </a:rPr>
              <a:t>(conscious/unconscious biases).</a:t>
            </a:r>
          </a:p>
          <a:p>
            <a:r>
              <a:rPr lang="en-GB" sz="2400" dirty="0"/>
              <a:t>Personal Motivations as a Researcher/Youth Worker </a:t>
            </a:r>
            <a:r>
              <a:rPr lang="en-GB" sz="2400" dirty="0">
                <a:solidFill>
                  <a:srgbClr val="0070C0"/>
                </a:solidFill>
              </a:rPr>
              <a:t>(inc. conflicts of interest).</a:t>
            </a:r>
          </a:p>
          <a:p>
            <a:r>
              <a:rPr lang="en-GB" sz="2400" dirty="0"/>
              <a:t>Closeness to Issues Involved </a:t>
            </a:r>
            <a:r>
              <a:rPr lang="en-GB" sz="2400" dirty="0">
                <a:solidFill>
                  <a:srgbClr val="0070C0"/>
                </a:solidFill>
              </a:rPr>
              <a:t>(</a:t>
            </a:r>
            <a:r>
              <a:rPr lang="en-GB" sz="2400" dirty="0" err="1">
                <a:solidFill>
                  <a:srgbClr val="0070C0"/>
                </a:solidFill>
              </a:rPr>
              <a:t>eg.</a:t>
            </a:r>
            <a:r>
              <a:rPr lang="en-GB" sz="2400" dirty="0">
                <a:solidFill>
                  <a:srgbClr val="0070C0"/>
                </a:solidFill>
              </a:rPr>
              <a:t> personal experiences/passionate interest).</a:t>
            </a:r>
          </a:p>
          <a:p>
            <a:r>
              <a:rPr lang="en-GB" sz="2400" dirty="0"/>
              <a:t>Type of Relationship/Engagement with Participants </a:t>
            </a:r>
            <a:r>
              <a:rPr lang="en-GB" sz="2400" dirty="0">
                <a:solidFill>
                  <a:srgbClr val="0070C0"/>
                </a:solidFill>
              </a:rPr>
              <a:t>(attachments/influence?)</a:t>
            </a:r>
          </a:p>
          <a:p>
            <a:r>
              <a:rPr lang="en-GB" sz="2400" dirty="0"/>
              <a:t>Skills/Experience as a Researcher/Youth Worker</a:t>
            </a:r>
            <a:r>
              <a:rPr lang="en-GB" sz="2400" dirty="0">
                <a:solidFill>
                  <a:srgbClr val="0070C0"/>
                </a:solidFill>
              </a:rPr>
              <a:t> (</a:t>
            </a:r>
            <a:r>
              <a:rPr lang="en-GB" sz="2400" dirty="0" err="1">
                <a:solidFill>
                  <a:srgbClr val="0070C0"/>
                </a:solidFill>
              </a:rPr>
              <a:t>eg.</a:t>
            </a:r>
            <a:r>
              <a:rPr lang="en-GB" sz="2400" dirty="0">
                <a:solidFill>
                  <a:srgbClr val="0070C0"/>
                </a:solidFill>
              </a:rPr>
              <a:t> promote engagement)</a:t>
            </a:r>
          </a:p>
          <a:p>
            <a:pPr marL="0" indent="0">
              <a:buNone/>
            </a:pPr>
            <a:r>
              <a:rPr lang="en-GB" sz="2400" dirty="0">
                <a:solidFill>
                  <a:srgbClr val="0070C0"/>
                </a:solidFill>
              </a:rPr>
              <a:t>How can you mitigate any risks (</a:t>
            </a:r>
            <a:r>
              <a:rPr lang="en-GB" sz="2400" dirty="0" err="1">
                <a:solidFill>
                  <a:srgbClr val="0070C0"/>
                </a:solidFill>
              </a:rPr>
              <a:t>eg.</a:t>
            </a:r>
            <a:r>
              <a:rPr lang="en-GB" sz="2400" dirty="0">
                <a:solidFill>
                  <a:srgbClr val="0070C0"/>
                </a:solidFill>
              </a:rPr>
              <a:t> which elements of participatory research can reduce risks of researcher biases overriding accuracy and reliability)?  Consider tools such as member-checking, reflexive diaries kept by researchers, iterative data collection, </a:t>
            </a:r>
            <a:r>
              <a:rPr lang="en-GB" sz="2400" dirty="0" err="1">
                <a:solidFill>
                  <a:srgbClr val="0070C0"/>
                </a:solidFill>
              </a:rPr>
              <a:t>eg.</a:t>
            </a:r>
            <a:r>
              <a:rPr lang="en-GB" sz="2400" dirty="0">
                <a:solidFill>
                  <a:srgbClr val="0070C0"/>
                </a:solidFill>
              </a:rPr>
              <a:t> Grounded Theory, etc. and why these might work. </a:t>
            </a:r>
            <a:endParaRPr lang="en-GB" sz="2400" dirty="0"/>
          </a:p>
          <a:p>
            <a:endParaRPr lang="en-GB" dirty="0"/>
          </a:p>
        </p:txBody>
      </p:sp>
    </p:spTree>
    <p:extLst>
      <p:ext uri="{BB962C8B-B14F-4D97-AF65-F5344CB8AC3E}">
        <p14:creationId xmlns:p14="http://schemas.microsoft.com/office/powerpoint/2010/main" val="3482018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00275" y="177051"/>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582443" y="1472452"/>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DATA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62571"/>
          </a:xfrm>
        </p:spPr>
        <p:txBody>
          <a:bodyPr>
            <a:normAutofit lnSpcReduction="10000"/>
          </a:bodyPr>
          <a:lstStyle/>
          <a:p>
            <a:pPr marL="0" indent="0">
              <a:buNone/>
            </a:pPr>
            <a:endParaRPr lang="en-GB" sz="400" dirty="0"/>
          </a:p>
          <a:p>
            <a:pPr marL="0" indent="0">
              <a:buNone/>
            </a:pPr>
            <a:r>
              <a:rPr lang="en-GB" sz="2800" dirty="0"/>
              <a:t>GROUP (1)</a:t>
            </a:r>
          </a:p>
          <a:p>
            <a:r>
              <a:rPr lang="en-GB" sz="2800" dirty="0"/>
              <a:t>What are the advantages/disadvantages of using an </a:t>
            </a:r>
            <a:r>
              <a:rPr lang="en-GB" sz="2800" u="sng" dirty="0"/>
              <a:t>inductive</a:t>
            </a:r>
            <a:r>
              <a:rPr lang="en-GB" sz="2800" dirty="0"/>
              <a:t> research method?</a:t>
            </a:r>
          </a:p>
          <a:p>
            <a:pPr marL="0" indent="0">
              <a:buNone/>
            </a:pPr>
            <a:endParaRPr lang="en-GB" sz="400" dirty="0"/>
          </a:p>
          <a:p>
            <a:pPr marL="0" indent="0">
              <a:buNone/>
            </a:pPr>
            <a:r>
              <a:rPr lang="en-GB" sz="2800" dirty="0"/>
              <a:t>GROUP (2)</a:t>
            </a:r>
          </a:p>
          <a:p>
            <a:r>
              <a:rPr lang="en-GB" sz="2800" dirty="0"/>
              <a:t>What are the advantages/disadvantages of using a </a:t>
            </a:r>
            <a:r>
              <a:rPr lang="en-GB" sz="2800" u="sng" dirty="0"/>
              <a:t>deductive</a:t>
            </a:r>
            <a:r>
              <a:rPr lang="en-GB" sz="2800" dirty="0"/>
              <a:t> research method?</a:t>
            </a:r>
          </a:p>
          <a:p>
            <a:pPr marL="0" indent="0">
              <a:buNone/>
            </a:pPr>
            <a:endParaRPr lang="en-GB" sz="400" dirty="0"/>
          </a:p>
          <a:p>
            <a:pPr marL="0" indent="0">
              <a:buNone/>
            </a:pPr>
            <a:r>
              <a:rPr lang="en-GB" sz="2800" dirty="0"/>
              <a:t>GROUP (3)</a:t>
            </a:r>
          </a:p>
          <a:p>
            <a:r>
              <a:rPr lang="en-GB" sz="2800" dirty="0"/>
              <a:t>What are the advantages/disadvantages of using Grounded Theory research method?</a:t>
            </a:r>
          </a:p>
          <a:p>
            <a:pPr marL="0" indent="0">
              <a:buNone/>
            </a:pPr>
            <a:endParaRPr lang="en-GB" sz="2800" dirty="0"/>
          </a:p>
          <a:p>
            <a:endParaRPr lang="en-GB" sz="2800" dirty="0"/>
          </a:p>
          <a:p>
            <a:pPr marL="0" indent="0">
              <a:buNone/>
            </a:pPr>
            <a:endParaRPr lang="en-GB" sz="2800" dirty="0"/>
          </a:p>
          <a:p>
            <a:pPr marL="0" indent="0">
              <a:buNone/>
            </a:pPr>
            <a:endParaRPr lang="en-GB" sz="2800" dirty="0"/>
          </a:p>
          <a:p>
            <a:endParaRPr lang="en-GB" dirty="0"/>
          </a:p>
        </p:txBody>
      </p:sp>
    </p:spTree>
    <p:extLst>
      <p:ext uri="{BB962C8B-B14F-4D97-AF65-F5344CB8AC3E}">
        <p14:creationId xmlns:p14="http://schemas.microsoft.com/office/powerpoint/2010/main" val="25863056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Thematic analysis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48167"/>
            <a:ext cx="10628510" cy="4692389"/>
          </a:xfrm>
        </p:spPr>
        <p:txBody>
          <a:bodyPr>
            <a:normAutofit fontScale="92500" lnSpcReduction="20000"/>
          </a:bodyPr>
          <a:lstStyle/>
          <a:p>
            <a:pPr marL="0" indent="0">
              <a:buNone/>
            </a:pPr>
            <a:r>
              <a:rPr lang="en-GB" sz="2800" dirty="0"/>
              <a:t>6 Stage Thematic Data Analysis:</a:t>
            </a:r>
          </a:p>
          <a:p>
            <a:endParaRPr lang="en-GB" sz="2800" dirty="0"/>
          </a:p>
          <a:p>
            <a:pPr marL="0" indent="0">
              <a:buNone/>
            </a:pPr>
            <a:r>
              <a:rPr lang="en-GB" sz="2800" dirty="0"/>
              <a:t>(1)  Familiarisation</a:t>
            </a:r>
          </a:p>
          <a:p>
            <a:pPr marL="0" indent="0">
              <a:buNone/>
            </a:pPr>
            <a:r>
              <a:rPr lang="en-GB" sz="2800" dirty="0"/>
              <a:t>(2)  Coding</a:t>
            </a:r>
          </a:p>
          <a:p>
            <a:pPr marL="0" indent="0">
              <a:buNone/>
            </a:pPr>
            <a:r>
              <a:rPr lang="en-GB" sz="2800" dirty="0"/>
              <a:t>(3)  Generate Themes</a:t>
            </a:r>
          </a:p>
          <a:p>
            <a:pPr marL="0" indent="0">
              <a:buNone/>
            </a:pPr>
            <a:r>
              <a:rPr lang="en-GB" sz="2800" dirty="0"/>
              <a:t>(4)  Review Themes</a:t>
            </a:r>
          </a:p>
          <a:p>
            <a:pPr marL="0" indent="0">
              <a:buNone/>
            </a:pPr>
            <a:r>
              <a:rPr lang="en-GB" sz="2800" dirty="0"/>
              <a:t>(5)  Link/Connect Themes</a:t>
            </a:r>
          </a:p>
          <a:p>
            <a:pPr marL="0" indent="0">
              <a:buNone/>
            </a:pPr>
            <a:r>
              <a:rPr lang="en-GB" sz="2800" dirty="0"/>
              <a:t>(6)  Insights</a:t>
            </a:r>
          </a:p>
          <a:p>
            <a:endParaRPr lang="en-GB" sz="2800" dirty="0"/>
          </a:p>
          <a:p>
            <a:r>
              <a:rPr lang="en-GB" sz="2800" dirty="0"/>
              <a:t>*Bryman, A. (2016) Social Research Methods, (5th Edition), London: Oxford University Press.</a:t>
            </a:r>
          </a:p>
          <a:p>
            <a:pPr marL="0" indent="0">
              <a:buNone/>
            </a:pPr>
            <a:endParaRPr lang="en-GB" sz="2800" dirty="0"/>
          </a:p>
          <a:p>
            <a:endParaRPr lang="en-GB" dirty="0"/>
          </a:p>
        </p:txBody>
      </p:sp>
    </p:spTree>
    <p:extLst>
      <p:ext uri="{BB962C8B-B14F-4D97-AF65-F5344CB8AC3E}">
        <p14:creationId xmlns:p14="http://schemas.microsoft.com/office/powerpoint/2010/main" val="3565104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Researcher role</a:t>
            </a:r>
          </a:p>
        </p:txBody>
      </p:sp>
    </p:spTree>
    <p:extLst>
      <p:ext uri="{BB962C8B-B14F-4D97-AF65-F5344CB8AC3E}">
        <p14:creationId xmlns:p14="http://schemas.microsoft.com/office/powerpoint/2010/main" val="1447843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RESEARCHER ROLE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628510" cy="5088573"/>
          </a:xfrm>
        </p:spPr>
        <p:txBody>
          <a:bodyPr>
            <a:noAutofit/>
          </a:bodyPr>
          <a:lstStyle/>
          <a:p>
            <a:pPr marL="0" indent="0">
              <a:buNone/>
            </a:pPr>
            <a:r>
              <a:rPr lang="en-GB" sz="2800" dirty="0"/>
              <a:t>Last week we looked at our role in terms of:</a:t>
            </a:r>
          </a:p>
          <a:p>
            <a:r>
              <a:rPr lang="en-GB" sz="2800" dirty="0"/>
              <a:t>Research Paradigm</a:t>
            </a:r>
          </a:p>
          <a:p>
            <a:r>
              <a:rPr lang="en-GB" sz="2800" dirty="0"/>
              <a:t>Researcher Bias (conscious/unconscious)</a:t>
            </a:r>
          </a:p>
          <a:p>
            <a:r>
              <a:rPr lang="en-GB" sz="2800" dirty="0"/>
              <a:t>Personal Motivations as a Researcher/Youth Worker                        (inc. conflicts of interest).</a:t>
            </a:r>
          </a:p>
          <a:p>
            <a:r>
              <a:rPr lang="en-GB" sz="2800" dirty="0"/>
              <a:t>Closeness to Issues Involved/Personal Background</a:t>
            </a:r>
          </a:p>
          <a:p>
            <a:r>
              <a:rPr lang="en-GB" sz="2800" dirty="0"/>
              <a:t>Type of Relationship/Engagement with Participants</a:t>
            </a:r>
          </a:p>
          <a:p>
            <a:r>
              <a:rPr lang="en-GB" sz="2800" dirty="0"/>
              <a:t>Skills/Experience as a Researcher/Youth Worker</a:t>
            </a:r>
          </a:p>
          <a:p>
            <a:pPr marL="0" indent="0">
              <a:buNone/>
            </a:pPr>
            <a:endParaRPr lang="en-GB" sz="100" dirty="0">
              <a:solidFill>
                <a:srgbClr val="0070C0"/>
              </a:solidFill>
            </a:endParaRPr>
          </a:p>
          <a:p>
            <a:r>
              <a:rPr lang="en-GB" sz="2800" dirty="0">
                <a:solidFill>
                  <a:srgbClr val="0070C0"/>
                </a:solidFill>
              </a:rPr>
              <a:t>And how we can mitigate risks linked to the above</a:t>
            </a:r>
          </a:p>
          <a:p>
            <a:endParaRPr lang="en-GB" sz="2800" dirty="0"/>
          </a:p>
          <a:p>
            <a:endParaRPr lang="en-GB" sz="2800" dirty="0"/>
          </a:p>
        </p:txBody>
      </p:sp>
    </p:spTree>
    <p:extLst>
      <p:ext uri="{BB962C8B-B14F-4D97-AF65-F5344CB8AC3E}">
        <p14:creationId xmlns:p14="http://schemas.microsoft.com/office/powerpoint/2010/main" val="3842520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RESEARCHER ROLE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764190" cy="5088573"/>
          </a:xfrm>
        </p:spPr>
        <p:txBody>
          <a:bodyPr>
            <a:noAutofit/>
          </a:bodyPr>
          <a:lstStyle/>
          <a:p>
            <a:pPr marL="0" indent="0">
              <a:buNone/>
            </a:pPr>
            <a:r>
              <a:rPr lang="en-GB" sz="2400" dirty="0"/>
              <a:t>Now consider how our role in the research design/process links specifically to some of the Youth Work National Occupational Standards (CLD Standards Council Scotland, 2019).  There are 6 Functional Areas…</a:t>
            </a:r>
          </a:p>
          <a:p>
            <a:pPr marL="0" indent="0">
              <a:buNone/>
            </a:pPr>
            <a:endParaRPr lang="en-GB" sz="100" dirty="0">
              <a:solidFill>
                <a:srgbClr val="0070C0"/>
              </a:solidFill>
            </a:endParaRPr>
          </a:p>
          <a:p>
            <a:pPr marL="0" indent="0">
              <a:buNone/>
            </a:pPr>
            <a:r>
              <a:rPr lang="en-GB" sz="2400" dirty="0">
                <a:solidFill>
                  <a:srgbClr val="0070C0"/>
                </a:solidFill>
              </a:rPr>
              <a:t>(A)  Work with young people and others </a:t>
            </a:r>
          </a:p>
          <a:p>
            <a:pPr marL="0" indent="0">
              <a:buNone/>
            </a:pPr>
            <a:r>
              <a:rPr lang="en-GB" sz="2400" dirty="0"/>
              <a:t>(B)  Facilitate learning and development of young people through planning and implementing learning activities in youth work</a:t>
            </a:r>
          </a:p>
          <a:p>
            <a:pPr marL="0" indent="0">
              <a:buNone/>
            </a:pPr>
            <a:r>
              <a:rPr lang="en-GB" sz="2400" dirty="0">
                <a:solidFill>
                  <a:srgbClr val="0070C0"/>
                </a:solidFill>
              </a:rPr>
              <a:t>(C) Actively demonstrate commitment to inclusion, equity and young people’s interests and health and wellbeing.   </a:t>
            </a:r>
          </a:p>
          <a:p>
            <a:pPr marL="0" indent="0">
              <a:buNone/>
            </a:pPr>
            <a:r>
              <a:rPr lang="en-GB" sz="2400" dirty="0"/>
              <a:t>(D) Plan and implement strategy and youth work activities for young people  </a:t>
            </a:r>
          </a:p>
          <a:p>
            <a:pPr marL="0" indent="0">
              <a:buNone/>
            </a:pPr>
            <a:r>
              <a:rPr lang="en-GB" sz="2400" dirty="0">
                <a:solidFill>
                  <a:srgbClr val="0070C0"/>
                </a:solidFill>
              </a:rPr>
              <a:t>(E) Develop, lead and manage self and others</a:t>
            </a:r>
          </a:p>
          <a:p>
            <a:pPr marL="0" indent="0">
              <a:buNone/>
            </a:pPr>
            <a:r>
              <a:rPr lang="en-GB" sz="2400" dirty="0"/>
              <a:t>(F) Work with Communities</a:t>
            </a:r>
          </a:p>
        </p:txBody>
      </p:sp>
    </p:spTree>
    <p:extLst>
      <p:ext uri="{BB962C8B-B14F-4D97-AF65-F5344CB8AC3E}">
        <p14:creationId xmlns:p14="http://schemas.microsoft.com/office/powerpoint/2010/main" val="2258428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1C8B2813-9539-4312-B64E-DFE29FE261F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988"/>
          <a:stretch/>
        </p:blipFill>
        <p:spPr bwMode="auto">
          <a:xfrm>
            <a:off x="1718054" y="29817"/>
            <a:ext cx="8755891" cy="6798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89541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RESEARCH PROJECT EXAMPLES…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628510" cy="5088573"/>
          </a:xfrm>
        </p:spPr>
        <p:txBody>
          <a:bodyPr>
            <a:noAutofit/>
          </a:bodyPr>
          <a:lstStyle/>
          <a:p>
            <a:pPr marL="0" indent="0">
              <a:lnSpc>
                <a:spcPct val="80000"/>
              </a:lnSpc>
              <a:buNone/>
            </a:pPr>
            <a:r>
              <a:rPr lang="en-GB" sz="2400" dirty="0">
                <a:solidFill>
                  <a:srgbClr val="0070C0"/>
                </a:solidFill>
              </a:rPr>
              <a:t>Planning Our Youth Club Provision				         </a:t>
            </a:r>
            <a:r>
              <a:rPr lang="en-GB" sz="2400" dirty="0">
                <a:solidFill>
                  <a:schemeClr val="accent1">
                    <a:lumMod val="75000"/>
                  </a:schemeClr>
                </a:solidFill>
              </a:rPr>
              <a:t>(GROUP 1)</a:t>
            </a:r>
          </a:p>
          <a:p>
            <a:pPr>
              <a:lnSpc>
                <a:spcPct val="80000"/>
              </a:lnSpc>
            </a:pPr>
            <a:r>
              <a:rPr lang="en-GB" sz="2400" dirty="0"/>
              <a:t>Participant-led action research project</a:t>
            </a:r>
          </a:p>
          <a:p>
            <a:pPr>
              <a:lnSpc>
                <a:spcPct val="80000"/>
              </a:lnSpc>
            </a:pPr>
            <a:r>
              <a:rPr lang="en-GB" sz="2400" dirty="0"/>
              <a:t>Peer-research</a:t>
            </a:r>
          </a:p>
          <a:p>
            <a:pPr>
              <a:lnSpc>
                <a:spcPct val="80000"/>
              </a:lnSpc>
            </a:pPr>
            <a:r>
              <a:rPr lang="en-GB" sz="2400" dirty="0"/>
              <a:t>Participative research design, data-analysis and evaluation</a:t>
            </a:r>
          </a:p>
          <a:p>
            <a:pPr marL="0" indent="0">
              <a:lnSpc>
                <a:spcPct val="80000"/>
              </a:lnSpc>
              <a:buNone/>
            </a:pPr>
            <a:endParaRPr lang="en-GB" sz="1000" dirty="0"/>
          </a:p>
          <a:p>
            <a:pPr marL="0" indent="0">
              <a:lnSpc>
                <a:spcPct val="80000"/>
              </a:lnSpc>
              <a:buNone/>
            </a:pPr>
            <a:r>
              <a:rPr lang="en-GB" sz="2400" dirty="0">
                <a:solidFill>
                  <a:srgbClr val="0070C0"/>
                </a:solidFill>
              </a:rPr>
              <a:t>How Can Young People Improve Our Local Community?	         </a:t>
            </a:r>
            <a:r>
              <a:rPr lang="en-GB" sz="2400" dirty="0">
                <a:solidFill>
                  <a:schemeClr val="accent1">
                    <a:lumMod val="75000"/>
                  </a:schemeClr>
                </a:solidFill>
              </a:rPr>
              <a:t>(GROUP 2)</a:t>
            </a:r>
          </a:p>
          <a:p>
            <a:pPr>
              <a:lnSpc>
                <a:spcPct val="80000"/>
              </a:lnSpc>
            </a:pPr>
            <a:r>
              <a:rPr lang="en-GB" sz="2400" dirty="0"/>
              <a:t>Participative, action research project</a:t>
            </a:r>
          </a:p>
          <a:p>
            <a:pPr>
              <a:lnSpc>
                <a:spcPct val="80000"/>
              </a:lnSpc>
            </a:pPr>
            <a:r>
              <a:rPr lang="en-GB" sz="2400" dirty="0"/>
              <a:t>Transformative – empowering under-resourced young people</a:t>
            </a:r>
          </a:p>
          <a:p>
            <a:pPr>
              <a:lnSpc>
                <a:spcPct val="80000"/>
              </a:lnSpc>
            </a:pPr>
            <a:r>
              <a:rPr lang="en-GB" sz="2400" dirty="0"/>
              <a:t>Intergenerational – encouraging social/political development</a:t>
            </a:r>
          </a:p>
          <a:p>
            <a:pPr>
              <a:lnSpc>
                <a:spcPct val="80000"/>
              </a:lnSpc>
            </a:pPr>
            <a:endParaRPr lang="en-GB" sz="1000" dirty="0"/>
          </a:p>
          <a:p>
            <a:pPr marL="0" indent="0">
              <a:lnSpc>
                <a:spcPct val="80000"/>
              </a:lnSpc>
              <a:buNone/>
            </a:pPr>
            <a:r>
              <a:rPr lang="en-GB" sz="2400" dirty="0"/>
              <a:t>	- What might your level of engagement be with participants?  Why?</a:t>
            </a:r>
          </a:p>
          <a:p>
            <a:pPr marL="0" indent="0">
              <a:lnSpc>
                <a:spcPct val="80000"/>
              </a:lnSpc>
              <a:buNone/>
            </a:pPr>
            <a:r>
              <a:rPr lang="en-GB" sz="2400" dirty="0"/>
              <a:t>	- Which NOS can you link to the project?  How/Why?</a:t>
            </a:r>
          </a:p>
          <a:p>
            <a:endParaRPr lang="en-GB" sz="2800" dirty="0"/>
          </a:p>
        </p:txBody>
      </p:sp>
    </p:spTree>
    <p:extLst>
      <p:ext uri="{BB962C8B-B14F-4D97-AF65-F5344CB8AC3E}">
        <p14:creationId xmlns:p14="http://schemas.microsoft.com/office/powerpoint/2010/main" val="22821054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51357"/>
            <a:ext cx="10058400" cy="1609344"/>
          </a:xfrm>
        </p:spPr>
        <p:txBody>
          <a:bodyPr/>
          <a:lstStyle/>
          <a:p>
            <a:r>
              <a:rPr lang="en-GB" dirty="0"/>
              <a:t>DIRECTED STUDY (FEEDBACK)</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705635"/>
            <a:ext cx="10628510" cy="4780223"/>
          </a:xfrm>
        </p:spPr>
        <p:txBody>
          <a:bodyPr>
            <a:noAutofit/>
          </a:bodyPr>
          <a:lstStyle/>
          <a:p>
            <a:r>
              <a:rPr lang="en-GB" sz="2700" dirty="0"/>
              <a:t>Spend 30-45mins thinking about and listing what you bring to your research project in terms of potential advantages/disadvantages.</a:t>
            </a:r>
          </a:p>
          <a:p>
            <a:r>
              <a:rPr lang="en-GB" sz="2700" dirty="0"/>
              <a:t>List these in 2 columns and score each item in the columns 1-5 (1=insignificant impact; 5=significant impact).  Add up the totals.  How do the scores compare across both columns?</a:t>
            </a:r>
          </a:p>
          <a:p>
            <a:r>
              <a:rPr lang="en-GB" sz="2700" dirty="0"/>
              <a:t>Spend 15-30mins thinking about and listing ways to mitigate any potential disadvantages. Re-score.</a:t>
            </a:r>
          </a:p>
          <a:p>
            <a:r>
              <a:rPr lang="en-GB" sz="2700" dirty="0"/>
              <a:t>This activity forms the basic structure of a Risk-Benefits Assessment (Researcher Role*).</a:t>
            </a:r>
          </a:p>
          <a:p>
            <a:pPr marL="0" indent="0">
              <a:lnSpc>
                <a:spcPct val="100000"/>
              </a:lnSpc>
              <a:buNone/>
            </a:pPr>
            <a:endParaRPr lang="en-GB" sz="100" dirty="0"/>
          </a:p>
          <a:p>
            <a:pPr marL="0" indent="0">
              <a:buNone/>
            </a:pPr>
            <a:r>
              <a:rPr lang="en-GB" sz="2400" dirty="0"/>
              <a:t>*Standalone/combined with similar assessment for the research itself.</a:t>
            </a:r>
          </a:p>
          <a:p>
            <a:endParaRPr lang="en-GB" sz="2800" dirty="0"/>
          </a:p>
        </p:txBody>
      </p:sp>
    </p:spTree>
    <p:extLst>
      <p:ext uri="{BB962C8B-B14F-4D97-AF65-F5344CB8AC3E}">
        <p14:creationId xmlns:p14="http://schemas.microsoft.com/office/powerpoint/2010/main" val="37044010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RESEARCH SCENARIOS</a:t>
            </a:r>
          </a:p>
        </p:txBody>
      </p:sp>
    </p:spTree>
    <p:extLst>
      <p:ext uri="{BB962C8B-B14F-4D97-AF65-F5344CB8AC3E}">
        <p14:creationId xmlns:p14="http://schemas.microsoft.com/office/powerpoint/2010/main" val="12601239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400203"/>
            <a:ext cx="10058400" cy="1609344"/>
          </a:xfrm>
        </p:spPr>
        <p:txBody>
          <a:bodyPr/>
          <a:lstStyle/>
          <a:p>
            <a:r>
              <a:rPr lang="en-GB" dirty="0"/>
              <a:t>JOBIE (16)</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317623" cy="5088573"/>
          </a:xfrm>
        </p:spPr>
        <p:txBody>
          <a:bodyPr>
            <a:noAutofit/>
          </a:bodyPr>
          <a:lstStyle/>
          <a:p>
            <a:pPr marL="0" indent="0" algn="just">
              <a:buNone/>
            </a:pPr>
            <a:endParaRPr lang="en-GB" sz="2800" dirty="0"/>
          </a:p>
          <a:p>
            <a:pPr marL="0" indent="0" algn="just">
              <a:buNone/>
            </a:pPr>
            <a:endParaRPr lang="en-GB" sz="2800" dirty="0"/>
          </a:p>
          <a:p>
            <a:pPr marL="0" indent="0" algn="just">
              <a:buNone/>
            </a:pPr>
            <a:r>
              <a:rPr lang="en-GB" sz="2800" dirty="0" err="1"/>
              <a:t>Jobie</a:t>
            </a:r>
            <a:r>
              <a:rPr lang="en-GB" sz="2800" dirty="0"/>
              <a:t> recently moved from London.  She identifies as a Black, African-British female.  </a:t>
            </a:r>
            <a:r>
              <a:rPr lang="en-GB" sz="2800" dirty="0" err="1"/>
              <a:t>Jobie</a:t>
            </a:r>
            <a:r>
              <a:rPr lang="en-GB" sz="2800" dirty="0"/>
              <a:t> has always been top of her class and she is passionate about women’s rights but she is a bit nervous about speaking out in her new surroundings. </a:t>
            </a:r>
            <a:r>
              <a:rPr lang="en-GB" sz="2800" dirty="0" err="1"/>
              <a:t>Jobie</a:t>
            </a:r>
            <a:r>
              <a:rPr lang="en-GB" sz="2800" dirty="0"/>
              <a:t> joins the youth project but finds there only a few girls attending.</a:t>
            </a:r>
          </a:p>
          <a:p>
            <a:pPr marL="0" indent="0">
              <a:buNone/>
            </a:pP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22614041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400203"/>
            <a:ext cx="10058400" cy="1609344"/>
          </a:xfrm>
        </p:spPr>
        <p:txBody>
          <a:bodyPr/>
          <a:lstStyle/>
          <a:p>
            <a:r>
              <a:rPr lang="en-GB" dirty="0"/>
              <a:t>JOBIE (16)</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317623" cy="5088573"/>
          </a:xfrm>
        </p:spPr>
        <p:txBody>
          <a:bodyPr>
            <a:noAutofit/>
          </a:bodyPr>
          <a:lstStyle/>
          <a:p>
            <a:pPr marL="0" indent="0" algn="just">
              <a:buNone/>
            </a:pPr>
            <a:endParaRPr lang="en-GB" sz="2800" dirty="0"/>
          </a:p>
          <a:p>
            <a:pPr algn="just"/>
            <a:r>
              <a:rPr lang="en-GB" sz="2800" dirty="0"/>
              <a:t>Why might </a:t>
            </a:r>
            <a:r>
              <a:rPr lang="en-GB" sz="2800" dirty="0" err="1"/>
              <a:t>Jobie</a:t>
            </a:r>
            <a:r>
              <a:rPr lang="en-GB" sz="2800" dirty="0"/>
              <a:t> be nervous speaking out about women’s rights in the group?</a:t>
            </a:r>
          </a:p>
          <a:p>
            <a:pPr marL="0" indent="0" algn="just">
              <a:buNone/>
            </a:pPr>
            <a:endParaRPr lang="en-GB" sz="400" dirty="0"/>
          </a:p>
          <a:p>
            <a:pPr algn="just"/>
            <a:r>
              <a:rPr lang="en-GB" sz="2800" dirty="0"/>
              <a:t>What do you think </a:t>
            </a:r>
            <a:r>
              <a:rPr lang="en-GB" sz="2800" dirty="0" err="1"/>
              <a:t>Jobie’s</a:t>
            </a:r>
            <a:r>
              <a:rPr lang="en-GB" sz="2800" dirty="0"/>
              <a:t> needs could be?</a:t>
            </a:r>
          </a:p>
          <a:p>
            <a:pPr algn="just"/>
            <a:endParaRPr lang="en-GB" sz="400" dirty="0"/>
          </a:p>
          <a:p>
            <a:pPr algn="just"/>
            <a:r>
              <a:rPr lang="en-GB" sz="2800" dirty="0"/>
              <a:t>Considering </a:t>
            </a:r>
            <a:r>
              <a:rPr lang="en-GB" sz="2800" dirty="0" err="1"/>
              <a:t>Jobie’s</a:t>
            </a:r>
            <a:r>
              <a:rPr lang="en-GB" sz="2800" dirty="0"/>
              <a:t> strengths, needs and potential, how could you support her as a youth worker in this situation?</a:t>
            </a:r>
          </a:p>
          <a:p>
            <a:pPr marL="0" indent="0">
              <a:buNone/>
            </a:pP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34606378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400203"/>
            <a:ext cx="10058400" cy="1609344"/>
          </a:xfrm>
        </p:spPr>
        <p:txBody>
          <a:bodyPr/>
          <a:lstStyle/>
          <a:p>
            <a:r>
              <a:rPr lang="en-GB" dirty="0"/>
              <a:t>JOBIE (16)</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344113"/>
            <a:ext cx="10628510" cy="5088573"/>
          </a:xfrm>
        </p:spPr>
        <p:txBody>
          <a:bodyPr>
            <a:noAutofit/>
          </a:bodyPr>
          <a:lstStyle/>
          <a:p>
            <a:pPr marL="0" indent="0">
              <a:buNone/>
            </a:pPr>
            <a:endParaRPr lang="en-GB" sz="2800" dirty="0"/>
          </a:p>
          <a:p>
            <a:pPr marL="0" indent="0">
              <a:buNone/>
            </a:pPr>
            <a:r>
              <a:rPr lang="en-GB" sz="2800" dirty="0">
                <a:solidFill>
                  <a:schemeClr val="accent1">
                    <a:lumMod val="75000"/>
                  </a:schemeClr>
                </a:solidFill>
              </a:rPr>
              <a:t>*</a:t>
            </a:r>
            <a:r>
              <a:rPr lang="en-GB" sz="2800" dirty="0"/>
              <a:t>What type of research project might help </a:t>
            </a:r>
            <a:r>
              <a:rPr lang="en-GB" sz="2800" dirty="0" err="1"/>
              <a:t>Jobie</a:t>
            </a:r>
            <a:r>
              <a:rPr lang="en-GB" sz="2800" dirty="0"/>
              <a:t> and other young people in her community?  Consider:</a:t>
            </a:r>
          </a:p>
          <a:p>
            <a:pPr marL="0" indent="0">
              <a:buNone/>
            </a:pPr>
            <a:endParaRPr lang="en-GB" sz="1400" dirty="0"/>
          </a:p>
          <a:p>
            <a:pPr marL="0" indent="0">
              <a:lnSpc>
                <a:spcPct val="50000"/>
              </a:lnSpc>
              <a:buNone/>
            </a:pPr>
            <a:r>
              <a:rPr lang="en-GB" sz="2800" dirty="0">
                <a:solidFill>
                  <a:schemeClr val="accent1">
                    <a:lumMod val="75000"/>
                  </a:schemeClr>
                </a:solidFill>
              </a:rPr>
              <a:t>(GROUP 1)</a:t>
            </a:r>
          </a:p>
          <a:p>
            <a:pPr marL="0" indent="0">
              <a:lnSpc>
                <a:spcPct val="50000"/>
              </a:lnSpc>
              <a:buNone/>
            </a:pPr>
            <a:endParaRPr lang="en-GB" sz="400" dirty="0">
              <a:solidFill>
                <a:schemeClr val="accent1">
                  <a:lumMod val="75000"/>
                </a:schemeClr>
              </a:solidFill>
            </a:endParaRPr>
          </a:p>
          <a:p>
            <a:pPr marL="0" indent="0">
              <a:lnSpc>
                <a:spcPct val="50000"/>
              </a:lnSpc>
              <a:buNone/>
            </a:pPr>
            <a:r>
              <a:rPr lang="en-GB" sz="2800" dirty="0"/>
              <a:t>-Research Question</a:t>
            </a:r>
          </a:p>
          <a:p>
            <a:pPr marL="0" indent="0">
              <a:lnSpc>
                <a:spcPct val="50000"/>
              </a:lnSpc>
              <a:buNone/>
            </a:pPr>
            <a:r>
              <a:rPr lang="en-GB" sz="2800" dirty="0"/>
              <a:t>-Your Role as a Researcher</a:t>
            </a:r>
          </a:p>
          <a:p>
            <a:pPr marL="0" indent="0">
              <a:lnSpc>
                <a:spcPct val="50000"/>
              </a:lnSpc>
              <a:buNone/>
            </a:pPr>
            <a:endParaRPr lang="en-GB" sz="2400" dirty="0"/>
          </a:p>
          <a:p>
            <a:pPr marL="0" indent="0">
              <a:lnSpc>
                <a:spcPct val="50000"/>
              </a:lnSpc>
              <a:buNone/>
            </a:pPr>
            <a:r>
              <a:rPr lang="en-GB" sz="2800" dirty="0">
                <a:solidFill>
                  <a:schemeClr val="accent1">
                    <a:lumMod val="75000"/>
                  </a:schemeClr>
                </a:solidFill>
              </a:rPr>
              <a:t>(GROUP 2)</a:t>
            </a:r>
          </a:p>
          <a:p>
            <a:pPr marL="0" indent="0">
              <a:lnSpc>
                <a:spcPct val="50000"/>
              </a:lnSpc>
              <a:buNone/>
            </a:pPr>
            <a:endParaRPr lang="en-GB" sz="400" dirty="0">
              <a:solidFill>
                <a:schemeClr val="accent1">
                  <a:lumMod val="75000"/>
                </a:schemeClr>
              </a:solidFill>
            </a:endParaRPr>
          </a:p>
          <a:p>
            <a:pPr marL="0" indent="0">
              <a:lnSpc>
                <a:spcPct val="50000"/>
              </a:lnSpc>
              <a:buNone/>
            </a:pPr>
            <a:r>
              <a:rPr lang="en-GB" sz="2800" dirty="0"/>
              <a:t>-Research Design/Delivery</a:t>
            </a:r>
          </a:p>
          <a:p>
            <a:pPr marL="0" indent="0">
              <a:lnSpc>
                <a:spcPct val="50000"/>
              </a:lnSpc>
              <a:buNone/>
            </a:pPr>
            <a:r>
              <a:rPr lang="en-GB" sz="2800" dirty="0"/>
              <a:t>-Ethical Issues</a:t>
            </a:r>
          </a:p>
          <a:p>
            <a:pPr marL="0" indent="0">
              <a:buNone/>
            </a:pPr>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3310632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400203"/>
            <a:ext cx="10058400" cy="1609344"/>
          </a:xfrm>
        </p:spPr>
        <p:txBody>
          <a:bodyPr/>
          <a:lstStyle/>
          <a:p>
            <a:r>
              <a:rPr lang="en-GB" dirty="0"/>
              <a:t>JENNY (13)</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306990" cy="5088573"/>
          </a:xfrm>
        </p:spPr>
        <p:txBody>
          <a:bodyPr>
            <a:noAutofit/>
          </a:bodyPr>
          <a:lstStyle/>
          <a:p>
            <a:pPr marL="0" indent="0" algn="just">
              <a:buNone/>
            </a:pPr>
            <a:endParaRPr lang="en-GB" sz="2800" dirty="0"/>
          </a:p>
          <a:p>
            <a:pPr marL="0" indent="0" algn="just">
              <a:buNone/>
            </a:pPr>
            <a:r>
              <a:rPr lang="en-GB" sz="2800" dirty="0"/>
              <a:t>Jenny has a good relationship with you, her youth worker, and she has been attending the local youth project where you work because a couple of the young people speak Welsh like her. Jenny identifies as White Welsh; Welsh is her first language and she struggles with reading and writing at her English-medium school.  Jenny has just discovered that she is pregnant but has not told anyone yet because she fears her parents finding out.  Jenny is quite vulnerable and easily led because she struggles to assert herself.</a:t>
            </a:r>
          </a:p>
          <a:p>
            <a:pPr marL="0" indent="0" algn="just">
              <a:buNone/>
            </a:pPr>
            <a:endParaRPr lang="en-GB" sz="2800" dirty="0"/>
          </a:p>
          <a:p>
            <a:pPr marL="0" indent="0">
              <a:buNone/>
            </a:pP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36847895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372149"/>
            <a:ext cx="10058400" cy="1609344"/>
          </a:xfrm>
        </p:spPr>
        <p:txBody>
          <a:bodyPr/>
          <a:lstStyle/>
          <a:p>
            <a:r>
              <a:rPr lang="en-GB" dirty="0"/>
              <a:t>JENNY (13)</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290948"/>
            <a:ext cx="10628510" cy="5088573"/>
          </a:xfrm>
        </p:spPr>
        <p:txBody>
          <a:bodyPr>
            <a:noAutofit/>
          </a:bodyPr>
          <a:lstStyle/>
          <a:p>
            <a:pPr marL="0" indent="0">
              <a:buNone/>
            </a:pPr>
            <a:endParaRPr lang="en-GB" sz="2800" dirty="0"/>
          </a:p>
          <a:p>
            <a:pPr marL="0" indent="0" algn="just">
              <a:buNone/>
            </a:pPr>
            <a:r>
              <a:rPr lang="en-GB" sz="2700" dirty="0">
                <a:solidFill>
                  <a:schemeClr val="accent1">
                    <a:lumMod val="75000"/>
                  </a:schemeClr>
                </a:solidFill>
              </a:rPr>
              <a:t>*</a:t>
            </a:r>
            <a:r>
              <a:rPr lang="en-GB" sz="2700" dirty="0"/>
              <a:t>You are not aware that Jenny is pregnant but the young people at your project (11-16) are often talking about relationships and you are concerned that they may be engaging in risky sexual behaviours; you think a research project might help the group better understand the risks and available support…</a:t>
            </a:r>
          </a:p>
          <a:p>
            <a:pPr marL="0" indent="0">
              <a:lnSpc>
                <a:spcPct val="50000"/>
              </a:lnSpc>
              <a:buNone/>
            </a:pPr>
            <a:endParaRPr lang="en-GB" sz="1050" dirty="0">
              <a:solidFill>
                <a:schemeClr val="accent1">
                  <a:lumMod val="75000"/>
                </a:schemeClr>
              </a:solidFill>
            </a:endParaRPr>
          </a:p>
          <a:p>
            <a:pPr marL="0" indent="0">
              <a:lnSpc>
                <a:spcPct val="50000"/>
              </a:lnSpc>
              <a:buNone/>
            </a:pPr>
            <a:r>
              <a:rPr lang="en-GB" sz="2700" dirty="0">
                <a:solidFill>
                  <a:schemeClr val="accent1">
                    <a:lumMod val="75000"/>
                  </a:schemeClr>
                </a:solidFill>
              </a:rPr>
              <a:t>(GROUP 1)</a:t>
            </a:r>
          </a:p>
          <a:p>
            <a:pPr marL="0" indent="0">
              <a:lnSpc>
                <a:spcPct val="50000"/>
              </a:lnSpc>
              <a:buNone/>
            </a:pPr>
            <a:endParaRPr lang="en-GB" sz="200" dirty="0">
              <a:solidFill>
                <a:schemeClr val="accent1">
                  <a:lumMod val="75000"/>
                </a:schemeClr>
              </a:solidFill>
            </a:endParaRPr>
          </a:p>
          <a:p>
            <a:pPr marL="0" indent="0">
              <a:lnSpc>
                <a:spcPct val="50000"/>
              </a:lnSpc>
              <a:buNone/>
            </a:pPr>
            <a:r>
              <a:rPr lang="en-GB" sz="2700" dirty="0"/>
              <a:t>-Research Design/Delivery, Practical Considerations</a:t>
            </a:r>
          </a:p>
          <a:p>
            <a:pPr marL="0" indent="0">
              <a:lnSpc>
                <a:spcPct val="50000"/>
              </a:lnSpc>
              <a:buNone/>
            </a:pPr>
            <a:endParaRPr lang="en-GB" sz="1400" dirty="0"/>
          </a:p>
          <a:p>
            <a:pPr marL="0" indent="0">
              <a:lnSpc>
                <a:spcPct val="50000"/>
              </a:lnSpc>
              <a:buNone/>
            </a:pPr>
            <a:r>
              <a:rPr lang="en-GB" sz="2700" dirty="0">
                <a:solidFill>
                  <a:schemeClr val="accent1">
                    <a:lumMod val="75000"/>
                  </a:schemeClr>
                </a:solidFill>
              </a:rPr>
              <a:t>(GROUP 2)</a:t>
            </a:r>
          </a:p>
          <a:p>
            <a:pPr marL="0" indent="0">
              <a:lnSpc>
                <a:spcPct val="50000"/>
              </a:lnSpc>
              <a:buNone/>
            </a:pPr>
            <a:endParaRPr lang="en-GB" sz="200" dirty="0">
              <a:solidFill>
                <a:schemeClr val="accent1">
                  <a:lumMod val="75000"/>
                </a:schemeClr>
              </a:solidFill>
            </a:endParaRPr>
          </a:p>
          <a:p>
            <a:pPr marL="0" indent="0">
              <a:lnSpc>
                <a:spcPct val="50000"/>
              </a:lnSpc>
              <a:buNone/>
            </a:pPr>
            <a:r>
              <a:rPr lang="en-GB" sz="2700" dirty="0"/>
              <a:t>-Ethical Issues</a:t>
            </a:r>
          </a:p>
          <a:p>
            <a:pPr marL="0" indent="0">
              <a:lnSpc>
                <a:spcPct val="50000"/>
              </a:lnSpc>
              <a:buNone/>
            </a:pPr>
            <a:r>
              <a:rPr lang="en-GB" sz="2700" dirty="0"/>
              <a:t>-Your Role as a Researcher/Youth Worker, Level of Involvement </a:t>
            </a:r>
          </a:p>
          <a:p>
            <a:pPr marL="0" indent="0">
              <a:buNone/>
            </a:pPr>
            <a:endParaRPr lang="en-GB" sz="2700" dirty="0"/>
          </a:p>
          <a:p>
            <a:pPr marL="0" indent="0">
              <a:buNone/>
            </a:pPr>
            <a:endParaRPr lang="en-GB" sz="2700" dirty="0"/>
          </a:p>
          <a:p>
            <a:pPr marL="0" indent="0">
              <a:buNone/>
            </a:pPr>
            <a:endParaRPr lang="en-GB" sz="2700" dirty="0"/>
          </a:p>
          <a:p>
            <a:pPr marL="0" indent="0">
              <a:buNone/>
            </a:pPr>
            <a:endParaRPr lang="en-GB" sz="2700" dirty="0"/>
          </a:p>
          <a:p>
            <a:endParaRPr lang="en-GB" sz="2700" dirty="0"/>
          </a:p>
        </p:txBody>
      </p:sp>
    </p:spTree>
    <p:extLst>
      <p:ext uri="{BB962C8B-B14F-4D97-AF65-F5344CB8AC3E}">
        <p14:creationId xmlns:p14="http://schemas.microsoft.com/office/powerpoint/2010/main" val="8264962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7" y="400203"/>
            <a:ext cx="10058400" cy="1609344"/>
          </a:xfrm>
        </p:spPr>
        <p:txBody>
          <a:bodyPr/>
          <a:lstStyle/>
          <a:p>
            <a:r>
              <a:rPr lang="en-GB" dirty="0"/>
              <a:t>JENNY (13)</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7" y="1620571"/>
            <a:ext cx="10306990" cy="5088573"/>
          </a:xfrm>
        </p:spPr>
        <p:txBody>
          <a:bodyPr>
            <a:noAutofit/>
          </a:bodyPr>
          <a:lstStyle/>
          <a:p>
            <a:pPr marL="0" indent="0" algn="just">
              <a:buNone/>
            </a:pPr>
            <a:endParaRPr lang="en-GB" sz="2800" dirty="0"/>
          </a:p>
          <a:p>
            <a:pPr marL="0" indent="0" algn="just">
              <a:buNone/>
            </a:pPr>
            <a:r>
              <a:rPr lang="en-GB" sz="2800" dirty="0"/>
              <a:t>Jenny has a good relationship with you, her youth worker, and she has been attending the local youth project where you work because a couple of the young people speak Welsh like her. Jenny identifies as White Welsh; Welsh is her first language and she struggles with reading and writing at her English-medium school.  Jenny has just discovered that she is pregnant but has not told anyone yet because she fears her parents finding out.  Jenny is quite vulnerable and easily led because she struggles to assert herself.</a:t>
            </a:r>
          </a:p>
          <a:p>
            <a:pPr marL="0" indent="0" algn="just">
              <a:buNone/>
            </a:pPr>
            <a:endParaRPr lang="en-GB" sz="2800" dirty="0"/>
          </a:p>
          <a:p>
            <a:pPr marL="0" indent="0">
              <a:buNone/>
            </a:pPr>
            <a:endParaRPr lang="en-GB" sz="2800" dirty="0"/>
          </a:p>
          <a:p>
            <a:pPr marL="0" indent="0">
              <a:buNone/>
            </a:pPr>
            <a:endParaRPr lang="en-GB" sz="2800" dirty="0"/>
          </a:p>
          <a:p>
            <a:endParaRPr lang="en-GB" sz="2800" dirty="0"/>
          </a:p>
        </p:txBody>
      </p:sp>
    </p:spTree>
    <p:extLst>
      <p:ext uri="{BB962C8B-B14F-4D97-AF65-F5344CB8AC3E}">
        <p14:creationId xmlns:p14="http://schemas.microsoft.com/office/powerpoint/2010/main" val="58188467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357687"/>
            <a:ext cx="10058400" cy="1609344"/>
          </a:xfrm>
        </p:spPr>
        <p:txBody>
          <a:bodyPr/>
          <a:lstStyle/>
          <a:p>
            <a:r>
              <a:rPr lang="en-GB" dirty="0"/>
              <a:t>SUMMARY/QUESTIONS</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748168"/>
            <a:ext cx="10058400" cy="4050792"/>
          </a:xfrm>
        </p:spPr>
        <p:txBody>
          <a:bodyPr>
            <a:normAutofit/>
          </a:bodyPr>
          <a:lstStyle/>
          <a:p>
            <a:pPr marL="0" indent="0">
              <a:buNone/>
            </a:pPr>
            <a:endParaRPr lang="en-GB" dirty="0"/>
          </a:p>
          <a:p>
            <a:endParaRPr lang="en-GB" dirty="0"/>
          </a:p>
        </p:txBody>
      </p:sp>
    </p:spTree>
    <p:extLst>
      <p:ext uri="{BB962C8B-B14F-4D97-AF65-F5344CB8AC3E}">
        <p14:creationId xmlns:p14="http://schemas.microsoft.com/office/powerpoint/2010/main" val="29098965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304522"/>
            <a:ext cx="10058400" cy="1609344"/>
          </a:xfrm>
        </p:spPr>
        <p:txBody>
          <a:bodyPr/>
          <a:lstStyle/>
          <a:p>
            <a:r>
              <a:rPr lang="en-GB" dirty="0"/>
              <a:t>assessment</a:t>
            </a:r>
          </a:p>
        </p:txBody>
      </p:sp>
      <p:sp>
        <p:nvSpPr>
          <p:cNvPr id="5" name="Content Placeholder 2">
            <a:extLst>
              <a:ext uri="{FF2B5EF4-FFF2-40B4-BE49-F238E27FC236}">
                <a16:creationId xmlns:a16="http://schemas.microsoft.com/office/drawing/2014/main" id="{0D37AB4B-E098-8A3F-7449-D20004D02EDD}"/>
              </a:ext>
            </a:extLst>
          </p:cNvPr>
          <p:cNvSpPr txBox="1">
            <a:spLocks/>
          </p:cNvSpPr>
          <p:nvPr/>
        </p:nvSpPr>
        <p:spPr>
          <a:xfrm>
            <a:off x="1036430" y="2015080"/>
            <a:ext cx="10058400" cy="4050792"/>
          </a:xfrm>
          <a:prstGeom prst="rect">
            <a:avLst/>
          </a:prstGeom>
        </p:spPr>
        <p:txBody>
          <a:bodyPr vert="horz" lIns="91440" tIns="45720" rIns="91440" bIns="45720" rtlCol="0">
            <a:normAutofit lnSpcReduction="10000"/>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algn="just"/>
            <a:r>
              <a:rPr lang="en-GB" dirty="0"/>
              <a:t>4000 word Assignment</a:t>
            </a:r>
          </a:p>
          <a:p>
            <a:pPr algn="just"/>
            <a:r>
              <a:rPr lang="en-GB" dirty="0"/>
              <a:t>Due: 16</a:t>
            </a:r>
            <a:r>
              <a:rPr lang="en-GB" baseline="30000" dirty="0"/>
              <a:t>th</a:t>
            </a:r>
            <a:r>
              <a:rPr lang="en-GB" dirty="0"/>
              <a:t> May 2022</a:t>
            </a:r>
          </a:p>
          <a:p>
            <a:pPr algn="just"/>
            <a:r>
              <a:rPr lang="en-GB" dirty="0"/>
              <a:t>Provisional Grade and Feedback: 15</a:t>
            </a:r>
            <a:r>
              <a:rPr lang="en-GB" baseline="30000" dirty="0"/>
              <a:t>th</a:t>
            </a:r>
            <a:r>
              <a:rPr lang="en-GB" dirty="0"/>
              <a:t> June 2022</a:t>
            </a:r>
          </a:p>
          <a:p>
            <a:pPr algn="just"/>
            <a:r>
              <a:rPr lang="en-GB" dirty="0"/>
              <a:t>Question: </a:t>
            </a:r>
          </a:p>
          <a:p>
            <a:pPr marL="0" indent="0" algn="just">
              <a:buFont typeface="Wingdings" pitchFamily="2" charset="2"/>
              <a:buNone/>
            </a:pPr>
            <a:endParaRPr lang="en-GB" dirty="0"/>
          </a:p>
          <a:p>
            <a:pPr marL="274320" lvl="1" indent="0" algn="just">
              <a:buFont typeface="Wingdings" pitchFamily="2" charset="2"/>
              <a:buNone/>
            </a:pPr>
            <a:r>
              <a:rPr lang="en-GB" sz="2400" dirty="0"/>
              <a:t>Present an assignment that outlines the design and delivery of a hypothetical small scale participatory research exercise with young people, on a subject that is relevant to them. Critically reflect on your role in the process and your ethical considerations.  Your assignment should be supported by wider reading, and linked to the Youth Work National Occupational Standards (CLD Standards Council Scotland, 2019).</a:t>
            </a:r>
            <a:endParaRPr lang="en-GB" dirty="0"/>
          </a:p>
        </p:txBody>
      </p:sp>
    </p:spTree>
    <p:extLst>
      <p:ext uri="{BB962C8B-B14F-4D97-AF65-F5344CB8AC3E}">
        <p14:creationId xmlns:p14="http://schemas.microsoft.com/office/powerpoint/2010/main" val="17112506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5865</TotalTime>
  <Words>2058</Words>
  <Application>Microsoft Office PowerPoint</Application>
  <PresentationFormat>Widescreen</PresentationFormat>
  <Paragraphs>217</Paragraphs>
  <Slides>28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Calibri</vt:lpstr>
      <vt:lpstr>Rockwell</vt:lpstr>
      <vt:lpstr>Rockwell Condensed</vt:lpstr>
      <vt:lpstr>Wingdings</vt:lpstr>
      <vt:lpstr>Wood Type</vt:lpstr>
      <vt:lpstr>Social Research for Professional Practice</vt:lpstr>
      <vt:lpstr>Today’s lecture</vt:lpstr>
      <vt:lpstr>RECAP</vt:lpstr>
      <vt:lpstr>assessment</vt:lpstr>
      <vt:lpstr>assessment</vt:lpstr>
      <vt:lpstr>assessment</vt:lpstr>
      <vt:lpstr>assessment</vt:lpstr>
      <vt:lpstr>assessment</vt:lpstr>
      <vt:lpstr>assessment</vt:lpstr>
      <vt:lpstr>assessment</vt:lpstr>
      <vt:lpstr>research in youth work</vt:lpstr>
      <vt:lpstr>DATA ANALYSIS</vt:lpstr>
      <vt:lpstr>Thematic analysis</vt:lpstr>
      <vt:lpstr>Researcher role</vt:lpstr>
      <vt:lpstr>RESEARCHER ROLE</vt:lpstr>
      <vt:lpstr>RESEARCHER ROLE</vt:lpstr>
      <vt:lpstr>PowerPoint Presentation</vt:lpstr>
      <vt:lpstr>RESEARCH PROJECT EXAMPLES…</vt:lpstr>
      <vt:lpstr>DIRECTED STUDY (FEEDBACK)</vt:lpstr>
      <vt:lpstr>RESEARCH SCENARIOS</vt:lpstr>
      <vt:lpstr>JOBIE (16)</vt:lpstr>
      <vt:lpstr>JOBIE (16)</vt:lpstr>
      <vt:lpstr>JOBIE (16)</vt:lpstr>
      <vt:lpstr>JENNY (13)</vt:lpstr>
      <vt:lpstr>JENNY (13)</vt:lpstr>
      <vt:lpstr>JENNY (13)</vt:lpstr>
      <vt:lpstr>SUMMARY/QUESTIONS</vt:lpstr>
      <vt:lpstr>assessment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Ken O'Grady</cp:lastModifiedBy>
  <cp:revision>189</cp:revision>
  <dcterms:created xsi:type="dcterms:W3CDTF">2021-04-22T13:19:22Z</dcterms:created>
  <dcterms:modified xsi:type="dcterms:W3CDTF">2022-05-12T07:56:59Z</dcterms:modified>
</cp:coreProperties>
</file>