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6"/>
  </p:notesMasterIdLst>
  <p:sldIdLst>
    <p:sldId id="256" r:id="rId20"/>
    <p:sldId id="257" r:id="rId21"/>
    <p:sldId id="258" r:id="rId22"/>
    <p:sldId id="259" r:id="rId23"/>
    <p:sldId id="260" r:id="rId24"/>
    <p:sldId id="367" r:id="rId25"/>
    <p:sldId id="350" r:id="rId26"/>
    <p:sldId id="351" r:id="rId27"/>
    <p:sldId id="352" r:id="rId28"/>
    <p:sldId id="353" r:id="rId29"/>
    <p:sldId id="355" r:id="rId30"/>
    <p:sldId id="356" r:id="rId31"/>
    <p:sldId id="360" r:id="rId32"/>
    <p:sldId id="361" r:id="rId33"/>
    <p:sldId id="362" r:id="rId34"/>
    <p:sldId id="363" r:id="rId35"/>
    <p:sldId id="364" r:id="rId36"/>
    <p:sldId id="365" r:id="rId37"/>
    <p:sldId id="366" r:id="rId38"/>
    <p:sldId id="303" r:id="rId39"/>
    <p:sldId id="304" r:id="rId40"/>
    <p:sldId id="305" r:id="rId41"/>
    <p:sldId id="328" r:id="rId42"/>
    <p:sldId id="261" r:id="rId43"/>
    <p:sldId id="269" r:id="rId44"/>
    <p:sldId id="368"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2092" autoAdjust="0"/>
  </p:normalViewPr>
  <p:slideViewPr>
    <p:cSldViewPr snapToGrid="0" snapToObjects="1">
      <p:cViewPr varScale="1">
        <p:scale>
          <a:sx n="67" d="100"/>
          <a:sy n="67" d="100"/>
        </p:scale>
        <p:origin x="1598" y="6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heme" Target="theme/theme1.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0:59:45.810"/>
    </inkml:context>
    <inkml:brush xml:id="br0">
      <inkml:brushProperty name="width" value="0.05" units="cm"/>
      <inkml:brushProperty name="height" value="0.05" units="cm"/>
    </inkml:brush>
  </inkml:definitions>
  <inkml:trace contextRef="#ctx0" brushRef="#br0">1 1579 24575,'1'-14'0,"0"0"0,1 1 0,1 0 0,0 0 0,1-1 0,1 2 0,0-1 0,0 1 0,10-16 0,4-3 0,0 2 0,32-37 0,10-2 0,2 4 0,72-57 0,150-99 0,-227 173 0,-33 27 0,37-26 0,23-16 0,-58 41 0,42-27 0,-2 1 0,-49 33 0,37-22 0,-8 6 0,0-2 0,83-75 0,-82 60 0,-35 32 0,1 1 0,0 1 0,18-13 0,-20 16 0,0 0 0,0-1 0,-1 0 0,11-15 0,-13 15 0,0 1 0,1-1 0,0 1 0,0 1 0,20-14 0,3 6 0,-19 10-455,-1 0 0,21-16 0,-19 10-6371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0:59:50.572"/>
    </inkml:context>
    <inkml:brush xml:id="br0">
      <inkml:brushProperty name="width" value="0.05" units="cm"/>
      <inkml:brushProperty name="height" value="0.05" units="cm"/>
    </inkml:brush>
  </inkml:definitions>
  <inkml:trace contextRef="#ctx0" brushRef="#br0">0 1 24575,'3'0'0,"-1"0"0,1 1 0,-1 0 0,1 0 0,-1 0 0,0 0 0,1 0 0,3 3 0,12 5 0,57 18 0,119 62 0,-37-14 0,315 166 0,-244-126 0,-203-99 0,0 2 0,36 35 0,-43-37 0,0 0 0,1-1 0,0-1 0,1 0 0,27 12 0,71 33 0,-61-29 0,69 25 0,-58-28 0,-37-14 0,52 16 0,127 39 0,-120-38 0,32 12 0,157 67 0,-148-62 0,-57-22 0,-4-5 0,-55-17 0,0 0 0,0 2 0,0 0 0,-1 0 0,0 2 0,26 15 0,3 6-1365,-22-16-5461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0:59:52.306"/>
    </inkml:context>
    <inkml:brush xml:id="br0">
      <inkml:brushProperty name="width" value="0.05" units="cm"/>
      <inkml:brushProperty name="height" value="0.05" units="cm"/>
    </inkml:brush>
  </inkml:definitions>
  <inkml:trace contextRef="#ctx0" brushRef="#br0">3301 1999 24575,'-8'-6'0,"-1"0"0,0 0 0,0 1 0,0 1 0,0-1 0,-1 2 0,1-1 0,-1 1 0,-15-2 0,-22-9 0,-99-46-35,-189-108 0,298 148-8,-748-455-526,636 366 565,-80-50 122,6 23 492,-179-95-652,281 170 42,-195-129 0,268 158 0,27 20 0,1-2 0,1 0 0,-1-1 0,-23-26 0,27 22 0,-1 1 0,-2 0 0,1 2 0,-23-17 0,-11-9 117,40 30-611,0 2 0,-17-12 0,13 12-6332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0:59:53.702"/>
    </inkml:context>
    <inkml:brush xml:id="br0">
      <inkml:brushProperty name="width" value="0.05" units="cm"/>
      <inkml:brushProperty name="height" value="0.05" units="cm"/>
    </inkml:brush>
  </inkml:definitions>
  <inkml:trace contextRef="#ctx0" brushRef="#br0">4325 0 24575,'0'2'0,"0"-1"0,-1 0 0,0 1 0,1-1 0,-1 0 0,0 0 0,1 0 0,-1 0 0,0 1 0,0-1 0,0 0 0,0-1 0,0 1 0,0 0 0,0 0 0,-1 0 0,1-1 0,0 1 0,0 0 0,-1-1 0,1 1 0,0-1 0,-2 1 0,-4 2 0,-151 64-45,-185 53-1,272-97-78,-1011 303-1029,720-215 746,-158 38 422,395-121 572,1 5 0,-226 93-1,-55 39-586,367-151 0,-152 71 0,46-19 0,-32 17 0,49-21 0,73-45-1365,30-12-5461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0:59:55.056"/>
    </inkml:context>
    <inkml:brush xml:id="br0">
      <inkml:brushProperty name="width" value="0.05" units="cm"/>
      <inkml:brushProperty name="height" value="0.05" units="cm"/>
    </inkml:brush>
  </inkml:definitions>
  <inkml:trace contextRef="#ctx0" brushRef="#br0">0 1 24575,'0'1320'-1365,"0"-1292"-5461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0:59:56.711"/>
    </inkml:context>
    <inkml:brush xml:id="br0">
      <inkml:brushProperty name="width" value="0.05" units="cm"/>
      <inkml:brushProperty name="height" value="0.05" units="cm"/>
    </inkml:brush>
  </inkml:definitions>
  <inkml:trace contextRef="#ctx0" brushRef="#br0">0 1158 24575,'0'-1130'-1365,"0"1103"-5461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00.170"/>
    </inkml:context>
    <inkml:brush xml:id="br0">
      <inkml:brushProperty name="width" value="0.05" units="cm"/>
      <inkml:brushProperty name="height" value="0.05" units="cm"/>
    </inkml:brush>
  </inkml:definitions>
  <inkml:trace contextRef="#ctx0" brushRef="#br0">0 372 24575,'65'-4'0,"-1"-2"0,85-19 0,-89 10 0,75-28 0,-95 28 0,0 2 0,1 2 0,0 1 0,76-8 0,-80 17 0,-18 2 0,0-2 0,0-1 0,0 0 0,35-9 0,2-8 0,114-32 0,-133 40 0,0-1 0,-2-2 0,50-27 0,-81 40 0,16-7-37,0 0 0,1 2-1,0 1 1,24-3 0,-11 2-1142,-7 0-5647</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01.541"/>
    </inkml:context>
    <inkml:brush xml:id="br0">
      <inkml:brushProperty name="width" value="0.05" units="cm"/>
      <inkml:brushProperty name="height" value="0.05" units="cm"/>
    </inkml:brush>
  </inkml:definitions>
  <inkml:trace contextRef="#ctx0" brushRef="#br0">14 1 24575,'0'943'0,"0"-931"-455,-1 1 0,-4 24 0,-2-10-6371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03.596"/>
    </inkml:context>
    <inkml:brush xml:id="br0">
      <inkml:brushProperty name="width" value="0.05" units="cm"/>
      <inkml:brushProperty name="height" value="0.05" units="cm"/>
    </inkml:brush>
  </inkml:definitions>
  <inkml:trace contextRef="#ctx0" brushRef="#br0">4 444 24575,'13'0'0,"0"0"0,0-1 0,0-1 0,0 0 0,16-5 0,-22 5 0,-1-1 0,0 0 0,1 0 0,-1 0 0,0-1 0,0 0 0,-1-1 0,1 1 0,-1-1 0,0 0 0,6-8 0,5-7 0,0-1 0,-2 0 0,-1-1 0,18-39 0,-25 47 0,-1 1 0,-1-1 0,0 0 0,-1-1 0,-1 1 0,0 0 0,-1-1 0,-1 1 0,-1-26 0,0 37 0,1 0 0,-1 0 0,0 0 0,1 0 0,-1 0 0,-1 0 0,1 0 0,0 1 0,-1-1 0,1 0 0,-1 1 0,0-1 0,0 1 0,0-1 0,0 1 0,0 0 0,-1 0 0,1 0 0,-1 0 0,1 0 0,-1 1 0,0-1 0,0 1 0,1 0 0,-1-1 0,0 1 0,0 1 0,0-1 0,0 0 0,-5 0 0,4 1 0,-1 0 0,1 0 0,0 0 0,-1 0 0,1 1 0,0-1 0,-1 1 0,1 0 0,0 0 0,0 1 0,0-1 0,0 1 0,0 0 0,0 0 0,0 1 0,1-1 0,-1 1 0,1-1 0,0 1 0,0 0 0,-5 6 0,-12 19 0,1 0 0,2 2 0,-27 60 0,38-73 0,0 1 0,0 0 0,2-1 0,0 2 0,2-1 0,0 0 0,0 0 0,4 37 0,-2-50 0,2 1 0,-1-1 0,0 0 0,1 0 0,0 0 0,1 0 0,-1-1 0,1 1 0,-1 0 0,1-1 0,1 0 0,-1 0 0,1 0 0,-1 0 0,8 5 0,7 5 0,1-1 0,30 16 0,3 2 0,-40-22 0,16 11 0,1-1 0,1-1 0,37 17 0,-58-31 0,-1-1 0,1 0 0,0 0 0,0-1 0,0 0 0,0-1 0,0 0 0,0 0 0,0-1 0,0 0 0,1-1 0,-1 0 0,0 0 0,0-1 0,0 0 0,0 0 0,11-6 0,-1-4-1365,-4-1-5461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05.872"/>
    </inkml:context>
    <inkml:brush xml:id="br0">
      <inkml:brushProperty name="width" value="0.05" units="cm"/>
      <inkml:brushProperty name="height" value="0.05" units="cm"/>
    </inkml:brush>
  </inkml:definitions>
  <inkml:trace contextRef="#ctx0" brushRef="#br0">598 0 24575,'-378'0'0,"371"0"0,0 1 0,1 0 0,-1-1 0,0 2 0,1-1 0,0 1 0,-1 0 0,1 0 0,0 1 0,0 0 0,0 0 0,0 1 0,1-1 0,-1 1 0,1 0 0,0 1 0,0-1 0,0 1 0,1 0 0,0 0 0,0 0 0,0 1 0,1 0 0,-1-1 0,1 1 0,0 0 0,1 1 0,0-1 0,0 0 0,-2 12 0,-24 95 0,18-80 0,1 0 0,2 1 0,-5 65 0,11-90 0,1 1 0,0 0 0,1-1 0,0 1 0,1-1 0,0 1 0,4 12 0,-5-19 0,1-1 0,-1 0 0,0 1 0,1-1 0,-1 0 0,1 0 0,-1 0 0,1 0 0,0-1 0,0 1 0,0 0 0,0-1 0,0 1 0,1-1 0,-1 0 0,0 1 0,1-1 0,-1-1 0,0 1 0,1 0 0,-1 0 0,1-1 0,0 1 0,-1-1 0,1 0 0,-1 0 0,1 0 0,-1 0 0,1 0 0,0-1 0,-1 1 0,5-2 0,8-2 0,0-1 0,-1 0 0,0-1 0,0-1 0,23-14 0,23-11 0,-28 18 0,-2-2 0,42-28 0,-60 36 0,-1 0 0,0-2 0,0 1 0,-1-1 0,0-1 0,0 0 0,-2 0 0,13-20 0,4-11 0,-18 32 0,-1 1 0,0-1 0,-1-1 0,0 1 0,0-1 0,-1 1 0,-1-1 0,3-13 0,-4 5 0,0-39 0,-4 134 0,2 86 0,2-149 0,0 0 0,1 0 0,0 0 0,1 0 0,1-1 0,0 0 0,0 1 0,1-2 0,1 1 0,0-1 0,1 0 0,0 0 0,0-1 0,1 0 0,1-1 0,-1 0 0,2 0 0,-1-1 0,16 9 0,-22-14 0,0-1 0,0 0 0,1 0 0,-1-1 0,1 1 0,-1-1 0,1 0 0,-1 0 0,1 0 0,0-1 0,-1 0 0,1 0 0,0 0 0,-1 0 0,1-1 0,0 1 0,-1-1 0,1-1 0,-1 1 0,1-1 0,-1 1 0,1-1 0,-1 0 0,6-4 0,-1-1 0,0 0 0,0-1 0,-1 0 0,0 0 0,-1-1 0,1 0 0,-2 0 0,12-20 0,102-164 0,-102 168-1365,0 5-5461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07.200"/>
    </inkml:context>
    <inkml:brush xml:id="br0">
      <inkml:brushProperty name="width" value="0.05" units="cm"/>
      <inkml:brushProperty name="height" value="0.05" units="cm"/>
    </inkml:brush>
  </inkml:definitions>
  <inkml:trace contextRef="#ctx0" brushRef="#br0">412 4 24575,'-58'-1'0,"32"-1"0,0 2 0,0 0 0,-50 9 0,69-7 0,0 1 0,-1 0 0,2 0 0,-1 1 0,0 0 0,1 0 0,0 0 0,0 1 0,0 0 0,0 0 0,1 1 0,0-1 0,0 1 0,0 0 0,-5 10 0,-7 13 0,2 0 0,-16 40 0,19-40 0,7-16 0,1 1 0,0 0 0,1 0 0,1 0 0,0 0 0,0 15 0,1 6 0,6 46 0,-5-74 0,1 0 0,1-1 0,-1 1 0,1-1 0,1 1 0,-1-1 0,1 0 0,0 0 0,0 0 0,1 0 0,0 0 0,0-1 0,7 8 0,-3-5 0,0-1 0,1 0 0,0 0 0,0-1 0,1 0 0,0-1 0,17 7 0,-3-3 0,2-1 0,-1-2 0,1-1 0,0 0 0,1-2 0,32 0 0,-50-3 0,0 0 0,-1 0 0,1-1 0,0 0 0,-1 0 0,1-1 0,-1 0 0,0-1 0,1 0 0,-1 0 0,0-1 0,-1 0 0,1 0 0,-1-1 0,0 0 0,0 0 0,0 0 0,-1-1 0,8-8 0,17-20 0,-21 25 0,-1-1 0,0-1 0,0 0 0,8-15 0,29-46 56,-28 44-767,26-51 1,-33 53-6116</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11.130"/>
    </inkml:context>
    <inkml:brush xml:id="br0">
      <inkml:brushProperty name="width" value="0.05" units="cm"/>
      <inkml:brushProperty name="height" value="0.05" units="cm"/>
    </inkml:brush>
  </inkml:definitions>
  <inkml:trace contextRef="#ctx0" brushRef="#br0">1 1 24575,'0'898'0,"1"-920"0,1 1 0,0 0 0,2 1 0,1-1 0,1 1 0,12-32 0,5-1 0,35-57 0,-50 96 0,-1 1 0,0-1 0,2 1 0,0 0 0,16-18 0,-23 29 0,0 0 0,0 0 0,0 0 0,-1 1 0,2-1 0,-1 1 0,0-1 0,0 1 0,0 0 0,1 0 0,-1 0 0,0 0 0,1 0 0,-1 1 0,1-1 0,-1 1 0,1-1 0,0 1 0,-1 0 0,1 0 0,-1 0 0,1 0 0,-1 1 0,1-1 0,-1 1 0,1-1 0,-1 1 0,1 0 0,-1 0 0,0 0 0,1 0 0,-1 0 0,0 1 0,4 2 0,-2 0 0,0 0 0,-1-1 0,1 1 0,-1 1 0,0-1 0,0 1 0,0-1 0,-1 1 0,1 0 0,-1 0 0,2 8 0,13 64 0,-11-43 0,3 12 0,18 74 0,-22-106 0,0 0 0,1 0 0,0 0 0,1 0 0,1-1 0,9 13 0,-5-10 0,1 0 0,1-1 0,0-1 0,1 0 0,0-1 0,2 0 0,-1-1 0,26 13 0,-31-20 0,0 0 0,0-1 0,0 0 0,0-1 0,1 0 0,-1-1 0,1 0 0,0-1 0,0 0 0,-1-1 0,1 0 0,0-1 0,0 0 0,-1-1 0,1-1 0,11-3 0,-13 3 0,-1-1 0,1 0 0,-1 0 0,0-1 0,-1-1 0,1 1 0,-1-1 0,0-1 0,0 0 0,10-11 0,1-5 0,-1-1 0,18-33 0,-29 47 0,1-7 0,-1 0 0,-1 0 0,0 0 0,-1 0 0,5-33 0,-4 24 0,2-23 0,-1 0 0,-3-1 0,-2 1 0,-7-91 0,5 137 0,0 0 0,0 1 0,-1-1 0,1 1 0,-1-1 0,1 1 0,-1-1 0,0 1 0,0 0 0,0-1 0,0 1 0,0 0 0,-1 0 0,1-1 0,-1 1 0,1 0 0,-1 1 0,0-1 0,0 0 0,0 0 0,0 1 0,0-1 0,0 1 0,0 0 0,-1-1 0,1 1 0,0 0 0,-1 0 0,1 1 0,-1-1 0,1 0 0,-1 1 0,1 0 0,-1-1 0,-2 1 0,-1 1 0,0-1 0,0 1 0,0 0 0,0 0 0,0 1 0,0 0 0,0 0 0,0 1 0,1-1 0,-1 1 0,1 0 0,0 1 0,-9 6 0,8-5 0,0 1 0,0 0 0,0 0 0,1 1 0,-1 0 0,2 0 0,-1 0 0,1 0 0,0 1 0,-3 8 0,3-3 0,1-1 0,0 1 0,1 0 0,1 0 0,0 0 0,1 13 0,-1 26 0,10 76 0,-6-111 0,1 1 0,0-1 0,1 0 0,0-1 0,2 1 0,0-1 0,1 0 0,11 17 0,-7-14 0,1-2 0,0 1 0,2-2 0,22 21 0,-30-31 0,0 0 0,0-1 0,0 0 0,1-1 0,0 1 0,0-2 0,0 1 0,1-1 0,-1 0 0,1-1 0,0 0 0,-1 0 0,14 0 0,3-1 0,0 0 0,0-2 0,0-1 0,34-7 0,-51 8 0,-1-1 0,1-1 0,-1 1 0,1-1 0,-1 0 0,0-1 0,0 0 0,-1 0 0,1-1 0,-1 1 0,0-1 0,0-1 0,0 1 0,-1-1 0,0 0 0,0 0 0,7-13 0,41-69 0,-35 62 0,-1-2 0,-1 0 0,-2-1 0,14-37 0,-16 18 0,-1-1 0,7-88 0,-15 19 0,-4 675 0,1-549 0,0-4 0,0 0 0,1 0 0,-1 0 0,0 0 0,-1-1 0,1 1 0,-1 0 0,0 0 0,0 0 0,0-1 0,0 1 0,-1 0 0,1-1 0,-4 6 0,4-9 0,1 0 0,-1 1 0,1-1 0,0 0 0,-1 0 0,1 0 0,-1 0 0,1-1 0,-1 1 0,1 0 0,0 0 0,-1 0 0,1 0 0,-1 0 0,1 0 0,0-1 0,-1 1 0,1 0 0,0 0 0,-1-1 0,1 1 0,0 0 0,-1 0 0,1-1 0,0 1 0,-1 0 0,1-1 0,0 1 0,0-1 0,0 1 0,-1 0 0,1-1 0,0 1 0,0 0 0,0-1 0,0 1 0,0-1 0,0 1 0,0-1 0,0 1 0,0 0 0,0-1 0,0 1 0,0-2 0,-5-21 0,-15-158 0,5-216 0,15 391 0,0 1 0,0 0 0,1 0 0,-1-1 0,1 1 0,1 0 0,-1 0 0,1 0 0,3-8 0,-3 11 0,-1-1 0,1 1 0,0 0 0,0 0 0,0 0 0,0 0 0,1 0 0,-1 0 0,0 1 0,1-1 0,-1 1 0,1 0 0,-1 0 0,1 0 0,0 0 0,0 0 0,-1 0 0,1 1 0,4-1 0,33-3 0,-1 3 0,69 5 0,-10 0 0,-71-3-98,-14 0-155,1-1-1,0-1 1,0 0-1,23-4 1,-17-2-6573</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12.783"/>
    </inkml:context>
    <inkml:brush xml:id="br0">
      <inkml:brushProperty name="width" value="0.05" units="cm"/>
      <inkml:brushProperty name="height" value="0.05" units="cm"/>
    </inkml:brush>
  </inkml:definitions>
  <inkml:trace contextRef="#ctx0" brushRef="#br0">678 98 24575,'-3'-1'0,"0"1"0,0-1 0,1 0 0,-1 0 0,0-1 0,0 1 0,1-1 0,-4-1 0,-9-6 0,-37-16 0,37 17 0,0 0 0,-1 1 0,0 1 0,0 0 0,-29-6 0,26 10 0,0 0 0,1 1 0,-26 2 0,37 0 0,-1-1 0,1 2 0,-1-1 0,1 1 0,0 0 0,-1 1 0,1-1 0,0 2 0,1-1 0,-1 1 0,-6 4 0,10-5 0,-1 0 0,1 0 0,1 1 0,-1-1 0,0 1 0,1 0 0,0 0 0,0 0 0,0 0 0,0 0 0,1 0 0,0 0 0,0 1 0,0-1 0,0 0 0,0 1 0,1 8 0,0-10 0,0 0 0,0 1 0,0-1 0,0 0 0,1 0 0,0 0 0,0 1 0,-1-1 0,2 0 0,-1 0 0,0 0 0,1 0 0,-1 0 0,1-1 0,0 1 0,0 0 0,0-1 0,0 1 0,0-1 0,1 0 0,-1 0 0,1 0 0,-1 0 0,6 3 0,0-3 0,0 1 0,0-1 0,0 0 0,0-1 0,1 0 0,-1-1 0,14 0 0,-15 0 0,0 0 0,0 0 0,1 1 0,-1-1 0,0 2 0,0-1 0,0 1 0,0 0 0,0 0 0,9 5 0,-9-3 0,-1-1 0,0 2 0,0-1 0,0 1 0,0-1 0,0 2 0,-1-1 0,0 1 0,0-1 0,-1 1 0,0 1 0,0-1 0,0 0 0,-1 1 0,0 0 0,5 13 0,90 275 0,-93-284 0,-1 1 0,-1 0 0,0 0 0,0 0 0,-2 1 0,2 20 0,-3-30 0,0 0 0,0 0 0,-1 0 0,1 0 0,-1 0 0,0 0 0,0 0 0,0 0 0,0-1 0,0 1 0,0 0 0,-1-1 0,1 1 0,-1-1 0,0 1 0,0-1 0,0 0 0,0 0 0,0 1 0,0-2 0,-1 1 0,1 0 0,-1 0 0,1-1 0,-1 1 0,1-1 0,-1 0 0,0 0 0,0 0 0,0 0 0,0 0 0,-4 0 0,-17 1 0,0-2 0,0 0 0,0-1 0,0-1 0,0-2 0,-26-6 0,-7-1 0,-224-29 0,250 34-1365,9-1-5461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15.558"/>
    </inkml:context>
    <inkml:brush xml:id="br0">
      <inkml:brushProperty name="width" value="0.05" units="cm"/>
      <inkml:brushProperty name="height" value="0.05" units="cm"/>
    </inkml:brush>
  </inkml:definitions>
  <inkml:trace contextRef="#ctx0" brushRef="#br0">0 1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16.432"/>
    </inkml:context>
    <inkml:brush xml:id="br0">
      <inkml:brushProperty name="width" value="0.05" units="cm"/>
      <inkml:brushProperty name="height" value="0.05" units="cm"/>
    </inkml:brush>
  </inkml:definitions>
  <inkml:trace contextRef="#ctx0" brushRef="#br0">0 0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18.582"/>
    </inkml:context>
    <inkml:brush xml:id="br0">
      <inkml:brushProperty name="width" value="0.05" units="cm"/>
      <inkml:brushProperty name="height" value="0.05" units="cm"/>
    </inkml:brush>
  </inkml:definitions>
  <inkml:trace contextRef="#ctx0" brushRef="#br0">83 0 24575,'-4'1'0,"0"-1"0,0 1 0,0 0 0,0 0 0,0 0 0,0 0 0,0 1 0,0-1 0,1 1 0,-1 0 0,0 1 0,1-1 0,0 0 0,-1 1 0,1 0 0,0 0 0,0 0 0,-4 6 0,6-8 0,0 1 0,0-1 0,0 1 0,0 0 0,0 0 0,1-1 0,-1 1 0,0 0 0,1 0 0,0 0 0,-1 0 0,1 0 0,0 0 0,0 0 0,0-1 0,0 1 0,0 0 0,0 0 0,1 0 0,-1 0 0,1 0 0,-1 0 0,1 0 0,0-1 0,-1 1 0,1 0 0,0 0 0,0-1 0,1 1 0,-1-1 0,0 1 0,0-1 0,1 1 0,-1-1 0,1 0 0,-1 0 0,1 0 0,-1 0 0,1 0 0,0 0 0,2 1 0,2 1 0,0 0 0,0-1 0,0 0 0,1 0 0,-1 0 0,1-1 0,-1 0 0,8 0 0,-10 0 0,0-1 0,-1 0 0,1 0 0,0 0 0,-1-1 0,1 1 0,-1-1 0,1 0 0,-1 0 0,1 0 0,-1-1 0,1 1 0,-1-1 0,0 0 0,5-4 0,-7 6 0,0-1 0,0 1 0,-1-1 0,1 1 0,-1-1 0,1 1 0,-1-1 0,1 0 0,-1 1 0,1-1 0,-1 0 0,1 1 0,-1-1 0,0 0 0,0 0 0,1 1 0,-1-1 0,0 0 0,0 0 0,0 0 0,0 1 0,0-1 0,0 0 0,0 0 0,0 0 0,0 0 0,0 1 0,0-2 0,-1 1 0,0-1 0,0 1 0,0 0 0,0 0 0,0 0 0,0 0 0,0 0 0,-1 0 0,1 0 0,0 1 0,0-1 0,-1 0 0,1 1 0,-2-1 0,-6-2 0,1 0 0,-1 1 0,-17-2 0,18 3 0,-1 1 0,1 0 0,-1 0 0,-8 2 0,15-2 0,0 0 0,1 0 0,-1 1 0,0-1 0,1 0 0,-1 1 0,0 0 0,1-1 0,-1 1 0,0 0 0,1 0 0,-1 0 0,1 0 0,0 0 0,-1 0 0,1 0 0,0 0 0,0 1 0,-1-1 0,1 1 0,0-1 0,0 0 0,1 1 0,-1 0 0,0-1 0,0 2 0,1-2 0,-1 0 0,1 0 0,0 0 0,0-1 0,0 1 0,0 0 0,1 0 0,-1 0 0,0-1 0,0 1 0,0 0 0,1 0 0,-1-1 0,0 1 0,1 0 0,-1-1 0,0 1 0,1 0 0,-1-1 0,1 1 0,-1-1 0,1 1 0,-1 0 0,1-1 0,0 1 0,-1-1 0,1 0 0,0 1 0,-1-1 0,1 1 0,0-1 0,0 0 0,-1 0 0,1 1 0,0-1 0,0 0 0,-1 0 0,1 0 0,1 0 0,0 0 0,0 1 0,0-1 0,0 0 0,0 0 0,0-1 0,-1 1 0,1 0 0,0 0 0,0-1 0,0 0 0,0 1 0,0-1 0,-1 0 0,1 0 0,2-1 0,-2 0 0,0 0 0,-1 0 0,0 0 0,1 0 0,-1 0 0,0 0 0,0 0 0,0 0 0,0-1 0,0 1 0,-1 0 0,1-4 0,-1 6 0,1-1 0,-1 0 0,0 0 0,0 0 0,0 1 0,0-1 0,0 0 0,0 0 0,0 0 0,0 1 0,0-1 0,0 0 0,0 0 0,-1 0 0,1 1 0,0-1 0,-1 0 0,1 0 0,0 1 0,-1-1 0,1 0 0,-1 1 0,1-1 0,-1 0 0,1 1 0,-1-1 0,0 1 0,1-1 0,-1 1 0,0-1 0,1 1 0,-1-1 0,0 1 0,0 0 0,1-1 0,-1 1 0,0 0 0,0 0 0,-1 0 0,3 0 0,-1 0 0,1 0 0,-1 0 0,1 0 0,-1 0 0,1 0 0,-1 1 0,1-1 0,-1 0 0,1 0 0,-1 1 0,0-1 0,1 0 0,-1 0 0,1 1 0,-1-1 0,0 0 0,1 1 0,-1-1 0,0 1 0,0-1 0,1 1 0,-1-1 0,0 0 0,0 1 0,0-1 0,1 1 0,-1-1 0,0 1 0,0-1 0,0 1 0,0-1 0,0 1 0,0-1 0,0 1 0,0-1 0,0 1 0,0-1 0,0 1 0,0-1 0,-1 1 0,1-1 0,0 1 0,-1 0 0,2-2-31,0 0-1,0 0 0,0 0 0,-1 0 0,1-1 1,0 1-1,-1 0 0,1 0 0,-1 0 1,1-1-1,-1 1 0,0 0 0,0-1 1,1 1-1,-1 0 0,0-1 0,0 1 1,0 0-1,0-1 0,-1 1 0,1 0 1,0-1-1,0 1 0,-1 0 0,1 0 1,-1-1-1,1 1 0,-1 0 0,0 0 1,1 0-1,-1 0 0,0-1 0,0 1 1,0 0-1,0 0 0,0 1 0,0-1 1,0 0-1,0 0 0,0 0 0,0 1 1,-2-2-1,-8 1-6794</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20.416"/>
    </inkml:context>
    <inkml:brush xml:id="br0">
      <inkml:brushProperty name="width" value="0.05" units="cm"/>
      <inkml:brushProperty name="height" value="0.05" units="cm"/>
    </inkml:brush>
  </inkml:definitions>
  <inkml:trace contextRef="#ctx0" brushRef="#br0">153 156 24575,'-74'0'0,"46"0"0,26 0 0,11 0 0,-4 0 0,-1 0 0,1 0 0,0-1 0,-1 0 0,1 0 0,-1 0 0,0-1 0,1 1 0,-1-1 0,0 0 0,0 0 0,0-1 0,0 1 0,0-1 0,-1 0 0,6-5 0,-7 6 0,0-1 0,0 0 0,0 0 0,0 0 0,0 1 0,-1-2 0,1 1 0,-1 0 0,0 0 0,0 0 0,0-1 0,0 1 0,-1 0 0,1-1 0,-1 1 0,0 0 0,0-1 0,0 1 0,-1-1 0,1 1 0,-1 0 0,1-1 0,-3-4 0,2 5 0,-1 0 0,1 0 0,-1 1 0,0-1 0,0 1 0,0-1 0,0 1 0,0 0 0,0 0 0,-1 0 0,1 0 0,-1 0 0,1 0 0,-1 1 0,0-1 0,1 1 0,-1 0 0,0 0 0,0 0 0,0 0 0,0 0 0,0 1 0,0-1 0,0 1 0,0 0 0,-1 0 0,1 0 0,0 0 0,0 1 0,0-1 0,0 1 0,0 0 0,-4 1 0,4-1 0,0-1 0,0 1 0,0 0 0,0 0 0,0 0 0,1 1 0,-1-1 0,0 1 0,1-1 0,-1 1 0,1 0 0,0 0 0,-1 0 0,1 0 0,0 0 0,0 1 0,0-1 0,1 0 0,-1 1 0,1 0 0,-1-1 0,1 1 0,0 0 0,0 0 0,0 0 0,0 0 0,0-1 0,1 1 0,-1 0 0,1 1 0,0-1 0,0 0 0,0 0 0,1 3 0,0-4 0,0 0 0,0 1 0,0-1 0,0 0 0,0 0 0,1 0 0,-1 0 0,1 0 0,-1-1 0,1 1 0,0 0 0,0-1 0,0 1 0,0-1 0,0 1 0,0-1 0,0 0 0,0 0 0,0 0 0,0 0 0,1-1 0,-1 1 0,1 0 0,-1-1 0,3 1 0,-3-1 0,0 0 0,0 1 0,0-1 0,1 0 0,-1 0 0,0 0 0,0 0 0,0-1 0,1 1 0,-1-1 0,0 1 0,0-1 0,0 0 0,0 1 0,0-1 0,0 0 0,0-1 0,0 1 0,-1 0 0,1 0 0,0-1 0,-1 1 0,1-1 0,-1 0 0,1 1 0,2-4 0,-3-1 120,-1 6-158,0 1 0,0-1 0,0 0 0,0 0 0,0 1 0,0-1-1,0 0 1,0 0 0,0 0 0,0 1 0,0-1 0,0 0 0,0 0 0,0 1 0,0-1 0,0 0 0,0 0 0,0 1 0,0-1-1,0 0 1,1 0 0,-1 0 0,0 1 0,0-1 0,0 0 0,0 0 0,0 0 0,1 0 0,-1 0 0,0 1 0,0-1 0,0 0-1,1 0 1,-1 0 0,0 0 0,0 0 0,1 0 0,-1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9-11T11:00:22.536"/>
    </inkml:context>
    <inkml:brush xml:id="br0">
      <inkml:brushProperty name="width" value="0.05" units="cm"/>
      <inkml:brushProperty name="height" value="0.05" units="cm"/>
    </inkml:brush>
  </inkml:definitions>
  <inkml:trace contextRef="#ctx0" brushRef="#br0">95 156 24575,'0'-3'0,"-1"0"0,1 0 0,-1 0 0,0 0 0,1 0 0,-1 0 0,-1 0 0,1 0 0,0 0 0,-4-4 0,5 6 0,0 1 0,-1-1 0,1 0 0,-1 1 0,1-1 0,-1 0 0,1 1 0,-1-1 0,1 1 0,-1-1 0,0 1 0,1-1 0,-1 1 0,0-1 0,0 1 0,1 0 0,-1 0 0,0-1 0,0 1 0,1 0 0,-1 0 0,0 0 0,0-1 0,1 1 0,-1 0 0,0 0 0,0 0 0,0 1 0,1-1 0,-1 0 0,0 0 0,0 0 0,1 1 0,-1-1 0,0 0 0,0 0 0,1 1 0,-1-1 0,0 1 0,1-1 0,-1 1 0,0-1 0,1 1 0,-1 0 0,0-1 0,1 1 0,-1-1 0,1 1 0,0-1 0,-1 1 0,1-1 0,0 0 0,0 1 0,-1-1 0,1 1 0,0-1 0,0 1 0,0-1 0,0 1 0,-1 0 0,1-1 0,0 1 0,0-1 0,0 1 0,0-1 0,0 1 0,0-1 0,1 1 0,-1-1 0,0 1 0,0-1 0,0 1 0,0-1 0,1 1 0,-1-1 0,0 1 0,0-1 0,1 1 0,-1-1 0,0 1 0,1-1 0,-1 0 0,1 1 0,-1-1 0,0 0 0,1 1 0,-1-1 0,1 0 0,-1 1 0,1-1 0,-1 0 0,1 0 0,0 1 0,1 0 0,0 0 0,0 0 0,0-1 0,0 1 0,0 0 0,0-1 0,0 1 0,0-1 0,1 0 0,-1 0 0,3 0 0,-2-1 0,-1 0 0,0 0 0,1 0 0,-1 0 0,0-1 0,0 1 0,0-1 0,0 0 0,0 1 0,-1-1 0,1 0 0,0 0 0,-1 0 0,1 0 0,-1 0 0,0-1 0,0 1 0,0 0 0,0-1 0,0 1 0,0 0 0,-1-1 0,1 1 0,-1-1 0,1-3 0,-1 2 0,1 0 0,-1 1 0,1-1 0,-1 0 0,-1 0 0,1 0 0,0 1 0,-1-1 0,0 0 0,0 1 0,0-1 0,0 0 0,0 1 0,-1-1 0,0 1 0,-3-5 0,4 6 0,-1 0 0,0 0 0,0 0 0,0 1 0,0-1 0,0 1 0,0-1 0,0 1 0,0 0 0,0 0 0,-1 0 0,1 0 0,-1 0 0,1 0 0,-1 1 0,1-1 0,-1 1 0,1 0 0,-1-1 0,1 1 0,-1 0 0,1 1 0,-1-1 0,1 0 0,-1 1 0,-2 0 0,2 1 0,0-1 0,0 1 0,0-1 0,1 1 0,-1 0 0,1 0 0,-1 0 0,1 0 0,0 1 0,0-1 0,0 1 0,0-1 0,0 1 0,0 0 0,1-1 0,-1 1 0,1 0 0,0 0 0,0 0 0,-1 5 0,1-1 0,1-1 0,-1 1 0,1-1 0,1 0 0,-1 1 0,1-1 0,0 0 0,1 1 0,-1-1 0,1 0 0,1 0 0,-1 0 0,1 0 0,0 0 0,0-1 0,0 1 0,9 8 0,-10-10 0,1-1 0,0 1 0,0-1 0,0 0 0,1 0 0,-1 0 0,1 0 0,0-1 0,-1 1 0,1-1 0,0 0 0,0 0 0,1-1 0,-1 1 0,0-1 0,0 0 0,1 0 0,-1 0 0,1-1 0,-1 1 0,1-1 0,-1 0 0,1-1 0,-1 1 0,1-1 0,5-1 0,-8 1 4,0 0-1,0 0 1,0 0-1,0 0 0,0 0 1,0-1-1,-1 1 1,1-1-1,0 1 0,-1-1 1,1 0-1,-1 0 1,0 1-1,1-1 1,-1 0-1,0 0 0,0 0 1,0-1-1,-1 1 1,1 0-1,0 0 1,-1 0-1,1 0 0,-1-1 1,0 1-1,0 0 1,0-1-1,0 1 0,0 0 1,0 0-1,-1-1 1,1 1-1,-1 0 1,-1-3-1,2 3-41,0 0 0,-1 0 0,1 0 0,-1 0 0,1 1 0,-1-1-1,0 0 1,0 1 0,0-1 0,0 0 0,0 1 0,0-1 0,-1 1 0,1 0 0,0-1 0,-1 1 0,1 0 0,-1 0 0,1 0-1,-1 0 1,0 0 0,1 0 0,-1 0 0,0 1 0,1-1 0,-1 0 0,0 1 0,0 0 0,0-1 0,0 1 0,0 0 0,0 0-1,1 0 1,-1 0 0,0 0 0,0 1 0,0-1 0,-3 1 0,-8 8-6788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a:t>
            </a:r>
            <a:r>
              <a:rPr lang="en-GB"/>
              <a:t>5 </a:t>
            </a:r>
            <a:endParaRPr lang="en-GB" dirty="0"/>
          </a:p>
          <a:p>
            <a:r>
              <a:rPr lang="en-GB" dirty="0"/>
              <a:t>Week 4 – Lecture 6 and 7</a:t>
            </a:r>
          </a:p>
          <a:p>
            <a:endParaRPr lang="en-GB" dirty="0"/>
          </a:p>
          <a:p>
            <a:r>
              <a:rPr lang="en-GB" dirty="0"/>
              <a:t>DAYS:</a:t>
            </a:r>
          </a:p>
          <a:p>
            <a:r>
              <a:rPr lang="en-GB" dirty="0"/>
              <a:t>Week 1 – Lectures 1, 2 and 3</a:t>
            </a:r>
          </a:p>
          <a:p>
            <a:r>
              <a:rPr lang="en-GB" dirty="0"/>
              <a:t>Week 2 – Lectures 4 and 5</a:t>
            </a:r>
          </a:p>
          <a:p>
            <a:r>
              <a:rPr lang="en-GB" dirty="0"/>
              <a:t>Week 3 – Lectures 6 and 7</a:t>
            </a:r>
          </a:p>
          <a:p>
            <a:r>
              <a:rPr lang="en-GB" dirty="0"/>
              <a:t>Week 4 – Tutorials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421256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611626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they are welcome to ONE tutorial per module to ask questions on the assignment. There will be time for this during week 4, but students can request a tutorial at any time during the module. </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834197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551550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what to include in PDP</a:t>
            </a:r>
          </a:p>
          <a:p>
            <a:r>
              <a:rPr lang="en-GB" dirty="0"/>
              <a:t>Students can design their own templates if they wish</a:t>
            </a:r>
          </a:p>
          <a:p>
            <a:r>
              <a:rPr lang="en-GB" dirty="0"/>
              <a:t>Other templates available on Moodle to show to students </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43998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structure this how they want to in terms of portrait/landscape, text boxes, paragraphs, images etc. </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16412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waffle – students only have 1000 words so need to be concise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667352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a:t>
            </a:r>
          </a:p>
          <a:p>
            <a:r>
              <a:rPr lang="en-GB" dirty="0"/>
              <a:t>Spelling, punctuation, grammar, sentence structure etc</a:t>
            </a:r>
          </a:p>
          <a:p>
            <a:r>
              <a:rPr lang="en-GB" dirty="0"/>
              <a:t>Format is important here as there are three very different sections with tables and templates – ensure you save your document as a PDF before your upload to Turnitin so that the formatting isn’t impacted</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657225" y="793750"/>
            <a:ext cx="5295900" cy="3971925"/>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EYP need? What skills, values, attributes ae important? </a:t>
            </a:r>
          </a:p>
          <a:p>
            <a:r>
              <a:rPr lang="en-GB" dirty="0"/>
              <a:t>Communication</a:t>
            </a:r>
          </a:p>
          <a:p>
            <a:r>
              <a:rPr lang="en-GB" dirty="0"/>
              <a:t>Care</a:t>
            </a:r>
          </a:p>
          <a:p>
            <a:r>
              <a:rPr lang="en-GB" dirty="0"/>
              <a:t>Teamwork </a:t>
            </a:r>
          </a:p>
          <a:p>
            <a:r>
              <a:rPr lang="en-GB" dirty="0"/>
              <a:t>Enthusiasm </a:t>
            </a:r>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2898571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 – spider diagram/ table on A3 paper </a:t>
            </a:r>
          </a:p>
          <a:p>
            <a:r>
              <a:rPr lang="en-GB" dirty="0"/>
              <a:t>Think of all the different professionals that work in EY (Teachers, TAs, Nursery workers, Social workers, play therapist, LA officers, safeguarding officer, ALN support, play groups, community groups etc) and consider the specific skills and values needed for these roles. </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3530308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plenty of resources available on Moodle to support you with your assignment! </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1545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9/11/2023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9/11/2023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9/11/2023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image" Target="../media/image29.jpeg"/><Relationship Id="rId4" Type="http://schemas.openxmlformats.org/officeDocument/2006/relationships/hyperlink" Target="mailto:moodle@uwtsd.ac.uk"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39.png"/><Relationship Id="rId26" Type="http://schemas.openxmlformats.org/officeDocument/2006/relationships/image" Target="../media/image43.png"/><Relationship Id="rId21" Type="http://schemas.openxmlformats.org/officeDocument/2006/relationships/customXml" Target="../ink/ink10.xml"/><Relationship Id="rId34" Type="http://schemas.openxmlformats.org/officeDocument/2006/relationships/customXml" Target="../ink/ink17.xml"/><Relationship Id="rId7" Type="http://schemas.openxmlformats.org/officeDocument/2006/relationships/customXml" Target="../ink/ink3.xml"/><Relationship Id="rId12" Type="http://schemas.openxmlformats.org/officeDocument/2006/relationships/image" Target="../media/image36.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image" Target="../media/image46.png"/><Relationship Id="rId2" Type="http://schemas.openxmlformats.org/officeDocument/2006/relationships/notesSlide" Target="../notesSlides/notesSlide14.xml"/><Relationship Id="rId16" Type="http://schemas.openxmlformats.org/officeDocument/2006/relationships/image" Target="../media/image38.png"/><Relationship Id="rId20" Type="http://schemas.openxmlformats.org/officeDocument/2006/relationships/image" Target="../media/image40.png"/><Relationship Id="rId29" Type="http://schemas.openxmlformats.org/officeDocument/2006/relationships/customXml" Target="../ink/ink14.xml"/><Relationship Id="rId1" Type="http://schemas.openxmlformats.org/officeDocument/2006/relationships/slideLayout" Target="../slideLayouts/slideLayout10.xml"/><Relationship Id="rId6" Type="http://schemas.openxmlformats.org/officeDocument/2006/relationships/image" Target="../media/image33.png"/><Relationship Id="rId11" Type="http://schemas.openxmlformats.org/officeDocument/2006/relationships/customXml" Target="../ink/ink5.xml"/><Relationship Id="rId24" Type="http://schemas.openxmlformats.org/officeDocument/2006/relationships/image" Target="../media/image42.png"/><Relationship Id="rId32" Type="http://schemas.openxmlformats.org/officeDocument/2006/relationships/customXml" Target="../ink/ink16.xml"/><Relationship Id="rId37" Type="http://schemas.openxmlformats.org/officeDocument/2006/relationships/image" Target="../media/image48.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44.png"/><Relationship Id="rId36" Type="http://schemas.openxmlformats.org/officeDocument/2006/relationships/customXml" Target="../ink/ink18.xml"/><Relationship Id="rId10" Type="http://schemas.openxmlformats.org/officeDocument/2006/relationships/image" Target="../media/image35.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32.png"/><Relationship Id="rId9" Type="http://schemas.openxmlformats.org/officeDocument/2006/relationships/customXml" Target="../ink/ink4.xml"/><Relationship Id="rId14" Type="http://schemas.openxmlformats.org/officeDocument/2006/relationships/image" Target="../media/image37.png"/><Relationship Id="rId22" Type="http://schemas.openxmlformats.org/officeDocument/2006/relationships/image" Target="../media/image41.png"/><Relationship Id="rId27" Type="http://schemas.openxmlformats.org/officeDocument/2006/relationships/customXml" Target="../ink/ink13.xml"/><Relationship Id="rId30" Type="http://schemas.openxmlformats.org/officeDocument/2006/relationships/image" Target="../media/image45.png"/><Relationship Id="rId35" Type="http://schemas.openxmlformats.org/officeDocument/2006/relationships/image" Target="../media/image47.png"/><Relationship Id="rId8" Type="http://schemas.openxmlformats.org/officeDocument/2006/relationships/image" Target="../media/image34.png"/><Relationship Id="rId3" Type="http://schemas.openxmlformats.org/officeDocument/2006/relationships/customXml" Target="../ink/ink1.xml"/></Relationships>
</file>

<file path=ppt/slides/_rels/slide26.xml.rels><?xml version="1.0" encoding="UTF-8" standalone="yes"?>
<Relationships xmlns="http://schemas.openxmlformats.org/package/2006/relationships"><Relationship Id="rId3" Type="http://schemas.openxmlformats.org/officeDocument/2006/relationships/hyperlink" Target="https://whelf-uwtsd.leganto.exlibrisgroup.com/leganto/readinglist/lists/9506598490002421" TargetMode="External"/><Relationship Id="rId2" Type="http://schemas.openxmlformats.org/officeDocument/2006/relationships/notesSlide" Target="../notesSlides/notesSlide15.xml"/><Relationship Id="rId1" Type="http://schemas.openxmlformats.org/officeDocument/2006/relationships/slideLayout" Target="../slideLayouts/slideLayout9.xml"/><Relationship Id="rId4" Type="http://schemas.openxmlformats.org/officeDocument/2006/relationships/hyperlink" Target="https://www-citethemrightonline-com.ezproxy.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587830" y="380999"/>
            <a:ext cx="8256814" cy="5178287"/>
          </a:xfrm>
        </p:spPr>
        <p:txBody>
          <a:bodyPr>
            <a:normAutofit fontScale="85000" lnSpcReduction="20000"/>
          </a:bodyPr>
          <a:lstStyle/>
          <a:p>
            <a:pPr marL="0" indent="0" algn="ctr">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1: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Introduction and Assessment</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Bhavisha Bhanderi</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Early Years Professional Development Programme – Currently registering  interest for January 2024 starts">
            <a:extLst>
              <a:ext uri="{FF2B5EF4-FFF2-40B4-BE49-F238E27FC236}">
                <a16:creationId xmlns:a16="http://schemas.microsoft.com/office/drawing/2014/main" id="{ABF52B44-956B-3DAD-0C82-4ACECE151F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8053" y="2214563"/>
            <a:ext cx="4178117" cy="2780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5F4A-9275-F0E7-46A7-8DDE0F556B37}"/>
              </a:ext>
            </a:extLst>
          </p:cNvPr>
          <p:cNvSpPr>
            <a:spLocks noGrp="1"/>
          </p:cNvSpPr>
          <p:nvPr>
            <p:ph type="title"/>
          </p:nvPr>
        </p:nvSpPr>
        <p:spPr>
          <a:xfrm>
            <a:off x="-400050" y="-125185"/>
            <a:ext cx="9944099" cy="1636259"/>
          </a:xfrm>
        </p:spPr>
        <p:txBody>
          <a:bodyPr>
            <a:normAutofit/>
          </a:bodyPr>
          <a:lstStyle/>
          <a:p>
            <a:pPr algn="ctr"/>
            <a:b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4000" b="0" i="0" u="none" strike="noStrike" kern="1200" cap="none" spc="0" normalizeH="0" baseline="0" noProof="0" dirty="0">
                <a:ln>
                  <a:noFill/>
                </a:ln>
                <a:solidFill>
                  <a:srgbClr val="5B9BD5">
                    <a:lumMod val="75000"/>
                  </a:srgbClr>
                </a:solidFill>
                <a:effectLst/>
                <a:uLnTx/>
                <a:uFillTx/>
                <a:latin typeface="Arial" panose="020B0604020202020204" pitchFamily="34" charset="0"/>
                <a:cs typeface="Arial" panose="020B0604020202020204" pitchFamily="34" charset="0"/>
              </a:rPr>
              <a:t>Employability/Transferable Skills</a:t>
            </a:r>
            <a:endParaRPr lang="en-GB" sz="3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BA7FCE5-3D43-9AE3-DF97-14FD21FE32E5}"/>
              </a:ext>
            </a:extLst>
          </p:cNvPr>
          <p:cNvSpPr>
            <a:spLocks noGrp="1"/>
          </p:cNvSpPr>
          <p:nvPr>
            <p:ph sz="half" idx="2"/>
          </p:nvPr>
        </p:nvSpPr>
        <p:spPr>
          <a:xfrm>
            <a:off x="500743" y="1825625"/>
            <a:ext cx="8245927" cy="3809862"/>
          </a:xfrm>
        </p:spPr>
        <p:txBody>
          <a:bodyPr>
            <a:normAutofit fontScale="92500" lnSpcReduction="10000"/>
          </a:bodyPr>
          <a:lstStyle/>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8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8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Interpersonal skills</a:t>
            </a:r>
          </a:p>
          <a:p>
            <a:r>
              <a:rPr lang="en-GB" altLang="en-US" sz="2800" dirty="0">
                <a:solidFill>
                  <a:schemeClr val="accent1">
                    <a:lumMod val="75000"/>
                  </a:schemeClr>
                </a:solidFill>
                <a:latin typeface="Arial" panose="020B0604020202020204" pitchFamily="34" charset="0"/>
                <a:cs typeface="Arial" panose="020B0604020202020204" pitchFamily="34" charset="0"/>
              </a:rPr>
              <a:t>Reliability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Consideration for others </a:t>
            </a:r>
          </a:p>
          <a:p>
            <a:r>
              <a:rPr lang="en-GB" altLang="en-US" sz="2800" dirty="0">
                <a:solidFill>
                  <a:schemeClr val="accent1">
                    <a:lumMod val="75000"/>
                  </a:schemeClr>
                </a:solidFill>
                <a:latin typeface="Arial" panose="020B0604020202020204" pitchFamily="34" charset="0"/>
                <a:cs typeface="Arial" panose="020B0604020202020204" pitchFamily="34" charset="0"/>
              </a:rPr>
              <a:t>Effective communication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pic>
        <p:nvPicPr>
          <p:cNvPr id="2050" name="Picture 2" descr="Capitalizing Transferable Skills in your Job Search - Aquinas Consulting">
            <a:extLst>
              <a:ext uri="{FF2B5EF4-FFF2-40B4-BE49-F238E27FC236}">
                <a16:creationId xmlns:a16="http://schemas.microsoft.com/office/drawing/2014/main" id="{59F8E625-1E5D-7014-4981-96D0C4511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7536" y="1692911"/>
            <a:ext cx="5286464" cy="2627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38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A1F45-618C-37AA-7F52-A6D0794F916B}"/>
              </a:ext>
            </a:extLst>
          </p:cNvPr>
          <p:cNvSpPr>
            <a:spLocks noGrp="1"/>
          </p:cNvSpPr>
          <p:nvPr>
            <p:ph type="title"/>
          </p:nvPr>
        </p:nvSpPr>
        <p:spPr>
          <a:xfrm>
            <a:off x="0" y="-23901"/>
            <a:ext cx="9144000" cy="1325563"/>
          </a:xfrm>
        </p:spPr>
        <p:txBody>
          <a:bodyPr>
            <a:noAutofit/>
          </a:bodyPr>
          <a:lstStyle/>
          <a:p>
            <a:pPr algn="ctr"/>
            <a:br>
              <a:rPr lang="en-GB" sz="4000" dirty="0">
                <a:solidFill>
                  <a:prstClr val="black"/>
                </a:solidFill>
                <a:latin typeface="Arial" panose="020B0604020202020204" pitchFamily="34" charset="0"/>
                <a:cs typeface="Arial" panose="020B0604020202020204" pitchFamily="34" charset="0"/>
              </a:rPr>
            </a:br>
            <a:r>
              <a:rPr kumimoji="0" lang="en-GB" sz="3600" b="0" i="0" u="none" strike="noStrike" kern="1200" cap="none" spc="0" normalizeH="0" baseline="0" noProof="0" dirty="0">
                <a:ln>
                  <a:noFill/>
                </a:ln>
                <a:solidFill>
                  <a:srgbClr val="5B9BD5">
                    <a:lumMod val="75000"/>
                  </a:srgbClr>
                </a:solidFill>
                <a:effectLst/>
                <a:uLnTx/>
                <a:uFillTx/>
                <a:latin typeface="Arial" panose="020B0604020202020204" pitchFamily="34" charset="0"/>
                <a:ea typeface="+mj-ea"/>
                <a:cs typeface="Arial" panose="020B0604020202020204" pitchFamily="34" charset="0"/>
              </a:rPr>
              <a:t>Early Years Practitioner programme</a:t>
            </a:r>
            <a:endParaRPr lang="en-GB" sz="3600" dirty="0"/>
          </a:p>
        </p:txBody>
      </p:sp>
      <p:sp>
        <p:nvSpPr>
          <p:cNvPr id="4" name="Content Placeholder 3">
            <a:extLst>
              <a:ext uri="{FF2B5EF4-FFF2-40B4-BE49-F238E27FC236}">
                <a16:creationId xmlns:a16="http://schemas.microsoft.com/office/drawing/2014/main" id="{ED59B0A3-0B92-999D-EF5F-594DB39B78A5}"/>
              </a:ext>
            </a:extLst>
          </p:cNvPr>
          <p:cNvSpPr>
            <a:spLocks noGrp="1"/>
          </p:cNvSpPr>
          <p:nvPr>
            <p:ph sz="half" idx="2"/>
          </p:nvPr>
        </p:nvSpPr>
        <p:spPr>
          <a:xfrm>
            <a:off x="381000" y="1607910"/>
            <a:ext cx="4293870" cy="4164240"/>
          </a:xfrm>
        </p:spPr>
        <p:txBody>
          <a:bodyPr>
            <a:normAutofit/>
          </a:bodyPr>
          <a:lstStyle/>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Core – K21, K41, K42, K50, K52, K53</a:t>
            </a:r>
          </a:p>
          <a:p>
            <a:pPr marL="0" indent="0">
              <a:buNone/>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Task:                  </a:t>
            </a:r>
          </a:p>
          <a:p>
            <a:pPr marL="0" indent="0">
              <a:buNone/>
              <a:defRPr/>
            </a:pPr>
            <a:r>
              <a:rPr lang="en-GB" altLang="en-US" dirty="0">
                <a:solidFill>
                  <a:schemeClr val="accent1">
                    <a:lumMod val="75000"/>
                  </a:schemeClr>
                </a:solidFill>
                <a:latin typeface="Arial" panose="020B0604020202020204" pitchFamily="34" charset="0"/>
                <a:cs typeface="Arial" panose="020B0604020202020204" pitchFamily="34" charset="0"/>
              </a:rPr>
              <a:t>Core: K1, K4, K8, K19                               SCD HSC 0044 P30 SCH53: 1,2,3 </a:t>
            </a:r>
            <a:r>
              <a:rPr lang="en-GB" b="1" u="sng" dirty="0">
                <a:solidFill>
                  <a:schemeClr val="accent1">
                    <a:lumMod val="75000"/>
                  </a:schemeClr>
                </a:solidFill>
                <a:latin typeface="Arial" panose="020B0604020202020204" pitchFamily="34" charset="0"/>
                <a:cs typeface="Arial" panose="020B0604020202020204" pitchFamily="34" charset="0"/>
              </a:rPr>
              <a:t>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pic>
        <p:nvPicPr>
          <p:cNvPr id="3074" name="Picture 2" descr="National Occupational Standards">
            <a:extLst>
              <a:ext uri="{FF2B5EF4-FFF2-40B4-BE49-F238E27FC236}">
                <a16:creationId xmlns:a16="http://schemas.microsoft.com/office/drawing/2014/main" id="{FA2D3ECF-05D6-9F56-FC0A-5574D998D0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2125" y="2358390"/>
            <a:ext cx="4041125" cy="2213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323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a:xfrm>
            <a:off x="58242" y="-124108"/>
            <a:ext cx="8835317" cy="1325563"/>
          </a:xfrm>
        </p:spPr>
        <p:txBody>
          <a:bodyPr/>
          <a:lstStyle/>
          <a:p>
            <a:r>
              <a:rPr lang="en-GB" sz="4400"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2"/>
          </p:nvPr>
        </p:nvSpPr>
        <p:spPr>
          <a:xfrm>
            <a:off x="262088" y="1001487"/>
            <a:ext cx="4113969" cy="4568122"/>
          </a:xfrm>
        </p:spPr>
        <p:txBody>
          <a:bodyPr>
            <a:normAutofit fontScale="92500" lnSpcReduction="20000"/>
          </a:bodyPr>
          <a:lstStyle/>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Week 1;</a:t>
            </a:r>
          </a:p>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1. Introduction </a:t>
            </a:r>
          </a:p>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2. Personal Development Planning</a:t>
            </a:r>
          </a:p>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 </a:t>
            </a:r>
          </a:p>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Week 2;</a:t>
            </a:r>
          </a:p>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3. Early Years Professional </a:t>
            </a:r>
          </a:p>
          <a:p>
            <a:pPr marL="0" indent="0" rtl="0">
              <a:lnSpc>
                <a:spcPct val="110000"/>
              </a:lnSpc>
              <a:buNone/>
            </a:pPr>
            <a:r>
              <a:rPr lang="en-GB" sz="3000" dirty="0">
                <a:solidFill>
                  <a:srgbClr val="0070C0"/>
                </a:solidFill>
                <a:latin typeface="Arial" panose="020B0604020202020204" pitchFamily="34" charset="0"/>
                <a:cs typeface="Arial" panose="020B0604020202020204" pitchFamily="34" charset="0"/>
              </a:rPr>
              <a:t>4. Reflective Practice </a:t>
            </a:r>
          </a:p>
          <a:p>
            <a:pPr marL="0" indent="0">
              <a:buNone/>
            </a:pPr>
            <a:endParaRPr lang="en-GB" dirty="0"/>
          </a:p>
        </p:txBody>
      </p:sp>
      <p:sp>
        <p:nvSpPr>
          <p:cNvPr id="3" name="TextBox 2">
            <a:extLst>
              <a:ext uri="{FF2B5EF4-FFF2-40B4-BE49-F238E27FC236}">
                <a16:creationId xmlns:a16="http://schemas.microsoft.com/office/drawing/2014/main" id="{52619F89-B13C-19D1-2F03-008ACF2EA7FC}"/>
              </a:ext>
            </a:extLst>
          </p:cNvPr>
          <p:cNvSpPr txBox="1"/>
          <p:nvPr/>
        </p:nvSpPr>
        <p:spPr>
          <a:xfrm>
            <a:off x="4884703" y="1001487"/>
            <a:ext cx="4008856" cy="4161139"/>
          </a:xfrm>
          <a:prstGeom prst="rect">
            <a:avLst/>
          </a:prstGeom>
          <a:noFill/>
        </p:spPr>
        <p:txBody>
          <a:bodyPr wrap="square" rtlCol="0">
            <a:spAutoFit/>
          </a:bodyPr>
          <a:lstStyle/>
          <a:p>
            <a:pPr marL="0" indent="0" rtl="0">
              <a:lnSpc>
                <a:spcPct val="110000"/>
              </a:lnSpc>
              <a:buNone/>
            </a:pPr>
            <a:r>
              <a:rPr lang="en-GB" sz="2800" dirty="0">
                <a:solidFill>
                  <a:srgbClr val="0070C0"/>
                </a:solidFill>
                <a:latin typeface="Arial" panose="020B0604020202020204" pitchFamily="34" charset="0"/>
                <a:cs typeface="Arial" panose="020B0604020202020204" pitchFamily="34" charset="0"/>
              </a:rPr>
              <a:t>Week 3;</a:t>
            </a:r>
          </a:p>
          <a:p>
            <a:pPr marL="0" indent="0" rtl="0">
              <a:lnSpc>
                <a:spcPct val="110000"/>
              </a:lnSpc>
              <a:buNone/>
            </a:pPr>
            <a:r>
              <a:rPr lang="en-GB" sz="2800" dirty="0">
                <a:solidFill>
                  <a:srgbClr val="0070C0"/>
                </a:solidFill>
                <a:latin typeface="Arial" panose="020B0604020202020204" pitchFamily="34" charset="0"/>
                <a:cs typeface="Arial" panose="020B0604020202020204" pitchFamily="34" charset="0"/>
              </a:rPr>
              <a:t>5. Skills and Values</a:t>
            </a:r>
          </a:p>
          <a:p>
            <a:pPr marL="0" indent="0" rtl="0">
              <a:lnSpc>
                <a:spcPct val="110000"/>
              </a:lnSpc>
              <a:buNone/>
            </a:pPr>
            <a:endParaRPr lang="en-GB" sz="2800" dirty="0">
              <a:solidFill>
                <a:srgbClr val="0070C0"/>
              </a:solidFill>
              <a:latin typeface="Arial" panose="020B0604020202020204" pitchFamily="34" charset="0"/>
              <a:cs typeface="Arial" panose="020B0604020202020204" pitchFamily="34" charset="0"/>
            </a:endParaRPr>
          </a:p>
          <a:p>
            <a:pPr marL="0" indent="0" rtl="0">
              <a:lnSpc>
                <a:spcPct val="110000"/>
              </a:lnSpc>
              <a:buNone/>
            </a:pPr>
            <a:endParaRPr lang="en-GB" sz="2800" dirty="0">
              <a:solidFill>
                <a:srgbClr val="0070C0"/>
              </a:solidFill>
              <a:latin typeface="Arial" panose="020B0604020202020204" pitchFamily="34" charset="0"/>
              <a:cs typeface="Arial" panose="020B0604020202020204" pitchFamily="34" charset="0"/>
            </a:endParaRPr>
          </a:p>
          <a:p>
            <a:pPr marL="0" indent="0" rtl="0">
              <a:lnSpc>
                <a:spcPct val="110000"/>
              </a:lnSpc>
              <a:buNone/>
            </a:pPr>
            <a:endParaRPr lang="en-GB" sz="2800" dirty="0">
              <a:solidFill>
                <a:srgbClr val="0070C0"/>
              </a:solidFill>
              <a:latin typeface="Arial" panose="020B0604020202020204" pitchFamily="34" charset="0"/>
              <a:cs typeface="Arial" panose="020B0604020202020204" pitchFamily="34" charset="0"/>
            </a:endParaRPr>
          </a:p>
          <a:p>
            <a:pPr marL="0" indent="0" rtl="0">
              <a:lnSpc>
                <a:spcPct val="110000"/>
              </a:lnSpc>
              <a:buNone/>
            </a:pPr>
            <a:r>
              <a:rPr lang="en-GB" sz="2800" dirty="0">
                <a:solidFill>
                  <a:srgbClr val="0070C0"/>
                </a:solidFill>
                <a:latin typeface="Arial" panose="020B0604020202020204" pitchFamily="34" charset="0"/>
                <a:cs typeface="Arial" panose="020B0604020202020204" pitchFamily="34" charset="0"/>
              </a:rPr>
              <a:t>Week 4</a:t>
            </a:r>
          </a:p>
          <a:p>
            <a:pPr marL="0" indent="0" rtl="0">
              <a:lnSpc>
                <a:spcPct val="110000"/>
              </a:lnSpc>
              <a:buNone/>
            </a:pPr>
            <a:r>
              <a:rPr lang="en-GB" sz="2800" dirty="0">
                <a:solidFill>
                  <a:srgbClr val="0070C0"/>
                </a:solidFill>
                <a:latin typeface="Arial" panose="020B0604020202020204" pitchFamily="34" charset="0"/>
                <a:cs typeface="Arial" panose="020B0604020202020204" pitchFamily="34" charset="0"/>
              </a:rPr>
              <a:t>6. Children’s Rights</a:t>
            </a:r>
          </a:p>
          <a:p>
            <a:pPr marL="0" indent="0" rtl="0">
              <a:lnSpc>
                <a:spcPct val="110000"/>
              </a:lnSpc>
              <a:buNone/>
            </a:pPr>
            <a:r>
              <a:rPr lang="en-GB" sz="2800" dirty="0">
                <a:solidFill>
                  <a:srgbClr val="0070C0"/>
                </a:solidFill>
                <a:latin typeface="Arial" panose="020B0604020202020204" pitchFamily="34" charset="0"/>
                <a:cs typeface="Arial" panose="020B0604020202020204" pitchFamily="34" charset="0"/>
              </a:rPr>
              <a:t>7. Safeguarding </a:t>
            </a:r>
          </a:p>
          <a:p>
            <a:endParaRPr lang="en-GB" dirty="0"/>
          </a:p>
        </p:txBody>
      </p:sp>
    </p:spTree>
    <p:extLst>
      <p:ext uri="{BB962C8B-B14F-4D97-AF65-F5344CB8AC3E}">
        <p14:creationId xmlns:p14="http://schemas.microsoft.com/office/powerpoint/2010/main" val="1895858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a:xfrm>
            <a:off x="459923" y="82097"/>
            <a:ext cx="7886700" cy="799646"/>
          </a:xfrm>
        </p:spPr>
        <p:txBody>
          <a:bodyPr>
            <a:normAutofit/>
          </a:bodyPr>
          <a:lstStyle/>
          <a:p>
            <a:pPr algn="ctr"/>
            <a:r>
              <a:rPr lang="en-US" altLang="en-US" dirty="0">
                <a:solidFill>
                  <a:schemeClr val="accent1">
                    <a:lumMod val="75000"/>
                  </a:schemeClr>
                </a:solidFill>
                <a:latin typeface="Arial" panose="020B0604020202020204" pitchFamily="34" charset="0"/>
                <a:cs typeface="Arial" panose="020B0604020202020204" pitchFamily="34" charset="0"/>
              </a:rPr>
              <a:t>Learning Outcomes</a:t>
            </a:r>
            <a:endParaRPr lang="en-GB" sz="6000"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80159" y="1023257"/>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hangingPunct="0"/>
            <a:r>
              <a:rPr lang="en-GB" dirty="0">
                <a:solidFill>
                  <a:schemeClr val="accent1">
                    <a:lumMod val="75000"/>
                  </a:schemeClr>
                </a:solidFill>
                <a:latin typeface="Arial" panose="020B0604020202020204" pitchFamily="34" charset="0"/>
                <a:cs typeface="Arial" panose="020B0604020202020204" pitchFamily="34" charset="0"/>
              </a:rPr>
              <a:t>Recognise and articulate the fundamental aspects of professional practice in the context of the early years.  This includes the development of interagency working and effective partnerships with children, families, communities, professionals and organisations. </a:t>
            </a:r>
          </a:p>
          <a:p>
            <a:pPr hangingPunct="0"/>
            <a:r>
              <a:rPr lang="en-GB" dirty="0">
                <a:solidFill>
                  <a:schemeClr val="accent1">
                    <a:lumMod val="75000"/>
                  </a:schemeClr>
                </a:solidFill>
                <a:latin typeface="Arial" panose="020B0604020202020204" pitchFamily="34" charset="0"/>
                <a:cs typeface="Arial" panose="020B0604020202020204" pitchFamily="34" charset="0"/>
              </a:rPr>
              <a:t>Recognise the significance of the observation and planning process in delivering individualised, objective and inclusive interventions.  </a:t>
            </a:r>
          </a:p>
          <a:p>
            <a:pPr hangingPunct="0"/>
            <a:r>
              <a:rPr lang="en-GB" dirty="0">
                <a:solidFill>
                  <a:schemeClr val="accent1">
                    <a:lumMod val="75000"/>
                  </a:schemeClr>
                </a:solidFill>
                <a:latin typeface="Arial" panose="020B0604020202020204" pitchFamily="34" charset="0"/>
                <a:cs typeface="Arial" panose="020B0604020202020204" pitchFamily="34" charset="0"/>
              </a:rPr>
              <a:t>Develop and assimilate a theoretical understanding of the reflective process and its relevance to early years practice. </a:t>
            </a:r>
          </a:p>
        </p:txBody>
      </p:sp>
    </p:spTree>
    <p:extLst>
      <p:ext uri="{BB962C8B-B14F-4D97-AF65-F5344CB8AC3E}">
        <p14:creationId xmlns:p14="http://schemas.microsoft.com/office/powerpoint/2010/main" val="310085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3E6A-09EF-4F1E-7BE1-C7BCAE967FB6}"/>
              </a:ext>
            </a:extLst>
          </p:cNvPr>
          <p:cNvSpPr>
            <a:spLocks noGrp="1"/>
          </p:cNvSpPr>
          <p:nvPr>
            <p:ph type="title"/>
          </p:nvPr>
        </p:nvSpPr>
        <p:spPr>
          <a:xfrm>
            <a:off x="171450" y="190500"/>
            <a:ext cx="8801100" cy="2215243"/>
          </a:xfrm>
        </p:spPr>
        <p:txBody>
          <a:bodyPr>
            <a:noAutofit/>
          </a:bodyPr>
          <a:lstStyle/>
          <a:p>
            <a:pPr algn="ctr"/>
            <a:br>
              <a:rPr lang="en-GB" sz="2800" dirty="0">
                <a:effectLst/>
                <a:latin typeface="Arial" panose="020B0604020202020204" pitchFamily="34" charset="0"/>
                <a:ea typeface="Times New Roman" panose="02020603050405020304" pitchFamily="18" charset="0"/>
                <a:cs typeface="Arial" panose="020B0604020202020204" pitchFamily="34" charset="0"/>
              </a:rPr>
            </a:br>
            <a:r>
              <a:rPr lang="cy-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ECEY4009 </a:t>
            </a:r>
            <a:r>
              <a:rPr lang="en-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Assignment: </a:t>
            </a:r>
            <a:r>
              <a:rPr lang="en-GB" sz="2800" u="sng"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Portfolio of three parts (equivalent to 3000 words)</a:t>
            </a: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75DCA5-F0C7-0402-DCA7-42675E7524C2}"/>
              </a:ext>
            </a:extLst>
          </p:cNvPr>
          <p:cNvSpPr>
            <a:spLocks noGrp="1"/>
          </p:cNvSpPr>
          <p:nvPr>
            <p:ph idx="1"/>
          </p:nvPr>
        </p:nvSpPr>
        <p:spPr>
          <a:xfrm>
            <a:off x="272143" y="2541815"/>
            <a:ext cx="8243207" cy="2984579"/>
          </a:xfrm>
        </p:spPr>
        <p:txBody>
          <a:bodyPr>
            <a:normAutofit/>
          </a:bodyPr>
          <a:lstStyle/>
          <a:p>
            <a:pPr marL="0" indent="0">
              <a:buNone/>
            </a:pPr>
            <a:r>
              <a:rPr lang="en-GB" sz="3200" dirty="0">
                <a:solidFill>
                  <a:srgbClr val="0070C0"/>
                </a:solidFill>
              </a:rPr>
              <a:t>Submission date:</a:t>
            </a:r>
          </a:p>
          <a:p>
            <a:pPr marL="0" indent="0">
              <a:buNone/>
            </a:pPr>
            <a:endParaRPr lang="en-GB" sz="3200" dirty="0">
              <a:solidFill>
                <a:srgbClr val="0070C0"/>
              </a:solidFill>
            </a:endParaRPr>
          </a:p>
          <a:p>
            <a:r>
              <a:rPr lang="en-GB" sz="3200" b="1" dirty="0">
                <a:solidFill>
                  <a:srgbClr val="0070C0"/>
                </a:solidFill>
              </a:rPr>
              <a:t>FTF Groups = 29/10/23 by 23:59 </a:t>
            </a:r>
            <a:r>
              <a:rPr lang="en-GB" sz="3200" dirty="0">
                <a:solidFill>
                  <a:srgbClr val="0070C0"/>
                </a:solidFill>
              </a:rPr>
              <a:t>via Turnitin</a:t>
            </a:r>
          </a:p>
        </p:txBody>
      </p:sp>
    </p:spTree>
    <p:extLst>
      <p:ext uri="{BB962C8B-B14F-4D97-AF65-F5344CB8AC3E}">
        <p14:creationId xmlns:p14="http://schemas.microsoft.com/office/powerpoint/2010/main" val="2487635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2693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6684D74-D21F-831B-1D71-AE2EC9E7BF38}"/>
              </a:ext>
            </a:extLst>
          </p:cNvPr>
          <p:cNvGraphicFramePr>
            <a:graphicFrameLocks noGrp="1"/>
          </p:cNvGraphicFramePr>
          <p:nvPr>
            <p:extLst>
              <p:ext uri="{D42A27DB-BD31-4B8C-83A1-F6EECF244321}">
                <p14:modId xmlns:p14="http://schemas.microsoft.com/office/powerpoint/2010/main" val="2341994930"/>
              </p:ext>
            </p:extLst>
          </p:nvPr>
        </p:nvGraphicFramePr>
        <p:xfrm>
          <a:off x="0" y="1"/>
          <a:ext cx="9144001" cy="6269108"/>
        </p:xfrm>
        <a:graphic>
          <a:graphicData uri="http://schemas.openxmlformats.org/drawingml/2006/table">
            <a:tbl>
              <a:tblPr firstRow="1" firstCol="1" bandRow="1"/>
              <a:tblGrid>
                <a:gridCol w="2100943">
                  <a:extLst>
                    <a:ext uri="{9D8B030D-6E8A-4147-A177-3AD203B41FA5}">
                      <a16:colId xmlns:a16="http://schemas.microsoft.com/office/drawing/2014/main" val="3415672805"/>
                    </a:ext>
                  </a:extLst>
                </a:gridCol>
                <a:gridCol w="1741714">
                  <a:extLst>
                    <a:ext uri="{9D8B030D-6E8A-4147-A177-3AD203B41FA5}">
                      <a16:colId xmlns:a16="http://schemas.microsoft.com/office/drawing/2014/main" val="3992223505"/>
                    </a:ext>
                  </a:extLst>
                </a:gridCol>
                <a:gridCol w="1698172">
                  <a:extLst>
                    <a:ext uri="{9D8B030D-6E8A-4147-A177-3AD203B41FA5}">
                      <a16:colId xmlns:a16="http://schemas.microsoft.com/office/drawing/2014/main" val="2760798674"/>
                    </a:ext>
                  </a:extLst>
                </a:gridCol>
                <a:gridCol w="1343353">
                  <a:extLst>
                    <a:ext uri="{9D8B030D-6E8A-4147-A177-3AD203B41FA5}">
                      <a16:colId xmlns:a16="http://schemas.microsoft.com/office/drawing/2014/main" val="2014501865"/>
                    </a:ext>
                  </a:extLst>
                </a:gridCol>
                <a:gridCol w="2259819">
                  <a:extLst>
                    <a:ext uri="{9D8B030D-6E8A-4147-A177-3AD203B41FA5}">
                      <a16:colId xmlns:a16="http://schemas.microsoft.com/office/drawing/2014/main" val="2473059831"/>
                    </a:ext>
                  </a:extLst>
                </a:gridCol>
              </a:tblGrid>
              <a:tr h="367997">
                <a:tc gridSpan="5">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What do I know already</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What have I learnt so far</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97966439"/>
                  </a:ext>
                </a:extLst>
              </a:tr>
              <a:tr h="367997">
                <a:tc gridSpan="5">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What do I want to develop</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61598193"/>
                  </a:ext>
                </a:extLst>
              </a:tr>
              <a:tr h="1839983">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Objective</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Actions (How will I achieve this objective/ what needs to be done?)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BE4D5"/>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Resources (What support and resources are needed to achieve this objective?)</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Target Date for achieving objective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cy-GB"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Success criteria (How will I know I have achieved this goal, how will I review this?)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extLst>
                  <a:ext uri="{0D108BD9-81ED-4DB2-BD59-A6C34878D82A}">
                    <a16:rowId xmlns:a16="http://schemas.microsoft.com/office/drawing/2014/main" val="1852935001"/>
                  </a:ext>
                </a:extLst>
              </a:tr>
              <a:tr h="1103990">
                <a:tc>
                  <a:txBody>
                    <a:bodyPr/>
                    <a:lstStyle/>
                    <a:p>
                      <a:r>
                        <a:rPr lang="en-GB" sz="1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E.g. Complete level three in safeguarding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i="1"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00251635"/>
                  </a:ext>
                </a:extLst>
              </a:tr>
              <a:tr h="1103990">
                <a:tc>
                  <a:txBody>
                    <a:bodyPr/>
                    <a:lstStyle/>
                    <a:p>
                      <a:r>
                        <a:rPr lang="en-GB" sz="1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E.g. Learn more about curiosity play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pl-PL"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0601918"/>
                  </a:ext>
                </a:extLst>
              </a:tr>
              <a:tr h="1485151">
                <a:tc>
                  <a:txBody>
                    <a:bodyPr/>
                    <a:lstStyle/>
                    <a:p>
                      <a:r>
                        <a:rPr lang="en-GB" sz="1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E.g. To use reflective practise techniques to help me develop as a practitioner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a:effectLst/>
                          <a:latin typeface="Arial" panose="020B0604020202020204" pitchFamily="34" charset="0"/>
                          <a:ea typeface="Times New Roman" panose="02020603050405020304" pitchFamily="18" charset="0"/>
                          <a:cs typeface="Arial" panose="020B0604020202020204" pitchFamily="34" charset="0"/>
                        </a:rPr>
                        <a:t> </a:t>
                      </a:r>
                      <a:endParaRPr lang="en-GB" sz="70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700" dirty="0">
                          <a:effectLst/>
                          <a:latin typeface="Arial" panose="020B0604020202020204" pitchFamily="34" charset="0"/>
                          <a:ea typeface="Times New Roman" panose="02020603050405020304" pitchFamily="18" charset="0"/>
                          <a:cs typeface="Arial" panose="020B0604020202020204" pitchFamily="34" charset="0"/>
                        </a:rPr>
                        <a:t> </a:t>
                      </a:r>
                      <a:endParaRPr lang="en-GB" sz="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435" marR="38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7040584"/>
                  </a:ext>
                </a:extLst>
              </a:tr>
            </a:tbl>
          </a:graphicData>
        </a:graphic>
      </p:graphicFrame>
    </p:spTree>
    <p:extLst>
      <p:ext uri="{BB962C8B-B14F-4D97-AF65-F5344CB8AC3E}">
        <p14:creationId xmlns:p14="http://schemas.microsoft.com/office/powerpoint/2010/main" val="2511531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A3AE-ADB0-0F02-0589-F4FC2E7729B2}"/>
              </a:ext>
            </a:extLst>
          </p:cNvPr>
          <p:cNvSpPr>
            <a:spLocks noGrp="1"/>
          </p:cNvSpPr>
          <p:nvPr>
            <p:ph type="title"/>
          </p:nvPr>
        </p:nvSpPr>
        <p:spPr>
          <a:xfrm>
            <a:off x="320110" y="112683"/>
            <a:ext cx="7886700" cy="1325563"/>
          </a:xfrm>
        </p:spPr>
        <p:txBody>
          <a:bodyPr/>
          <a:lstStyle/>
          <a:p>
            <a:r>
              <a:rPr lang="en-GB" b="1" dirty="0">
                <a:solidFill>
                  <a:srgbClr val="0070C0"/>
                </a:solidFill>
                <a:latin typeface="Arial" panose="020B0604020202020204" pitchFamily="34" charset="0"/>
                <a:cs typeface="Arial" panose="020B0604020202020204" pitchFamily="34" charset="0"/>
              </a:rPr>
              <a:t>Part 2: </a:t>
            </a:r>
          </a:p>
        </p:txBody>
      </p:sp>
      <p:sp>
        <p:nvSpPr>
          <p:cNvPr id="3" name="Content Placeholder 2">
            <a:extLst>
              <a:ext uri="{FF2B5EF4-FFF2-40B4-BE49-F238E27FC236}">
                <a16:creationId xmlns:a16="http://schemas.microsoft.com/office/drawing/2014/main" id="{04737C07-4B8A-58F4-22C0-0B96EB1559E7}"/>
              </a:ext>
            </a:extLst>
          </p:cNvPr>
          <p:cNvSpPr>
            <a:spLocks noGrp="1"/>
          </p:cNvSpPr>
          <p:nvPr>
            <p:ph idx="1"/>
          </p:nvPr>
        </p:nvSpPr>
        <p:spPr>
          <a:xfrm>
            <a:off x="159880" y="1618062"/>
            <a:ext cx="8824240" cy="4047852"/>
          </a:xfrm>
        </p:spPr>
        <p:txBody>
          <a:bodyPr>
            <a:normAutofit fontScale="92500" lnSpcReduction="10000"/>
          </a:bodyPr>
          <a:lstStyle/>
          <a:p>
            <a:pPr marL="0" lvl="0" indent="0" rtl="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Design a briefing paper that explores the importance of reflective practise within the early years and analyses different reflective models. (1000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What is reflection and reflective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Why is reflective practice important to EY practice?</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The theory of reflection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Analysis of different reflective models compare/contrast/pros/cons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666424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E686BB1-565D-3160-0D58-F78272760AA5}"/>
              </a:ext>
            </a:extLst>
          </p:cNvPr>
          <p:cNvSpPr txBox="1"/>
          <p:nvPr/>
        </p:nvSpPr>
        <p:spPr>
          <a:xfrm>
            <a:off x="190734" y="263663"/>
            <a:ext cx="8661556" cy="5693866"/>
          </a:xfrm>
          <a:prstGeom prst="rect">
            <a:avLst/>
          </a:prstGeom>
          <a:noFill/>
        </p:spPr>
        <p:txBody>
          <a:bodyPr wrap="square">
            <a:spAutoFit/>
          </a:bodyPr>
          <a:lstStyle/>
          <a:p>
            <a:r>
              <a:rPr lang="en-GB" sz="2800" dirty="0">
                <a:solidFill>
                  <a:srgbClr val="0070C0"/>
                </a:solidFill>
                <a:latin typeface="Arial" panose="020B0604020202020204" pitchFamily="34" charset="0"/>
                <a:cs typeface="Arial" panose="020B0604020202020204" pitchFamily="34" charset="0"/>
              </a:rPr>
              <a:t>A briefing paper is designed to provide information quickly and effectively about an issue or topic. It should be clear, concise, reliable and professional. </a:t>
            </a:r>
          </a:p>
          <a:p>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It should be no more than </a:t>
            </a:r>
            <a:r>
              <a:rPr lang="en-GB" sz="2800" b="1" dirty="0">
                <a:solidFill>
                  <a:srgbClr val="0070C0"/>
                </a:solidFill>
                <a:latin typeface="Arial" panose="020B0604020202020204" pitchFamily="34" charset="0"/>
                <a:cs typeface="Arial" panose="020B0604020202020204" pitchFamily="34" charset="0"/>
              </a:rPr>
              <a:t>one</a:t>
            </a:r>
            <a:r>
              <a:rPr lang="en-GB" sz="2800" dirty="0">
                <a:solidFill>
                  <a:srgbClr val="0070C0"/>
                </a:solidFill>
                <a:latin typeface="Arial" panose="020B0604020202020204" pitchFamily="34" charset="0"/>
                <a:cs typeface="Arial" panose="020B0604020202020204" pitchFamily="34" charset="0"/>
              </a:rPr>
              <a:t> A4 page in length. </a:t>
            </a:r>
          </a:p>
          <a:p>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You must include:</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What reflection and reflective practice is</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Why reflective practice is important in EY</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Some theory of reflection (Schon/Dewey)</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A comparison of two reflective models (Gibbs/Kolb/Driscoll) </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A conclusion </a:t>
            </a:r>
          </a:p>
        </p:txBody>
      </p:sp>
    </p:spTree>
    <p:extLst>
      <p:ext uri="{BB962C8B-B14F-4D97-AF65-F5344CB8AC3E}">
        <p14:creationId xmlns:p14="http://schemas.microsoft.com/office/powerpoint/2010/main" val="1870603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484E-CCEA-98BB-B336-E268E65452DE}"/>
              </a:ext>
            </a:extLst>
          </p:cNvPr>
          <p:cNvSpPr>
            <a:spLocks noGrp="1"/>
          </p:cNvSpPr>
          <p:nvPr>
            <p:ph type="title"/>
          </p:nvPr>
        </p:nvSpPr>
        <p:spPr>
          <a:xfrm>
            <a:off x="84147" y="-156588"/>
            <a:ext cx="7886700" cy="1325563"/>
          </a:xfrm>
        </p:spPr>
        <p:txBody>
          <a:bodyPr>
            <a:normAutofit/>
          </a:bodyPr>
          <a:lstStyle/>
          <a:p>
            <a:r>
              <a:rPr lang="en-GB" sz="4000" b="1" dirty="0">
                <a:solidFill>
                  <a:srgbClr val="0070C0"/>
                </a:solidFill>
                <a:latin typeface="Arial" panose="020B0604020202020204" pitchFamily="34" charset="0"/>
                <a:cs typeface="Arial" panose="020B0604020202020204" pitchFamily="34" charset="0"/>
              </a:rPr>
              <a:t>Part 3: Written Essay  </a:t>
            </a:r>
          </a:p>
        </p:txBody>
      </p:sp>
      <p:sp>
        <p:nvSpPr>
          <p:cNvPr id="3" name="Content Placeholder 2">
            <a:extLst>
              <a:ext uri="{FF2B5EF4-FFF2-40B4-BE49-F238E27FC236}">
                <a16:creationId xmlns:a16="http://schemas.microsoft.com/office/drawing/2014/main" id="{F4E5BACA-1459-8400-DDAB-05B557DA0A23}"/>
              </a:ext>
            </a:extLst>
          </p:cNvPr>
          <p:cNvSpPr>
            <a:spLocks noGrp="1"/>
          </p:cNvSpPr>
          <p:nvPr>
            <p:ph idx="1"/>
          </p:nvPr>
        </p:nvSpPr>
        <p:spPr>
          <a:xfrm>
            <a:off x="134636" y="1116353"/>
            <a:ext cx="8779362" cy="4684197"/>
          </a:xfrm>
        </p:spPr>
        <p:txBody>
          <a:bodyPr>
            <a:normAutofit lnSpcReduction="10000"/>
          </a:bodyPr>
          <a:lstStyle/>
          <a:p>
            <a:pPr marL="0" indent="0">
              <a:buNone/>
            </a:pPr>
            <a:r>
              <a:rPr lang="en-GB" sz="24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Recognise and analyse the significance of different aspects of professional practise and why these are important in meeting the individual and inclusive needs of children (1500 words).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Introduction – what is professional practise/ what is a professional?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What values are important for a professional practitioner and why are values important to professional practise?</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communication and relationships important to professional practice and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810627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A6C5-9B8F-E4D2-7E68-C7AB4E49A29C}"/>
              </a:ext>
            </a:extLst>
          </p:cNvPr>
          <p:cNvSpPr>
            <a:spLocks noGrp="1"/>
          </p:cNvSpPr>
          <p:nvPr>
            <p:ph type="title"/>
          </p:nvPr>
        </p:nvSpPr>
        <p:spPr>
          <a:xfrm>
            <a:off x="230353" y="45365"/>
            <a:ext cx="7886700" cy="1325563"/>
          </a:xfrm>
        </p:spPr>
        <p:txBody>
          <a:bodyPr/>
          <a:lstStyle/>
          <a:p>
            <a:r>
              <a:rPr lang="en-GB" sz="4400" b="1" dirty="0">
                <a:solidFill>
                  <a:srgbClr val="0070C0"/>
                </a:solidFill>
                <a:latin typeface="Arial" panose="020B0604020202020204" pitchFamily="34" charset="0"/>
                <a:cs typeface="Arial" panose="020B0604020202020204" pitchFamily="34" charset="0"/>
              </a:rPr>
              <a:t>Part 3 (continued)</a:t>
            </a:r>
            <a:endParaRPr lang="en-GB" dirty="0"/>
          </a:p>
        </p:txBody>
      </p:sp>
      <p:sp>
        <p:nvSpPr>
          <p:cNvPr id="3" name="Content Placeholder 2">
            <a:extLst>
              <a:ext uri="{FF2B5EF4-FFF2-40B4-BE49-F238E27FC236}">
                <a16:creationId xmlns:a16="http://schemas.microsoft.com/office/drawing/2014/main" id="{A08C4D68-41FD-C1F1-552A-CA3A967CA985}"/>
              </a:ext>
            </a:extLst>
          </p:cNvPr>
          <p:cNvSpPr>
            <a:spLocks noGrp="1"/>
          </p:cNvSpPr>
          <p:nvPr>
            <p:ph idx="1"/>
          </p:nvPr>
        </p:nvSpPr>
        <p:spPr>
          <a:xfrm>
            <a:off x="72928" y="1295867"/>
            <a:ext cx="8880338" cy="4701026"/>
          </a:xfrm>
        </p:spPr>
        <p:txBody>
          <a:bodyPr>
            <a:normAutofit lnSpcReduction="10000"/>
          </a:bodyPr>
          <a:lstStyle/>
          <a:p>
            <a:pPr marL="342900" lvl="0" indent="-342900" rtl="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having an in-depth knowledge and understanding important to professional practice, including aspects of safeguarding?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Why is partnership and multi-agency working important to professional practice?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does the observation and planning cycle inform professional practice and ensure practitioners are meeting the needs of children?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do the principles of the UNCRC inform professional practice and why is this important?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Conclusion – summary of points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33320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64989" y="1852113"/>
            <a:ext cx="8851940" cy="4223317"/>
          </a:xfrm>
        </p:spPr>
        <p:txBody>
          <a:bodyPr>
            <a:normAutofit/>
          </a:bodyPr>
          <a:lstStyle/>
          <a:p>
            <a:pPr marL="0" indent="0">
              <a:buNone/>
            </a:pPr>
            <a:r>
              <a:rPr lang="en-GB" sz="3100" b="1" dirty="0">
                <a:solidFill>
                  <a:srgbClr val="0070C0"/>
                </a:solidFill>
              </a:rPr>
              <a:t>1</a:t>
            </a:r>
            <a:r>
              <a:rPr lang="en-GB" sz="3100" b="1" dirty="0">
                <a:solidFill>
                  <a:srgbClr val="0070C0"/>
                </a:solidFill>
                <a:latin typeface="Arial" panose="020B0604020202020204" pitchFamily="34" charset="0"/>
                <a:cs typeface="Arial" panose="020B0604020202020204" pitchFamily="34" charset="0"/>
              </a:rPr>
              <a:t>. Referencing</a:t>
            </a:r>
          </a:p>
          <a:p>
            <a:pPr marL="0" indent="0">
              <a:buNone/>
            </a:pPr>
            <a:r>
              <a:rPr lang="en-GB" sz="3100" dirty="0">
                <a:solidFill>
                  <a:srgbClr val="0070C0"/>
                </a:solidFill>
                <a:latin typeface="Arial" panose="020B0604020202020204" pitchFamily="34" charset="0"/>
                <a:cs typeface="Arial" panose="020B0604020202020204" pitchFamily="34" charset="0"/>
              </a:rPr>
              <a:t>Engagement with relevant and appropriate literature. Consistent referencing and application of Harvard referencing format. Structure and accuracy of reference list.</a:t>
            </a:r>
          </a:p>
          <a:p>
            <a:pPr marL="0" indent="0">
              <a:buNone/>
            </a:pPr>
            <a:endParaRPr lang="en-GB" sz="3100" dirty="0">
              <a:solidFill>
                <a:srgbClr val="0070C0"/>
              </a:solidFill>
              <a:latin typeface="Arial" panose="020B0604020202020204" pitchFamily="34" charset="0"/>
              <a:cs typeface="Arial" panose="020B0604020202020204" pitchFamily="34" charset="0"/>
            </a:endParaRPr>
          </a:p>
          <a:p>
            <a:pPr marL="0" indent="0">
              <a:buNone/>
            </a:pPr>
            <a:r>
              <a:rPr lang="en-GB" sz="3100"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64989" y="1780744"/>
            <a:ext cx="8577059" cy="3930047"/>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2. Part 3</a:t>
            </a:r>
          </a:p>
          <a:p>
            <a:pPr marL="0" indent="0">
              <a:buNone/>
            </a:pPr>
            <a:r>
              <a:rPr lang="en-GB" dirty="0">
                <a:solidFill>
                  <a:srgbClr val="0070C0"/>
                </a:solidFill>
                <a:latin typeface="Arial" panose="020B0604020202020204" pitchFamily="34" charset="0"/>
                <a:cs typeface="Arial" panose="020B0604020202020204" pitchFamily="34" charset="0"/>
              </a:rPr>
              <a:t>Content of written essay in understanding the significance of professional practise to meeting the needs of children.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40 Marks </a:t>
            </a: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64989" y="1892942"/>
            <a:ext cx="8335485"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3. Part 2</a:t>
            </a:r>
          </a:p>
          <a:p>
            <a:pPr marL="0" indent="0">
              <a:buNone/>
            </a:pPr>
            <a:r>
              <a:rPr lang="en-GB" dirty="0">
                <a:solidFill>
                  <a:srgbClr val="0070C0"/>
                </a:solidFill>
                <a:latin typeface="Arial" panose="020B0604020202020204" pitchFamily="34" charset="0"/>
                <a:cs typeface="Arial" panose="020B0604020202020204" pitchFamily="34" charset="0"/>
              </a:rPr>
              <a:t>Content of briefing paper in understanding the importance of reflective practise. </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30 Marks </a:t>
            </a: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64989" y="1825625"/>
            <a:ext cx="8402803"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4. Part 1</a:t>
            </a:r>
          </a:p>
          <a:p>
            <a:pPr marL="0" indent="0">
              <a:buNone/>
            </a:pPr>
            <a:r>
              <a:rPr lang="en-GB" dirty="0">
                <a:solidFill>
                  <a:srgbClr val="0070C0"/>
                </a:solidFill>
                <a:latin typeface="Arial" panose="020B0604020202020204" pitchFamily="34" charset="0"/>
                <a:cs typeface="Arial" panose="020B0604020202020204" pitchFamily="34" charset="0"/>
              </a:rPr>
              <a:t>PDP, setting and meeting targets for developing skills as a professional practitioner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419084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7886700" cy="1325563"/>
          </a:xfrm>
        </p:spPr>
        <p:txBody>
          <a:bodyPr>
            <a:normAutofit/>
          </a:bodyPr>
          <a:lstStyle/>
          <a:p>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64989" y="1864152"/>
            <a:ext cx="8385973" cy="3809862"/>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5. Written skills </a:t>
            </a:r>
          </a:p>
          <a:p>
            <a:pPr marL="0" indent="0">
              <a:buNone/>
            </a:pPr>
            <a:r>
              <a:rPr lang="en-GB" dirty="0">
                <a:solidFill>
                  <a:srgbClr val="0070C0"/>
                </a:solidFill>
                <a:latin typeface="Arial" panose="020B0604020202020204" pitchFamily="34" charset="0"/>
                <a:cs typeface="Arial" panose="020B0604020202020204" pitchFamily="34" charset="0"/>
              </a:rPr>
              <a:t>Planning and design skills</a:t>
            </a:r>
          </a:p>
          <a:p>
            <a:pPr marL="0" indent="0">
              <a:buNone/>
            </a:pPr>
            <a:r>
              <a:rPr lang="en-GB" dirty="0">
                <a:solidFill>
                  <a:srgbClr val="0070C0"/>
                </a:solidFill>
                <a:latin typeface="Arial" panose="020B0604020202020204" pitchFamily="34" charset="0"/>
                <a:cs typeface="Arial" panose="020B0604020202020204" pitchFamily="34" charset="0"/>
              </a:rPr>
              <a:t>Correctness, spelling, grammar</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6024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628650" y="265224"/>
            <a:ext cx="7886700" cy="831626"/>
          </a:xfrm>
        </p:spPr>
        <p:txBody>
          <a:bodyPr>
            <a:noAutofit/>
          </a:bodyPr>
          <a:lstStyle/>
          <a:p>
            <a:pPr algn="ctr"/>
            <a:br>
              <a:rPr lang="en-GB" altLang="cy-GB" sz="3600"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3600" b="1"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sz="3600" b="1" dirty="0">
              <a:solidFill>
                <a:srgbClr val="0070C0"/>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628650" y="1789584"/>
            <a:ext cx="8407846" cy="4692179"/>
          </a:xfrm>
        </p:spPr>
        <p:txBody>
          <a:bodyPr>
            <a:normAutofit/>
          </a:bodyPr>
          <a:lstStyle/>
          <a:p>
            <a:r>
              <a:rPr lang="en-GB" dirty="0">
                <a:solidFill>
                  <a:srgbClr val="0070C0"/>
                </a:solidFill>
                <a:latin typeface="Arial" panose="020B0604020202020204" pitchFamily="34" charset="0"/>
                <a:cs typeface="Arial" panose="020B0604020202020204" pitchFamily="34" charset="0"/>
              </a:rPr>
              <a:t>Events out of your control;</a:t>
            </a:r>
          </a:p>
          <a:p>
            <a:r>
              <a:rPr lang="en-GB" dirty="0">
                <a:solidFill>
                  <a:srgbClr val="0070C0"/>
                </a:solidFill>
                <a:latin typeface="Arial" panose="020B0604020202020204" pitchFamily="34" charset="0"/>
                <a:cs typeface="Arial" panose="020B0604020202020204" pitchFamily="34" charset="0"/>
              </a:rPr>
              <a:t>Official procedure;</a:t>
            </a:r>
          </a:p>
          <a:p>
            <a:r>
              <a:rPr lang="en-GB" dirty="0">
                <a:solidFill>
                  <a:srgbClr val="0070C0"/>
                </a:solidFill>
                <a:latin typeface="Arial" panose="020B0604020202020204" pitchFamily="34" charset="0"/>
                <a:cs typeface="Arial" panose="020B0604020202020204" pitchFamily="34" charset="0"/>
              </a:rPr>
              <a:t>Evidence;</a:t>
            </a:r>
          </a:p>
          <a:p>
            <a:r>
              <a:rPr lang="en-GB" dirty="0">
                <a:solidFill>
                  <a:srgbClr val="0070C0"/>
                </a:solidFill>
                <a:latin typeface="Arial" panose="020B0604020202020204" pitchFamily="34" charset="0"/>
                <a:cs typeface="Arial" panose="020B0604020202020204" pitchFamily="34" charset="0"/>
              </a:rPr>
              <a:t>Complete form SC01 (</a:t>
            </a:r>
            <a:r>
              <a:rPr lang="en-GB" dirty="0" err="1">
                <a:solidFill>
                  <a:srgbClr val="0070C0"/>
                </a:solidFill>
                <a:latin typeface="Arial" panose="020B0604020202020204" pitchFamily="34" charset="0"/>
                <a:cs typeface="Arial" panose="020B0604020202020204" pitchFamily="34" charset="0"/>
              </a:rPr>
              <a:t>MyTSD</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Liaise with the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60081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 </a:t>
            </a:r>
            <a:r>
              <a:rPr lang="en-GB" sz="4000" b="1" dirty="0">
                <a:solidFill>
                  <a:srgbClr val="0070C0"/>
                </a:solidFill>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628650" y="1825625"/>
            <a:ext cx="7886700" cy="3809862"/>
          </a:xfrm>
        </p:spPr>
        <p:txBody>
          <a:bodyPr/>
          <a:lstStyle/>
          <a:p>
            <a:r>
              <a:rPr lang="en-GB" dirty="0">
                <a:solidFill>
                  <a:srgbClr val="0070C0"/>
                </a:solidFill>
                <a:latin typeface="Arial" panose="020B0604020202020204" pitchFamily="34" charset="0"/>
                <a:cs typeface="Arial" panose="020B0604020202020204" pitchFamily="34" charset="0"/>
              </a:rPr>
              <a:t>Submit within 7 working days – no EC – capped at 40%;</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1"/>
            <a:ext cx="9144000" cy="60529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p:txBody>
          <a:bodyPr>
            <a:noAutofit/>
          </a:bodyPr>
          <a:lstStyle/>
          <a:p>
            <a:pPr algn="ctr">
              <a:defRPr/>
            </a:pPr>
            <a:r>
              <a:rPr lang="en-GB" sz="3600" b="1" dirty="0">
                <a:solidFill>
                  <a:srgbClr val="0070C0"/>
                </a:solidFill>
                <a:latin typeface="Arial" panose="020B0604020202020204" pitchFamily="34" charset="0"/>
                <a:cs typeface="Arial" panose="020B0604020202020204" pitchFamily="34" charset="0"/>
              </a:rPr>
              <a:t>ICT issues?</a:t>
            </a:r>
          </a:p>
        </p:txBody>
      </p:sp>
      <p:sp>
        <p:nvSpPr>
          <p:cNvPr id="4" name="Content Placeholder 5"/>
          <p:cNvSpPr>
            <a:spLocks noGrp="1"/>
          </p:cNvSpPr>
          <p:nvPr>
            <p:ph sz="half" idx="2"/>
          </p:nvPr>
        </p:nvSpPr>
        <p:spPr>
          <a:xfrm>
            <a:off x="628650" y="1588771"/>
            <a:ext cx="8263830" cy="5059106"/>
          </a:xfrm>
        </p:spPr>
        <p:txBody>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dirty="0">
                <a:solidFill>
                  <a:srgbClr val="002060"/>
                </a:solidFill>
                <a:latin typeface="Arial" panose="020B0604020202020204" pitchFamily="34" charset="0"/>
                <a:cs typeface="Arial" panose="020B0604020202020204" pitchFamily="34" charset="0"/>
                <a:hlinkClick r:id="rId3"/>
              </a:rPr>
              <a:t>ITServiceDesk@uwtsd.ac.uk</a:t>
            </a:r>
            <a:endParaRPr lang="en-US"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pic>
        <p:nvPicPr>
          <p:cNvPr id="4098" name="Picture 2" descr="10 Most Frequent IT Support Issues and what to do about them - Tech-Shed">
            <a:extLst>
              <a:ext uri="{FF2B5EF4-FFF2-40B4-BE49-F238E27FC236}">
                <a16:creationId xmlns:a16="http://schemas.microsoft.com/office/drawing/2014/main" id="{6F86A635-BAFE-BD69-AA80-AE9042D1BE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35961" y="2769320"/>
            <a:ext cx="4537050" cy="2385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052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332014" y="1094013"/>
            <a:ext cx="4239986" cy="3657369"/>
          </a:xfrm>
        </p:spPr>
        <p:style>
          <a:lnRef idx="1">
            <a:schemeClr val="accent2"/>
          </a:lnRef>
          <a:fillRef idx="2">
            <a:schemeClr val="accent2"/>
          </a:fillRef>
          <a:effectRef idx="1">
            <a:schemeClr val="accent2"/>
          </a:effectRef>
          <a:fontRef idx="minor">
            <a:schemeClr val="dk1"/>
          </a:fontRef>
        </p:style>
        <p:txBody>
          <a:bodyPr vert="horz" lIns="68580" tIns="34290" rIns="68580" bIns="34290" rtlCol="0" anchor="ctr">
            <a:noAutofit/>
          </a:bodyPr>
          <a:lstStyle/>
          <a:p>
            <a:pPr algn="ctr"/>
            <a:r>
              <a:rPr lang="en-US" sz="4000" b="1" dirty="0">
                <a:solidFill>
                  <a:schemeClr val="tx1"/>
                </a:solidFill>
                <a:latin typeface="Arial" panose="020B0604020202020204" pitchFamily="34" charset="0"/>
                <a:cs typeface="Arial" panose="020B0604020202020204" pitchFamily="34" charset="0"/>
              </a:rPr>
              <a:t>An opportunity to ask questions?</a:t>
            </a:r>
            <a:endParaRPr lang="en-US" sz="1600" b="1" dirty="0">
              <a:solidFill>
                <a:schemeClr val="tx1"/>
              </a:solidFill>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91" b="3446"/>
          <a:stretch/>
        </p:blipFill>
        <p:spPr bwMode="auto">
          <a:xfrm>
            <a:off x="4784460" y="1094013"/>
            <a:ext cx="4196255" cy="365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2DFADE5-4D55-4747-9EF6-5E967009EF5E}"/>
              </a:ext>
            </a:extLst>
          </p:cNvPr>
          <p:cNvSpPr>
            <a:spLocks noGrp="1"/>
          </p:cNvSpPr>
          <p:nvPr>
            <p:ph type="title"/>
          </p:nvPr>
        </p:nvSpPr>
        <p:spPr>
          <a:xfrm>
            <a:off x="628650" y="236967"/>
            <a:ext cx="7886700" cy="994172"/>
          </a:xfrm>
        </p:spPr>
        <p:txBody>
          <a:bodyPr>
            <a:normAutofit/>
          </a:bodyPr>
          <a:lstStyle/>
          <a:p>
            <a:pPr algn="ctr"/>
            <a:r>
              <a:rPr lang="en-GB" sz="4800" b="1" dirty="0">
                <a:solidFill>
                  <a:srgbClr val="0070C0"/>
                </a:solidFill>
                <a:latin typeface="Arial" panose="020B0604020202020204" pitchFamily="34" charset="0"/>
                <a:cs typeface="Arial" panose="020B0604020202020204" pitchFamily="34" charset="0"/>
              </a:rPr>
              <a:t>Activity</a:t>
            </a:r>
          </a:p>
        </p:txBody>
      </p:sp>
      <p:sp>
        <p:nvSpPr>
          <p:cNvPr id="10" name="Rectangle 2">
            <a:extLst>
              <a:ext uri="{FF2B5EF4-FFF2-40B4-BE49-F238E27FC236}">
                <a16:creationId xmlns:a16="http://schemas.microsoft.com/office/drawing/2014/main" id="{4C3E3BF4-E573-4E7B-969D-A86060F0D6F2}"/>
              </a:ext>
            </a:extLst>
          </p:cNvPr>
          <p:cNvSpPr>
            <a:spLocks noGrp="1" noChangeArrowheads="1"/>
          </p:cNvSpPr>
          <p:nvPr>
            <p:ph idx="1"/>
          </p:nvPr>
        </p:nvSpPr>
        <p:spPr bwMode="auto">
          <a:xfrm>
            <a:off x="119744" y="1076807"/>
            <a:ext cx="9024256" cy="5102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119025"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altLang="en-US" dirty="0">
                <a:solidFill>
                  <a:srgbClr val="0070C0"/>
                </a:solidFill>
                <a:latin typeface="Arial" panose="020B0604020202020204" pitchFamily="34" charset="0"/>
                <a:cs typeface="Arial" panose="020B0604020202020204" pitchFamily="34" charset="0"/>
              </a:rPr>
              <a:t>Write three things that you would include in a ‘specific professional body of knowledge for Early Years professionals:</a:t>
            </a:r>
          </a:p>
          <a:p>
            <a:pPr marL="0" indent="0" eaLnBrk="0" fontAlgn="base" hangingPunct="0">
              <a:lnSpc>
                <a:spcPct val="100000"/>
              </a:lnSpc>
              <a:spcBef>
                <a:spcPct val="0"/>
              </a:spcBef>
              <a:spcAft>
                <a:spcPct val="0"/>
              </a:spcAft>
              <a:buNone/>
            </a:pPr>
            <a:endParaRPr lang="en-US" altLang="en-US" dirty="0">
              <a:solidFill>
                <a:srgbClr val="0070C0"/>
              </a:solidFill>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dirty="0">
              <a:solidFill>
                <a:srgbClr val="0070C0"/>
              </a:solidFill>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FontTx/>
              <a:buChar char="•"/>
            </a:pPr>
            <a:r>
              <a:rPr lang="en-US" altLang="en-US" dirty="0">
                <a:solidFill>
                  <a:srgbClr val="0070C0"/>
                </a:solidFill>
                <a:latin typeface="Arial" panose="020B0604020202020204" pitchFamily="34" charset="0"/>
                <a:cs typeface="Arial" panose="020B0604020202020204" pitchFamily="34" charset="0"/>
              </a:rPr>
              <a:t>1.</a:t>
            </a:r>
          </a:p>
          <a:p>
            <a:pPr marL="0" indent="0" eaLnBrk="0" fontAlgn="base" hangingPunct="0">
              <a:lnSpc>
                <a:spcPct val="100000"/>
              </a:lnSpc>
              <a:spcBef>
                <a:spcPct val="0"/>
              </a:spcBef>
              <a:spcAft>
                <a:spcPct val="0"/>
              </a:spcAft>
              <a:buNone/>
            </a:pPr>
            <a:r>
              <a:rPr lang="en-US" altLang="en-US" dirty="0">
                <a:solidFill>
                  <a:srgbClr val="0070C0"/>
                </a:solidFill>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dirty="0">
                <a:solidFill>
                  <a:srgbClr val="0070C0"/>
                </a:solidFill>
                <a:latin typeface="Arial" panose="020B0604020202020204" pitchFamily="34" charset="0"/>
                <a:cs typeface="Arial" panose="020B0604020202020204" pitchFamily="34" charset="0"/>
              </a:rPr>
              <a:t>2.</a:t>
            </a:r>
          </a:p>
          <a:p>
            <a:pPr marL="0" indent="0" eaLnBrk="0" fontAlgn="base" hangingPunct="0">
              <a:lnSpc>
                <a:spcPct val="100000"/>
              </a:lnSpc>
              <a:spcBef>
                <a:spcPct val="0"/>
              </a:spcBef>
              <a:spcAft>
                <a:spcPct val="0"/>
              </a:spcAft>
              <a:buNone/>
            </a:pPr>
            <a:r>
              <a:rPr lang="en-US" altLang="en-US" dirty="0">
                <a:solidFill>
                  <a:srgbClr val="0070C0"/>
                </a:solidFill>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FontTx/>
              <a:buChar char="•"/>
            </a:pPr>
            <a:r>
              <a:rPr lang="en-US" altLang="en-US" dirty="0">
                <a:solidFill>
                  <a:srgbClr val="0070C0"/>
                </a:solidFill>
                <a:latin typeface="Arial" panose="020B0604020202020204" pitchFamily="34" charset="0"/>
                <a:cs typeface="Arial" panose="020B0604020202020204" pitchFamily="34" charset="0"/>
              </a:rPr>
              <a:t>3.</a:t>
            </a:r>
          </a:p>
          <a:p>
            <a:pPr marL="0" indent="0" eaLnBrk="0" fontAlgn="base" hangingPunct="0">
              <a:lnSpc>
                <a:spcPct val="100000"/>
              </a:lnSpc>
              <a:spcBef>
                <a:spcPct val="0"/>
              </a:spcBef>
              <a:spcAft>
                <a:spcPct val="0"/>
              </a:spcAft>
              <a:buNone/>
            </a:pPr>
            <a:r>
              <a:rPr lang="en-US" altLang="en-US" dirty="0">
                <a:solidFill>
                  <a:srgbClr val="0070C0"/>
                </a:solidFill>
                <a:latin typeface="Arial" panose="020B0604020202020204" pitchFamily="34" charset="0"/>
                <a:cs typeface="Arial" panose="020B0604020202020204" pitchFamily="34" charset="0"/>
              </a:rPr>
              <a:t>……………….</a:t>
            </a:r>
          </a:p>
          <a:p>
            <a:pPr marL="0" indent="0" eaLnBrk="0" fontAlgn="base" hangingPunct="0">
              <a:lnSpc>
                <a:spcPct val="100000"/>
              </a:lnSpc>
              <a:spcBef>
                <a:spcPct val="0"/>
              </a:spcBef>
              <a:spcAft>
                <a:spcPct val="0"/>
              </a:spcAft>
              <a:buNone/>
            </a:pPr>
            <a:endParaRPr lang="en-US" altLang="en-US" sz="1350" dirty="0">
              <a:latin typeface="Arial" panose="020B0604020202020204" pitchFamily="34" charset="0"/>
            </a:endParaRPr>
          </a:p>
        </p:txBody>
      </p:sp>
      <p:pic>
        <p:nvPicPr>
          <p:cNvPr id="5124" name="Picture 4" descr="5 Interpersonal Skills Employers Want You to Master | FlexJobs">
            <a:extLst>
              <a:ext uri="{FF2B5EF4-FFF2-40B4-BE49-F238E27FC236}">
                <a16:creationId xmlns:a16="http://schemas.microsoft.com/office/drawing/2014/main" id="{9A1E9350-B99E-A54C-2FEB-A335F6EB4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8964" y="2764869"/>
            <a:ext cx="5674992" cy="2837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892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0A09-8C2E-4063-B69C-167822273C2A}"/>
              </a:ext>
            </a:extLst>
          </p:cNvPr>
          <p:cNvSpPr>
            <a:spLocks noGrp="1"/>
          </p:cNvSpPr>
          <p:nvPr>
            <p:ph type="title"/>
          </p:nvPr>
        </p:nvSpPr>
        <p:spPr>
          <a:xfrm>
            <a:off x="628650" y="50715"/>
            <a:ext cx="7886700" cy="1325563"/>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7830F777-BAD1-4FC4-B43F-22F02419E3B2}"/>
              </a:ext>
            </a:extLst>
          </p:cNvPr>
          <p:cNvSpPr>
            <a:spLocks noGrp="1"/>
          </p:cNvSpPr>
          <p:nvPr>
            <p:ph sz="half" idx="1"/>
          </p:nvPr>
        </p:nvSpPr>
        <p:spPr>
          <a:xfrm>
            <a:off x="657224" y="1160110"/>
            <a:ext cx="8486775" cy="3828781"/>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Research the scope of Early Years Professions in your groups.</a:t>
            </a:r>
          </a:p>
          <a:p>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CA6DEF89-66EB-2D0C-62A8-D5BAF110B51F}"/>
              </a:ext>
            </a:extLst>
          </p:cNvPr>
          <p:cNvSpPr/>
          <p:nvPr/>
        </p:nvSpPr>
        <p:spPr>
          <a:xfrm>
            <a:off x="3138311" y="3097530"/>
            <a:ext cx="2016619" cy="1891360"/>
          </a:xfrm>
          <a:prstGeom prst="ellips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dirty="0"/>
              <a:t>Early Years Professionals</a:t>
            </a:r>
          </a:p>
        </p:txBody>
      </p:sp>
      <mc:AlternateContent xmlns:mc="http://schemas.openxmlformats.org/markup-compatibility/2006">
        <mc:Choice xmlns:p14="http://schemas.microsoft.com/office/powerpoint/2010/main" Requires="p14">
          <p:contentPart p14:bwMode="auto" r:id="rId3">
            <p14:nvContentPartPr>
              <p14:cNvPr id="11" name="Ink 10">
                <a:extLst>
                  <a:ext uri="{FF2B5EF4-FFF2-40B4-BE49-F238E27FC236}">
                    <a16:creationId xmlns:a16="http://schemas.microsoft.com/office/drawing/2014/main" id="{1B370936-E72A-531B-DF55-910007B805C4}"/>
                  </a:ext>
                </a:extLst>
              </p14:cNvPr>
              <p14:cNvContentPartPr/>
              <p14:nvPr/>
            </p14:nvContentPartPr>
            <p14:xfrm>
              <a:off x="5000964" y="2739622"/>
              <a:ext cx="628200" cy="568800"/>
            </p14:xfrm>
          </p:contentPart>
        </mc:Choice>
        <mc:Fallback>
          <p:pic>
            <p:nvPicPr>
              <p:cNvPr id="11" name="Ink 10">
                <a:extLst>
                  <a:ext uri="{FF2B5EF4-FFF2-40B4-BE49-F238E27FC236}">
                    <a16:creationId xmlns:a16="http://schemas.microsoft.com/office/drawing/2014/main" id="{1B370936-E72A-531B-DF55-910007B805C4}"/>
                  </a:ext>
                </a:extLst>
              </p:cNvPr>
              <p:cNvPicPr/>
              <p:nvPr/>
            </p:nvPicPr>
            <p:blipFill>
              <a:blip r:embed="rId4"/>
              <a:stretch>
                <a:fillRect/>
              </a:stretch>
            </p:blipFill>
            <p:spPr>
              <a:xfrm>
                <a:off x="4992324" y="2730622"/>
                <a:ext cx="645840" cy="5864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2" name="Ink 11">
                <a:extLst>
                  <a:ext uri="{FF2B5EF4-FFF2-40B4-BE49-F238E27FC236}">
                    <a16:creationId xmlns:a16="http://schemas.microsoft.com/office/drawing/2014/main" id="{76BB1459-C058-58E7-BB80-07B0EA25FA8C}"/>
                  </a:ext>
                </a:extLst>
              </p14:cNvPr>
              <p14:cNvContentPartPr/>
              <p14:nvPr/>
            </p14:nvContentPartPr>
            <p14:xfrm>
              <a:off x="5249004" y="4447462"/>
              <a:ext cx="1106640" cy="504000"/>
            </p14:xfrm>
          </p:contentPart>
        </mc:Choice>
        <mc:Fallback>
          <p:pic>
            <p:nvPicPr>
              <p:cNvPr id="12" name="Ink 11">
                <a:extLst>
                  <a:ext uri="{FF2B5EF4-FFF2-40B4-BE49-F238E27FC236}">
                    <a16:creationId xmlns:a16="http://schemas.microsoft.com/office/drawing/2014/main" id="{76BB1459-C058-58E7-BB80-07B0EA25FA8C}"/>
                  </a:ext>
                </a:extLst>
              </p:cNvPr>
              <p:cNvPicPr/>
              <p:nvPr/>
            </p:nvPicPr>
            <p:blipFill>
              <a:blip r:embed="rId6"/>
              <a:stretch>
                <a:fillRect/>
              </a:stretch>
            </p:blipFill>
            <p:spPr>
              <a:xfrm>
                <a:off x="5240004" y="4438822"/>
                <a:ext cx="1124280" cy="5216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3" name="Ink 12">
                <a:extLst>
                  <a:ext uri="{FF2B5EF4-FFF2-40B4-BE49-F238E27FC236}">
                    <a16:creationId xmlns:a16="http://schemas.microsoft.com/office/drawing/2014/main" id="{A44C4B98-4AB0-FC72-FCD5-10643E07AF7F}"/>
                  </a:ext>
                </a:extLst>
              </p14:cNvPr>
              <p14:cNvContentPartPr/>
              <p14:nvPr/>
            </p14:nvContentPartPr>
            <p14:xfrm>
              <a:off x="2119524" y="2599582"/>
              <a:ext cx="1188360" cy="719640"/>
            </p14:xfrm>
          </p:contentPart>
        </mc:Choice>
        <mc:Fallback>
          <p:pic>
            <p:nvPicPr>
              <p:cNvPr id="13" name="Ink 12">
                <a:extLst>
                  <a:ext uri="{FF2B5EF4-FFF2-40B4-BE49-F238E27FC236}">
                    <a16:creationId xmlns:a16="http://schemas.microsoft.com/office/drawing/2014/main" id="{A44C4B98-4AB0-FC72-FCD5-10643E07AF7F}"/>
                  </a:ext>
                </a:extLst>
              </p:cNvPr>
              <p:cNvPicPr/>
              <p:nvPr/>
            </p:nvPicPr>
            <p:blipFill>
              <a:blip r:embed="rId8"/>
              <a:stretch>
                <a:fillRect/>
              </a:stretch>
            </p:blipFill>
            <p:spPr>
              <a:xfrm>
                <a:off x="2110884" y="2590942"/>
                <a:ext cx="1206000" cy="7372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4" name="Ink 13">
                <a:extLst>
                  <a:ext uri="{FF2B5EF4-FFF2-40B4-BE49-F238E27FC236}">
                    <a16:creationId xmlns:a16="http://schemas.microsoft.com/office/drawing/2014/main" id="{DCF44B43-28D6-70EC-667D-7D8B68233A0F}"/>
                  </a:ext>
                </a:extLst>
              </p14:cNvPr>
              <p14:cNvContentPartPr/>
              <p14:nvPr/>
            </p14:nvContentPartPr>
            <p14:xfrm>
              <a:off x="1558644" y="4594702"/>
              <a:ext cx="1557360" cy="542520"/>
            </p14:xfrm>
          </p:contentPart>
        </mc:Choice>
        <mc:Fallback>
          <p:pic>
            <p:nvPicPr>
              <p:cNvPr id="14" name="Ink 13">
                <a:extLst>
                  <a:ext uri="{FF2B5EF4-FFF2-40B4-BE49-F238E27FC236}">
                    <a16:creationId xmlns:a16="http://schemas.microsoft.com/office/drawing/2014/main" id="{DCF44B43-28D6-70EC-667D-7D8B68233A0F}"/>
                  </a:ext>
                </a:extLst>
              </p:cNvPr>
              <p:cNvPicPr/>
              <p:nvPr/>
            </p:nvPicPr>
            <p:blipFill>
              <a:blip r:embed="rId10"/>
              <a:stretch>
                <a:fillRect/>
              </a:stretch>
            </p:blipFill>
            <p:spPr>
              <a:xfrm>
                <a:off x="1550004" y="4585702"/>
                <a:ext cx="1575000" cy="5601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5" name="Ink 14">
                <a:extLst>
                  <a:ext uri="{FF2B5EF4-FFF2-40B4-BE49-F238E27FC236}">
                    <a16:creationId xmlns:a16="http://schemas.microsoft.com/office/drawing/2014/main" id="{E47A2183-C163-8C86-0D3E-5A32F1EF3096}"/>
                  </a:ext>
                </a:extLst>
              </p14:cNvPr>
              <p14:cNvContentPartPr/>
              <p14:nvPr/>
            </p14:nvContentPartPr>
            <p14:xfrm>
              <a:off x="4221924" y="5158822"/>
              <a:ext cx="360" cy="485640"/>
            </p14:xfrm>
          </p:contentPart>
        </mc:Choice>
        <mc:Fallback>
          <p:pic>
            <p:nvPicPr>
              <p:cNvPr id="15" name="Ink 14">
                <a:extLst>
                  <a:ext uri="{FF2B5EF4-FFF2-40B4-BE49-F238E27FC236}">
                    <a16:creationId xmlns:a16="http://schemas.microsoft.com/office/drawing/2014/main" id="{E47A2183-C163-8C86-0D3E-5A32F1EF3096}"/>
                  </a:ext>
                </a:extLst>
              </p:cNvPr>
              <p:cNvPicPr/>
              <p:nvPr/>
            </p:nvPicPr>
            <p:blipFill>
              <a:blip r:embed="rId12"/>
              <a:stretch>
                <a:fillRect/>
              </a:stretch>
            </p:blipFill>
            <p:spPr>
              <a:xfrm>
                <a:off x="4212924" y="5150182"/>
                <a:ext cx="18000" cy="50328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6" name="Ink 15">
                <a:extLst>
                  <a:ext uri="{FF2B5EF4-FFF2-40B4-BE49-F238E27FC236}">
                    <a16:creationId xmlns:a16="http://schemas.microsoft.com/office/drawing/2014/main" id="{7BFB86EF-048F-F314-B74F-96AA7E9B3618}"/>
                  </a:ext>
                </a:extLst>
              </p14:cNvPr>
              <p14:cNvContentPartPr/>
              <p14:nvPr/>
            </p14:nvContentPartPr>
            <p14:xfrm>
              <a:off x="3950844" y="2563582"/>
              <a:ext cx="360" cy="416880"/>
            </p14:xfrm>
          </p:contentPart>
        </mc:Choice>
        <mc:Fallback>
          <p:pic>
            <p:nvPicPr>
              <p:cNvPr id="16" name="Ink 15">
                <a:extLst>
                  <a:ext uri="{FF2B5EF4-FFF2-40B4-BE49-F238E27FC236}">
                    <a16:creationId xmlns:a16="http://schemas.microsoft.com/office/drawing/2014/main" id="{7BFB86EF-048F-F314-B74F-96AA7E9B3618}"/>
                  </a:ext>
                </a:extLst>
              </p:cNvPr>
              <p:cNvPicPr/>
              <p:nvPr/>
            </p:nvPicPr>
            <p:blipFill>
              <a:blip r:embed="rId14"/>
              <a:stretch>
                <a:fillRect/>
              </a:stretch>
            </p:blipFill>
            <p:spPr>
              <a:xfrm>
                <a:off x="3941844" y="2554942"/>
                <a:ext cx="18000" cy="434520"/>
              </a:xfrm>
              <a:prstGeom prst="rect">
                <a:avLst/>
              </a:prstGeom>
            </p:spPr>
          </p:pic>
        </mc:Fallback>
      </mc:AlternateContent>
      <p:grpSp>
        <p:nvGrpSpPr>
          <p:cNvPr id="25" name="Group 24">
            <a:extLst>
              <a:ext uri="{FF2B5EF4-FFF2-40B4-BE49-F238E27FC236}">
                <a16:creationId xmlns:a16="http://schemas.microsoft.com/office/drawing/2014/main" id="{30A7650B-0AFD-A569-954F-A86385BA874B}"/>
              </a:ext>
            </a:extLst>
          </p:cNvPr>
          <p:cNvGrpSpPr/>
          <p:nvPr/>
        </p:nvGrpSpPr>
        <p:grpSpPr>
          <a:xfrm>
            <a:off x="5802684" y="2361262"/>
            <a:ext cx="2314440" cy="473400"/>
            <a:chOff x="5802684" y="2361262"/>
            <a:chExt cx="2314440" cy="473400"/>
          </a:xfrm>
        </p:grpSpPr>
        <mc:AlternateContent xmlns:mc="http://schemas.openxmlformats.org/markup-compatibility/2006">
          <mc:Choice xmlns:p14="http://schemas.microsoft.com/office/powerpoint/2010/main" Requires="p14">
            <p:contentPart p14:bwMode="auto" r:id="rId15">
              <p14:nvContentPartPr>
                <p14:cNvPr id="17" name="Ink 16">
                  <a:extLst>
                    <a:ext uri="{FF2B5EF4-FFF2-40B4-BE49-F238E27FC236}">
                      <a16:creationId xmlns:a16="http://schemas.microsoft.com/office/drawing/2014/main" id="{B998A493-6F2D-7656-9A94-655D16682576}"/>
                    </a:ext>
                  </a:extLst>
                </p14:cNvPr>
                <p14:cNvContentPartPr/>
                <p14:nvPr/>
              </p14:nvContentPartPr>
              <p14:xfrm>
                <a:off x="5802684" y="2361262"/>
                <a:ext cx="551520" cy="134280"/>
              </p14:xfrm>
            </p:contentPart>
          </mc:Choice>
          <mc:Fallback>
            <p:pic>
              <p:nvPicPr>
                <p:cNvPr id="17" name="Ink 16">
                  <a:extLst>
                    <a:ext uri="{FF2B5EF4-FFF2-40B4-BE49-F238E27FC236}">
                      <a16:creationId xmlns:a16="http://schemas.microsoft.com/office/drawing/2014/main" id="{B998A493-6F2D-7656-9A94-655D16682576}"/>
                    </a:ext>
                  </a:extLst>
                </p:cNvPr>
                <p:cNvPicPr/>
                <p:nvPr/>
              </p:nvPicPr>
              <p:blipFill>
                <a:blip r:embed="rId16"/>
                <a:stretch>
                  <a:fillRect/>
                </a:stretch>
              </p:blipFill>
              <p:spPr>
                <a:xfrm>
                  <a:off x="5793684" y="2352262"/>
                  <a:ext cx="569160" cy="15192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8" name="Ink 17">
                  <a:extLst>
                    <a:ext uri="{FF2B5EF4-FFF2-40B4-BE49-F238E27FC236}">
                      <a16:creationId xmlns:a16="http://schemas.microsoft.com/office/drawing/2014/main" id="{4D4392DA-2995-EC41-F616-D6236DBEEE45}"/>
                    </a:ext>
                  </a:extLst>
                </p14:cNvPr>
                <p14:cNvContentPartPr/>
                <p14:nvPr/>
              </p14:nvContentPartPr>
              <p14:xfrm>
                <a:off x="6068724" y="2460622"/>
                <a:ext cx="5040" cy="371880"/>
              </p14:xfrm>
            </p:contentPart>
          </mc:Choice>
          <mc:Fallback>
            <p:pic>
              <p:nvPicPr>
                <p:cNvPr id="18" name="Ink 17">
                  <a:extLst>
                    <a:ext uri="{FF2B5EF4-FFF2-40B4-BE49-F238E27FC236}">
                      <a16:creationId xmlns:a16="http://schemas.microsoft.com/office/drawing/2014/main" id="{4D4392DA-2995-EC41-F616-D6236DBEEE45}"/>
                    </a:ext>
                  </a:extLst>
                </p:cNvPr>
                <p:cNvPicPr/>
                <p:nvPr/>
              </p:nvPicPr>
              <p:blipFill>
                <a:blip r:embed="rId18"/>
                <a:stretch>
                  <a:fillRect/>
                </a:stretch>
              </p:blipFill>
              <p:spPr>
                <a:xfrm>
                  <a:off x="6060084" y="2451982"/>
                  <a:ext cx="22680" cy="38952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0" name="Ink 19">
                  <a:extLst>
                    <a:ext uri="{FF2B5EF4-FFF2-40B4-BE49-F238E27FC236}">
                      <a16:creationId xmlns:a16="http://schemas.microsoft.com/office/drawing/2014/main" id="{9CD587C7-53ED-2FF5-DB07-666AE16D226A}"/>
                    </a:ext>
                  </a:extLst>
                </p14:cNvPr>
                <p14:cNvContentPartPr/>
                <p14:nvPr/>
              </p14:nvContentPartPr>
              <p14:xfrm>
                <a:off x="6252684" y="2572222"/>
                <a:ext cx="201240" cy="252000"/>
              </p14:xfrm>
            </p:contentPart>
          </mc:Choice>
          <mc:Fallback>
            <p:pic>
              <p:nvPicPr>
                <p:cNvPr id="20" name="Ink 19">
                  <a:extLst>
                    <a:ext uri="{FF2B5EF4-FFF2-40B4-BE49-F238E27FC236}">
                      <a16:creationId xmlns:a16="http://schemas.microsoft.com/office/drawing/2014/main" id="{9CD587C7-53ED-2FF5-DB07-666AE16D226A}"/>
                    </a:ext>
                  </a:extLst>
                </p:cNvPr>
                <p:cNvPicPr/>
                <p:nvPr/>
              </p:nvPicPr>
              <p:blipFill>
                <a:blip r:embed="rId20"/>
                <a:stretch>
                  <a:fillRect/>
                </a:stretch>
              </p:blipFill>
              <p:spPr>
                <a:xfrm>
                  <a:off x="6243684" y="2563582"/>
                  <a:ext cx="218880" cy="26964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1" name="Ink 20">
                  <a:extLst>
                    <a:ext uri="{FF2B5EF4-FFF2-40B4-BE49-F238E27FC236}">
                      <a16:creationId xmlns:a16="http://schemas.microsoft.com/office/drawing/2014/main" id="{04A4B056-180A-7060-EBA2-09529AF261D5}"/>
                    </a:ext>
                  </a:extLst>
                </p14:cNvPr>
                <p14:cNvContentPartPr/>
                <p14:nvPr/>
              </p14:nvContentPartPr>
              <p14:xfrm>
                <a:off x="6479124" y="2607502"/>
                <a:ext cx="386280" cy="204840"/>
              </p14:xfrm>
            </p:contentPart>
          </mc:Choice>
          <mc:Fallback>
            <p:pic>
              <p:nvPicPr>
                <p:cNvPr id="21" name="Ink 20">
                  <a:extLst>
                    <a:ext uri="{FF2B5EF4-FFF2-40B4-BE49-F238E27FC236}">
                      <a16:creationId xmlns:a16="http://schemas.microsoft.com/office/drawing/2014/main" id="{04A4B056-180A-7060-EBA2-09529AF261D5}"/>
                    </a:ext>
                  </a:extLst>
                </p:cNvPr>
                <p:cNvPicPr/>
                <p:nvPr/>
              </p:nvPicPr>
              <p:blipFill>
                <a:blip r:embed="rId22"/>
                <a:stretch>
                  <a:fillRect/>
                </a:stretch>
              </p:blipFill>
              <p:spPr>
                <a:xfrm>
                  <a:off x="6470124" y="2598502"/>
                  <a:ext cx="403920" cy="22248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22" name="Ink 21">
                  <a:extLst>
                    <a:ext uri="{FF2B5EF4-FFF2-40B4-BE49-F238E27FC236}">
                      <a16:creationId xmlns:a16="http://schemas.microsoft.com/office/drawing/2014/main" id="{B8BF8889-1F2F-2590-9FCB-D1FB4D8A8501}"/>
                    </a:ext>
                  </a:extLst>
                </p14:cNvPr>
                <p14:cNvContentPartPr/>
                <p14:nvPr/>
              </p14:nvContentPartPr>
              <p14:xfrm>
                <a:off x="6929484" y="2594902"/>
                <a:ext cx="259560" cy="239760"/>
              </p14:xfrm>
            </p:contentPart>
          </mc:Choice>
          <mc:Fallback>
            <p:pic>
              <p:nvPicPr>
                <p:cNvPr id="22" name="Ink 21">
                  <a:extLst>
                    <a:ext uri="{FF2B5EF4-FFF2-40B4-BE49-F238E27FC236}">
                      <a16:creationId xmlns:a16="http://schemas.microsoft.com/office/drawing/2014/main" id="{B8BF8889-1F2F-2590-9FCB-D1FB4D8A8501}"/>
                    </a:ext>
                  </a:extLst>
                </p:cNvPr>
                <p:cNvPicPr/>
                <p:nvPr/>
              </p:nvPicPr>
              <p:blipFill>
                <a:blip r:embed="rId24"/>
                <a:stretch>
                  <a:fillRect/>
                </a:stretch>
              </p:blipFill>
              <p:spPr>
                <a:xfrm>
                  <a:off x="6920484" y="2586262"/>
                  <a:ext cx="277200" cy="25740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23" name="Ink 22">
                  <a:extLst>
                    <a:ext uri="{FF2B5EF4-FFF2-40B4-BE49-F238E27FC236}">
                      <a16:creationId xmlns:a16="http://schemas.microsoft.com/office/drawing/2014/main" id="{95575F43-045E-E893-95D6-963E5E45271C}"/>
                    </a:ext>
                  </a:extLst>
                </p14:cNvPr>
                <p14:cNvContentPartPr/>
                <p14:nvPr/>
              </p14:nvContentPartPr>
              <p14:xfrm>
                <a:off x="7202004" y="2438302"/>
                <a:ext cx="717480" cy="384480"/>
              </p14:xfrm>
            </p:contentPart>
          </mc:Choice>
          <mc:Fallback>
            <p:pic>
              <p:nvPicPr>
                <p:cNvPr id="23" name="Ink 22">
                  <a:extLst>
                    <a:ext uri="{FF2B5EF4-FFF2-40B4-BE49-F238E27FC236}">
                      <a16:creationId xmlns:a16="http://schemas.microsoft.com/office/drawing/2014/main" id="{95575F43-045E-E893-95D6-963E5E45271C}"/>
                    </a:ext>
                  </a:extLst>
                </p:cNvPr>
                <p:cNvPicPr/>
                <p:nvPr/>
              </p:nvPicPr>
              <p:blipFill>
                <a:blip r:embed="rId26"/>
                <a:stretch>
                  <a:fillRect/>
                </a:stretch>
              </p:blipFill>
              <p:spPr>
                <a:xfrm>
                  <a:off x="7193364" y="2429662"/>
                  <a:ext cx="735120" cy="40212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24" name="Ink 23">
                  <a:extLst>
                    <a:ext uri="{FF2B5EF4-FFF2-40B4-BE49-F238E27FC236}">
                      <a16:creationId xmlns:a16="http://schemas.microsoft.com/office/drawing/2014/main" id="{20FAF582-9F52-09DC-8C4F-D3244B648CD9}"/>
                    </a:ext>
                  </a:extLst>
                </p14:cNvPr>
                <p14:cNvContentPartPr/>
                <p14:nvPr/>
              </p14:nvContentPartPr>
              <p14:xfrm>
                <a:off x="7872684" y="2527582"/>
                <a:ext cx="244440" cy="285120"/>
              </p14:xfrm>
            </p:contentPart>
          </mc:Choice>
          <mc:Fallback>
            <p:pic>
              <p:nvPicPr>
                <p:cNvPr id="24" name="Ink 23">
                  <a:extLst>
                    <a:ext uri="{FF2B5EF4-FFF2-40B4-BE49-F238E27FC236}">
                      <a16:creationId xmlns:a16="http://schemas.microsoft.com/office/drawing/2014/main" id="{20FAF582-9F52-09DC-8C4F-D3244B648CD9}"/>
                    </a:ext>
                  </a:extLst>
                </p:cNvPr>
                <p:cNvPicPr/>
                <p:nvPr/>
              </p:nvPicPr>
              <p:blipFill>
                <a:blip r:embed="rId28"/>
                <a:stretch>
                  <a:fillRect/>
                </a:stretch>
              </p:blipFill>
              <p:spPr>
                <a:xfrm>
                  <a:off x="7864044" y="2518582"/>
                  <a:ext cx="262080" cy="3027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29">
            <p14:nvContentPartPr>
              <p14:cNvPr id="26" name="Ink 25">
                <a:extLst>
                  <a:ext uri="{FF2B5EF4-FFF2-40B4-BE49-F238E27FC236}">
                    <a16:creationId xmlns:a16="http://schemas.microsoft.com/office/drawing/2014/main" id="{0CBC901B-26C9-59B7-D8AD-5DA132974E78}"/>
                  </a:ext>
                </a:extLst>
              </p14:cNvPr>
              <p14:cNvContentPartPr/>
              <p14:nvPr/>
            </p14:nvContentPartPr>
            <p14:xfrm>
              <a:off x="5644284" y="3160462"/>
              <a:ext cx="360" cy="360"/>
            </p14:xfrm>
          </p:contentPart>
        </mc:Choice>
        <mc:Fallback>
          <p:pic>
            <p:nvPicPr>
              <p:cNvPr id="26" name="Ink 25">
                <a:extLst>
                  <a:ext uri="{FF2B5EF4-FFF2-40B4-BE49-F238E27FC236}">
                    <a16:creationId xmlns:a16="http://schemas.microsoft.com/office/drawing/2014/main" id="{0CBC901B-26C9-59B7-D8AD-5DA132974E78}"/>
                  </a:ext>
                </a:extLst>
              </p:cNvPr>
              <p:cNvPicPr/>
              <p:nvPr/>
            </p:nvPicPr>
            <p:blipFill>
              <a:blip r:embed="rId30"/>
              <a:stretch>
                <a:fillRect/>
              </a:stretch>
            </p:blipFill>
            <p:spPr>
              <a:xfrm>
                <a:off x="5635284" y="315182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27" name="Ink 26">
                <a:extLst>
                  <a:ext uri="{FF2B5EF4-FFF2-40B4-BE49-F238E27FC236}">
                    <a16:creationId xmlns:a16="http://schemas.microsoft.com/office/drawing/2014/main" id="{DB7AC274-AD2F-BEA9-84BD-CE9EB4F55BA5}"/>
                  </a:ext>
                </a:extLst>
              </p14:cNvPr>
              <p14:cNvContentPartPr/>
              <p14:nvPr/>
            </p14:nvContentPartPr>
            <p14:xfrm>
              <a:off x="5655444" y="3465742"/>
              <a:ext cx="360" cy="360"/>
            </p14:xfrm>
          </p:contentPart>
        </mc:Choice>
        <mc:Fallback>
          <p:pic>
            <p:nvPicPr>
              <p:cNvPr id="27" name="Ink 26">
                <a:extLst>
                  <a:ext uri="{FF2B5EF4-FFF2-40B4-BE49-F238E27FC236}">
                    <a16:creationId xmlns:a16="http://schemas.microsoft.com/office/drawing/2014/main" id="{DB7AC274-AD2F-BEA9-84BD-CE9EB4F55BA5}"/>
                  </a:ext>
                </a:extLst>
              </p:cNvPr>
              <p:cNvPicPr/>
              <p:nvPr/>
            </p:nvPicPr>
            <p:blipFill>
              <a:blip r:embed="rId30"/>
              <a:stretch>
                <a:fillRect/>
              </a:stretch>
            </p:blipFill>
            <p:spPr>
              <a:xfrm>
                <a:off x="5646444" y="3456742"/>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28" name="Ink 27">
                <a:extLst>
                  <a:ext uri="{FF2B5EF4-FFF2-40B4-BE49-F238E27FC236}">
                    <a16:creationId xmlns:a16="http://schemas.microsoft.com/office/drawing/2014/main" id="{AD00B036-6394-03FA-EA39-396F7C58F4AE}"/>
                  </a:ext>
                </a:extLst>
              </p14:cNvPr>
              <p14:cNvContentPartPr/>
              <p14:nvPr/>
            </p14:nvContentPartPr>
            <p14:xfrm>
              <a:off x="5625564" y="3172342"/>
              <a:ext cx="59400" cy="46440"/>
            </p14:xfrm>
          </p:contentPart>
        </mc:Choice>
        <mc:Fallback>
          <p:pic>
            <p:nvPicPr>
              <p:cNvPr id="28" name="Ink 27">
                <a:extLst>
                  <a:ext uri="{FF2B5EF4-FFF2-40B4-BE49-F238E27FC236}">
                    <a16:creationId xmlns:a16="http://schemas.microsoft.com/office/drawing/2014/main" id="{AD00B036-6394-03FA-EA39-396F7C58F4AE}"/>
                  </a:ext>
                </a:extLst>
              </p:cNvPr>
              <p:cNvPicPr/>
              <p:nvPr/>
            </p:nvPicPr>
            <p:blipFill>
              <a:blip r:embed="rId33"/>
              <a:stretch>
                <a:fillRect/>
              </a:stretch>
            </p:blipFill>
            <p:spPr>
              <a:xfrm>
                <a:off x="5616924" y="3163342"/>
                <a:ext cx="77040" cy="64080"/>
              </a:xfrm>
              <a:prstGeom prst="rect">
                <a:avLst/>
              </a:prstGeom>
            </p:spPr>
          </p:pic>
        </mc:Fallback>
      </mc:AlternateContent>
      <p:grpSp>
        <p:nvGrpSpPr>
          <p:cNvPr id="31" name="Group 30">
            <a:extLst>
              <a:ext uri="{FF2B5EF4-FFF2-40B4-BE49-F238E27FC236}">
                <a16:creationId xmlns:a16="http://schemas.microsoft.com/office/drawing/2014/main" id="{C390FD6E-BBB0-C8EF-48EA-F7F03FF6C3E7}"/>
              </a:ext>
            </a:extLst>
          </p:cNvPr>
          <p:cNvGrpSpPr/>
          <p:nvPr/>
        </p:nvGrpSpPr>
        <p:grpSpPr>
          <a:xfrm>
            <a:off x="5623404" y="3443062"/>
            <a:ext cx="75600" cy="271800"/>
            <a:chOff x="5623404" y="3443062"/>
            <a:chExt cx="75600" cy="271800"/>
          </a:xfrm>
        </p:grpSpPr>
        <mc:AlternateContent xmlns:mc="http://schemas.openxmlformats.org/markup-compatibility/2006">
          <mc:Choice xmlns:p14="http://schemas.microsoft.com/office/powerpoint/2010/main" Requires="p14">
            <p:contentPart p14:bwMode="auto" r:id="rId34">
              <p14:nvContentPartPr>
                <p14:cNvPr id="29" name="Ink 28">
                  <a:extLst>
                    <a:ext uri="{FF2B5EF4-FFF2-40B4-BE49-F238E27FC236}">
                      <a16:creationId xmlns:a16="http://schemas.microsoft.com/office/drawing/2014/main" id="{D18BC4B8-23AE-1D18-7B0C-B2BEE1FDCFCC}"/>
                    </a:ext>
                  </a:extLst>
                </p14:cNvPr>
                <p14:cNvContentPartPr/>
                <p14:nvPr/>
              </p14:nvContentPartPr>
              <p14:xfrm>
                <a:off x="5623404" y="3443062"/>
                <a:ext cx="56520" cy="56520"/>
              </p14:xfrm>
            </p:contentPart>
          </mc:Choice>
          <mc:Fallback>
            <p:pic>
              <p:nvPicPr>
                <p:cNvPr id="29" name="Ink 28">
                  <a:extLst>
                    <a:ext uri="{FF2B5EF4-FFF2-40B4-BE49-F238E27FC236}">
                      <a16:creationId xmlns:a16="http://schemas.microsoft.com/office/drawing/2014/main" id="{D18BC4B8-23AE-1D18-7B0C-B2BEE1FDCFCC}"/>
                    </a:ext>
                  </a:extLst>
                </p:cNvPr>
                <p:cNvPicPr/>
                <p:nvPr/>
              </p:nvPicPr>
              <p:blipFill>
                <a:blip r:embed="rId35"/>
                <a:stretch>
                  <a:fillRect/>
                </a:stretch>
              </p:blipFill>
              <p:spPr>
                <a:xfrm>
                  <a:off x="5614404" y="3434062"/>
                  <a:ext cx="74160" cy="7416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30" name="Ink 29">
                  <a:extLst>
                    <a:ext uri="{FF2B5EF4-FFF2-40B4-BE49-F238E27FC236}">
                      <a16:creationId xmlns:a16="http://schemas.microsoft.com/office/drawing/2014/main" id="{79CA8EF4-78BD-6F54-1237-D27E16E0CCB4}"/>
                    </a:ext>
                  </a:extLst>
                </p14:cNvPr>
                <p14:cNvContentPartPr/>
                <p14:nvPr/>
              </p14:nvContentPartPr>
              <p14:xfrm>
                <a:off x="5633124" y="3635302"/>
                <a:ext cx="65880" cy="79560"/>
              </p14:xfrm>
            </p:contentPart>
          </mc:Choice>
          <mc:Fallback>
            <p:pic>
              <p:nvPicPr>
                <p:cNvPr id="30" name="Ink 29">
                  <a:extLst>
                    <a:ext uri="{FF2B5EF4-FFF2-40B4-BE49-F238E27FC236}">
                      <a16:creationId xmlns:a16="http://schemas.microsoft.com/office/drawing/2014/main" id="{79CA8EF4-78BD-6F54-1237-D27E16E0CCB4}"/>
                    </a:ext>
                  </a:extLst>
                </p:cNvPr>
                <p:cNvPicPr/>
                <p:nvPr/>
              </p:nvPicPr>
              <p:blipFill>
                <a:blip r:embed="rId37"/>
                <a:stretch>
                  <a:fillRect/>
                </a:stretch>
              </p:blipFill>
              <p:spPr>
                <a:xfrm>
                  <a:off x="5624124" y="3626302"/>
                  <a:ext cx="83520" cy="97200"/>
                </a:xfrm>
                <a:prstGeom prst="rect">
                  <a:avLst/>
                </a:prstGeom>
              </p:spPr>
            </p:pic>
          </mc:Fallback>
        </mc:AlternateContent>
      </p:grpSp>
    </p:spTree>
    <p:extLst>
      <p:ext uri="{BB962C8B-B14F-4D97-AF65-F5344CB8AC3E}">
        <p14:creationId xmlns:p14="http://schemas.microsoft.com/office/powerpoint/2010/main" val="31217766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F3C8A-3F24-F16B-005A-7F5B87FA1ADE}"/>
              </a:ext>
            </a:extLst>
          </p:cNvPr>
          <p:cNvSpPr>
            <a:spLocks noGrp="1"/>
          </p:cNvSpPr>
          <p:nvPr>
            <p:ph idx="1"/>
          </p:nvPr>
        </p:nvSpPr>
        <p:spPr>
          <a:xfrm>
            <a:off x="230114" y="1825625"/>
            <a:ext cx="8683772" cy="3640897"/>
          </a:xfrm>
        </p:spPr>
        <p:txBody>
          <a:bodyPr/>
          <a:lstStyle/>
          <a:p>
            <a:pPr marL="0" indent="0">
              <a:buNone/>
            </a:pPr>
            <a:r>
              <a:rPr lang="en-GB" dirty="0"/>
              <a:t>Reading List:</a:t>
            </a:r>
            <a:endParaRPr lang="en-GB" dirty="0">
              <a:hlinkClick r:id="rId3"/>
            </a:endParaRPr>
          </a:p>
          <a:p>
            <a:r>
              <a:rPr lang="en-GB" dirty="0">
                <a:hlinkClick r:id="rId3"/>
              </a:rPr>
              <a:t>ECEY4009/C </a:t>
            </a:r>
            <a:r>
              <a:rPr lang="en-GB" dirty="0" err="1">
                <a:hlinkClick r:id="rId3"/>
              </a:rPr>
              <a:t>Yr</a:t>
            </a:r>
            <a:r>
              <a:rPr lang="en-GB" dirty="0">
                <a:hlinkClick r:id="rId3"/>
              </a:rPr>
              <a:t> </a:t>
            </a:r>
            <a:r>
              <a:rPr lang="en-GB" dirty="0" err="1">
                <a:hlinkClick r:id="rId3"/>
              </a:rPr>
              <a:t>Ymarferydd</a:t>
            </a:r>
            <a:r>
              <a:rPr lang="en-GB" dirty="0">
                <a:hlinkClick r:id="rId3"/>
              </a:rPr>
              <a:t> </a:t>
            </a:r>
            <a:r>
              <a:rPr lang="en-GB" dirty="0" err="1">
                <a:hlinkClick r:id="rId3"/>
              </a:rPr>
              <a:t>Proffesiynol</a:t>
            </a:r>
            <a:r>
              <a:rPr lang="en-GB" dirty="0">
                <a:hlinkClick r:id="rId3"/>
              </a:rPr>
              <a:t> / The Professional Practitioner (exlibrisgroup.com)</a:t>
            </a:r>
            <a:r>
              <a:rPr lang="en-GB" dirty="0"/>
              <a:t> </a:t>
            </a:r>
          </a:p>
          <a:p>
            <a:endParaRPr lang="en-GB" dirty="0"/>
          </a:p>
          <a:p>
            <a:pPr marL="0" indent="0">
              <a:buNone/>
            </a:pPr>
            <a:r>
              <a:rPr lang="en-GB" dirty="0"/>
              <a:t>Cite them Right webpage: </a:t>
            </a:r>
          </a:p>
          <a:p>
            <a:r>
              <a:rPr lang="en-GB" dirty="0">
                <a:hlinkClick r:id="rId4"/>
              </a:rPr>
              <a:t>Cite Them Right - Home (uwtsd.ac.uk)</a:t>
            </a:r>
            <a:endParaRPr lang="en-GB" dirty="0"/>
          </a:p>
          <a:p>
            <a:endParaRPr lang="en-GB" dirty="0"/>
          </a:p>
          <a:p>
            <a:endParaRPr lang="en-GB" dirty="0"/>
          </a:p>
        </p:txBody>
      </p:sp>
      <p:sp>
        <p:nvSpPr>
          <p:cNvPr id="4" name="TextBox 3">
            <a:extLst>
              <a:ext uri="{FF2B5EF4-FFF2-40B4-BE49-F238E27FC236}">
                <a16:creationId xmlns:a16="http://schemas.microsoft.com/office/drawing/2014/main" id="{C41EB3F3-8EA0-A4ED-9E7B-B95F00FB5CA7}"/>
              </a:ext>
            </a:extLst>
          </p:cNvPr>
          <p:cNvSpPr txBox="1"/>
          <p:nvPr/>
        </p:nvSpPr>
        <p:spPr>
          <a:xfrm>
            <a:off x="363337" y="553902"/>
            <a:ext cx="4390331" cy="769441"/>
          </a:xfrm>
          <a:prstGeom prst="rect">
            <a:avLst/>
          </a:prstGeom>
          <a:noFill/>
        </p:spPr>
        <p:txBody>
          <a:bodyPr wrap="square" rtlCol="0">
            <a:spAutoFit/>
          </a:bodyPr>
          <a:lstStyle/>
          <a:p>
            <a:r>
              <a:rPr lang="en-GB" sz="4400" b="1" dirty="0">
                <a:solidFill>
                  <a:schemeClr val="accent1"/>
                </a:solidFill>
                <a:latin typeface="Arial" panose="020B0604020202020204" pitchFamily="34" charset="0"/>
                <a:cs typeface="Arial" panose="020B0604020202020204" pitchFamily="34" charset="0"/>
              </a:rPr>
              <a:t>Moodle</a:t>
            </a:r>
            <a:r>
              <a:rPr lang="en-GB" sz="4400" dirty="0">
                <a:solidFill>
                  <a:schemeClr val="accent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261805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154</TotalTime>
  <Words>1391</Words>
  <Application>Microsoft Office PowerPoint</Application>
  <PresentationFormat>On-screen Show (4:3)</PresentationFormat>
  <Paragraphs>221</Paragraphs>
  <Slides>26</Slides>
  <Notes>15</Notes>
  <HiddenSlides>0</HiddenSlides>
  <MMClips>0</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26</vt:i4>
      </vt:variant>
    </vt:vector>
  </HeadingPairs>
  <TitlesOfParts>
    <vt:vector size="49" baseType="lpstr">
      <vt:lpstr>Arial</vt:lpstr>
      <vt:lpstr>Calibri</vt:lpstr>
      <vt:lpstr>Calibri Light</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ECEY4009: Professional Practitioner  </vt:lpstr>
      <vt:lpstr>PowerPoint Presentation</vt:lpstr>
      <vt:lpstr> Employability/Transferable Skills</vt:lpstr>
      <vt:lpstr> Early Years Practitioner programme</vt:lpstr>
      <vt:lpstr>Module Content</vt:lpstr>
      <vt:lpstr>Learning Outcomes</vt:lpstr>
      <vt:lpstr> ECEY4009 Assignment: Portfolio of three parts (equivalent to 3000 words) </vt:lpstr>
      <vt:lpstr>Part 1: </vt:lpstr>
      <vt:lpstr>PowerPoint Presentation</vt:lpstr>
      <vt:lpstr>Part 2: </vt:lpstr>
      <vt:lpstr>PowerPoint Presentation</vt:lpstr>
      <vt:lpstr>Part 3: Written Essay  </vt:lpstr>
      <vt:lpstr>Part 3 (continued)</vt:lpstr>
      <vt:lpstr>Generic Assessment Criteria </vt:lpstr>
      <vt:lpstr>Generic Assessment Criteria </vt:lpstr>
      <vt:lpstr>Generic Assessment Criteria </vt:lpstr>
      <vt:lpstr>Generic Assessment Criteria </vt:lpstr>
      <vt:lpstr>Generic Assessment Criteria </vt:lpstr>
      <vt:lpstr> Extenuating Circumstances (EC)</vt:lpstr>
      <vt:lpstr> Late Submissions</vt:lpstr>
      <vt:lpstr>ICT issues?</vt:lpstr>
      <vt:lpstr>An opportunity to ask questions?</vt:lpstr>
      <vt:lpstr>Activity</vt:lpstr>
      <vt:lpstr>Activity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Bhavisha Bhanderi</cp:lastModifiedBy>
  <cp:revision>10</cp:revision>
  <dcterms:created xsi:type="dcterms:W3CDTF">2021-03-10T12:10:47Z</dcterms:created>
  <dcterms:modified xsi:type="dcterms:W3CDTF">2023-09-11T11:47:29Z</dcterms:modified>
</cp:coreProperties>
</file>