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</p:sldMasterIdLst>
  <p:notesMasterIdLst>
    <p:notesMasterId r:id="rId11"/>
  </p:notesMasterIdLst>
  <p:sldIdLst>
    <p:sldId id="332" r:id="rId2"/>
    <p:sldId id="334" r:id="rId3"/>
    <p:sldId id="336" r:id="rId4"/>
    <p:sldId id="337" r:id="rId5"/>
    <p:sldId id="338" r:id="rId6"/>
    <p:sldId id="339" r:id="rId7"/>
    <p:sldId id="341" r:id="rId8"/>
    <p:sldId id="342" r:id="rId9"/>
    <p:sldId id="34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643C20-FA6D-4091-958E-FB7B14038B06}" v="877" dt="2020-10-18T09:15:45.729"/>
    <p1510:client id="{92DC6F70-6C87-B6BF-09DE-6A0C29A441CC}" v="11621" dt="2020-10-18T14:13:52.448"/>
    <p1510:client id="{9FC4C88A-33CF-116C-A62F-C411E8DFF643}" v="4655" dt="2020-10-18T09:54:39.6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352" autoAdjust="0"/>
    <p:restoredTop sz="94660"/>
  </p:normalViewPr>
  <p:slideViewPr>
    <p:cSldViewPr snapToGrid="0">
      <p:cViewPr varScale="1">
        <p:scale>
          <a:sx n="84" d="100"/>
          <a:sy n="84" d="100"/>
        </p:scale>
        <p:origin x="72" y="198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Relationship Id="rId43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863A8E-E033-4841-8E1B-F51ABDA3876D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FD3636-505B-405F-812B-39E03207934E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Check in</a:t>
          </a:r>
        </a:p>
        <a:p>
          <a:r>
            <a:rPr lang="en-US" b="0" dirty="0" smtClean="0">
              <a:solidFill>
                <a:schemeClr val="tx1"/>
              </a:solidFill>
            </a:rPr>
            <a:t>Where are you within the process of your inquiry</a:t>
          </a:r>
        </a:p>
        <a:p>
          <a:r>
            <a:rPr lang="en-US" b="0" dirty="0" smtClean="0">
              <a:solidFill>
                <a:schemeClr val="tx1"/>
              </a:solidFill>
            </a:rPr>
            <a:t>How are you documenting your process </a:t>
          </a:r>
        </a:p>
        <a:p>
          <a:endParaRPr lang="en-US" b="0" dirty="0">
            <a:solidFill>
              <a:schemeClr val="tx1"/>
            </a:solidFill>
          </a:endParaRPr>
        </a:p>
      </dgm:t>
    </dgm:pt>
    <dgm:pt modelId="{DCCB7CFF-FAFC-43ED-AEA5-251CDD717BF5}" type="parTrans" cxnId="{053FA46C-3E94-4D83-814C-DA02C34055E0}">
      <dgm:prSet/>
      <dgm:spPr/>
      <dgm:t>
        <a:bodyPr/>
        <a:lstStyle/>
        <a:p>
          <a:endParaRPr lang="en-US"/>
        </a:p>
      </dgm:t>
    </dgm:pt>
    <dgm:pt modelId="{5A74E043-ABFF-4F43-91FB-B74B1DBD4FEF}" type="sibTrans" cxnId="{053FA46C-3E94-4D83-814C-DA02C34055E0}">
      <dgm:prSet/>
      <dgm:spPr/>
      <dgm:t>
        <a:bodyPr/>
        <a:lstStyle/>
        <a:p>
          <a:endParaRPr lang="en-US"/>
        </a:p>
      </dgm:t>
    </dgm:pt>
    <dgm:pt modelId="{CC018135-280D-4291-8331-EED4648A815F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Metaphor and Poetry</a:t>
          </a:r>
        </a:p>
        <a:p>
          <a:r>
            <a:rPr lang="en-US" b="0" dirty="0" smtClean="0">
              <a:solidFill>
                <a:schemeClr val="tx1"/>
              </a:solidFill>
            </a:rPr>
            <a:t>Writing Activity</a:t>
          </a:r>
        </a:p>
        <a:p>
          <a:r>
            <a:rPr lang="en-US" b="0" dirty="0" smtClean="0">
              <a:solidFill>
                <a:schemeClr val="tx1"/>
              </a:solidFill>
            </a:rPr>
            <a:t>Discussion and sharing</a:t>
          </a:r>
        </a:p>
      </dgm:t>
    </dgm:pt>
    <dgm:pt modelId="{9B3A640A-1E59-427C-B288-644B542ED29F}" type="parTrans" cxnId="{20AE7311-551B-4B4C-8975-E2DFD4F57C2B}">
      <dgm:prSet/>
      <dgm:spPr/>
      <dgm:t>
        <a:bodyPr/>
        <a:lstStyle/>
        <a:p>
          <a:endParaRPr lang="en-US"/>
        </a:p>
      </dgm:t>
    </dgm:pt>
    <dgm:pt modelId="{427A8F22-3630-462C-9A42-F49C43618DD2}" type="sibTrans" cxnId="{20AE7311-551B-4B4C-8975-E2DFD4F57C2B}">
      <dgm:prSet/>
      <dgm:spPr/>
      <dgm:t>
        <a:bodyPr/>
        <a:lstStyle/>
        <a:p>
          <a:endParaRPr lang="en-US"/>
        </a:p>
      </dgm:t>
    </dgm:pt>
    <dgm:pt modelId="{CF51A465-3C28-491E-A3E8-C26126F0FB01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 </a:t>
          </a:r>
          <a:r>
            <a:rPr lang="en-US" b="1" dirty="0" smtClean="0">
              <a:solidFill>
                <a:schemeClr val="tx1"/>
              </a:solidFill>
            </a:rPr>
            <a:t>Discussion on the Academic Interview</a:t>
          </a:r>
        </a:p>
      </dgm:t>
    </dgm:pt>
    <dgm:pt modelId="{EFD3C56F-C678-46AF-B00A-11B442C9EEFE}" type="parTrans" cxnId="{1982871E-7716-45FE-B685-C50A5947364C}">
      <dgm:prSet/>
      <dgm:spPr/>
      <dgm:t>
        <a:bodyPr/>
        <a:lstStyle/>
        <a:p>
          <a:endParaRPr lang="en-US"/>
        </a:p>
      </dgm:t>
    </dgm:pt>
    <dgm:pt modelId="{C76A24E3-C88E-4BF3-86EF-1140A7D3056D}" type="sibTrans" cxnId="{1982871E-7716-45FE-B685-C50A5947364C}">
      <dgm:prSet/>
      <dgm:spPr/>
      <dgm:t>
        <a:bodyPr/>
        <a:lstStyle/>
        <a:p>
          <a:endParaRPr lang="en-US"/>
        </a:p>
      </dgm:t>
    </dgm:pt>
    <dgm:pt modelId="{DC06F284-AAC9-4DA8-BF3B-F210F0767BB3}" type="pres">
      <dgm:prSet presAssocID="{63863A8E-E033-4841-8E1B-F51ABDA3876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8764CC8-6E3C-4C3B-8F0D-FE174FB439B6}" type="pres">
      <dgm:prSet presAssocID="{D4FD3636-505B-405F-812B-39E03207934E}" presName="comp" presStyleCnt="0"/>
      <dgm:spPr/>
    </dgm:pt>
    <dgm:pt modelId="{F27A21F2-A03E-4CEA-95BF-F9229653E182}" type="pres">
      <dgm:prSet presAssocID="{D4FD3636-505B-405F-812B-39E03207934E}" presName="box" presStyleLbl="node1" presStyleIdx="0" presStyleCnt="3"/>
      <dgm:spPr/>
      <dgm:t>
        <a:bodyPr/>
        <a:lstStyle/>
        <a:p>
          <a:endParaRPr lang="en-US"/>
        </a:p>
      </dgm:t>
    </dgm:pt>
    <dgm:pt modelId="{7BDFAF70-67BC-4FDB-9DB1-47F21B98026B}" type="pres">
      <dgm:prSet presAssocID="{D4FD3636-505B-405F-812B-39E03207934E}" presName="img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25676772-5571-40DF-81E9-3D33432C2E71}" type="pres">
      <dgm:prSet presAssocID="{D4FD3636-505B-405F-812B-39E03207934E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C262BD-F3C0-4161-B354-4856CFE79F86}" type="pres">
      <dgm:prSet presAssocID="{5A74E043-ABFF-4F43-91FB-B74B1DBD4FEF}" presName="spacer" presStyleCnt="0"/>
      <dgm:spPr/>
    </dgm:pt>
    <dgm:pt modelId="{CA42AB57-1E09-45A7-868E-66435E93163E}" type="pres">
      <dgm:prSet presAssocID="{CC018135-280D-4291-8331-EED4648A815F}" presName="comp" presStyleCnt="0"/>
      <dgm:spPr/>
    </dgm:pt>
    <dgm:pt modelId="{B8182AA6-A3C2-477F-AC43-02A149B80D45}" type="pres">
      <dgm:prSet presAssocID="{CC018135-280D-4291-8331-EED4648A815F}" presName="box" presStyleLbl="node1" presStyleIdx="1" presStyleCnt="3" custLinFactNeighborY="1187"/>
      <dgm:spPr/>
      <dgm:t>
        <a:bodyPr/>
        <a:lstStyle/>
        <a:p>
          <a:endParaRPr lang="en-US"/>
        </a:p>
      </dgm:t>
    </dgm:pt>
    <dgm:pt modelId="{A8F8FAC7-18C4-4096-B12D-3DD3ADB94E0D}" type="pres">
      <dgm:prSet presAssocID="{CC018135-280D-4291-8331-EED4648A815F}" presName="img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3AB83156-4040-4A28-90BF-CC364E347FD9}" type="pres">
      <dgm:prSet presAssocID="{CC018135-280D-4291-8331-EED4648A815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1FD1CB-C339-47AA-A943-7CCB1790139E}" type="pres">
      <dgm:prSet presAssocID="{427A8F22-3630-462C-9A42-F49C43618DD2}" presName="spacer" presStyleCnt="0"/>
      <dgm:spPr/>
    </dgm:pt>
    <dgm:pt modelId="{6DA01512-5E18-4840-B56B-8E17EE6FD3C9}" type="pres">
      <dgm:prSet presAssocID="{CF51A465-3C28-491E-A3E8-C26126F0FB01}" presName="comp" presStyleCnt="0"/>
      <dgm:spPr/>
    </dgm:pt>
    <dgm:pt modelId="{0A62A003-D454-4112-8F39-1F91803111E0}" type="pres">
      <dgm:prSet presAssocID="{CF51A465-3C28-491E-A3E8-C26126F0FB01}" presName="box" presStyleLbl="node1" presStyleIdx="2" presStyleCnt="3" custLinFactNeighborY="2769"/>
      <dgm:spPr/>
      <dgm:t>
        <a:bodyPr/>
        <a:lstStyle/>
        <a:p>
          <a:endParaRPr lang="en-US"/>
        </a:p>
      </dgm:t>
    </dgm:pt>
    <dgm:pt modelId="{C8BFDD3A-5E02-4DF7-BCF3-AD308823F071}" type="pres">
      <dgm:prSet presAssocID="{CF51A465-3C28-491E-A3E8-C26126F0FB01}" presName="img" presStyleLbl="fgImgPlace1" presStyleIdx="2" presStyleCnt="3" custLinFactNeighborX="4574" custLinFactNeighborY="-395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4000" b="-44000"/>
          </a:stretch>
        </a:blipFill>
      </dgm:spPr>
      <dgm:t>
        <a:bodyPr/>
        <a:lstStyle/>
        <a:p>
          <a:endParaRPr lang="en-US"/>
        </a:p>
      </dgm:t>
    </dgm:pt>
    <dgm:pt modelId="{A14EACCA-710F-41FC-9880-CC0AAA745996}" type="pres">
      <dgm:prSet presAssocID="{CF51A465-3C28-491E-A3E8-C26126F0FB0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432C32F-4C65-46B0-9603-E25073036FFD}" type="presOf" srcId="{63863A8E-E033-4841-8E1B-F51ABDA3876D}" destId="{DC06F284-AAC9-4DA8-BF3B-F210F0767BB3}" srcOrd="0" destOrd="0" presId="urn:microsoft.com/office/officeart/2005/8/layout/vList4"/>
    <dgm:cxn modelId="{20AE7311-551B-4B4C-8975-E2DFD4F57C2B}" srcId="{63863A8E-E033-4841-8E1B-F51ABDA3876D}" destId="{CC018135-280D-4291-8331-EED4648A815F}" srcOrd="1" destOrd="0" parTransId="{9B3A640A-1E59-427C-B288-644B542ED29F}" sibTransId="{427A8F22-3630-462C-9A42-F49C43618DD2}"/>
    <dgm:cxn modelId="{8E757B31-B7AA-4021-8C52-7943573BC9B2}" type="presOf" srcId="{CC018135-280D-4291-8331-EED4648A815F}" destId="{B8182AA6-A3C2-477F-AC43-02A149B80D45}" srcOrd="0" destOrd="0" presId="urn:microsoft.com/office/officeart/2005/8/layout/vList4"/>
    <dgm:cxn modelId="{1982871E-7716-45FE-B685-C50A5947364C}" srcId="{63863A8E-E033-4841-8E1B-F51ABDA3876D}" destId="{CF51A465-3C28-491E-A3E8-C26126F0FB01}" srcOrd="2" destOrd="0" parTransId="{EFD3C56F-C678-46AF-B00A-11B442C9EEFE}" sibTransId="{C76A24E3-C88E-4BF3-86EF-1140A7D3056D}"/>
    <dgm:cxn modelId="{053FA46C-3E94-4D83-814C-DA02C34055E0}" srcId="{63863A8E-E033-4841-8E1B-F51ABDA3876D}" destId="{D4FD3636-505B-405F-812B-39E03207934E}" srcOrd="0" destOrd="0" parTransId="{DCCB7CFF-FAFC-43ED-AEA5-251CDD717BF5}" sibTransId="{5A74E043-ABFF-4F43-91FB-B74B1DBD4FEF}"/>
    <dgm:cxn modelId="{73B88202-B1AC-4FD0-88A1-B81FA3735FCB}" type="presOf" srcId="{CF51A465-3C28-491E-A3E8-C26126F0FB01}" destId="{0A62A003-D454-4112-8F39-1F91803111E0}" srcOrd="0" destOrd="0" presId="urn:microsoft.com/office/officeart/2005/8/layout/vList4"/>
    <dgm:cxn modelId="{83A95E82-F6F8-4AE2-A510-22D7CB5A9FCF}" type="presOf" srcId="{D4FD3636-505B-405F-812B-39E03207934E}" destId="{F27A21F2-A03E-4CEA-95BF-F9229653E182}" srcOrd="0" destOrd="0" presId="urn:microsoft.com/office/officeart/2005/8/layout/vList4"/>
    <dgm:cxn modelId="{3ADE3201-5645-4EE8-A0CE-559E21A66521}" type="presOf" srcId="{CC018135-280D-4291-8331-EED4648A815F}" destId="{3AB83156-4040-4A28-90BF-CC364E347FD9}" srcOrd="1" destOrd="0" presId="urn:microsoft.com/office/officeart/2005/8/layout/vList4"/>
    <dgm:cxn modelId="{42C6429B-5239-4503-8C07-56603460F0DA}" type="presOf" srcId="{D4FD3636-505B-405F-812B-39E03207934E}" destId="{25676772-5571-40DF-81E9-3D33432C2E71}" srcOrd="1" destOrd="0" presId="urn:microsoft.com/office/officeart/2005/8/layout/vList4"/>
    <dgm:cxn modelId="{23CDC5AA-A84E-44D1-800E-97814169A0C8}" type="presOf" srcId="{CF51A465-3C28-491E-A3E8-C26126F0FB01}" destId="{A14EACCA-710F-41FC-9880-CC0AAA745996}" srcOrd="1" destOrd="0" presId="urn:microsoft.com/office/officeart/2005/8/layout/vList4"/>
    <dgm:cxn modelId="{0DD053E7-4749-49DF-9CBB-5C61BB3F5010}" type="presParOf" srcId="{DC06F284-AAC9-4DA8-BF3B-F210F0767BB3}" destId="{38764CC8-6E3C-4C3B-8F0D-FE174FB439B6}" srcOrd="0" destOrd="0" presId="urn:microsoft.com/office/officeart/2005/8/layout/vList4"/>
    <dgm:cxn modelId="{3C00531D-DC53-4512-B8A0-330DCF2D0B72}" type="presParOf" srcId="{38764CC8-6E3C-4C3B-8F0D-FE174FB439B6}" destId="{F27A21F2-A03E-4CEA-95BF-F9229653E182}" srcOrd="0" destOrd="0" presId="urn:microsoft.com/office/officeart/2005/8/layout/vList4"/>
    <dgm:cxn modelId="{E5BD24BB-16A4-4532-A52E-6878BFC41306}" type="presParOf" srcId="{38764CC8-6E3C-4C3B-8F0D-FE174FB439B6}" destId="{7BDFAF70-67BC-4FDB-9DB1-47F21B98026B}" srcOrd="1" destOrd="0" presId="urn:microsoft.com/office/officeart/2005/8/layout/vList4"/>
    <dgm:cxn modelId="{63BC27DB-2140-44F6-86A3-7834C64F3C2F}" type="presParOf" srcId="{38764CC8-6E3C-4C3B-8F0D-FE174FB439B6}" destId="{25676772-5571-40DF-81E9-3D33432C2E71}" srcOrd="2" destOrd="0" presId="urn:microsoft.com/office/officeart/2005/8/layout/vList4"/>
    <dgm:cxn modelId="{DEC6A90C-41E3-4DB0-AB0D-1415B6F511FD}" type="presParOf" srcId="{DC06F284-AAC9-4DA8-BF3B-F210F0767BB3}" destId="{A0C262BD-F3C0-4161-B354-4856CFE79F86}" srcOrd="1" destOrd="0" presId="urn:microsoft.com/office/officeart/2005/8/layout/vList4"/>
    <dgm:cxn modelId="{A240E409-81BB-492B-A0DD-6BD896C83A7E}" type="presParOf" srcId="{DC06F284-AAC9-4DA8-BF3B-F210F0767BB3}" destId="{CA42AB57-1E09-45A7-868E-66435E93163E}" srcOrd="2" destOrd="0" presId="urn:microsoft.com/office/officeart/2005/8/layout/vList4"/>
    <dgm:cxn modelId="{31104088-D748-4C98-8745-E0CDFF7DA358}" type="presParOf" srcId="{CA42AB57-1E09-45A7-868E-66435E93163E}" destId="{B8182AA6-A3C2-477F-AC43-02A149B80D45}" srcOrd="0" destOrd="0" presId="urn:microsoft.com/office/officeart/2005/8/layout/vList4"/>
    <dgm:cxn modelId="{6A683FC5-132A-4DE4-9D10-F05EE0E3506F}" type="presParOf" srcId="{CA42AB57-1E09-45A7-868E-66435E93163E}" destId="{A8F8FAC7-18C4-4096-B12D-3DD3ADB94E0D}" srcOrd="1" destOrd="0" presId="urn:microsoft.com/office/officeart/2005/8/layout/vList4"/>
    <dgm:cxn modelId="{316C3B90-14D4-4018-B575-D7222711DC56}" type="presParOf" srcId="{CA42AB57-1E09-45A7-868E-66435E93163E}" destId="{3AB83156-4040-4A28-90BF-CC364E347FD9}" srcOrd="2" destOrd="0" presId="urn:microsoft.com/office/officeart/2005/8/layout/vList4"/>
    <dgm:cxn modelId="{8CABAD33-31B3-4F06-83CD-1217CFB4F2A6}" type="presParOf" srcId="{DC06F284-AAC9-4DA8-BF3B-F210F0767BB3}" destId="{AE1FD1CB-C339-47AA-A943-7CCB1790139E}" srcOrd="3" destOrd="0" presId="urn:microsoft.com/office/officeart/2005/8/layout/vList4"/>
    <dgm:cxn modelId="{1E8AADF1-93DF-4707-8033-8844E08BE05A}" type="presParOf" srcId="{DC06F284-AAC9-4DA8-BF3B-F210F0767BB3}" destId="{6DA01512-5E18-4840-B56B-8E17EE6FD3C9}" srcOrd="4" destOrd="0" presId="urn:microsoft.com/office/officeart/2005/8/layout/vList4"/>
    <dgm:cxn modelId="{BF755FA3-2358-47D3-93E3-4944843DA634}" type="presParOf" srcId="{6DA01512-5E18-4840-B56B-8E17EE6FD3C9}" destId="{0A62A003-D454-4112-8F39-1F91803111E0}" srcOrd="0" destOrd="0" presId="urn:microsoft.com/office/officeart/2005/8/layout/vList4"/>
    <dgm:cxn modelId="{9B4DF20A-722B-4F52-9205-449C5C76F46E}" type="presParOf" srcId="{6DA01512-5E18-4840-B56B-8E17EE6FD3C9}" destId="{C8BFDD3A-5E02-4DF7-BCF3-AD308823F071}" srcOrd="1" destOrd="0" presId="urn:microsoft.com/office/officeart/2005/8/layout/vList4"/>
    <dgm:cxn modelId="{0A648353-12D0-4D1B-B68C-305AD3B7E577}" type="presParOf" srcId="{6DA01512-5E18-4840-B56B-8E17EE6FD3C9}" destId="{A14EACCA-710F-41FC-9880-CC0AAA74599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863A8E-E033-4841-8E1B-F51ABDA3876D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FD3636-505B-405F-812B-39E03207934E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Focusing Exercise</a:t>
          </a:r>
        </a:p>
        <a:p>
          <a:endParaRPr lang="en-US" b="0" dirty="0">
            <a:solidFill>
              <a:schemeClr val="tx1"/>
            </a:solidFill>
          </a:endParaRPr>
        </a:p>
      </dgm:t>
    </dgm:pt>
    <dgm:pt modelId="{DCCB7CFF-FAFC-43ED-AEA5-251CDD717BF5}" type="parTrans" cxnId="{053FA46C-3E94-4D83-814C-DA02C34055E0}">
      <dgm:prSet/>
      <dgm:spPr/>
      <dgm:t>
        <a:bodyPr/>
        <a:lstStyle/>
        <a:p>
          <a:endParaRPr lang="en-US"/>
        </a:p>
      </dgm:t>
    </dgm:pt>
    <dgm:pt modelId="{5A74E043-ABFF-4F43-91FB-B74B1DBD4FEF}" type="sibTrans" cxnId="{053FA46C-3E94-4D83-814C-DA02C34055E0}">
      <dgm:prSet/>
      <dgm:spPr/>
      <dgm:t>
        <a:bodyPr/>
        <a:lstStyle/>
        <a:p>
          <a:endParaRPr lang="en-US"/>
        </a:p>
      </dgm:t>
    </dgm:pt>
    <dgm:pt modelId="{CC018135-280D-4291-8331-EED4648A815F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Metaphor, Poetry and Dreams</a:t>
          </a:r>
          <a:endParaRPr lang="en-US" b="0" dirty="0" smtClean="0">
            <a:solidFill>
              <a:schemeClr val="tx1"/>
            </a:solidFill>
          </a:endParaRPr>
        </a:p>
        <a:p>
          <a:r>
            <a:rPr lang="en-US" b="0" dirty="0" smtClean="0">
              <a:solidFill>
                <a:schemeClr val="tx1"/>
              </a:solidFill>
            </a:rPr>
            <a:t>Discussion and sharing</a:t>
          </a:r>
        </a:p>
        <a:p>
          <a:r>
            <a:rPr lang="en-US" b="0" dirty="0" smtClean="0">
              <a:solidFill>
                <a:schemeClr val="tx1"/>
              </a:solidFill>
            </a:rPr>
            <a:t>Self-dialogue with the Phenomenon </a:t>
          </a:r>
        </a:p>
      </dgm:t>
    </dgm:pt>
    <dgm:pt modelId="{9B3A640A-1E59-427C-B288-644B542ED29F}" type="parTrans" cxnId="{20AE7311-551B-4B4C-8975-E2DFD4F57C2B}">
      <dgm:prSet/>
      <dgm:spPr/>
      <dgm:t>
        <a:bodyPr/>
        <a:lstStyle/>
        <a:p>
          <a:endParaRPr lang="en-US"/>
        </a:p>
      </dgm:t>
    </dgm:pt>
    <dgm:pt modelId="{427A8F22-3630-462C-9A42-F49C43618DD2}" type="sibTrans" cxnId="{20AE7311-551B-4B4C-8975-E2DFD4F57C2B}">
      <dgm:prSet/>
      <dgm:spPr/>
      <dgm:t>
        <a:bodyPr/>
        <a:lstStyle/>
        <a:p>
          <a:endParaRPr lang="en-US"/>
        </a:p>
      </dgm:t>
    </dgm:pt>
    <dgm:pt modelId="{CF51A465-3C28-491E-A3E8-C26126F0FB01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 </a:t>
          </a:r>
          <a:r>
            <a:rPr lang="en-US" b="1" dirty="0" smtClean="0">
              <a:solidFill>
                <a:schemeClr val="tx1"/>
              </a:solidFill>
            </a:rPr>
            <a:t>Connections</a:t>
          </a:r>
        </a:p>
        <a:p>
          <a:r>
            <a:rPr lang="en-GB" b="0" i="0" dirty="0" smtClean="0">
              <a:solidFill>
                <a:schemeClr val="tx1"/>
              </a:solidFill>
            </a:rPr>
            <a:t>How has your experience been shaping your recent personal development and professional development: client work, personal therapy and supervision </a:t>
          </a:r>
          <a:endParaRPr lang="en-US" b="0" i="0" dirty="0" smtClean="0">
            <a:solidFill>
              <a:schemeClr val="tx1"/>
            </a:solidFill>
          </a:endParaRPr>
        </a:p>
      </dgm:t>
    </dgm:pt>
    <dgm:pt modelId="{EFD3C56F-C678-46AF-B00A-11B442C9EEFE}" type="parTrans" cxnId="{1982871E-7716-45FE-B685-C50A5947364C}">
      <dgm:prSet/>
      <dgm:spPr/>
      <dgm:t>
        <a:bodyPr/>
        <a:lstStyle/>
        <a:p>
          <a:endParaRPr lang="en-US"/>
        </a:p>
      </dgm:t>
    </dgm:pt>
    <dgm:pt modelId="{C76A24E3-C88E-4BF3-86EF-1140A7D3056D}" type="sibTrans" cxnId="{1982871E-7716-45FE-B685-C50A5947364C}">
      <dgm:prSet/>
      <dgm:spPr/>
      <dgm:t>
        <a:bodyPr/>
        <a:lstStyle/>
        <a:p>
          <a:endParaRPr lang="en-US"/>
        </a:p>
      </dgm:t>
    </dgm:pt>
    <dgm:pt modelId="{DC06F284-AAC9-4DA8-BF3B-F210F0767BB3}" type="pres">
      <dgm:prSet presAssocID="{63863A8E-E033-4841-8E1B-F51ABDA3876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8764CC8-6E3C-4C3B-8F0D-FE174FB439B6}" type="pres">
      <dgm:prSet presAssocID="{D4FD3636-505B-405F-812B-39E03207934E}" presName="comp" presStyleCnt="0"/>
      <dgm:spPr/>
    </dgm:pt>
    <dgm:pt modelId="{F27A21F2-A03E-4CEA-95BF-F9229653E182}" type="pres">
      <dgm:prSet presAssocID="{D4FD3636-505B-405F-812B-39E03207934E}" presName="box" presStyleLbl="node1" presStyleIdx="0" presStyleCnt="3"/>
      <dgm:spPr/>
      <dgm:t>
        <a:bodyPr/>
        <a:lstStyle/>
        <a:p>
          <a:endParaRPr lang="en-US"/>
        </a:p>
      </dgm:t>
    </dgm:pt>
    <dgm:pt modelId="{7BDFAF70-67BC-4FDB-9DB1-47F21B98026B}" type="pres">
      <dgm:prSet presAssocID="{D4FD3636-505B-405F-812B-39E03207934E}" presName="img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25676772-5571-40DF-81E9-3D33432C2E71}" type="pres">
      <dgm:prSet presAssocID="{D4FD3636-505B-405F-812B-39E03207934E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C262BD-F3C0-4161-B354-4856CFE79F86}" type="pres">
      <dgm:prSet presAssocID="{5A74E043-ABFF-4F43-91FB-B74B1DBD4FEF}" presName="spacer" presStyleCnt="0"/>
      <dgm:spPr/>
    </dgm:pt>
    <dgm:pt modelId="{CA42AB57-1E09-45A7-868E-66435E93163E}" type="pres">
      <dgm:prSet presAssocID="{CC018135-280D-4291-8331-EED4648A815F}" presName="comp" presStyleCnt="0"/>
      <dgm:spPr/>
    </dgm:pt>
    <dgm:pt modelId="{B8182AA6-A3C2-477F-AC43-02A149B80D45}" type="pres">
      <dgm:prSet presAssocID="{CC018135-280D-4291-8331-EED4648A815F}" presName="box" presStyleLbl="node1" presStyleIdx="1" presStyleCnt="3" custLinFactNeighborY="1187"/>
      <dgm:spPr/>
      <dgm:t>
        <a:bodyPr/>
        <a:lstStyle/>
        <a:p>
          <a:endParaRPr lang="en-US"/>
        </a:p>
      </dgm:t>
    </dgm:pt>
    <dgm:pt modelId="{A8F8FAC7-18C4-4096-B12D-3DD3ADB94E0D}" type="pres">
      <dgm:prSet presAssocID="{CC018135-280D-4291-8331-EED4648A815F}" presName="img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3AB83156-4040-4A28-90BF-CC364E347FD9}" type="pres">
      <dgm:prSet presAssocID="{CC018135-280D-4291-8331-EED4648A815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1FD1CB-C339-47AA-A943-7CCB1790139E}" type="pres">
      <dgm:prSet presAssocID="{427A8F22-3630-462C-9A42-F49C43618DD2}" presName="spacer" presStyleCnt="0"/>
      <dgm:spPr/>
    </dgm:pt>
    <dgm:pt modelId="{6DA01512-5E18-4840-B56B-8E17EE6FD3C9}" type="pres">
      <dgm:prSet presAssocID="{CF51A465-3C28-491E-A3E8-C26126F0FB01}" presName="comp" presStyleCnt="0"/>
      <dgm:spPr/>
    </dgm:pt>
    <dgm:pt modelId="{0A62A003-D454-4112-8F39-1F91803111E0}" type="pres">
      <dgm:prSet presAssocID="{CF51A465-3C28-491E-A3E8-C26126F0FB01}" presName="box" presStyleLbl="node1" presStyleIdx="2" presStyleCnt="3" custLinFactNeighborY="2769"/>
      <dgm:spPr/>
      <dgm:t>
        <a:bodyPr/>
        <a:lstStyle/>
        <a:p>
          <a:endParaRPr lang="en-US"/>
        </a:p>
      </dgm:t>
    </dgm:pt>
    <dgm:pt modelId="{C8BFDD3A-5E02-4DF7-BCF3-AD308823F071}" type="pres">
      <dgm:prSet presAssocID="{CF51A465-3C28-491E-A3E8-C26126F0FB01}" presName="img" presStyleLbl="fgImgPlace1" presStyleIdx="2" presStyleCnt="3" custScaleX="91405" custLinFactNeighborX="4574" custLinFactNeighborY="-3956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A14EACCA-710F-41FC-9880-CC0AAA745996}" type="pres">
      <dgm:prSet presAssocID="{CF51A465-3C28-491E-A3E8-C26126F0FB0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3A95E82-F6F8-4AE2-A510-22D7CB5A9FCF}" type="presOf" srcId="{D4FD3636-505B-405F-812B-39E03207934E}" destId="{F27A21F2-A03E-4CEA-95BF-F9229653E182}" srcOrd="0" destOrd="0" presId="urn:microsoft.com/office/officeart/2005/8/layout/vList4"/>
    <dgm:cxn modelId="{4432C32F-4C65-46B0-9603-E25073036FFD}" type="presOf" srcId="{63863A8E-E033-4841-8E1B-F51ABDA3876D}" destId="{DC06F284-AAC9-4DA8-BF3B-F210F0767BB3}" srcOrd="0" destOrd="0" presId="urn:microsoft.com/office/officeart/2005/8/layout/vList4"/>
    <dgm:cxn modelId="{20AE7311-551B-4B4C-8975-E2DFD4F57C2B}" srcId="{63863A8E-E033-4841-8E1B-F51ABDA3876D}" destId="{CC018135-280D-4291-8331-EED4648A815F}" srcOrd="1" destOrd="0" parTransId="{9B3A640A-1E59-427C-B288-644B542ED29F}" sibTransId="{427A8F22-3630-462C-9A42-F49C43618DD2}"/>
    <dgm:cxn modelId="{23CDC5AA-A84E-44D1-800E-97814169A0C8}" type="presOf" srcId="{CF51A465-3C28-491E-A3E8-C26126F0FB01}" destId="{A14EACCA-710F-41FC-9880-CC0AAA745996}" srcOrd="1" destOrd="0" presId="urn:microsoft.com/office/officeart/2005/8/layout/vList4"/>
    <dgm:cxn modelId="{3ADE3201-5645-4EE8-A0CE-559E21A66521}" type="presOf" srcId="{CC018135-280D-4291-8331-EED4648A815F}" destId="{3AB83156-4040-4A28-90BF-CC364E347FD9}" srcOrd="1" destOrd="0" presId="urn:microsoft.com/office/officeart/2005/8/layout/vList4"/>
    <dgm:cxn modelId="{42C6429B-5239-4503-8C07-56603460F0DA}" type="presOf" srcId="{D4FD3636-505B-405F-812B-39E03207934E}" destId="{25676772-5571-40DF-81E9-3D33432C2E71}" srcOrd="1" destOrd="0" presId="urn:microsoft.com/office/officeart/2005/8/layout/vList4"/>
    <dgm:cxn modelId="{73B88202-B1AC-4FD0-88A1-B81FA3735FCB}" type="presOf" srcId="{CF51A465-3C28-491E-A3E8-C26126F0FB01}" destId="{0A62A003-D454-4112-8F39-1F91803111E0}" srcOrd="0" destOrd="0" presId="urn:microsoft.com/office/officeart/2005/8/layout/vList4"/>
    <dgm:cxn modelId="{053FA46C-3E94-4D83-814C-DA02C34055E0}" srcId="{63863A8E-E033-4841-8E1B-F51ABDA3876D}" destId="{D4FD3636-505B-405F-812B-39E03207934E}" srcOrd="0" destOrd="0" parTransId="{DCCB7CFF-FAFC-43ED-AEA5-251CDD717BF5}" sibTransId="{5A74E043-ABFF-4F43-91FB-B74B1DBD4FEF}"/>
    <dgm:cxn modelId="{1982871E-7716-45FE-B685-C50A5947364C}" srcId="{63863A8E-E033-4841-8E1B-F51ABDA3876D}" destId="{CF51A465-3C28-491E-A3E8-C26126F0FB01}" srcOrd="2" destOrd="0" parTransId="{EFD3C56F-C678-46AF-B00A-11B442C9EEFE}" sibTransId="{C76A24E3-C88E-4BF3-86EF-1140A7D3056D}"/>
    <dgm:cxn modelId="{8E757B31-B7AA-4021-8C52-7943573BC9B2}" type="presOf" srcId="{CC018135-280D-4291-8331-EED4648A815F}" destId="{B8182AA6-A3C2-477F-AC43-02A149B80D45}" srcOrd="0" destOrd="0" presId="urn:microsoft.com/office/officeart/2005/8/layout/vList4"/>
    <dgm:cxn modelId="{0DD053E7-4749-49DF-9CBB-5C61BB3F5010}" type="presParOf" srcId="{DC06F284-AAC9-4DA8-BF3B-F210F0767BB3}" destId="{38764CC8-6E3C-4C3B-8F0D-FE174FB439B6}" srcOrd="0" destOrd="0" presId="urn:microsoft.com/office/officeart/2005/8/layout/vList4"/>
    <dgm:cxn modelId="{3C00531D-DC53-4512-B8A0-330DCF2D0B72}" type="presParOf" srcId="{38764CC8-6E3C-4C3B-8F0D-FE174FB439B6}" destId="{F27A21F2-A03E-4CEA-95BF-F9229653E182}" srcOrd="0" destOrd="0" presId="urn:microsoft.com/office/officeart/2005/8/layout/vList4"/>
    <dgm:cxn modelId="{E5BD24BB-16A4-4532-A52E-6878BFC41306}" type="presParOf" srcId="{38764CC8-6E3C-4C3B-8F0D-FE174FB439B6}" destId="{7BDFAF70-67BC-4FDB-9DB1-47F21B98026B}" srcOrd="1" destOrd="0" presId="urn:microsoft.com/office/officeart/2005/8/layout/vList4"/>
    <dgm:cxn modelId="{63BC27DB-2140-44F6-86A3-7834C64F3C2F}" type="presParOf" srcId="{38764CC8-6E3C-4C3B-8F0D-FE174FB439B6}" destId="{25676772-5571-40DF-81E9-3D33432C2E71}" srcOrd="2" destOrd="0" presId="urn:microsoft.com/office/officeart/2005/8/layout/vList4"/>
    <dgm:cxn modelId="{DEC6A90C-41E3-4DB0-AB0D-1415B6F511FD}" type="presParOf" srcId="{DC06F284-AAC9-4DA8-BF3B-F210F0767BB3}" destId="{A0C262BD-F3C0-4161-B354-4856CFE79F86}" srcOrd="1" destOrd="0" presId="urn:microsoft.com/office/officeart/2005/8/layout/vList4"/>
    <dgm:cxn modelId="{A240E409-81BB-492B-A0DD-6BD896C83A7E}" type="presParOf" srcId="{DC06F284-AAC9-4DA8-BF3B-F210F0767BB3}" destId="{CA42AB57-1E09-45A7-868E-66435E93163E}" srcOrd="2" destOrd="0" presId="urn:microsoft.com/office/officeart/2005/8/layout/vList4"/>
    <dgm:cxn modelId="{31104088-D748-4C98-8745-E0CDFF7DA358}" type="presParOf" srcId="{CA42AB57-1E09-45A7-868E-66435E93163E}" destId="{B8182AA6-A3C2-477F-AC43-02A149B80D45}" srcOrd="0" destOrd="0" presId="urn:microsoft.com/office/officeart/2005/8/layout/vList4"/>
    <dgm:cxn modelId="{6A683FC5-132A-4DE4-9D10-F05EE0E3506F}" type="presParOf" srcId="{CA42AB57-1E09-45A7-868E-66435E93163E}" destId="{A8F8FAC7-18C4-4096-B12D-3DD3ADB94E0D}" srcOrd="1" destOrd="0" presId="urn:microsoft.com/office/officeart/2005/8/layout/vList4"/>
    <dgm:cxn modelId="{316C3B90-14D4-4018-B575-D7222711DC56}" type="presParOf" srcId="{CA42AB57-1E09-45A7-868E-66435E93163E}" destId="{3AB83156-4040-4A28-90BF-CC364E347FD9}" srcOrd="2" destOrd="0" presId="urn:microsoft.com/office/officeart/2005/8/layout/vList4"/>
    <dgm:cxn modelId="{8CABAD33-31B3-4F06-83CD-1217CFB4F2A6}" type="presParOf" srcId="{DC06F284-AAC9-4DA8-BF3B-F210F0767BB3}" destId="{AE1FD1CB-C339-47AA-A943-7CCB1790139E}" srcOrd="3" destOrd="0" presId="urn:microsoft.com/office/officeart/2005/8/layout/vList4"/>
    <dgm:cxn modelId="{1E8AADF1-93DF-4707-8033-8844E08BE05A}" type="presParOf" srcId="{DC06F284-AAC9-4DA8-BF3B-F210F0767BB3}" destId="{6DA01512-5E18-4840-B56B-8E17EE6FD3C9}" srcOrd="4" destOrd="0" presId="urn:microsoft.com/office/officeart/2005/8/layout/vList4"/>
    <dgm:cxn modelId="{BF755FA3-2358-47D3-93E3-4944843DA634}" type="presParOf" srcId="{6DA01512-5E18-4840-B56B-8E17EE6FD3C9}" destId="{0A62A003-D454-4112-8F39-1F91803111E0}" srcOrd="0" destOrd="0" presId="urn:microsoft.com/office/officeart/2005/8/layout/vList4"/>
    <dgm:cxn modelId="{9B4DF20A-722B-4F52-9205-449C5C76F46E}" type="presParOf" srcId="{6DA01512-5E18-4840-B56B-8E17EE6FD3C9}" destId="{C8BFDD3A-5E02-4DF7-BCF3-AD308823F071}" srcOrd="1" destOrd="0" presId="urn:microsoft.com/office/officeart/2005/8/layout/vList4"/>
    <dgm:cxn modelId="{0A648353-12D0-4D1B-B68C-305AD3B7E577}" type="presParOf" srcId="{6DA01512-5E18-4840-B56B-8E17EE6FD3C9}" destId="{A14EACCA-710F-41FC-9880-CC0AAA74599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A21F2-A03E-4CEA-95BF-F9229653E182}">
      <dsp:nvSpPr>
        <dsp:cNvPr id="0" name=""/>
        <dsp:cNvSpPr/>
      </dsp:nvSpPr>
      <dsp:spPr>
        <a:xfrm>
          <a:off x="0" y="0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 smtClean="0">
              <a:solidFill>
                <a:schemeClr val="tx1"/>
              </a:solidFill>
            </a:rPr>
            <a:t>Check in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0" kern="1200" dirty="0" smtClean="0">
              <a:solidFill>
                <a:schemeClr val="tx1"/>
              </a:solidFill>
            </a:rPr>
            <a:t>Where are you within the process of your inquiry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0" kern="1200" dirty="0" smtClean="0">
              <a:solidFill>
                <a:schemeClr val="tx1"/>
              </a:solidFill>
            </a:rPr>
            <a:t>How are you documenting your process 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b="0" kern="1200" dirty="0">
            <a:solidFill>
              <a:schemeClr val="tx1"/>
            </a:solidFill>
          </a:endParaRPr>
        </a:p>
      </dsp:txBody>
      <dsp:txXfrm>
        <a:off x="2157071" y="0"/>
        <a:ext cx="7901328" cy="1453910"/>
      </dsp:txXfrm>
    </dsp:sp>
    <dsp:sp modelId="{7BDFAF70-67BC-4FDB-9DB1-47F21B98026B}">
      <dsp:nvSpPr>
        <dsp:cNvPr id="0" name=""/>
        <dsp:cNvSpPr/>
      </dsp:nvSpPr>
      <dsp:spPr>
        <a:xfrm>
          <a:off x="145391" y="145391"/>
          <a:ext cx="2011680" cy="11631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182AA6-A3C2-477F-AC43-02A149B80D45}">
      <dsp:nvSpPr>
        <dsp:cNvPr id="0" name=""/>
        <dsp:cNvSpPr/>
      </dsp:nvSpPr>
      <dsp:spPr>
        <a:xfrm>
          <a:off x="0" y="1616559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 smtClean="0">
              <a:solidFill>
                <a:schemeClr val="tx1"/>
              </a:solidFill>
            </a:rPr>
            <a:t>Metaphor and Poetry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0" kern="1200" dirty="0" smtClean="0">
              <a:solidFill>
                <a:schemeClr val="tx1"/>
              </a:solidFill>
            </a:rPr>
            <a:t>Writing Activity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0" kern="1200" dirty="0" smtClean="0">
              <a:solidFill>
                <a:schemeClr val="tx1"/>
              </a:solidFill>
            </a:rPr>
            <a:t>Discussion and sharing</a:t>
          </a:r>
        </a:p>
      </dsp:txBody>
      <dsp:txXfrm>
        <a:off x="2157071" y="1616559"/>
        <a:ext cx="7901328" cy="1453910"/>
      </dsp:txXfrm>
    </dsp:sp>
    <dsp:sp modelId="{A8F8FAC7-18C4-4096-B12D-3DD3ADB94E0D}">
      <dsp:nvSpPr>
        <dsp:cNvPr id="0" name=""/>
        <dsp:cNvSpPr/>
      </dsp:nvSpPr>
      <dsp:spPr>
        <a:xfrm>
          <a:off x="145391" y="1744692"/>
          <a:ext cx="2011680" cy="11631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2A003-D454-4112-8F39-1F91803111E0}">
      <dsp:nvSpPr>
        <dsp:cNvPr id="0" name=""/>
        <dsp:cNvSpPr/>
      </dsp:nvSpPr>
      <dsp:spPr>
        <a:xfrm>
          <a:off x="0" y="3198602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 smtClean="0">
              <a:solidFill>
                <a:schemeClr val="tx1"/>
              </a:solidFill>
            </a:rPr>
            <a:t> </a:t>
          </a:r>
          <a:r>
            <a:rPr lang="en-US" sz="1900" b="1" kern="1200" dirty="0" smtClean="0">
              <a:solidFill>
                <a:schemeClr val="tx1"/>
              </a:solidFill>
            </a:rPr>
            <a:t>Discussion on the Academic Interview</a:t>
          </a:r>
        </a:p>
      </dsp:txBody>
      <dsp:txXfrm>
        <a:off x="2157071" y="3198602"/>
        <a:ext cx="7901328" cy="1453910"/>
      </dsp:txXfrm>
    </dsp:sp>
    <dsp:sp modelId="{C8BFDD3A-5E02-4DF7-BCF3-AD308823F071}">
      <dsp:nvSpPr>
        <dsp:cNvPr id="0" name=""/>
        <dsp:cNvSpPr/>
      </dsp:nvSpPr>
      <dsp:spPr>
        <a:xfrm>
          <a:off x="237405" y="3297980"/>
          <a:ext cx="2011680" cy="116312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4000" b="-4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A21F2-A03E-4CEA-95BF-F9229653E182}">
      <dsp:nvSpPr>
        <dsp:cNvPr id="0" name=""/>
        <dsp:cNvSpPr/>
      </dsp:nvSpPr>
      <dsp:spPr>
        <a:xfrm>
          <a:off x="0" y="0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tx1"/>
              </a:solidFill>
            </a:rPr>
            <a:t>Focusing Exercise</a:t>
          </a:r>
        </a:p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200" b="0" kern="1200" dirty="0">
            <a:solidFill>
              <a:schemeClr val="tx1"/>
            </a:solidFill>
          </a:endParaRPr>
        </a:p>
      </dsp:txBody>
      <dsp:txXfrm>
        <a:off x="2157071" y="0"/>
        <a:ext cx="7901328" cy="1453910"/>
      </dsp:txXfrm>
    </dsp:sp>
    <dsp:sp modelId="{7BDFAF70-67BC-4FDB-9DB1-47F21B98026B}">
      <dsp:nvSpPr>
        <dsp:cNvPr id="0" name=""/>
        <dsp:cNvSpPr/>
      </dsp:nvSpPr>
      <dsp:spPr>
        <a:xfrm>
          <a:off x="145391" y="145391"/>
          <a:ext cx="2011680" cy="11631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182AA6-A3C2-477F-AC43-02A149B80D45}">
      <dsp:nvSpPr>
        <dsp:cNvPr id="0" name=""/>
        <dsp:cNvSpPr/>
      </dsp:nvSpPr>
      <dsp:spPr>
        <a:xfrm>
          <a:off x="0" y="1616559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tx1"/>
              </a:solidFill>
            </a:rPr>
            <a:t>Metaphor, Poetry and Dreams</a:t>
          </a:r>
          <a:endParaRPr lang="en-US" sz="2200" b="0" kern="1200" dirty="0" smtClean="0">
            <a:solidFill>
              <a:schemeClr val="tx1"/>
            </a:solidFill>
          </a:endParaRPr>
        </a:p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0" kern="1200" dirty="0" smtClean="0">
              <a:solidFill>
                <a:schemeClr val="tx1"/>
              </a:solidFill>
            </a:rPr>
            <a:t>Discussion and sharing</a:t>
          </a:r>
        </a:p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0" kern="1200" dirty="0" smtClean="0">
              <a:solidFill>
                <a:schemeClr val="tx1"/>
              </a:solidFill>
            </a:rPr>
            <a:t>Self-dialogue with the Phenomenon </a:t>
          </a:r>
        </a:p>
      </dsp:txBody>
      <dsp:txXfrm>
        <a:off x="2157071" y="1616559"/>
        <a:ext cx="7901328" cy="1453910"/>
      </dsp:txXfrm>
    </dsp:sp>
    <dsp:sp modelId="{A8F8FAC7-18C4-4096-B12D-3DD3ADB94E0D}">
      <dsp:nvSpPr>
        <dsp:cNvPr id="0" name=""/>
        <dsp:cNvSpPr/>
      </dsp:nvSpPr>
      <dsp:spPr>
        <a:xfrm>
          <a:off x="145391" y="1744692"/>
          <a:ext cx="2011680" cy="11631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2A003-D454-4112-8F39-1F91803111E0}">
      <dsp:nvSpPr>
        <dsp:cNvPr id="0" name=""/>
        <dsp:cNvSpPr/>
      </dsp:nvSpPr>
      <dsp:spPr>
        <a:xfrm>
          <a:off x="0" y="3198602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tx1"/>
              </a:solidFill>
            </a:rPr>
            <a:t> </a:t>
          </a:r>
          <a:r>
            <a:rPr lang="en-US" sz="2200" b="1" kern="1200" dirty="0" smtClean="0">
              <a:solidFill>
                <a:schemeClr val="tx1"/>
              </a:solidFill>
            </a:rPr>
            <a:t>Connections</a:t>
          </a:r>
        </a:p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b="0" i="0" kern="1200" dirty="0" smtClean="0">
              <a:solidFill>
                <a:schemeClr val="tx1"/>
              </a:solidFill>
            </a:rPr>
            <a:t>How has your experience been shaping your recent personal development and professional development: client work, personal therapy and supervision </a:t>
          </a:r>
          <a:endParaRPr lang="en-US" sz="2200" b="0" i="0" kern="1200" dirty="0" smtClean="0">
            <a:solidFill>
              <a:schemeClr val="tx1"/>
            </a:solidFill>
          </a:endParaRPr>
        </a:p>
      </dsp:txBody>
      <dsp:txXfrm>
        <a:off x="2157071" y="3198602"/>
        <a:ext cx="7901328" cy="1453910"/>
      </dsp:txXfrm>
    </dsp:sp>
    <dsp:sp modelId="{C8BFDD3A-5E02-4DF7-BCF3-AD308823F071}">
      <dsp:nvSpPr>
        <dsp:cNvPr id="0" name=""/>
        <dsp:cNvSpPr/>
      </dsp:nvSpPr>
      <dsp:spPr>
        <a:xfrm>
          <a:off x="323857" y="3297980"/>
          <a:ext cx="1838776" cy="11631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60AD99-EDCD-4602-AFE8-7BD40ACD627E}" type="datetimeFigureOut">
              <a:rPr lang="en-GB"/>
              <a:t>30/10/2020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AF2D7-A4BB-43B7-81E4-975608D35C1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10/30/2020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283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5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58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5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36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585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078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10/30/2020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449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142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48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5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54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1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v=xFLQOOiAqxQ&amp;list=PLqjezunjhSykPh49Lg8CWHULQ6_JWp5A8&amp;index=3" TargetMode="Externa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4691" y="1305232"/>
            <a:ext cx="3714750" cy="2686050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477250" y="638009"/>
            <a:ext cx="3144774" cy="2243213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rgbClr val="FFFF00"/>
                </a:solidFill>
              </a:rPr>
              <a:t>Guidance &amp; Reflection on the Academic Interview 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8477250" y="2386583"/>
            <a:ext cx="3144774" cy="3864691"/>
          </a:xfrm>
        </p:spPr>
        <p:txBody>
          <a:bodyPr>
            <a:normAutofit/>
          </a:bodyPr>
          <a:lstStyle/>
          <a:p>
            <a:endParaRPr lang="en-GB" sz="2800" dirty="0" smtClean="0"/>
          </a:p>
          <a:p>
            <a:endParaRPr lang="en-GB" sz="2800" b="1" dirty="0" smtClean="0"/>
          </a:p>
          <a:p>
            <a:r>
              <a:rPr lang="en-GB" sz="2800" b="1" dirty="0" smtClean="0"/>
              <a:t>Week 5 </a:t>
            </a:r>
            <a:endParaRPr lang="en-GB" sz="2800" b="1" dirty="0"/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10" b="1891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1500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Aims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7858129"/>
              </p:ext>
            </p:extLst>
          </p:nvPr>
        </p:nvGraphicFramePr>
        <p:xfrm>
          <a:off x="1066800" y="1742536"/>
          <a:ext cx="10058400" cy="4652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220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261601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/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sz="4400" b="1" dirty="0" smtClean="0">
                <a:solidFill>
                  <a:srgbClr val="FFFF00"/>
                </a:solidFill>
                <a:latin typeface="Freestyle Script" panose="030804020302050B0404" pitchFamily="66" charset="0"/>
              </a:rPr>
              <a:t>Before </a:t>
            </a:r>
            <a:r>
              <a:rPr lang="en-GB" sz="4400" b="1" dirty="0">
                <a:solidFill>
                  <a:srgbClr val="FFFF00"/>
                </a:solidFill>
                <a:latin typeface="Freestyle Script" panose="030804020302050B0404" pitchFamily="66" charset="0"/>
              </a:rPr>
              <a:t>you know what kindness really is</a:t>
            </a:r>
            <a:br>
              <a:rPr lang="en-GB" sz="4400" b="1" dirty="0">
                <a:solidFill>
                  <a:srgbClr val="FFFF00"/>
                </a:solidFill>
                <a:latin typeface="Freestyle Script" panose="030804020302050B0404" pitchFamily="66" charset="0"/>
              </a:rPr>
            </a:br>
            <a:r>
              <a:rPr lang="en-GB" sz="4400" b="1" dirty="0">
                <a:solidFill>
                  <a:srgbClr val="FFFF00"/>
                </a:solidFill>
                <a:latin typeface="Freestyle Script" panose="030804020302050B0404" pitchFamily="66" charset="0"/>
              </a:rPr>
              <a:t>you must lose </a:t>
            </a:r>
            <a:r>
              <a:rPr lang="en-GB" sz="4400" b="1" dirty="0" smtClean="0">
                <a:solidFill>
                  <a:srgbClr val="FFFF00"/>
                </a:solidFill>
                <a:latin typeface="Freestyle Script" panose="030804020302050B0404" pitchFamily="66" charset="0"/>
              </a:rPr>
              <a:t>things….</a:t>
            </a:r>
            <a:endParaRPr lang="en-GB" sz="4000" b="1" dirty="0">
              <a:solidFill>
                <a:srgbClr val="FFFF00"/>
              </a:solidFill>
              <a:latin typeface="Freestyle Script" panose="030804020302050B04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077974" cy="5334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3600" dirty="0" smtClean="0">
              <a:hlinkClick r:id="rId2"/>
            </a:endParaRPr>
          </a:p>
          <a:p>
            <a:pPr marL="0" indent="0">
              <a:buNone/>
            </a:pPr>
            <a:r>
              <a:rPr lang="en-GB" sz="4000" i="1" dirty="0">
                <a:solidFill>
                  <a:schemeClr val="bg1"/>
                </a:solidFill>
              </a:rPr>
              <a:t>“Kindness” </a:t>
            </a:r>
            <a:endParaRPr lang="en-GB" sz="4000" i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000" dirty="0" smtClean="0">
                <a:solidFill>
                  <a:schemeClr val="bg1"/>
                </a:solidFill>
              </a:rPr>
              <a:t>by </a:t>
            </a:r>
            <a:r>
              <a:rPr lang="en-GB" sz="4000" dirty="0">
                <a:solidFill>
                  <a:schemeClr val="bg1"/>
                </a:solidFill>
              </a:rPr>
              <a:t>Naomi </a:t>
            </a:r>
            <a:r>
              <a:rPr lang="en-GB" sz="4000" dirty="0" err="1">
                <a:solidFill>
                  <a:schemeClr val="bg1"/>
                </a:solidFill>
              </a:rPr>
              <a:t>Shihab</a:t>
            </a:r>
            <a:r>
              <a:rPr lang="en-GB" sz="4000" dirty="0">
                <a:solidFill>
                  <a:schemeClr val="bg1"/>
                </a:solidFill>
              </a:rPr>
              <a:t> Nye, A Poetry Film by Ana Pérez </a:t>
            </a:r>
            <a:r>
              <a:rPr lang="en-GB" sz="4000" dirty="0" err="1">
                <a:solidFill>
                  <a:schemeClr val="bg1"/>
                </a:solidFill>
              </a:rPr>
              <a:t>López</a:t>
            </a:r>
            <a:endParaRPr lang="en-GB" sz="4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3600" dirty="0">
              <a:hlinkClick r:id="rId2"/>
            </a:endParaRPr>
          </a:p>
          <a:p>
            <a:pPr marL="0" indent="0">
              <a:buNone/>
            </a:pPr>
            <a:endParaRPr lang="en-GB" sz="3600" dirty="0" smtClean="0">
              <a:hlinkClick r:id="rId2"/>
            </a:endParaRPr>
          </a:p>
          <a:p>
            <a:pPr marL="0" indent="0">
              <a:buNone/>
            </a:pPr>
            <a:r>
              <a:rPr lang="en-GB" sz="3600" b="1" dirty="0" smtClean="0">
                <a:solidFill>
                  <a:schemeClr val="bg1"/>
                </a:solidFill>
                <a:hlinkClick r:id="rId2"/>
              </a:rPr>
              <a:t>https</a:t>
            </a:r>
            <a:r>
              <a:rPr lang="en-GB" sz="3600" b="1" dirty="0">
                <a:solidFill>
                  <a:schemeClr val="bg1"/>
                </a:solidFill>
                <a:hlinkClick r:id="rId2"/>
              </a:rPr>
              <a:t>://www.youtube.com/watch?v=xFLQOOiAqxQ&amp;list=PLqjezunjhSykPh49Lg8CWHULQ6_JWp5A8&amp;index=3</a:t>
            </a:r>
            <a:endParaRPr lang="en-GB" sz="3600" b="1" dirty="0" smtClean="0">
              <a:solidFill>
                <a:schemeClr val="bg1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21460" y="3331714"/>
            <a:ext cx="3161963" cy="3606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8200" y="3720860"/>
            <a:ext cx="2952750" cy="2720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21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3821" y="776376"/>
            <a:ext cx="2950720" cy="490555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r>
              <a:rPr lang="en-GB" sz="2400" b="1" i="1" dirty="0">
                <a:solidFill>
                  <a:srgbClr val="FFFF00"/>
                </a:solidFill>
              </a:rPr>
              <a:t>Before you know what kindness really is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you must lose things,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feel the future dissolve in a moment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like salt in a weakened broth.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What you held in your hand,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what you counted and carefully saved,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all this must go so you know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how desolate the landscape can be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between the regions of kindness.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How you ride and ride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thinking the bus will never stop,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the passengers eating maize and chicken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will stare out the window forever.</a:t>
            </a:r>
            <a:endParaRPr lang="en-GB" sz="2400" b="1" dirty="0">
              <a:solidFill>
                <a:srgbClr val="FFFF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52578" y="3705524"/>
            <a:ext cx="3161963" cy="36068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116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3592" y="304800"/>
            <a:ext cx="3674853" cy="617076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1" i="1" dirty="0">
                <a:solidFill>
                  <a:srgbClr val="FFFF00"/>
                </a:solidFill>
              </a:rPr>
              <a:t>Before you learn the tender gravity of kindness,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you must travel where the Indian in a white poncho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lies dead by the side of the road.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You must see how this could be you,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how he too was someone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who journeyed through the night with plans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and the simple breath that kept him alive</a:t>
            </a:r>
            <a:r>
              <a:rPr lang="en-GB" sz="2000" b="1" i="1" dirty="0" smtClean="0">
                <a:solidFill>
                  <a:srgbClr val="FFFF00"/>
                </a:solidFill>
              </a:rPr>
              <a:t>.</a:t>
            </a:r>
          </a:p>
          <a:p>
            <a:pPr marL="0" indent="0">
              <a:buNone/>
            </a:pPr>
            <a:endParaRPr lang="en-GB" sz="2000" b="1" dirty="0">
              <a:solidFill>
                <a:srgbClr val="FFFF00"/>
              </a:solidFill>
            </a:endParaRPr>
          </a:p>
          <a:p>
            <a:pPr lvl="2"/>
            <a:r>
              <a:rPr lang="en-GB" sz="2000" b="1" i="1" dirty="0">
                <a:solidFill>
                  <a:srgbClr val="FFFF00"/>
                </a:solidFill>
              </a:rPr>
              <a:t>Before you know kindness as the deepest thing inside,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you must know sorrow as the other deepest thing.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You must wake up with sorrow.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You must speak to it till your voice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catches the thread of all sorrows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and you see the size of the cloth.</a:t>
            </a:r>
            <a:endParaRPr lang="en-GB" sz="2000" b="1" dirty="0">
              <a:solidFill>
                <a:srgbClr val="FFFF00"/>
              </a:solidFill>
            </a:endParaRPr>
          </a:p>
          <a:p>
            <a:endParaRPr lang="en-GB" sz="2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73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8200" y="672860"/>
            <a:ext cx="2950720" cy="49077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000" i="1" dirty="0" smtClean="0">
              <a:solidFill>
                <a:srgbClr val="FFFF00"/>
              </a:solidFill>
              <a:latin typeface="Open Sans"/>
            </a:endParaRPr>
          </a:p>
          <a:p>
            <a:pPr marL="0" indent="0">
              <a:buNone/>
            </a:pPr>
            <a:endParaRPr lang="en-GB" sz="2000" i="1" dirty="0">
              <a:solidFill>
                <a:srgbClr val="FFFF00"/>
              </a:solidFill>
              <a:latin typeface="Open Sans"/>
            </a:endParaRPr>
          </a:p>
          <a:p>
            <a:pPr marL="0" indent="0">
              <a:buNone/>
            </a:pPr>
            <a:endParaRPr lang="en-GB" sz="2000" i="1" dirty="0" smtClean="0">
              <a:solidFill>
                <a:srgbClr val="FFFF00"/>
              </a:solidFill>
              <a:latin typeface="Open Sans"/>
            </a:endParaRPr>
          </a:p>
          <a:p>
            <a:pPr marL="0" indent="0">
              <a:buNone/>
            </a:pPr>
            <a:r>
              <a:rPr lang="en-GB" sz="2000" b="1" i="1" dirty="0" smtClean="0">
                <a:solidFill>
                  <a:srgbClr val="FFFF00"/>
                </a:solidFill>
                <a:latin typeface="Open Sans"/>
              </a:rPr>
              <a:t>Then </a:t>
            </a: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it is only kindness that makes sense anymore,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only kindness that ties your shoes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and sends you out into the day to mail letters and purchase bread,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only kindness that raises its head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from the crowd of the world to say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It is I you have been looking for,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and then goes with you everywhere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like a shadow or a friend.</a:t>
            </a:r>
            <a:endParaRPr lang="en-GB" sz="2000" b="1" dirty="0">
              <a:solidFill>
                <a:srgbClr val="FFFF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9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Empowering your work/study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800" b="1" i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en-GB" sz="2800" b="1" i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en-GB" sz="2800" b="1" i="1" dirty="0" smtClean="0">
                <a:solidFill>
                  <a:srgbClr val="FFFF00"/>
                </a:solidFill>
              </a:rPr>
              <a:t>“Metaphor is the strategy humans use to make sense of anything and everything which is otherwise difficult to grasp or communicate, particularly abstractions”</a:t>
            </a:r>
            <a:r>
              <a:rPr lang="en-GB" sz="2800" b="1" dirty="0" smtClean="0">
                <a:solidFill>
                  <a:srgbClr val="FFFF00"/>
                </a:solidFill>
              </a:rPr>
              <a:t> </a:t>
            </a:r>
            <a:r>
              <a:rPr lang="en-GB" sz="2400" dirty="0" smtClean="0">
                <a:solidFill>
                  <a:srgbClr val="FFFF00"/>
                </a:solidFill>
              </a:rPr>
              <a:t>(Bolton, G. and </a:t>
            </a:r>
            <a:r>
              <a:rPr lang="en-GB" sz="2400" dirty="0" err="1" smtClean="0">
                <a:solidFill>
                  <a:srgbClr val="FFFF00"/>
                </a:solidFill>
              </a:rPr>
              <a:t>Delderfield</a:t>
            </a:r>
            <a:r>
              <a:rPr lang="en-GB" sz="2400" dirty="0" smtClean="0">
                <a:solidFill>
                  <a:srgbClr val="FFFF00"/>
                </a:solidFill>
              </a:rPr>
              <a:t>, R. 2018)</a:t>
            </a:r>
            <a:endParaRPr lang="en-GB" sz="2400" dirty="0">
              <a:solidFill>
                <a:srgbClr val="FFFF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Image result for images of a tr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4811" y="3201148"/>
            <a:ext cx="3205352" cy="300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0151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Practical: Academic Interview (20 minutes</a:t>
            </a:r>
            <a:r>
              <a:rPr lang="en-GB" b="1" dirty="0" smtClean="0">
                <a:solidFill>
                  <a:srgbClr val="FFFF00"/>
                </a:solidFill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609599"/>
            <a:ext cx="7072223" cy="5894717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You </a:t>
            </a:r>
            <a:r>
              <a:rPr lang="en-GB" b="1" dirty="0">
                <a:solidFill>
                  <a:schemeClr val="bg1"/>
                </a:solidFill>
              </a:rPr>
              <a:t>must prepare and participate in A 20-minute academic interview, where you will be asked </a:t>
            </a:r>
            <a:r>
              <a:rPr lang="en-GB" b="1" dirty="0" smtClean="0">
                <a:solidFill>
                  <a:schemeClr val="bg1"/>
                </a:solidFill>
              </a:rPr>
              <a:t>a series </a:t>
            </a:r>
            <a:r>
              <a:rPr lang="en-GB" b="1" dirty="0">
                <a:solidFill>
                  <a:schemeClr val="bg1"/>
                </a:solidFill>
              </a:rPr>
              <a:t>of questions related to your heuristic inquiry process to the module lead. The interview </a:t>
            </a:r>
            <a:r>
              <a:rPr lang="en-GB" b="1" dirty="0" smtClean="0">
                <a:solidFill>
                  <a:schemeClr val="bg1"/>
                </a:solidFill>
              </a:rPr>
              <a:t>will be </a:t>
            </a:r>
            <a:r>
              <a:rPr lang="en-GB" b="1" dirty="0">
                <a:solidFill>
                  <a:schemeClr val="bg1"/>
                </a:solidFill>
              </a:rPr>
              <a:t>recorded for moderation purposes. The following are examples of questions that will guide </a:t>
            </a:r>
            <a:r>
              <a:rPr lang="en-GB" b="1" dirty="0" smtClean="0">
                <a:solidFill>
                  <a:schemeClr val="bg1"/>
                </a:solidFill>
              </a:rPr>
              <a:t>the academic </a:t>
            </a:r>
            <a:r>
              <a:rPr lang="en-GB" b="1" dirty="0">
                <a:solidFill>
                  <a:schemeClr val="bg1"/>
                </a:solidFill>
              </a:rPr>
              <a:t>interview discussion</a:t>
            </a:r>
            <a:r>
              <a:rPr lang="en-GB" b="1" dirty="0" smtClean="0">
                <a:solidFill>
                  <a:srgbClr val="FFFF00"/>
                </a:solidFill>
              </a:rPr>
              <a:t>.</a:t>
            </a:r>
          </a:p>
          <a:p>
            <a:endParaRPr lang="en-GB" b="1" dirty="0">
              <a:solidFill>
                <a:srgbClr val="FFFF00"/>
              </a:solidFill>
            </a:endParaRPr>
          </a:p>
          <a:p>
            <a:r>
              <a:rPr lang="en-GB" i="1" dirty="0" smtClean="0">
                <a:solidFill>
                  <a:schemeClr val="bg1"/>
                </a:solidFill>
              </a:rPr>
              <a:t>o </a:t>
            </a:r>
            <a:r>
              <a:rPr lang="en-GB" i="1" dirty="0">
                <a:solidFill>
                  <a:schemeClr val="bg1"/>
                </a:solidFill>
              </a:rPr>
              <a:t>What is the phenomenon (the area of your inquiry) you wish to address?</a:t>
            </a:r>
          </a:p>
          <a:p>
            <a:r>
              <a:rPr lang="en-GB" i="1" dirty="0">
                <a:solidFill>
                  <a:schemeClr val="bg1"/>
                </a:solidFill>
              </a:rPr>
              <a:t>o What is the significance of this choice in relation to self or your counselling practice?</a:t>
            </a:r>
          </a:p>
          <a:p>
            <a:r>
              <a:rPr lang="en-GB" i="1" dirty="0">
                <a:solidFill>
                  <a:schemeClr val="bg1"/>
                </a:solidFill>
              </a:rPr>
              <a:t>o What does the current literature say about this area of inquiry?</a:t>
            </a:r>
          </a:p>
          <a:p>
            <a:r>
              <a:rPr lang="en-GB" i="1" dirty="0">
                <a:solidFill>
                  <a:schemeClr val="bg1"/>
                </a:solidFill>
              </a:rPr>
              <a:t>o As Heuristic Inquiry is about the self-discovery in human experience, what questions are</a:t>
            </a:r>
          </a:p>
          <a:p>
            <a:r>
              <a:rPr lang="en-GB" i="1" dirty="0">
                <a:solidFill>
                  <a:schemeClr val="bg1"/>
                </a:solidFill>
              </a:rPr>
              <a:t>emerging for you?</a:t>
            </a:r>
          </a:p>
          <a:p>
            <a:r>
              <a:rPr lang="en-GB" i="1" dirty="0">
                <a:solidFill>
                  <a:schemeClr val="bg1"/>
                </a:solidFill>
              </a:rPr>
              <a:t>o How are you sitting with, being with, or exploring these questions?</a:t>
            </a:r>
          </a:p>
          <a:p>
            <a:r>
              <a:rPr lang="en-GB" i="1" dirty="0">
                <a:solidFill>
                  <a:schemeClr val="bg1"/>
                </a:solidFill>
              </a:rPr>
              <a:t>o Is there one research question that is emerging for you?</a:t>
            </a:r>
          </a:p>
          <a:p>
            <a:r>
              <a:rPr lang="en-GB" i="1" dirty="0">
                <a:solidFill>
                  <a:schemeClr val="bg1"/>
                </a:solidFill>
              </a:rPr>
              <a:t>o How have you understood heuristic methodology presented by Clark </a:t>
            </a:r>
            <a:r>
              <a:rPr lang="en-GB" i="1" dirty="0" err="1">
                <a:solidFill>
                  <a:schemeClr val="bg1"/>
                </a:solidFill>
              </a:rPr>
              <a:t>Moustakas</a:t>
            </a:r>
            <a:r>
              <a:rPr lang="en-GB" i="1" dirty="0">
                <a:solidFill>
                  <a:schemeClr val="bg1"/>
                </a:solidFill>
              </a:rPr>
              <a:t>?</a:t>
            </a:r>
          </a:p>
          <a:p>
            <a:r>
              <a:rPr lang="en-GB" i="1" dirty="0">
                <a:solidFill>
                  <a:schemeClr val="bg1"/>
                </a:solidFill>
              </a:rPr>
              <a:t>o What ethical considerations have arisen for you and how have you minimised any risk?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8458199" y="2806460"/>
            <a:ext cx="3161963" cy="3614468"/>
          </a:xfrm>
          <a:prstGeom prst="roundRect">
            <a:avLst>
              <a:gd name="adj" fmla="val 10000"/>
            </a:avLst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4000" b="-44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698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Tuesday - Aims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5886934"/>
              </p:ext>
            </p:extLst>
          </p:nvPr>
        </p:nvGraphicFramePr>
        <p:xfrm>
          <a:off x="1066800" y="1742536"/>
          <a:ext cx="10058400" cy="4652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4089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5680</TotalTime>
  <Words>629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Freestyle Script</vt:lpstr>
      <vt:lpstr>Garamond</vt:lpstr>
      <vt:lpstr>Gill Sans MT</vt:lpstr>
      <vt:lpstr>Open Sans</vt:lpstr>
      <vt:lpstr>SavonVTI</vt:lpstr>
      <vt:lpstr> Guidance &amp; Reflection on the Academic Interview </vt:lpstr>
      <vt:lpstr>Aims</vt:lpstr>
      <vt:lpstr>    Before you know what kindness really is you must lose things….</vt:lpstr>
      <vt:lpstr>PowerPoint Presentation</vt:lpstr>
      <vt:lpstr>PowerPoint Presentation</vt:lpstr>
      <vt:lpstr>PowerPoint Presentation</vt:lpstr>
      <vt:lpstr>Empowering your work/study</vt:lpstr>
      <vt:lpstr>Practical: Academic Interview (20 minutes)</vt:lpstr>
      <vt:lpstr>Tuesday - Aims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1264</cp:revision>
  <dcterms:created xsi:type="dcterms:W3CDTF">2020-10-18T09:07:00Z</dcterms:created>
  <dcterms:modified xsi:type="dcterms:W3CDTF">2020-11-01T10:10:57Z</dcterms:modified>
</cp:coreProperties>
</file>