
<file path=[Content_Types].xml><?xml version="1.0" encoding="utf-8"?>
<Types xmlns="http://schemas.openxmlformats.org/package/2006/content-types">
  <Default Extension="jpeg" ContentType="image/jpeg"/>
  <Default Extension="jpg" ContentType="image/pn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image5.jpg" ContentType="image/jpeg"/>
  <Override PartName="/ppt/media/image6.jpg" ContentType="image/jpeg"/>
  <Override PartName="/ppt/media/image7.jpg" ContentType="image/jpeg"/>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media/image16.jpg" ContentType="image/jpe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60" r:id="rId4"/>
    <p:sldId id="258" r:id="rId5"/>
    <p:sldId id="259" r:id="rId6"/>
    <p:sldId id="262" r:id="rId7"/>
    <p:sldId id="263" r:id="rId8"/>
    <p:sldId id="266" r:id="rId9"/>
    <p:sldId id="273" r:id="rId10"/>
    <p:sldId id="264" r:id="rId11"/>
    <p:sldId id="265" r:id="rId12"/>
    <p:sldId id="267" r:id="rId13"/>
    <p:sldId id="261" r:id="rId14"/>
    <p:sldId id="269" r:id="rId15"/>
    <p:sldId id="270" r:id="rId16"/>
    <p:sldId id="271" r:id="rId17"/>
    <p:sldId id="272" r:id="rId18"/>
    <p:sldId id="26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73010" autoAdjust="0"/>
  </p:normalViewPr>
  <p:slideViewPr>
    <p:cSldViewPr snapToGrid="0">
      <p:cViewPr varScale="1">
        <p:scale>
          <a:sx n="83" d="100"/>
          <a:sy n="83" d="100"/>
        </p:scale>
        <p:origin x="760"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68DB56-AAD6-402D-9C99-FE5BB91D3F4F}" type="datetimeFigureOut">
              <a:rPr lang="en-GB" smtClean="0"/>
              <a:t>10/02/2023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065D2-5A2B-4071-8B4C-185F6E2FBCDA}" type="slidenum">
              <a:rPr lang="en-GB" smtClean="0"/>
              <a:t>‹#›</a:t>
            </a:fld>
            <a:endParaRPr lang="en-GB"/>
          </a:p>
        </p:txBody>
      </p:sp>
    </p:spTree>
    <p:extLst>
      <p:ext uri="{BB962C8B-B14F-4D97-AF65-F5344CB8AC3E}">
        <p14:creationId xmlns:p14="http://schemas.microsoft.com/office/powerpoint/2010/main" val="1096005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a:solidFill>
                  <a:schemeClr val="tx1"/>
                </a:solidFill>
                <a:latin typeface="+mn-lt"/>
                <a:ea typeface="+mn-ea"/>
                <a:cs typeface="+mn-cs"/>
              </a:rPr>
              <a:t>Summary description</a:t>
            </a:r>
          </a:p>
          <a:p>
            <a:r>
              <a:rPr lang="en-GB" sz="1200" b="0" i="0" u="none" strike="noStrike" kern="1200" baseline="0" dirty="0">
                <a:solidFill>
                  <a:schemeClr val="tx1"/>
                </a:solidFill>
                <a:latin typeface="+mn-lt"/>
                <a:ea typeface="+mn-ea"/>
                <a:cs typeface="+mn-cs"/>
              </a:rPr>
              <a:t>Gower is a coastal peninsula starting at the western edge of greater urban Swansea. Its</a:t>
            </a:r>
          </a:p>
          <a:p>
            <a:r>
              <a:rPr lang="en-GB" sz="1200" b="0" i="0" u="none" strike="noStrike" kern="1200" baseline="0" dirty="0">
                <a:solidFill>
                  <a:schemeClr val="tx1"/>
                </a:solidFill>
                <a:latin typeface="+mn-lt"/>
                <a:ea typeface="+mn-ea"/>
                <a:cs typeface="+mn-cs"/>
              </a:rPr>
              <a:t>geology gives rise to a wide variety of scenery in a relatively small area - from the south</a:t>
            </a:r>
          </a:p>
          <a:p>
            <a:r>
              <a:rPr lang="en-GB" sz="1200" b="0" i="0" u="none" strike="noStrike" kern="1200" baseline="0" dirty="0">
                <a:solidFill>
                  <a:schemeClr val="tx1"/>
                </a:solidFill>
                <a:latin typeface="+mn-lt"/>
                <a:ea typeface="+mn-ea"/>
                <a:cs typeface="+mn-cs"/>
              </a:rPr>
              <a:t>coast's superb limestone scenery at Worm’s Head, Three Cliff Bay and </a:t>
            </a:r>
            <a:r>
              <a:rPr lang="en-GB" sz="1200" b="0" i="0" u="none" strike="noStrike" kern="1200" baseline="0" dirty="0" err="1">
                <a:solidFill>
                  <a:schemeClr val="tx1"/>
                </a:solidFill>
                <a:latin typeface="+mn-lt"/>
                <a:ea typeface="+mn-ea"/>
                <a:cs typeface="+mn-cs"/>
              </a:rPr>
              <a:t>Oxwich</a:t>
            </a:r>
            <a:r>
              <a:rPr lang="en-GB" sz="1200" b="0" i="0" u="none" strike="noStrike" kern="1200" baseline="0" dirty="0">
                <a:solidFill>
                  <a:schemeClr val="tx1"/>
                </a:solidFill>
                <a:latin typeface="+mn-lt"/>
                <a:ea typeface="+mn-ea"/>
                <a:cs typeface="+mn-cs"/>
              </a:rPr>
              <a:t> Bay to the</a:t>
            </a:r>
          </a:p>
          <a:p>
            <a:r>
              <a:rPr lang="en-GB" sz="1200" b="0" i="0" u="none" strike="noStrike" kern="1200" baseline="0" dirty="0">
                <a:solidFill>
                  <a:schemeClr val="tx1"/>
                </a:solidFill>
                <a:latin typeface="+mn-lt"/>
                <a:ea typeface="+mn-ea"/>
                <a:cs typeface="+mn-cs"/>
              </a:rPr>
              <a:t>salt marshes and dune systems in the north. The most prominent inland features are the</a:t>
            </a:r>
          </a:p>
          <a:p>
            <a:r>
              <a:rPr lang="en-GB" sz="1200" b="0" i="0" u="none" strike="noStrike" kern="1200" baseline="0" dirty="0">
                <a:solidFill>
                  <a:schemeClr val="tx1"/>
                </a:solidFill>
                <a:latin typeface="+mn-lt"/>
                <a:ea typeface="+mn-ea"/>
                <a:cs typeface="+mn-cs"/>
              </a:rPr>
              <a:t>large areas of common, dominated by sandstone ridges including the high ground of </a:t>
            </a:r>
            <a:r>
              <a:rPr lang="en-GB" sz="1200" b="0" i="0" u="none" strike="noStrike" kern="1200" baseline="0" dirty="0" err="1">
                <a:solidFill>
                  <a:schemeClr val="tx1"/>
                </a:solidFill>
                <a:latin typeface="+mn-lt"/>
                <a:ea typeface="+mn-ea"/>
                <a:cs typeface="+mn-cs"/>
              </a:rPr>
              <a:t>Cefn</a:t>
            </a:r>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Bryn. The outstanding scenery and golden sandy beaches backed by cliffs led to the area</a:t>
            </a:r>
          </a:p>
          <a:p>
            <a:r>
              <a:rPr lang="en-GB" sz="1200" b="0" i="0" u="none" strike="noStrike" kern="1200" baseline="0" dirty="0">
                <a:solidFill>
                  <a:schemeClr val="tx1"/>
                </a:solidFill>
                <a:latin typeface="+mn-lt"/>
                <a:ea typeface="+mn-ea"/>
                <a:cs typeface="+mn-cs"/>
              </a:rPr>
              <a:t>becoming an extremely popular tourist destination. Key roads can become busy and the</a:t>
            </a:r>
          </a:p>
          <a:p>
            <a:r>
              <a:rPr lang="en-GB" sz="1200" b="0" i="0" u="none" strike="noStrike" kern="1200" baseline="0" dirty="0">
                <a:solidFill>
                  <a:schemeClr val="tx1"/>
                </a:solidFill>
                <a:latin typeface="+mn-lt"/>
                <a:ea typeface="+mn-ea"/>
                <a:cs typeface="+mn-cs"/>
              </a:rPr>
              <a:t>most scenic beaches can become honey pots. Tourism pressures have changed the</a:t>
            </a:r>
          </a:p>
          <a:p>
            <a:r>
              <a:rPr lang="en-GB" sz="1200" b="0" i="0" u="none" strike="noStrike" kern="1200" baseline="0" dirty="0">
                <a:solidFill>
                  <a:schemeClr val="tx1"/>
                </a:solidFill>
                <a:latin typeface="+mn-lt"/>
                <a:ea typeface="+mn-ea"/>
                <a:cs typeface="+mn-cs"/>
              </a:rPr>
              <a:t>cultural character. It was the first AONB to be designated in the UK in 1956, while the</a:t>
            </a:r>
          </a:p>
          <a:p>
            <a:r>
              <a:rPr lang="en-GB" sz="1200" b="0" i="0" u="none" strike="noStrike" kern="1200" baseline="0" dirty="0">
                <a:solidFill>
                  <a:schemeClr val="tx1"/>
                </a:solidFill>
                <a:latin typeface="+mn-lt"/>
                <a:ea typeface="+mn-ea"/>
                <a:cs typeface="+mn-cs"/>
              </a:rPr>
              <a:t>coastline is also designated as Heritage Coast.</a:t>
            </a:r>
          </a:p>
          <a:p>
            <a:endParaRPr lang="en-GB" sz="1200" b="0" i="0" u="none" strike="noStrike" kern="1200" baseline="0" dirty="0">
              <a:solidFill>
                <a:schemeClr val="tx1"/>
              </a:solidFill>
              <a:latin typeface="+mn-lt"/>
              <a:ea typeface="+mn-ea"/>
              <a:cs typeface="+mn-cs"/>
            </a:endParaRPr>
          </a:p>
          <a:p>
            <a:endParaRPr lang="en-GB" sz="1200" b="0" i="0" u="none" strike="noStrike" kern="1200" baseline="0" dirty="0">
              <a:solidFill>
                <a:schemeClr val="tx1"/>
              </a:solidFill>
              <a:latin typeface="+mn-lt"/>
              <a:ea typeface="+mn-ea"/>
              <a:cs typeface="+mn-cs"/>
            </a:endParaRP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area remains very rural. The ridges form a series of gentle, open, heath-covered</a:t>
            </a:r>
          </a:p>
          <a:p>
            <a:r>
              <a:rPr lang="en-GB" sz="1200" b="0" i="0" u="none" strike="noStrike" kern="1200" baseline="0" dirty="0">
                <a:solidFill>
                  <a:schemeClr val="tx1"/>
                </a:solidFill>
                <a:latin typeface="+mn-lt"/>
                <a:ea typeface="+mn-ea"/>
                <a:cs typeface="+mn-cs"/>
              </a:rPr>
              <a:t>‘downs’. Between the hills there is a mixed agricultural landscape varying from small</a:t>
            </a:r>
          </a:p>
          <a:p>
            <a:r>
              <a:rPr lang="en-GB" sz="1200" b="0" i="0" u="none" strike="noStrike" kern="1200" baseline="0" dirty="0">
                <a:solidFill>
                  <a:schemeClr val="tx1"/>
                </a:solidFill>
                <a:latin typeface="+mn-lt"/>
                <a:ea typeface="+mn-ea"/>
                <a:cs typeface="+mn-cs"/>
              </a:rPr>
              <a:t>pastures enclosed with high hedges to larger open fields. In some areas, old strip field</a:t>
            </a:r>
          </a:p>
          <a:p>
            <a:r>
              <a:rPr lang="en-GB" sz="1200" b="0" i="0" u="none" strike="noStrike" kern="1200" baseline="0" dirty="0">
                <a:solidFill>
                  <a:schemeClr val="tx1"/>
                </a:solidFill>
                <a:latin typeface="+mn-lt"/>
                <a:ea typeface="+mn-ea"/>
                <a:cs typeface="+mn-cs"/>
              </a:rPr>
              <a:t>patterns remain, with the ‘Vile’ landscape at Rhossili being exceptional in it’s survival. In</a:t>
            </a:r>
          </a:p>
          <a:p>
            <a:r>
              <a:rPr lang="en-GB" sz="1200" b="0" i="0" u="none" strike="noStrike" kern="1200" baseline="0" dirty="0">
                <a:solidFill>
                  <a:schemeClr val="tx1"/>
                </a:solidFill>
                <a:latin typeface="+mn-lt"/>
                <a:ea typeface="+mn-ea"/>
                <a:cs typeface="+mn-cs"/>
              </a:rPr>
              <a:t>the more exposed western coastal and higher ground, the tradition of stone-faced earth</a:t>
            </a:r>
          </a:p>
          <a:p>
            <a:r>
              <a:rPr lang="en-GB" sz="1200" b="0" i="0" u="none" strike="noStrike" kern="1200" baseline="0" dirty="0">
                <a:solidFill>
                  <a:schemeClr val="tx1"/>
                </a:solidFill>
                <a:latin typeface="+mn-lt"/>
                <a:ea typeface="+mn-ea"/>
                <a:cs typeface="+mn-cs"/>
              </a:rPr>
              <a:t>hedge banks remains. This is typical in areas where there are few trees. A notable</a:t>
            </a:r>
          </a:p>
          <a:p>
            <a:r>
              <a:rPr lang="en-GB" sz="1200" b="0" i="0" u="none" strike="noStrike" kern="1200" baseline="0" dirty="0">
                <a:solidFill>
                  <a:schemeClr val="tx1"/>
                </a:solidFill>
                <a:latin typeface="+mn-lt"/>
                <a:ea typeface="+mn-ea"/>
                <a:cs typeface="+mn-cs"/>
              </a:rPr>
              <a:t>feature is the series of small but steep-sided and often wooded valleys, whose streams</a:t>
            </a:r>
          </a:p>
          <a:p>
            <a:r>
              <a:rPr lang="en-GB" sz="1200" b="0" i="0" u="none" strike="noStrike" kern="1200" baseline="0" dirty="0">
                <a:solidFill>
                  <a:schemeClr val="tx1"/>
                </a:solidFill>
                <a:latin typeface="+mn-lt"/>
                <a:ea typeface="+mn-ea"/>
                <a:cs typeface="+mn-cs"/>
              </a:rPr>
              <a:t>issue along the south coast.</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long spine ridge of </a:t>
            </a:r>
            <a:r>
              <a:rPr lang="en-GB" sz="1200" b="0" i="0" u="none" strike="noStrike" kern="1200" baseline="0" dirty="0" err="1">
                <a:solidFill>
                  <a:schemeClr val="tx1"/>
                </a:solidFill>
                <a:latin typeface="+mn-lt"/>
                <a:ea typeface="+mn-ea"/>
                <a:cs typeface="+mn-cs"/>
              </a:rPr>
              <a:t>Cefn</a:t>
            </a:r>
            <a:r>
              <a:rPr lang="en-GB" sz="1200" b="0" i="0" u="none" strike="noStrike" kern="1200" baseline="0" dirty="0">
                <a:solidFill>
                  <a:schemeClr val="tx1"/>
                </a:solidFill>
                <a:latin typeface="+mn-lt"/>
                <a:ea typeface="+mn-ea"/>
                <a:cs typeface="+mn-cs"/>
              </a:rPr>
              <a:t> Bryn separates north and south areas. The northern coast</a:t>
            </a:r>
          </a:p>
          <a:p>
            <a:r>
              <a:rPr lang="en-GB" sz="1200" b="0" i="0" u="none" strike="noStrike" kern="1200" baseline="0" dirty="0">
                <a:solidFill>
                  <a:schemeClr val="tx1"/>
                </a:solidFill>
                <a:latin typeface="+mn-lt"/>
                <a:ea typeface="+mn-ea"/>
                <a:cs typeface="+mn-cs"/>
              </a:rPr>
              <a:t>from </a:t>
            </a:r>
            <a:r>
              <a:rPr lang="en-GB" sz="1200" b="0" i="0" u="none" strike="noStrike" kern="1200" baseline="0" dirty="0" err="1">
                <a:solidFill>
                  <a:schemeClr val="tx1"/>
                </a:solidFill>
                <a:latin typeface="+mn-lt"/>
                <a:ea typeface="+mn-ea"/>
                <a:cs typeface="+mn-cs"/>
              </a:rPr>
              <a:t>Gowerton</a:t>
            </a:r>
            <a:r>
              <a:rPr lang="en-GB" sz="1200" b="0" i="0" u="none" strike="noStrike" kern="1200" baseline="0" dirty="0">
                <a:solidFill>
                  <a:schemeClr val="tx1"/>
                </a:solidFill>
                <a:latin typeface="+mn-lt"/>
                <a:ea typeface="+mn-ea"/>
                <a:cs typeface="+mn-cs"/>
              </a:rPr>
              <a:t> to </a:t>
            </a:r>
            <a:r>
              <a:rPr lang="en-GB" sz="1200" b="0" i="0" u="none" strike="noStrike" kern="1200" baseline="0" dirty="0" err="1">
                <a:solidFill>
                  <a:schemeClr val="tx1"/>
                </a:solidFill>
                <a:latin typeface="+mn-lt"/>
                <a:ea typeface="+mn-ea"/>
                <a:cs typeface="+mn-cs"/>
              </a:rPr>
              <a:t>Crofty</a:t>
            </a:r>
            <a:r>
              <a:rPr lang="en-GB" sz="1200" b="0" i="0" u="none" strike="noStrike" kern="1200" baseline="0" dirty="0">
                <a:solidFill>
                  <a:schemeClr val="tx1"/>
                </a:solidFill>
                <a:latin typeface="+mn-lt"/>
                <a:ea typeface="+mn-ea"/>
                <a:cs typeface="+mn-cs"/>
              </a:rPr>
              <a:t> had a small-scale industrial past, reflected in the character of their</a:t>
            </a:r>
          </a:p>
          <a:p>
            <a:r>
              <a:rPr lang="en-GB" sz="1200" b="0" i="0" u="none" strike="noStrike" kern="1200" baseline="0" dirty="0">
                <a:solidFill>
                  <a:schemeClr val="tx1"/>
                </a:solidFill>
                <a:latin typeface="+mn-lt"/>
                <a:ea typeface="+mn-ea"/>
                <a:cs typeface="+mn-cs"/>
              </a:rPr>
              <a:t>settlements, for example </a:t>
            </a:r>
            <a:r>
              <a:rPr lang="en-GB" sz="1200" b="0" i="0" u="none" strike="noStrike" kern="1200" baseline="0" dirty="0" err="1">
                <a:solidFill>
                  <a:schemeClr val="tx1"/>
                </a:solidFill>
                <a:latin typeface="+mn-lt"/>
                <a:ea typeface="+mn-ea"/>
                <a:cs typeface="+mn-cs"/>
              </a:rPr>
              <a:t>Gowerton</a:t>
            </a:r>
            <a:r>
              <a:rPr lang="en-GB" sz="1200" b="0" i="0" u="none" strike="noStrike" kern="1200" baseline="0" dirty="0">
                <a:solidFill>
                  <a:schemeClr val="tx1"/>
                </a:solidFill>
                <a:latin typeface="+mn-lt"/>
                <a:ea typeface="+mn-ea"/>
                <a:cs typeface="+mn-cs"/>
              </a:rPr>
              <a:t>, </a:t>
            </a:r>
            <a:r>
              <a:rPr lang="en-GB" sz="1200" b="0" i="0" u="none" strike="noStrike" kern="1200" baseline="0" dirty="0" err="1">
                <a:solidFill>
                  <a:schemeClr val="tx1"/>
                </a:solidFill>
                <a:latin typeface="+mn-lt"/>
                <a:ea typeface="+mn-ea"/>
                <a:cs typeface="+mn-cs"/>
              </a:rPr>
              <a:t>Penclawdd</a:t>
            </a:r>
            <a:r>
              <a:rPr lang="en-GB" sz="1200" b="0" i="0" u="none" strike="noStrike" kern="1200" baseline="0" dirty="0">
                <a:solidFill>
                  <a:schemeClr val="tx1"/>
                </a:solidFill>
                <a:latin typeface="+mn-lt"/>
                <a:ea typeface="+mn-ea"/>
                <a:cs typeface="+mn-cs"/>
              </a:rPr>
              <a:t> and </a:t>
            </a:r>
            <a:r>
              <a:rPr lang="en-GB" sz="1200" b="0" i="0" u="none" strike="noStrike" kern="1200" baseline="0" dirty="0" err="1">
                <a:solidFill>
                  <a:schemeClr val="tx1"/>
                </a:solidFill>
                <a:latin typeface="+mn-lt"/>
                <a:ea typeface="+mn-ea"/>
                <a:cs typeface="+mn-cs"/>
              </a:rPr>
              <a:t>Crofty</a:t>
            </a:r>
            <a:r>
              <a:rPr lang="en-GB" sz="1200" b="0" i="0" u="none" strike="noStrike" kern="1200" baseline="0" dirty="0">
                <a:solidFill>
                  <a:schemeClr val="tx1"/>
                </a:solidFill>
                <a:latin typeface="+mn-lt"/>
                <a:ea typeface="+mn-ea"/>
                <a:cs typeface="+mn-cs"/>
              </a:rPr>
              <a:t>. There the coast is open salt</a:t>
            </a:r>
          </a:p>
          <a:p>
            <a:r>
              <a:rPr lang="en-GB" sz="1200" b="0" i="0" u="none" strike="noStrike" kern="1200" baseline="0" dirty="0">
                <a:solidFill>
                  <a:schemeClr val="tx1"/>
                </a:solidFill>
                <a:latin typeface="+mn-lt"/>
                <a:ea typeface="+mn-ea"/>
                <a:cs typeface="+mn-cs"/>
              </a:rPr>
              <a:t>marsh, with muddy channels running out into the Burry inlet. This is the extensive and</a:t>
            </a:r>
          </a:p>
          <a:p>
            <a:r>
              <a:rPr lang="en-GB" sz="1200" b="0" i="0" u="none" strike="noStrike" kern="1200" baseline="0" dirty="0">
                <a:solidFill>
                  <a:schemeClr val="tx1"/>
                </a:solidFill>
                <a:latin typeface="+mn-lt"/>
                <a:ea typeface="+mn-ea"/>
                <a:cs typeface="+mn-cs"/>
              </a:rPr>
              <a:t>ecologically important estuary of the River </a:t>
            </a:r>
            <a:r>
              <a:rPr lang="en-GB" sz="1200" b="0" i="0" u="none" strike="noStrike" kern="1200" baseline="0" dirty="0" err="1">
                <a:solidFill>
                  <a:schemeClr val="tx1"/>
                </a:solidFill>
                <a:latin typeface="+mn-lt"/>
                <a:ea typeface="+mn-ea"/>
                <a:cs typeface="+mn-cs"/>
              </a:rPr>
              <a:t>Loughor</a:t>
            </a:r>
            <a:r>
              <a:rPr lang="en-GB" sz="1200" b="0" i="0" u="none" strike="noStrike" kern="1200" baseline="0" dirty="0">
                <a:solidFill>
                  <a:schemeClr val="tx1"/>
                </a:solidFill>
                <a:latin typeface="+mn-lt"/>
                <a:ea typeface="+mn-ea"/>
                <a:cs typeface="+mn-cs"/>
              </a:rPr>
              <a:t>. The larger southern and western</a:t>
            </a:r>
          </a:p>
          <a:p>
            <a:r>
              <a:rPr lang="en-GB" sz="1200" b="0" i="0" u="none" strike="noStrike" kern="1200" baseline="0" dirty="0">
                <a:solidFill>
                  <a:schemeClr val="tx1"/>
                </a:solidFill>
                <a:latin typeface="+mn-lt"/>
                <a:ea typeface="+mn-ea"/>
                <a:cs typeface="+mn-cs"/>
              </a:rPr>
              <a:t>areas are distinctly agricultural with farmsteads, manor estates and a number of small</a:t>
            </a:r>
          </a:p>
          <a:p>
            <a:r>
              <a:rPr lang="en-GB" sz="1200" b="0" i="0" u="none" strike="noStrike" kern="1200" baseline="0" dirty="0">
                <a:solidFill>
                  <a:schemeClr val="tx1"/>
                </a:solidFill>
                <a:latin typeface="+mn-lt"/>
                <a:ea typeface="+mn-ea"/>
                <a:cs typeface="+mn-cs"/>
              </a:rPr>
              <a:t>villages. There are still peaceful corners in this rural landscape, with historic settlements of</a:t>
            </a:r>
          </a:p>
          <a:p>
            <a:r>
              <a:rPr lang="en-GB" sz="1200" b="0" i="0" u="none" strike="noStrike" kern="1200" baseline="0" dirty="0">
                <a:solidFill>
                  <a:schemeClr val="tx1"/>
                </a:solidFill>
                <a:latin typeface="+mn-lt"/>
                <a:ea typeface="+mn-ea"/>
                <a:cs typeface="+mn-cs"/>
              </a:rPr>
              <a:t>whitewashed buildings reinforcing a traditional sense of place. The area is exceptionally</a:t>
            </a:r>
          </a:p>
          <a:p>
            <a:r>
              <a:rPr lang="en-GB" sz="1200" b="0" i="0" u="none" strike="noStrike" kern="1200" baseline="0" dirty="0">
                <a:solidFill>
                  <a:schemeClr val="tx1"/>
                </a:solidFill>
                <a:latin typeface="+mn-lt"/>
                <a:ea typeface="+mn-ea"/>
                <a:cs typeface="+mn-cs"/>
              </a:rPr>
              <a:t>rich in archaeology with remarkable evidence of human occupation over millennia</a:t>
            </a:r>
          </a:p>
          <a:p>
            <a:r>
              <a:rPr lang="en-GB" sz="1200" b="0" i="0" u="none" strike="noStrike" kern="1200" baseline="0" dirty="0">
                <a:solidFill>
                  <a:schemeClr val="tx1"/>
                </a:solidFill>
                <a:latin typeface="+mn-lt"/>
                <a:ea typeface="+mn-ea"/>
                <a:cs typeface="+mn-cs"/>
              </a:rPr>
              <a:t>surviving in coastal caves.</a:t>
            </a:r>
            <a:endParaRPr lang="en-GB" dirty="0"/>
          </a:p>
        </p:txBody>
      </p:sp>
      <p:sp>
        <p:nvSpPr>
          <p:cNvPr id="4" name="Slide Number Placeholder 3"/>
          <p:cNvSpPr>
            <a:spLocks noGrp="1"/>
          </p:cNvSpPr>
          <p:nvPr>
            <p:ph type="sldNum" sz="quarter" idx="10"/>
          </p:nvPr>
        </p:nvSpPr>
        <p:spPr/>
        <p:txBody>
          <a:bodyPr/>
          <a:lstStyle/>
          <a:p>
            <a:fld id="{837065D2-5A2B-4071-8B4C-185F6E2FBCDA}" type="slidenum">
              <a:rPr lang="en-GB" smtClean="0"/>
              <a:t>2</a:t>
            </a:fld>
            <a:endParaRPr lang="en-GB"/>
          </a:p>
        </p:txBody>
      </p:sp>
    </p:spTree>
    <p:extLst>
      <p:ext uri="{BB962C8B-B14F-4D97-AF65-F5344CB8AC3E}">
        <p14:creationId xmlns:p14="http://schemas.microsoft.com/office/powerpoint/2010/main" val="1115120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a:solidFill>
                  <a:schemeClr val="tx1"/>
                </a:solidFill>
                <a:latin typeface="+mn-lt"/>
                <a:ea typeface="+mn-ea"/>
                <a:cs typeface="+mn-cs"/>
              </a:rPr>
              <a:t>Key Characteristics</a:t>
            </a:r>
          </a:p>
          <a:p>
            <a:r>
              <a:rPr lang="en-GB" sz="1200" b="1" i="0" u="none" strike="noStrike" kern="1200" baseline="0" dirty="0">
                <a:solidFill>
                  <a:schemeClr val="tx1"/>
                </a:solidFill>
                <a:latin typeface="+mn-lt"/>
                <a:ea typeface="+mn-ea"/>
                <a:cs typeface="+mn-cs"/>
              </a:rPr>
              <a:t>Coastal peninsula </a:t>
            </a:r>
            <a:r>
              <a:rPr lang="en-GB" sz="1200" b="0" i="0" u="none" strike="noStrike" kern="1200" baseline="0" dirty="0">
                <a:solidFill>
                  <a:schemeClr val="tx1"/>
                </a:solidFill>
                <a:latin typeface="+mn-lt"/>
                <a:ea typeface="+mn-ea"/>
                <a:cs typeface="+mn-cs"/>
              </a:rPr>
              <a:t>- with exposed cliffs and sandy bays to the south and west and</a:t>
            </a:r>
          </a:p>
          <a:p>
            <a:r>
              <a:rPr lang="en-GB" sz="1200" b="0" i="0" u="none" strike="noStrike" kern="1200" baseline="0" dirty="0">
                <a:solidFill>
                  <a:schemeClr val="tx1"/>
                </a:solidFill>
                <a:latin typeface="+mn-lt"/>
                <a:ea typeface="+mn-ea"/>
                <a:cs typeface="+mn-cs"/>
              </a:rPr>
              <a:t>sheltered estuary with saltmarsh to the north. The neck of the peninsula is defined by the</a:t>
            </a:r>
          </a:p>
          <a:p>
            <a:r>
              <a:rPr lang="en-GB" sz="1200" b="0" i="0" u="none" strike="noStrike" kern="1200" baseline="0" dirty="0">
                <a:solidFill>
                  <a:schemeClr val="tx1"/>
                </a:solidFill>
                <a:latin typeface="+mn-lt"/>
                <a:ea typeface="+mn-ea"/>
                <a:cs typeface="+mn-cs"/>
              </a:rPr>
              <a:t>edge of the built up area of greater Swansea.</a:t>
            </a:r>
          </a:p>
          <a:p>
            <a:r>
              <a:rPr lang="en-GB" sz="1200" b="1" i="0" u="none" strike="noStrike" kern="1200" baseline="0" dirty="0">
                <a:solidFill>
                  <a:schemeClr val="tx1"/>
                </a:solidFill>
                <a:latin typeface="+mn-lt"/>
                <a:ea typeface="+mn-ea"/>
                <a:cs typeface="+mn-cs"/>
              </a:rPr>
              <a:t>Carboniferous Limestone plateau </a:t>
            </a:r>
            <a:r>
              <a:rPr lang="en-GB" sz="1200" b="0" i="0" u="none" strike="noStrike" kern="1200" baseline="0" dirty="0">
                <a:solidFill>
                  <a:schemeClr val="tx1"/>
                </a:solidFill>
                <a:latin typeface="+mn-lt"/>
                <a:ea typeface="+mn-ea"/>
                <a:cs typeface="+mn-cs"/>
              </a:rPr>
              <a:t>– but intersected by the prominent </a:t>
            </a:r>
            <a:r>
              <a:rPr lang="en-GB" sz="1200" b="0" i="0" u="none" strike="noStrike" kern="1200" baseline="0" dirty="0" err="1">
                <a:solidFill>
                  <a:schemeClr val="tx1"/>
                </a:solidFill>
                <a:latin typeface="+mn-lt"/>
                <a:ea typeface="+mn-ea"/>
                <a:cs typeface="+mn-cs"/>
              </a:rPr>
              <a:t>Cefn</a:t>
            </a:r>
            <a:r>
              <a:rPr lang="en-GB" sz="1200" b="0" i="0" u="none" strike="noStrike" kern="1200" baseline="0" dirty="0">
                <a:solidFill>
                  <a:schemeClr val="tx1"/>
                </a:solidFill>
                <a:latin typeface="+mn-lt"/>
                <a:ea typeface="+mn-ea"/>
                <a:cs typeface="+mn-cs"/>
              </a:rPr>
              <a:t> Bryn ridge of</a:t>
            </a:r>
          </a:p>
          <a:p>
            <a:r>
              <a:rPr lang="en-GB" sz="1200" b="0" i="0" u="none" strike="noStrike" kern="1200" baseline="0" dirty="0">
                <a:solidFill>
                  <a:schemeClr val="tx1"/>
                </a:solidFill>
                <a:latin typeface="+mn-lt"/>
                <a:ea typeface="+mn-ea"/>
                <a:cs typeface="+mn-cs"/>
              </a:rPr>
              <a:t>old red sandstone. Millstone Grit separates coal measures to the NE.</a:t>
            </a:r>
          </a:p>
          <a:p>
            <a:r>
              <a:rPr lang="en-GB" sz="1200" b="1" i="0" u="none" strike="noStrike" kern="1200" baseline="0" dirty="0">
                <a:solidFill>
                  <a:schemeClr val="tx1"/>
                </a:solidFill>
                <a:latin typeface="+mn-lt"/>
                <a:ea typeface="+mn-ea"/>
                <a:cs typeface="+mn-cs"/>
              </a:rPr>
              <a:t>Limestone cliffs and raised beaches </a:t>
            </a:r>
            <a:r>
              <a:rPr lang="en-GB" sz="1200" b="0" i="0" u="none" strike="noStrike" kern="1200" baseline="0" dirty="0">
                <a:solidFill>
                  <a:schemeClr val="tx1"/>
                </a:solidFill>
                <a:latin typeface="+mn-lt"/>
                <a:ea typeface="+mn-ea"/>
                <a:cs typeface="+mn-cs"/>
              </a:rPr>
              <a:t>– to the south on an exposed coast, with </a:t>
            </a:r>
            <a:r>
              <a:rPr lang="en-GB" sz="1200" b="0" i="0" u="none" strike="noStrike" kern="1200" baseline="0" dirty="0" err="1">
                <a:solidFill>
                  <a:schemeClr val="tx1"/>
                </a:solidFill>
                <a:latin typeface="+mn-lt"/>
                <a:ea typeface="+mn-ea"/>
                <a:cs typeface="+mn-cs"/>
              </a:rPr>
              <a:t>ESEtrending</a:t>
            </a:r>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rocky headlands.</a:t>
            </a:r>
          </a:p>
          <a:p>
            <a:r>
              <a:rPr lang="en-GB" sz="1200" b="1" i="0" u="none" strike="noStrike" kern="1200" baseline="0" dirty="0">
                <a:solidFill>
                  <a:schemeClr val="tx1"/>
                </a:solidFill>
                <a:latin typeface="+mn-lt"/>
                <a:ea typeface="+mn-ea"/>
                <a:cs typeface="+mn-cs"/>
              </a:rPr>
              <a:t>Sandy bays </a:t>
            </a:r>
            <a:r>
              <a:rPr lang="en-GB" sz="1200" b="0" i="0" u="none" strike="noStrike" kern="1200" baseline="0" dirty="0">
                <a:solidFill>
                  <a:schemeClr val="tx1"/>
                </a:solidFill>
                <a:latin typeface="+mn-lt"/>
                <a:ea typeface="+mn-ea"/>
                <a:cs typeface="+mn-cs"/>
              </a:rPr>
              <a:t>– on the south coast, popular for recreation and very scenic, e.g. Three Cliffs</a:t>
            </a:r>
          </a:p>
          <a:p>
            <a:r>
              <a:rPr lang="en-GB" sz="1200" b="0" i="0" u="none" strike="noStrike" kern="1200" baseline="0" dirty="0">
                <a:solidFill>
                  <a:schemeClr val="tx1"/>
                </a:solidFill>
                <a:latin typeface="+mn-lt"/>
                <a:ea typeface="+mn-ea"/>
                <a:cs typeface="+mn-cs"/>
              </a:rPr>
              <a:t>Bay – with a stream issuing across the sand and a natural arch on the cliff.</a:t>
            </a:r>
          </a:p>
          <a:p>
            <a:r>
              <a:rPr lang="en-GB" sz="1200" b="1" i="0" u="none" strike="noStrike" kern="1200" baseline="0" dirty="0">
                <a:solidFill>
                  <a:schemeClr val="tx1"/>
                </a:solidFill>
                <a:latin typeface="+mn-lt"/>
                <a:ea typeface="+mn-ea"/>
                <a:cs typeface="+mn-cs"/>
              </a:rPr>
              <a:t>Mud flats and salt marsh </a:t>
            </a:r>
            <a:r>
              <a:rPr lang="en-GB" sz="1200" b="0" i="0" u="none" strike="noStrike" kern="1200" baseline="0" dirty="0">
                <a:solidFill>
                  <a:schemeClr val="tx1"/>
                </a:solidFill>
                <a:latin typeface="+mn-lt"/>
                <a:ea typeface="+mn-ea"/>
                <a:cs typeface="+mn-cs"/>
              </a:rPr>
              <a:t>– extensive areas in the Burry (</a:t>
            </a:r>
            <a:r>
              <a:rPr lang="en-GB" sz="1200" b="0" i="0" u="none" strike="noStrike" kern="1200" baseline="0" dirty="0" err="1">
                <a:solidFill>
                  <a:schemeClr val="tx1"/>
                </a:solidFill>
                <a:latin typeface="+mn-lt"/>
                <a:ea typeface="+mn-ea"/>
                <a:cs typeface="+mn-cs"/>
              </a:rPr>
              <a:t>Lougher</a:t>
            </a:r>
            <a:r>
              <a:rPr lang="en-GB" sz="1200" b="0" i="0" u="none" strike="noStrike" kern="1200" baseline="0" dirty="0">
                <a:solidFill>
                  <a:schemeClr val="tx1"/>
                </a:solidFill>
                <a:latin typeface="+mn-lt"/>
                <a:ea typeface="+mn-ea"/>
                <a:cs typeface="+mn-cs"/>
              </a:rPr>
              <a:t>) estuary to the north</a:t>
            </a:r>
          </a:p>
          <a:p>
            <a:r>
              <a:rPr lang="en-GB" sz="1200" b="1" i="0" u="none" strike="noStrike" kern="1200" baseline="0" dirty="0">
                <a:solidFill>
                  <a:schemeClr val="tx1"/>
                </a:solidFill>
                <a:latin typeface="+mn-lt"/>
                <a:ea typeface="+mn-ea"/>
                <a:cs typeface="+mn-cs"/>
              </a:rPr>
              <a:t>Sand dunes </a:t>
            </a:r>
            <a:r>
              <a:rPr lang="en-GB" sz="1200" b="0" i="0" u="none" strike="noStrike" kern="1200" baseline="0" dirty="0">
                <a:solidFill>
                  <a:schemeClr val="tx1"/>
                </a:solidFill>
                <a:latin typeface="+mn-lt"/>
                <a:ea typeface="+mn-ea"/>
                <a:cs typeface="+mn-cs"/>
              </a:rPr>
              <a:t>– to the west, and long, open undeveloped beaches</a:t>
            </a:r>
          </a:p>
          <a:p>
            <a:r>
              <a:rPr lang="en-GB" sz="1200" b="1" i="0" u="none" strike="noStrike" kern="1200" baseline="0" dirty="0">
                <a:solidFill>
                  <a:schemeClr val="tx1"/>
                </a:solidFill>
                <a:latin typeface="+mn-lt"/>
                <a:ea typeface="+mn-ea"/>
                <a:cs typeface="+mn-cs"/>
              </a:rPr>
              <a:t>Open heath and common </a:t>
            </a:r>
            <a:r>
              <a:rPr lang="en-GB" sz="1200" b="0" i="0" u="none" strike="noStrike" kern="1200" baseline="0" dirty="0">
                <a:solidFill>
                  <a:schemeClr val="tx1"/>
                </a:solidFill>
                <a:latin typeface="+mn-lt"/>
                <a:ea typeface="+mn-ea"/>
                <a:cs typeface="+mn-cs"/>
              </a:rPr>
              <a:t>especially on long, low hills across the spine of the area.</a:t>
            </a:r>
          </a:p>
          <a:p>
            <a:r>
              <a:rPr lang="en-GB" sz="1200" b="1" i="0" u="none" strike="noStrike" kern="1200" baseline="0" dirty="0">
                <a:solidFill>
                  <a:schemeClr val="tx1"/>
                </a:solidFill>
                <a:latin typeface="+mn-lt"/>
                <a:ea typeface="+mn-ea"/>
                <a:cs typeface="+mn-cs"/>
              </a:rPr>
              <a:t>Narrow, twisting, small limestone valleys </a:t>
            </a:r>
            <a:r>
              <a:rPr lang="en-GB" sz="1200" b="0" i="0" u="none" strike="noStrike" kern="1200" baseline="0" dirty="0">
                <a:solidFill>
                  <a:schemeClr val="tx1"/>
                </a:solidFill>
                <a:latin typeface="+mn-lt"/>
                <a:ea typeface="+mn-ea"/>
                <a:cs typeface="+mn-cs"/>
              </a:rPr>
              <a:t>- often wooded, and emerging on the south</a:t>
            </a:r>
          </a:p>
          <a:p>
            <a:r>
              <a:rPr lang="en-GB" sz="1200" b="0" i="0" u="none" strike="noStrike" kern="1200" baseline="0" dirty="0">
                <a:solidFill>
                  <a:schemeClr val="tx1"/>
                </a:solidFill>
                <a:latin typeface="+mn-lt"/>
                <a:ea typeface="+mn-ea"/>
                <a:cs typeface="+mn-cs"/>
              </a:rPr>
              <a:t>coast. Some sections are dry (see geological influences), others have streams.</a:t>
            </a:r>
          </a:p>
          <a:p>
            <a:r>
              <a:rPr lang="en-GB" sz="1200" b="1" i="0" u="none" strike="noStrike" kern="1200" baseline="0" dirty="0">
                <a:solidFill>
                  <a:schemeClr val="tx1"/>
                </a:solidFill>
                <a:latin typeface="+mn-lt"/>
                <a:ea typeface="+mn-ea"/>
                <a:cs typeface="+mn-cs"/>
              </a:rPr>
              <a:t>‘Vile’ Field system </a:t>
            </a:r>
            <a:r>
              <a:rPr lang="en-GB" sz="1200" b="0" i="0" u="none" strike="noStrike" kern="1200" baseline="0" dirty="0">
                <a:solidFill>
                  <a:schemeClr val="tx1"/>
                </a:solidFill>
                <a:latin typeface="+mn-lt"/>
                <a:ea typeface="+mn-ea"/>
                <a:cs typeface="+mn-cs"/>
              </a:rPr>
              <a:t>– medieval / post-medieval relict open strip field system and</a:t>
            </a:r>
          </a:p>
          <a:p>
            <a:r>
              <a:rPr lang="en-GB" sz="1200" b="0" i="0" u="none" strike="noStrike" kern="1200" baseline="0" dirty="0">
                <a:solidFill>
                  <a:schemeClr val="tx1"/>
                </a:solidFill>
                <a:latin typeface="+mn-lt"/>
                <a:ea typeface="+mn-ea"/>
                <a:cs typeface="+mn-cs"/>
              </a:rPr>
              <a:t>traditional boundaries, tracks and paths, Rhossili. Many long, thin or irregular shaped</a:t>
            </a:r>
          </a:p>
          <a:p>
            <a:r>
              <a:rPr lang="en-GB" sz="1200" b="0" i="0" u="none" strike="noStrike" kern="1200" baseline="0" dirty="0">
                <a:solidFill>
                  <a:schemeClr val="tx1"/>
                </a:solidFill>
                <a:latin typeface="+mn-lt"/>
                <a:ea typeface="+mn-ea"/>
                <a:cs typeface="+mn-cs"/>
              </a:rPr>
              <a:t>fields elsewhere, clusters of small fields, some larger improved ones.</a:t>
            </a:r>
          </a:p>
          <a:p>
            <a:r>
              <a:rPr lang="en-GB" sz="1200" b="1" i="0" u="none" strike="noStrike" kern="1200" baseline="0" dirty="0" err="1">
                <a:solidFill>
                  <a:schemeClr val="tx1"/>
                </a:solidFill>
                <a:latin typeface="+mn-lt"/>
                <a:ea typeface="+mn-ea"/>
                <a:cs typeface="+mn-cs"/>
              </a:rPr>
              <a:t>Hedgebanks</a:t>
            </a:r>
            <a:r>
              <a:rPr lang="en-GB" sz="1200" b="1" i="0" u="none" strike="noStrike" kern="1200" baseline="0" dirty="0">
                <a:solidFill>
                  <a:schemeClr val="tx1"/>
                </a:solidFill>
                <a:latin typeface="+mn-lt"/>
                <a:ea typeface="+mn-ea"/>
                <a:cs typeface="+mn-cs"/>
              </a:rPr>
              <a:t> </a:t>
            </a:r>
            <a:r>
              <a:rPr lang="en-GB" sz="1200" b="0" i="0" u="none" strike="noStrike" kern="1200" baseline="0" dirty="0">
                <a:solidFill>
                  <a:schemeClr val="tx1"/>
                </a:solidFill>
                <a:latin typeface="+mn-lt"/>
                <a:ea typeface="+mn-ea"/>
                <a:cs typeface="+mn-cs"/>
              </a:rPr>
              <a:t>– stone-faced earth field enclosures in windswept areas and thicker</a:t>
            </a:r>
          </a:p>
          <a:p>
            <a:r>
              <a:rPr lang="en-GB" sz="1200" b="0" i="0" u="none" strike="noStrike" kern="1200" baseline="0" dirty="0">
                <a:solidFill>
                  <a:schemeClr val="tx1"/>
                </a:solidFill>
                <a:latin typeface="+mn-lt"/>
                <a:ea typeface="+mn-ea"/>
                <a:cs typeface="+mn-cs"/>
              </a:rPr>
              <a:t>hedgerows in sheltered valleys and further east.</a:t>
            </a:r>
          </a:p>
          <a:p>
            <a:r>
              <a:rPr lang="en-GB" sz="1200" b="1" i="0" u="none" strike="noStrike" kern="1200" baseline="0" dirty="0">
                <a:solidFill>
                  <a:schemeClr val="tx1"/>
                </a:solidFill>
                <a:latin typeface="+mn-lt"/>
                <a:ea typeface="+mn-ea"/>
                <a:cs typeface="+mn-cs"/>
              </a:rPr>
              <a:t>Archaeology </a:t>
            </a:r>
            <a:r>
              <a:rPr lang="en-GB" sz="1200" b="0" i="0" u="none" strike="noStrike" kern="1200" baseline="0" dirty="0">
                <a:solidFill>
                  <a:schemeClr val="tx1"/>
                </a:solidFill>
                <a:latin typeface="+mn-lt"/>
                <a:ea typeface="+mn-ea"/>
                <a:cs typeface="+mn-cs"/>
              </a:rPr>
              <a:t>- with features dating from most phases of prehistory and history, from the</a:t>
            </a:r>
          </a:p>
          <a:p>
            <a:r>
              <a:rPr lang="en-GB" sz="1200" b="0" i="0" u="none" strike="noStrike" kern="1200" baseline="0" dirty="0">
                <a:solidFill>
                  <a:schemeClr val="tx1"/>
                </a:solidFill>
                <a:latin typeface="+mn-lt"/>
                <a:ea typeface="+mn-ea"/>
                <a:cs typeface="+mn-cs"/>
              </a:rPr>
              <a:t>Upper Palaeolithic period to the recent past. Notably at </a:t>
            </a:r>
            <a:r>
              <a:rPr lang="en-GB" sz="1200" b="0" i="0" u="none" strike="noStrike" kern="1200" baseline="0" dirty="0" err="1">
                <a:solidFill>
                  <a:schemeClr val="tx1"/>
                </a:solidFill>
                <a:latin typeface="+mn-lt"/>
                <a:ea typeface="+mn-ea"/>
                <a:cs typeface="+mn-cs"/>
              </a:rPr>
              <a:t>Paviland</a:t>
            </a:r>
            <a:r>
              <a:rPr lang="en-GB" sz="1200" b="0" i="0" u="none" strike="noStrike" kern="1200" baseline="0" dirty="0">
                <a:solidFill>
                  <a:schemeClr val="tx1"/>
                </a:solidFill>
                <a:latin typeface="+mn-lt"/>
                <a:ea typeface="+mn-ea"/>
                <a:cs typeface="+mn-cs"/>
              </a:rPr>
              <a:t> Cave, one of the most</a:t>
            </a:r>
          </a:p>
          <a:p>
            <a:r>
              <a:rPr lang="en-GB" sz="1200" b="0" i="0" u="none" strike="noStrike" kern="1200" baseline="0" dirty="0">
                <a:solidFill>
                  <a:schemeClr val="tx1"/>
                </a:solidFill>
                <a:latin typeface="+mn-lt"/>
                <a:ea typeface="+mn-ea"/>
                <a:cs typeface="+mn-cs"/>
              </a:rPr>
              <a:t>significant sites in Britain, radiocarbon dated remains 28,000BP.</a:t>
            </a:r>
          </a:p>
          <a:p>
            <a:r>
              <a:rPr lang="en-GB" sz="1200" b="1" i="0" u="none" strike="noStrike" kern="1200" baseline="0" dirty="0">
                <a:solidFill>
                  <a:schemeClr val="tx1"/>
                </a:solidFill>
                <a:latin typeface="+mn-lt"/>
                <a:ea typeface="+mn-ea"/>
                <a:cs typeface="+mn-cs"/>
              </a:rPr>
              <a:t>Woodlands </a:t>
            </a:r>
            <a:r>
              <a:rPr lang="en-GB" sz="1200" b="0" i="0" u="none" strike="noStrike" kern="1200" baseline="0" dirty="0">
                <a:solidFill>
                  <a:schemeClr val="tx1"/>
                </a:solidFill>
                <a:latin typeface="+mn-lt"/>
                <a:ea typeface="+mn-ea"/>
                <a:cs typeface="+mn-cs"/>
              </a:rPr>
              <a:t>– a focus of sheltered valleys as well as plantations on </a:t>
            </a:r>
            <a:r>
              <a:rPr lang="en-GB" sz="1200" b="0" i="0" u="none" strike="noStrike" kern="1200" baseline="0" dirty="0" err="1">
                <a:solidFill>
                  <a:schemeClr val="tx1"/>
                </a:solidFill>
                <a:latin typeface="+mn-lt"/>
                <a:ea typeface="+mn-ea"/>
                <a:cs typeface="+mn-cs"/>
              </a:rPr>
              <a:t>Parc</a:t>
            </a:r>
            <a:r>
              <a:rPr lang="en-GB" sz="1200" b="0" i="0" u="none" strike="noStrike" kern="1200" baseline="0" dirty="0">
                <a:solidFill>
                  <a:schemeClr val="tx1"/>
                </a:solidFill>
                <a:latin typeface="+mn-lt"/>
                <a:ea typeface="+mn-ea"/>
                <a:cs typeface="+mn-cs"/>
              </a:rPr>
              <a:t>-le-</a:t>
            </a:r>
            <a:r>
              <a:rPr lang="en-GB" sz="1200" b="0" i="0" u="none" strike="noStrike" kern="1200" baseline="0" dirty="0" err="1">
                <a:solidFill>
                  <a:schemeClr val="tx1"/>
                </a:solidFill>
                <a:latin typeface="+mn-lt"/>
                <a:ea typeface="+mn-ea"/>
                <a:cs typeface="+mn-cs"/>
              </a:rPr>
              <a:t>Breos</a:t>
            </a:r>
            <a:r>
              <a:rPr lang="en-GB" sz="1200" b="0" i="0" u="none" strike="noStrike" kern="1200" baseline="0" dirty="0">
                <a:solidFill>
                  <a:schemeClr val="tx1"/>
                </a:solidFill>
                <a:latin typeface="+mn-lt"/>
                <a:ea typeface="+mn-ea"/>
                <a:cs typeface="+mn-cs"/>
              </a:rPr>
              <a:t> and</a:t>
            </a:r>
          </a:p>
          <a:p>
            <a:r>
              <a:rPr lang="en-GB" sz="1200" b="0" i="0" u="none" strike="noStrike" kern="1200" baseline="0" dirty="0">
                <a:solidFill>
                  <a:schemeClr val="tx1"/>
                </a:solidFill>
                <a:latin typeface="+mn-lt"/>
                <a:ea typeface="+mn-ea"/>
                <a:cs typeface="+mn-cs"/>
              </a:rPr>
              <a:t>areas closer to Swansea. Some mixed and coniferous plantations occur on the Millstone</a:t>
            </a:r>
          </a:p>
          <a:p>
            <a:r>
              <a:rPr lang="en-GB" sz="1200" b="0" i="0" u="none" strike="noStrike" kern="1200" baseline="0" dirty="0">
                <a:solidFill>
                  <a:schemeClr val="tx1"/>
                </a:solidFill>
                <a:latin typeface="+mn-lt"/>
                <a:ea typeface="+mn-ea"/>
                <a:cs typeface="+mn-cs"/>
              </a:rPr>
              <a:t>Grit areas. Broadleaved and mixed woodlands fringe streams and occupy some slopes in</a:t>
            </a:r>
          </a:p>
          <a:p>
            <a:r>
              <a:rPr lang="en-GB" sz="1200" b="0" i="0" u="none" strike="noStrike" kern="1200" baseline="0" dirty="0">
                <a:solidFill>
                  <a:schemeClr val="tx1"/>
                </a:solidFill>
                <a:latin typeface="+mn-lt"/>
                <a:ea typeface="+mn-ea"/>
                <a:cs typeface="+mn-cs"/>
              </a:rPr>
              <a:t>the east.</a:t>
            </a:r>
          </a:p>
          <a:p>
            <a:r>
              <a:rPr lang="en-GB" sz="1200" b="1" i="0" u="none" strike="noStrike" kern="1200" baseline="0" dirty="0">
                <a:solidFill>
                  <a:schemeClr val="tx1"/>
                </a:solidFill>
                <a:latin typeface="+mn-lt"/>
                <a:ea typeface="+mn-ea"/>
                <a:cs typeface="+mn-cs"/>
              </a:rPr>
              <a:t>Commons </a:t>
            </a:r>
            <a:r>
              <a:rPr lang="en-GB" sz="1200" b="0" i="0" u="none" strike="noStrike" kern="1200" baseline="0" dirty="0">
                <a:solidFill>
                  <a:schemeClr val="tx1"/>
                </a:solidFill>
                <a:latin typeface="+mn-lt"/>
                <a:ea typeface="+mn-ea"/>
                <a:cs typeface="+mn-cs"/>
              </a:rPr>
              <a:t>– extensive and important for their dry and wet lowland heath habitats and as</a:t>
            </a:r>
          </a:p>
          <a:p>
            <a:r>
              <a:rPr lang="en-GB" sz="1200" b="0" i="0" u="none" strike="noStrike" kern="1200" baseline="0" dirty="0">
                <a:solidFill>
                  <a:schemeClr val="tx1"/>
                </a:solidFill>
                <a:latin typeface="+mn-lt"/>
                <a:ea typeface="+mn-ea"/>
                <a:cs typeface="+mn-cs"/>
              </a:rPr>
              <a:t>strongholds for populations of the southern damselfly and marsh fritillary.</a:t>
            </a:r>
          </a:p>
          <a:p>
            <a:r>
              <a:rPr lang="en-GB" sz="1200" b="1" i="0" u="none" strike="noStrike" kern="1200" baseline="0" dirty="0">
                <a:solidFill>
                  <a:schemeClr val="tx1"/>
                </a:solidFill>
                <a:latin typeface="+mn-lt"/>
                <a:ea typeface="+mn-ea"/>
                <a:cs typeface="+mn-cs"/>
              </a:rPr>
              <a:t>Scattered settlements </a:t>
            </a:r>
            <a:r>
              <a:rPr lang="en-GB" sz="1200" b="0" i="0" u="none" strike="noStrike" kern="1200" baseline="0" dirty="0">
                <a:solidFill>
                  <a:schemeClr val="tx1"/>
                </a:solidFill>
                <a:latin typeface="+mn-lt"/>
                <a:ea typeface="+mn-ea"/>
                <a:cs typeface="+mn-cs"/>
              </a:rPr>
              <a:t>–clustered around Medieval churches or castles, linked by a</a:t>
            </a:r>
          </a:p>
          <a:p>
            <a:r>
              <a:rPr lang="en-GB" sz="1200" b="0" i="0" u="none" strike="noStrike" kern="1200" baseline="0" dirty="0">
                <a:solidFill>
                  <a:schemeClr val="tx1"/>
                </a:solidFill>
                <a:latin typeface="+mn-lt"/>
                <a:ea typeface="+mn-ea"/>
                <a:cs typeface="+mn-cs"/>
              </a:rPr>
              <a:t>network of often rural roads. Settlements abutting open commons. Retains rural,</a:t>
            </a:r>
          </a:p>
          <a:p>
            <a:r>
              <a:rPr lang="en-GB" sz="1200" b="0" i="0" u="none" strike="noStrike" kern="1200" baseline="0" dirty="0">
                <a:solidFill>
                  <a:schemeClr val="tx1"/>
                </a:solidFill>
                <a:latin typeface="+mn-lt"/>
                <a:ea typeface="+mn-ea"/>
                <a:cs typeface="+mn-cs"/>
              </a:rPr>
              <a:t>traditional character – in contrast to the immediately adjacent greater Swansea.</a:t>
            </a:r>
          </a:p>
          <a:p>
            <a:r>
              <a:rPr lang="en-GB" sz="1200" b="1" i="0" u="none" strike="noStrike" kern="1200" baseline="0" dirty="0">
                <a:solidFill>
                  <a:schemeClr val="tx1"/>
                </a:solidFill>
                <a:latin typeface="+mn-lt"/>
                <a:ea typeface="+mn-ea"/>
                <a:cs typeface="+mn-cs"/>
              </a:rPr>
              <a:t>Very scenic </a:t>
            </a:r>
            <a:r>
              <a:rPr lang="en-GB" sz="1200" b="0" i="0" u="none" strike="noStrike" kern="1200" baseline="0" dirty="0">
                <a:solidFill>
                  <a:schemeClr val="tx1"/>
                </a:solidFill>
                <a:latin typeface="+mn-lt"/>
                <a:ea typeface="+mn-ea"/>
                <a:cs typeface="+mn-cs"/>
              </a:rPr>
              <a:t>- the area became Britain’s first AONB in 1956. A number of iconic, ‘voted</a:t>
            </a:r>
          </a:p>
          <a:p>
            <a:r>
              <a:rPr lang="en-GB" sz="1200" b="0" i="0" u="none" strike="noStrike" kern="1200" baseline="0" dirty="0">
                <a:solidFill>
                  <a:schemeClr val="tx1"/>
                </a:solidFill>
                <a:latin typeface="+mn-lt"/>
                <a:ea typeface="+mn-ea"/>
                <a:cs typeface="+mn-cs"/>
              </a:rPr>
              <a:t>best’ views, including Rhossili Bay, Three Cliffs Bay and Worms Head.</a:t>
            </a:r>
          </a:p>
          <a:p>
            <a:r>
              <a:rPr lang="en-GB" sz="1200" b="1" i="0" u="none" strike="noStrike" kern="1200" baseline="0" dirty="0">
                <a:solidFill>
                  <a:schemeClr val="tx1"/>
                </a:solidFill>
                <a:latin typeface="+mn-lt"/>
                <a:ea typeface="+mn-ea"/>
                <a:cs typeface="+mn-cs"/>
              </a:rPr>
              <a:t>Tourism and recreation </a:t>
            </a:r>
            <a:r>
              <a:rPr lang="en-GB" sz="1200" b="0" i="0" u="none" strike="noStrike" kern="1200" baseline="0" dirty="0">
                <a:solidFill>
                  <a:schemeClr val="tx1"/>
                </a:solidFill>
                <a:latin typeface="+mn-lt"/>
                <a:ea typeface="+mn-ea"/>
                <a:cs typeface="+mn-cs"/>
              </a:rPr>
              <a:t>- traffic and the close proximity of Swansea bring large number</a:t>
            </a:r>
          </a:p>
          <a:p>
            <a:r>
              <a:rPr lang="en-GB" sz="1200" b="0" i="0" u="none" strike="noStrike" kern="1200" baseline="0" dirty="0">
                <a:solidFill>
                  <a:schemeClr val="tx1"/>
                </a:solidFill>
                <a:latin typeface="+mn-lt"/>
                <a:ea typeface="+mn-ea"/>
                <a:cs typeface="+mn-cs"/>
              </a:rPr>
              <a:t>of visitors. Honey pots result by popular beaches.</a:t>
            </a:r>
          </a:p>
          <a:p>
            <a:r>
              <a:rPr lang="en-GB" sz="1200" b="1" i="0" u="none" strike="noStrike" kern="1200" baseline="0" dirty="0">
                <a:solidFill>
                  <a:schemeClr val="tx1"/>
                </a:solidFill>
                <a:latin typeface="+mn-lt"/>
                <a:ea typeface="+mn-ea"/>
                <a:cs typeface="+mn-cs"/>
              </a:rPr>
              <a:t>Swansea Airport </a:t>
            </a:r>
            <a:r>
              <a:rPr lang="en-GB" sz="1200" b="0" i="0" u="none" strike="noStrike" kern="1200" baseline="0" dirty="0">
                <a:solidFill>
                  <a:schemeClr val="tx1"/>
                </a:solidFill>
                <a:latin typeface="+mn-lt"/>
                <a:ea typeface="+mn-ea"/>
                <a:cs typeface="+mn-cs"/>
              </a:rPr>
              <a:t>- lies amidst flat heath land to the east, however in recent years use</a:t>
            </a:r>
          </a:p>
          <a:p>
            <a:r>
              <a:rPr lang="en-GB" sz="1200" b="0" i="0" u="none" strike="noStrike" kern="1200" baseline="0" dirty="0">
                <a:solidFill>
                  <a:schemeClr val="tx1"/>
                </a:solidFill>
                <a:latin typeface="+mn-lt"/>
                <a:ea typeface="+mn-ea"/>
                <a:cs typeface="+mn-cs"/>
              </a:rPr>
              <a:t>has just been for light aircraft.</a:t>
            </a:r>
          </a:p>
          <a:p>
            <a:endParaRPr lang="en-GB" dirty="0"/>
          </a:p>
        </p:txBody>
      </p:sp>
      <p:sp>
        <p:nvSpPr>
          <p:cNvPr id="4" name="Slide Number Placeholder 3"/>
          <p:cNvSpPr>
            <a:spLocks noGrp="1"/>
          </p:cNvSpPr>
          <p:nvPr>
            <p:ph type="sldNum" sz="quarter" idx="10"/>
          </p:nvPr>
        </p:nvSpPr>
        <p:spPr/>
        <p:txBody>
          <a:bodyPr/>
          <a:lstStyle/>
          <a:p>
            <a:fld id="{837065D2-5A2B-4071-8B4C-185F6E2FBCDA}" type="slidenum">
              <a:rPr lang="en-GB" smtClean="0"/>
              <a:t>3</a:t>
            </a:fld>
            <a:endParaRPr lang="en-GB"/>
          </a:p>
        </p:txBody>
      </p:sp>
    </p:spTree>
    <p:extLst>
      <p:ext uri="{BB962C8B-B14F-4D97-AF65-F5344CB8AC3E}">
        <p14:creationId xmlns:p14="http://schemas.microsoft.com/office/powerpoint/2010/main" val="2755229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a:solidFill>
                  <a:schemeClr val="tx1"/>
                </a:solidFill>
                <a:latin typeface="+mn-lt"/>
                <a:ea typeface="+mn-ea"/>
                <a:cs typeface="+mn-cs"/>
              </a:rPr>
              <a:t>Visual and Sensory profile</a:t>
            </a:r>
          </a:p>
          <a:p>
            <a:r>
              <a:rPr lang="en-GB" sz="1200" b="0" i="0" u="none" strike="noStrike" kern="1200" baseline="0" dirty="0">
                <a:solidFill>
                  <a:schemeClr val="tx1"/>
                </a:solidFill>
                <a:latin typeface="+mn-lt"/>
                <a:ea typeface="+mn-ea"/>
                <a:cs typeface="+mn-cs"/>
              </a:rPr>
              <a:t>The overriding visual image is that of an area of outstanding natural beauty. It’s varied</a:t>
            </a:r>
          </a:p>
          <a:p>
            <a:r>
              <a:rPr lang="en-GB" sz="1200" b="0" i="0" u="none" strike="noStrike" kern="1200" baseline="0" dirty="0">
                <a:solidFill>
                  <a:schemeClr val="tx1"/>
                </a:solidFill>
                <a:latin typeface="+mn-lt"/>
                <a:ea typeface="+mn-ea"/>
                <a:cs typeface="+mn-cs"/>
              </a:rPr>
              <a:t>coastline is a principle defining feature and gives rise to a number of iconic ‘voted best’</a:t>
            </a:r>
          </a:p>
          <a:p>
            <a:r>
              <a:rPr lang="en-GB" sz="1200" b="0" i="0" u="none" strike="noStrike" kern="1200" baseline="0" dirty="0">
                <a:solidFill>
                  <a:schemeClr val="tx1"/>
                </a:solidFill>
                <a:latin typeface="+mn-lt"/>
                <a:ea typeface="+mn-ea"/>
                <a:cs typeface="+mn-cs"/>
              </a:rPr>
              <a:t>views. The change in character between the adjacent developed, urban edge of greater</a:t>
            </a:r>
          </a:p>
          <a:p>
            <a:r>
              <a:rPr lang="en-GB" sz="1200" b="0" i="0" u="none" strike="noStrike" kern="1200" baseline="0" dirty="0">
                <a:solidFill>
                  <a:schemeClr val="tx1"/>
                </a:solidFill>
                <a:latin typeface="+mn-lt"/>
                <a:ea typeface="+mn-ea"/>
                <a:cs typeface="+mn-cs"/>
              </a:rPr>
              <a:t>Swansea to the east, and the tranquil, unspoilt, rural, remoter western end of Gower is</a:t>
            </a:r>
          </a:p>
          <a:p>
            <a:r>
              <a:rPr lang="en-GB" sz="1200" b="0" i="0" u="none" strike="noStrike" kern="1200" baseline="0" dirty="0">
                <a:solidFill>
                  <a:schemeClr val="tx1"/>
                </a:solidFill>
                <a:latin typeface="+mn-lt"/>
                <a:ea typeface="+mn-ea"/>
                <a:cs typeface="+mn-cs"/>
              </a:rPr>
              <a:t>remarkable. In particular, Rhossili Down slopes smoothly down to the vast empty sandy</a:t>
            </a:r>
          </a:p>
          <a:p>
            <a:r>
              <a:rPr lang="en-GB" sz="1200" b="0" i="0" u="none" strike="noStrike" kern="1200" baseline="0" dirty="0">
                <a:solidFill>
                  <a:schemeClr val="tx1"/>
                </a:solidFill>
                <a:latin typeface="+mn-lt"/>
                <a:ea typeface="+mn-ea"/>
                <a:cs typeface="+mn-cs"/>
              </a:rPr>
              <a:t>beach of Rhossili Bay. The beach is backed by dunes. To the north end of the bay the</a:t>
            </a:r>
          </a:p>
          <a:p>
            <a:r>
              <a:rPr lang="en-GB" sz="1200" b="0" i="0" u="none" strike="noStrike" kern="1200" baseline="0" dirty="0">
                <a:solidFill>
                  <a:schemeClr val="tx1"/>
                </a:solidFill>
                <a:latin typeface="+mn-lt"/>
                <a:ea typeface="+mn-ea"/>
                <a:cs typeface="+mn-cs"/>
              </a:rPr>
              <a:t>headland of Burry Holme is a visual feature. To the south end of the bay Worms Head</a:t>
            </a:r>
          </a:p>
          <a:p>
            <a:r>
              <a:rPr lang="en-GB" sz="1200" b="0" i="0" u="none" strike="noStrike" kern="1200" baseline="0" dirty="0">
                <a:solidFill>
                  <a:schemeClr val="tx1"/>
                </a:solidFill>
                <a:latin typeface="+mn-lt"/>
                <a:ea typeface="+mn-ea"/>
                <a:cs typeface="+mn-cs"/>
              </a:rPr>
              <a:t>forms a thin, strangely profiled peninsula at low tide, becoming an island at high tide. At</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Three Cliffs Bay the semi-enclosed sandy beach is framed by rocky headlands and a</a:t>
            </a:r>
          </a:p>
          <a:p>
            <a:r>
              <a:rPr lang="en-GB" sz="1200" b="0" i="0" u="none" strike="noStrike" kern="1200" baseline="0" dirty="0">
                <a:solidFill>
                  <a:schemeClr val="tx1"/>
                </a:solidFill>
                <a:latin typeface="+mn-lt"/>
                <a:ea typeface="+mn-ea"/>
                <a:cs typeface="+mn-cs"/>
              </a:rPr>
              <a:t>stream issues across the sand and past a natural rock arch on the cliff. There are many</a:t>
            </a:r>
          </a:p>
          <a:p>
            <a:r>
              <a:rPr lang="en-GB" sz="1200" b="0" i="0" u="none" strike="noStrike" kern="1200" baseline="0" dirty="0">
                <a:solidFill>
                  <a:schemeClr val="tx1"/>
                </a:solidFill>
                <a:latin typeface="+mn-lt"/>
                <a:ea typeface="+mn-ea"/>
                <a:cs typeface="+mn-cs"/>
              </a:rPr>
              <a:t>other examples of outstanding scenic coastal places too. The close proximity of Swansea</a:t>
            </a:r>
          </a:p>
          <a:p>
            <a:r>
              <a:rPr lang="en-GB" sz="1200" b="0" i="0" u="none" strike="noStrike" kern="1200" baseline="0" dirty="0">
                <a:solidFill>
                  <a:schemeClr val="tx1"/>
                </a:solidFill>
                <a:latin typeface="+mn-lt"/>
                <a:ea typeface="+mn-ea"/>
                <a:cs typeface="+mn-cs"/>
              </a:rPr>
              <a:t>and the numbers of tourists lead to busy honey pots forming in popular places, with many</a:t>
            </a:r>
          </a:p>
          <a:p>
            <a:r>
              <a:rPr lang="en-GB" sz="1200" b="0" i="0" u="none" strike="noStrike" kern="1200" baseline="0" dirty="0">
                <a:solidFill>
                  <a:schemeClr val="tx1"/>
                </a:solidFill>
                <a:latin typeface="+mn-lt"/>
                <a:ea typeface="+mn-ea"/>
                <a:cs typeface="+mn-cs"/>
              </a:rPr>
              <a:t>people enjoying beach recreation, walking and surfing.</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Inland the countryside is gentle compared to the drama of the main upland areas of Wales.</a:t>
            </a:r>
          </a:p>
          <a:p>
            <a:r>
              <a:rPr lang="en-GB" sz="1200" b="0" i="0" u="none" strike="noStrike" kern="1200" baseline="0" dirty="0">
                <a:solidFill>
                  <a:schemeClr val="tx1"/>
                </a:solidFill>
                <a:latin typeface="+mn-lt"/>
                <a:ea typeface="+mn-ea"/>
                <a:cs typeface="+mn-cs"/>
              </a:rPr>
              <a:t>However there is a very appealing, intimate relationship of patterns field boundaries, land</a:t>
            </a:r>
          </a:p>
          <a:p>
            <a:r>
              <a:rPr lang="en-GB" sz="1200" b="0" i="0" u="none" strike="noStrike" kern="1200" baseline="0" dirty="0">
                <a:solidFill>
                  <a:schemeClr val="tx1"/>
                </a:solidFill>
                <a:latin typeface="+mn-lt"/>
                <a:ea typeface="+mn-ea"/>
                <a:cs typeface="+mn-cs"/>
              </a:rPr>
              <a:t>use and settlements, to topography. The heaths emphasise the hills (or ‘downs’), which</a:t>
            </a:r>
          </a:p>
          <a:p>
            <a:r>
              <a:rPr lang="en-GB" sz="1200" b="0" i="0" u="none" strike="noStrike" kern="1200" baseline="0" dirty="0">
                <a:solidFill>
                  <a:schemeClr val="tx1"/>
                </a:solidFill>
                <a:latin typeface="+mn-lt"/>
                <a:ea typeface="+mn-ea"/>
                <a:cs typeface="+mn-cs"/>
              </a:rPr>
              <a:t>are important features of the peninsula. These hills offer wide views from the South Wales</a:t>
            </a:r>
          </a:p>
          <a:p>
            <a:r>
              <a:rPr lang="en-GB" sz="1200" b="0" i="0" u="none" strike="noStrike" kern="1200" baseline="0" dirty="0">
                <a:solidFill>
                  <a:schemeClr val="tx1"/>
                </a:solidFill>
                <a:latin typeface="+mn-lt"/>
                <a:ea typeface="+mn-ea"/>
                <a:cs typeface="+mn-cs"/>
              </a:rPr>
              <a:t>valleys to the Exmoor hills. As with the </a:t>
            </a:r>
            <a:r>
              <a:rPr lang="en-GB" sz="1200" b="0" i="0" u="none" strike="noStrike" kern="1200" baseline="0" dirty="0" err="1">
                <a:solidFill>
                  <a:schemeClr val="tx1"/>
                </a:solidFill>
                <a:latin typeface="+mn-lt"/>
                <a:ea typeface="+mn-ea"/>
                <a:cs typeface="+mn-cs"/>
              </a:rPr>
              <a:t>Gwendraeth</a:t>
            </a:r>
            <a:r>
              <a:rPr lang="en-GB" sz="1200" b="0" i="0" u="none" strike="noStrike" kern="1200" baseline="0" dirty="0">
                <a:solidFill>
                  <a:schemeClr val="tx1"/>
                </a:solidFill>
                <a:latin typeface="+mn-lt"/>
                <a:ea typeface="+mn-ea"/>
                <a:cs typeface="+mn-cs"/>
              </a:rPr>
              <a:t> Vales to the north, the Gower marks</a:t>
            </a:r>
          </a:p>
          <a:p>
            <a:r>
              <a:rPr lang="en-GB" sz="1200" b="0" i="0" u="none" strike="noStrike" kern="1200" baseline="0" dirty="0">
                <a:solidFill>
                  <a:schemeClr val="tx1"/>
                </a:solidFill>
                <a:latin typeface="+mn-lt"/>
                <a:ea typeface="+mn-ea"/>
                <a:cs typeface="+mn-cs"/>
              </a:rPr>
              <a:t>the transition from industrial and urban Wales to the east and an open, rural Wales to the</a:t>
            </a:r>
          </a:p>
          <a:p>
            <a:r>
              <a:rPr lang="en-GB" sz="1200" b="0" i="0" u="none" strike="noStrike" kern="1200" baseline="0" dirty="0">
                <a:solidFill>
                  <a:schemeClr val="tx1"/>
                </a:solidFill>
                <a:latin typeface="+mn-lt"/>
                <a:ea typeface="+mn-ea"/>
                <a:cs typeface="+mn-cs"/>
              </a:rPr>
              <a:t>west. Gower provides a compact taste of the west without a long drive from Swansea.</a:t>
            </a:r>
          </a:p>
          <a:p>
            <a:r>
              <a:rPr lang="en-GB" sz="1200" b="0" i="0" u="none" strike="noStrike" kern="1200" baseline="0" dirty="0">
                <a:solidFill>
                  <a:schemeClr val="tx1"/>
                </a:solidFill>
                <a:latin typeface="+mn-lt"/>
                <a:ea typeface="+mn-ea"/>
                <a:cs typeface="+mn-cs"/>
              </a:rPr>
              <a:t>Settlements of whitewashed buildings are linked by a network of minor roads, fringed by</a:t>
            </a:r>
          </a:p>
          <a:p>
            <a:r>
              <a:rPr lang="en-GB" sz="1200" b="0" i="0" u="none" strike="noStrike" kern="1200" baseline="0" dirty="0">
                <a:solidFill>
                  <a:schemeClr val="tx1"/>
                </a:solidFill>
                <a:latin typeface="+mn-lt"/>
                <a:ea typeface="+mn-ea"/>
                <a:cs typeface="+mn-cs"/>
              </a:rPr>
              <a:t>high, flower rich verges. Woodland areas to the east and the high road verges create a</a:t>
            </a:r>
          </a:p>
          <a:p>
            <a:r>
              <a:rPr lang="en-GB" sz="1200" b="0" i="0" u="none" strike="noStrike" kern="1200" baseline="0" dirty="0">
                <a:solidFill>
                  <a:schemeClr val="tx1"/>
                </a:solidFill>
                <a:latin typeface="+mn-lt"/>
                <a:ea typeface="+mn-ea"/>
                <a:cs typeface="+mn-cs"/>
              </a:rPr>
              <a:t>sense of enclosure.</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This combination of exceptional scenic qualities led to the Gower becoming Britain’s first</a:t>
            </a:r>
          </a:p>
          <a:p>
            <a:r>
              <a:rPr lang="en-GB" sz="1200" b="0" i="0" u="none" strike="noStrike" kern="1200" baseline="0" dirty="0">
                <a:solidFill>
                  <a:schemeClr val="tx1"/>
                </a:solidFill>
                <a:latin typeface="+mn-lt"/>
                <a:ea typeface="+mn-ea"/>
                <a:cs typeface="+mn-cs"/>
              </a:rPr>
              <a:t>AONB in 1956. In addition, its coastline is designated as a Heritage Coast. The sense of</a:t>
            </a:r>
          </a:p>
          <a:p>
            <a:r>
              <a:rPr lang="en-GB" sz="1200" b="0" i="0" u="none" strike="noStrike" kern="1200" baseline="0" dirty="0">
                <a:solidFill>
                  <a:schemeClr val="tx1"/>
                </a:solidFill>
                <a:latin typeface="+mn-lt"/>
                <a:ea typeface="+mn-ea"/>
                <a:cs typeface="+mn-cs"/>
              </a:rPr>
              <a:t>place is one of a relaxed society in an unspoilt and well-protected landscape. However its</a:t>
            </a:r>
          </a:p>
          <a:p>
            <a:r>
              <a:rPr lang="en-GB" sz="1200" b="0" i="0" u="none" strike="noStrike" kern="1200" baseline="0" dirty="0">
                <a:solidFill>
                  <a:schemeClr val="tx1"/>
                </a:solidFill>
                <a:latin typeface="+mn-lt"/>
                <a:ea typeface="+mn-ea"/>
                <a:cs typeface="+mn-cs"/>
              </a:rPr>
              <a:t>popularity with visitors can result in congestion along the roads and narrow lanes during</a:t>
            </a:r>
          </a:p>
          <a:p>
            <a:r>
              <a:rPr lang="en-GB" sz="1200" b="0" i="0" u="none" strike="noStrike" kern="1200" baseline="0" dirty="0">
                <a:solidFill>
                  <a:schemeClr val="tx1"/>
                </a:solidFill>
                <a:latin typeface="+mn-lt"/>
                <a:ea typeface="+mn-ea"/>
                <a:cs typeface="+mn-cs"/>
              </a:rPr>
              <a:t>peak season. On occasions this erodes the peaceful and remote qualities of the area,</a:t>
            </a:r>
          </a:p>
          <a:p>
            <a:r>
              <a:rPr lang="en-GB" sz="1200" b="0" i="0" u="none" strike="noStrike" kern="1200" baseline="0" dirty="0">
                <a:solidFill>
                  <a:schemeClr val="tx1"/>
                </a:solidFill>
                <a:latin typeface="+mn-lt"/>
                <a:ea typeface="+mn-ea"/>
                <a:cs typeface="+mn-cs"/>
              </a:rPr>
              <a:t>while the extensive static caravan and chalet parks at </a:t>
            </a:r>
            <a:r>
              <a:rPr lang="en-GB" sz="1200" b="0" i="0" u="none" strike="noStrike" kern="1200" baseline="0" dirty="0" err="1">
                <a:solidFill>
                  <a:schemeClr val="tx1"/>
                </a:solidFill>
                <a:latin typeface="+mn-lt"/>
                <a:ea typeface="+mn-ea"/>
                <a:cs typeface="+mn-cs"/>
              </a:rPr>
              <a:t>Llangennith</a:t>
            </a:r>
            <a:r>
              <a:rPr lang="en-GB" sz="1200" b="0" i="0" u="none" strike="noStrike" kern="1200" baseline="0" dirty="0">
                <a:solidFill>
                  <a:schemeClr val="tx1"/>
                </a:solidFill>
                <a:latin typeface="+mn-lt"/>
                <a:ea typeface="+mn-ea"/>
                <a:cs typeface="+mn-cs"/>
              </a:rPr>
              <a:t>, </a:t>
            </a:r>
            <a:r>
              <a:rPr lang="en-GB" sz="1200" b="0" i="0" u="none" strike="noStrike" kern="1200" baseline="0" dirty="0" err="1">
                <a:solidFill>
                  <a:schemeClr val="tx1"/>
                </a:solidFill>
                <a:latin typeface="+mn-lt"/>
                <a:ea typeface="+mn-ea"/>
                <a:cs typeface="+mn-cs"/>
              </a:rPr>
              <a:t>Wern-halog</a:t>
            </a:r>
            <a:r>
              <a:rPr lang="en-GB" sz="1200" b="0" i="0" u="none" strike="noStrike" kern="1200" baseline="0" dirty="0">
                <a:solidFill>
                  <a:schemeClr val="tx1"/>
                </a:solidFill>
                <a:latin typeface="+mn-lt"/>
                <a:ea typeface="+mn-ea"/>
                <a:cs typeface="+mn-cs"/>
              </a:rPr>
              <a:t>,</a:t>
            </a:r>
          </a:p>
          <a:p>
            <a:r>
              <a:rPr lang="en-GB" sz="1200" b="0" i="0" u="none" strike="noStrike" kern="1200" baseline="0" dirty="0" err="1">
                <a:solidFill>
                  <a:schemeClr val="tx1"/>
                </a:solidFill>
                <a:latin typeface="+mn-lt"/>
                <a:ea typeface="+mn-ea"/>
                <a:cs typeface="+mn-cs"/>
              </a:rPr>
              <a:t>Kennexstone</a:t>
            </a:r>
            <a:r>
              <a:rPr lang="en-GB" sz="1200" b="0" i="0" u="none" strike="noStrike" kern="1200" baseline="0" dirty="0">
                <a:solidFill>
                  <a:schemeClr val="tx1"/>
                </a:solidFill>
                <a:latin typeface="+mn-lt"/>
                <a:ea typeface="+mn-ea"/>
                <a:cs typeface="+mn-cs"/>
              </a:rPr>
              <a:t>, </a:t>
            </a:r>
            <a:r>
              <a:rPr lang="en-GB" sz="1200" b="0" i="0" u="none" strike="noStrike" kern="1200" baseline="0" dirty="0" err="1">
                <a:solidFill>
                  <a:schemeClr val="tx1"/>
                </a:solidFill>
                <a:latin typeface="+mn-lt"/>
                <a:ea typeface="+mn-ea"/>
                <a:cs typeface="+mn-cs"/>
              </a:rPr>
              <a:t>Llanddewi</a:t>
            </a:r>
            <a:r>
              <a:rPr lang="en-GB" sz="1200" b="0" i="0" u="none" strike="noStrike" kern="1200" baseline="0" dirty="0">
                <a:solidFill>
                  <a:schemeClr val="tx1"/>
                </a:solidFill>
                <a:latin typeface="+mn-lt"/>
                <a:ea typeface="+mn-ea"/>
                <a:cs typeface="+mn-cs"/>
              </a:rPr>
              <a:t>, Horton and Port </a:t>
            </a:r>
            <a:r>
              <a:rPr lang="en-GB" sz="1200" b="0" i="0" u="none" strike="noStrike" kern="1200" baseline="0" dirty="0" err="1">
                <a:solidFill>
                  <a:schemeClr val="tx1"/>
                </a:solidFill>
                <a:latin typeface="+mn-lt"/>
                <a:ea typeface="+mn-ea"/>
                <a:cs typeface="+mn-cs"/>
              </a:rPr>
              <a:t>Eynon</a:t>
            </a:r>
            <a:r>
              <a:rPr lang="en-GB" sz="1200" b="0" i="0" u="none" strike="noStrike" kern="1200" baseline="0" dirty="0">
                <a:solidFill>
                  <a:schemeClr val="tx1"/>
                </a:solidFill>
                <a:latin typeface="+mn-lt"/>
                <a:ea typeface="+mn-ea"/>
                <a:cs typeface="+mn-cs"/>
              </a:rPr>
              <a:t> and Caswell Bay, and the numerous</a:t>
            </a:r>
          </a:p>
          <a:p>
            <a:r>
              <a:rPr lang="en-GB" sz="1200" b="0" i="0" u="none" strike="noStrike" kern="1200" baseline="0" dirty="0">
                <a:solidFill>
                  <a:schemeClr val="tx1"/>
                </a:solidFill>
                <a:latin typeface="+mn-lt"/>
                <a:ea typeface="+mn-ea"/>
                <a:cs typeface="+mn-cs"/>
              </a:rPr>
              <a:t>summer camping sites, add visible distractions that increase awareness of busyness.</a:t>
            </a:r>
          </a:p>
          <a:p>
            <a:r>
              <a:rPr lang="en-GB" sz="1200" b="0" i="0" u="none" strike="noStrike" kern="1200" baseline="0" dirty="0">
                <a:solidFill>
                  <a:schemeClr val="tx1"/>
                </a:solidFill>
                <a:latin typeface="+mn-lt"/>
                <a:ea typeface="+mn-ea"/>
                <a:cs typeface="+mn-cs"/>
              </a:rPr>
              <a:t>Swansea Airport, the main A 4118, </a:t>
            </a:r>
            <a:r>
              <a:rPr lang="en-GB" sz="1200" b="0" i="0" u="none" strike="noStrike" kern="1200" baseline="0" dirty="0" err="1">
                <a:solidFill>
                  <a:schemeClr val="tx1"/>
                </a:solidFill>
                <a:latin typeface="+mn-lt"/>
                <a:ea typeface="+mn-ea"/>
                <a:cs typeface="+mn-cs"/>
              </a:rPr>
              <a:t>Sketty</a:t>
            </a:r>
            <a:r>
              <a:rPr lang="en-GB" sz="1200" b="0" i="0" u="none" strike="noStrike" kern="1200" baseline="0" dirty="0">
                <a:solidFill>
                  <a:schemeClr val="tx1"/>
                </a:solidFill>
                <a:latin typeface="+mn-lt"/>
                <a:ea typeface="+mn-ea"/>
                <a:cs typeface="+mn-cs"/>
              </a:rPr>
              <a:t> to Port </a:t>
            </a:r>
            <a:r>
              <a:rPr lang="en-GB" sz="1200" b="0" i="0" u="none" strike="noStrike" kern="1200" baseline="0" dirty="0" err="1">
                <a:solidFill>
                  <a:schemeClr val="tx1"/>
                </a:solidFill>
                <a:latin typeface="+mn-lt"/>
                <a:ea typeface="+mn-ea"/>
                <a:cs typeface="+mn-cs"/>
              </a:rPr>
              <a:t>Eynon</a:t>
            </a:r>
            <a:r>
              <a:rPr lang="en-GB" sz="1200" b="0" i="0" u="none" strike="noStrike" kern="1200" baseline="0" dirty="0">
                <a:solidFill>
                  <a:schemeClr val="tx1"/>
                </a:solidFill>
                <a:latin typeface="+mn-lt"/>
                <a:ea typeface="+mn-ea"/>
                <a:cs typeface="+mn-cs"/>
              </a:rPr>
              <a:t> road and golf courses at</a:t>
            </a:r>
          </a:p>
          <a:p>
            <a:r>
              <a:rPr lang="en-GB" sz="1200" b="0" i="0" u="none" strike="noStrike" kern="1200" baseline="0" dirty="0" err="1">
                <a:solidFill>
                  <a:schemeClr val="tx1"/>
                </a:solidFill>
                <a:latin typeface="+mn-lt"/>
                <a:ea typeface="+mn-ea"/>
                <a:cs typeface="+mn-cs"/>
              </a:rPr>
              <a:t>Fairwoood</a:t>
            </a:r>
            <a:r>
              <a:rPr lang="en-GB" sz="1200" b="0" i="0" u="none" strike="noStrike" kern="1200" baseline="0" dirty="0">
                <a:solidFill>
                  <a:schemeClr val="tx1"/>
                </a:solidFill>
                <a:latin typeface="+mn-lt"/>
                <a:ea typeface="+mn-ea"/>
                <a:cs typeface="+mn-cs"/>
              </a:rPr>
              <a:t>, Langland, Clyne and </a:t>
            </a:r>
            <a:r>
              <a:rPr lang="en-GB" sz="1200" b="0" i="0" u="none" strike="noStrike" kern="1200" baseline="0" dirty="0" err="1">
                <a:solidFill>
                  <a:schemeClr val="tx1"/>
                </a:solidFill>
                <a:latin typeface="+mn-lt"/>
                <a:ea typeface="+mn-ea"/>
                <a:cs typeface="+mn-cs"/>
              </a:rPr>
              <a:t>Pennard</a:t>
            </a:r>
            <a:r>
              <a:rPr lang="en-GB" sz="1200" b="0" i="0" u="none" strike="noStrike" kern="1200" baseline="0" dirty="0">
                <a:solidFill>
                  <a:schemeClr val="tx1"/>
                </a:solidFill>
                <a:latin typeface="+mn-lt"/>
                <a:ea typeface="+mn-ea"/>
                <a:cs typeface="+mn-cs"/>
              </a:rPr>
              <a:t>, are further modern features impinging on the</a:t>
            </a:r>
          </a:p>
          <a:p>
            <a:r>
              <a:rPr lang="en-GB" sz="1200" b="0" i="0" u="none" strike="noStrike" kern="1200" baseline="0" dirty="0">
                <a:solidFill>
                  <a:schemeClr val="tx1"/>
                </a:solidFill>
                <a:latin typeface="+mn-lt"/>
                <a:ea typeface="+mn-ea"/>
                <a:cs typeface="+mn-cs"/>
              </a:rPr>
              <a:t>area's otherwise historic ambience, while night-time light</a:t>
            </a:r>
            <a:endParaRPr lang="en-GB" dirty="0"/>
          </a:p>
        </p:txBody>
      </p:sp>
      <p:sp>
        <p:nvSpPr>
          <p:cNvPr id="4" name="Slide Number Placeholder 3"/>
          <p:cNvSpPr>
            <a:spLocks noGrp="1"/>
          </p:cNvSpPr>
          <p:nvPr>
            <p:ph type="sldNum" sz="quarter" idx="10"/>
          </p:nvPr>
        </p:nvSpPr>
        <p:spPr/>
        <p:txBody>
          <a:bodyPr/>
          <a:lstStyle/>
          <a:p>
            <a:fld id="{837065D2-5A2B-4071-8B4C-185F6E2FBCDA}" type="slidenum">
              <a:rPr lang="en-GB" smtClean="0"/>
              <a:t>4</a:t>
            </a:fld>
            <a:endParaRPr lang="en-GB"/>
          </a:p>
        </p:txBody>
      </p:sp>
    </p:spTree>
    <p:extLst>
      <p:ext uri="{BB962C8B-B14F-4D97-AF65-F5344CB8AC3E}">
        <p14:creationId xmlns:p14="http://schemas.microsoft.com/office/powerpoint/2010/main" val="647312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a:p>
            <a:r>
              <a:rPr lang="en-GB" b="0" dirty="0"/>
              <a:t>How does a geologist look at rocks? To understand what a cliff-face is trying to tell you, you must first identify two things about the rocks which compose it - the succession, and the structure.</a:t>
            </a:r>
          </a:p>
          <a:p>
            <a:endParaRPr lang="en-GB" b="0" dirty="0"/>
          </a:p>
          <a:p>
            <a:r>
              <a:rPr lang="en-GB" b="0" dirty="0"/>
              <a:t> As time goes on, sediments build up in the sea or on land, and form a sedimentary pile. Obviously, the youngest sediments will be those on the top of the pile, and the pile will remain as it is unless Earth movements - such as those involved in the creation of mountains deform it. Now since mountain-building is something that happens when the drifting continents collide, the forces are compressional, and the rocks in the sedimentary pile are folded up. An example of this is provided by the Himalayas, formed when India crashed into Asia (right). </a:t>
            </a:r>
          </a:p>
          <a:p>
            <a:endParaRPr lang="en-GB" b="0" dirty="0"/>
          </a:p>
          <a:p>
            <a:r>
              <a:rPr lang="en-GB" b="0" dirty="0"/>
              <a:t>When rocks are deposited in the sedimentary pile, they are formed in horizontal layers, called beds or strata (s. stratum). These may be of various thicknesses, and may change in thickness from place to place, depending upon how much sediment was accumulating in each locality. Minor breaks in deposition, or changes in the type of sediment (mud to sand, sand to gravel, etc.) can cause the beds to become visibly separated from one another. The interface between one bed and another is called the bedding plane, and it represents an ancient depositional surface, such as the seabed.</a:t>
            </a:r>
          </a:p>
          <a:p>
            <a:endParaRPr lang="en-GB" b="0" dirty="0"/>
          </a:p>
          <a:p>
            <a:endParaRPr lang="en-GB" b="0" dirty="0"/>
          </a:p>
          <a:p>
            <a:endParaRPr lang="en-GB" b="0" dirty="0"/>
          </a:p>
          <a:p>
            <a:r>
              <a:rPr lang="en-GB" b="0" dirty="0"/>
              <a:t>Img0058_thumbnail.jpgIt is the bedding which enables us to see when rocks have been folded. Folds where the beds have been bent up into an arch are called anticlines. Downward-facing U-shaped folds are called synclines. When the mountains are uplifted and erosion planes off the tops of these folds (as in the picture, right), anticlines will have the oldest rocks at the centre, while synclines will have the youngest rocks at their cores.</a:t>
            </a:r>
          </a:p>
          <a:p>
            <a:endParaRPr lang="en-GB" b="0" dirty="0"/>
          </a:p>
          <a:p>
            <a:r>
              <a:rPr lang="en-GB" b="0" dirty="0"/>
              <a:t>The line that marks the core of the fold (as it is exposed in section along the ground) we shall call the hinge. The picture to the left shows an eroded anticline, whose hinge runs roughly in the direction of sight, through the highest point.</a:t>
            </a:r>
          </a:p>
          <a:p>
            <a:endParaRPr lang="en-GB" b="0" dirty="0"/>
          </a:p>
          <a:p>
            <a:r>
              <a:rPr lang="en-GB" b="0" dirty="0"/>
              <a:t>The rocks of Gower were affected by mountain building about 280 million years ago, and were strongly folded. This is why the bedding is no longer horizontal. But sometimes, the forces of deformation can be too great to be accommodated by this kind of plastic response, and the rocks break. Such breaks are called faults, and they take the form of deep fracture-planes, rather like a knife-cut through a cake.</a:t>
            </a:r>
          </a:p>
          <a:p>
            <a:endParaRPr lang="en-GB" b="0" dirty="0"/>
          </a:p>
          <a:p>
            <a:r>
              <a:rPr lang="en-GB" b="0" dirty="0"/>
              <a:t>Along these fractures, neighbouring rock-masses have moved against each other, and the type of relative motion that occurred is used to classify the various kinds of fault. The rocks may, for example, have slid past each other. Alternatively, one block may have ridden up over its neighbour. In cases where the rocks have been stretched rather than compressed, one block may slip down and away from its adjacent mass. All these kinds are to be seen in Gower and they frequently occur in bays. This is because faults are lines of weakness that the sea will always pick out. This is fortunate, because it means that rocks tend to be well exposed where it really matters!</a:t>
            </a:r>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p:txBody>
      </p:sp>
      <p:sp>
        <p:nvSpPr>
          <p:cNvPr id="4" name="Slide Number Placeholder 3"/>
          <p:cNvSpPr>
            <a:spLocks noGrp="1"/>
          </p:cNvSpPr>
          <p:nvPr>
            <p:ph type="sldNum" sz="quarter" idx="10"/>
          </p:nvPr>
        </p:nvSpPr>
        <p:spPr/>
        <p:txBody>
          <a:bodyPr/>
          <a:lstStyle/>
          <a:p>
            <a:fld id="{837065D2-5A2B-4071-8B4C-185F6E2FBCDA}" type="slidenum">
              <a:rPr lang="en-GB" smtClean="0"/>
              <a:t>5</a:t>
            </a:fld>
            <a:endParaRPr lang="en-GB"/>
          </a:p>
        </p:txBody>
      </p:sp>
    </p:spTree>
    <p:extLst>
      <p:ext uri="{BB962C8B-B14F-4D97-AF65-F5344CB8AC3E}">
        <p14:creationId xmlns:p14="http://schemas.microsoft.com/office/powerpoint/2010/main" val="2844173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Everyone associates South Wales with coal, and it is mined here because of a massive syncline which dominates the geology north of Swansea. This trough of </a:t>
            </a:r>
            <a:r>
              <a:rPr lang="en-GB" dirty="0" err="1"/>
              <a:t>downwarped</a:t>
            </a:r>
            <a:r>
              <a:rPr lang="en-GB" dirty="0"/>
              <a:t> rocks preserves in its core rocks of the Upper Carboniferous; these are rich in beds of coal, and they have given the name to the period in which they were deposited.</a:t>
            </a:r>
          </a:p>
          <a:p>
            <a:endParaRPr lang="en-GB" dirty="0"/>
          </a:p>
          <a:p>
            <a:r>
              <a:rPr lang="en-GB" dirty="0"/>
              <a:t>Swansea sits on the southern limb of this syncline, so the rocks, therefore, dip to the north. As is the case with synclines, the older rocks crop out around the edges, and thus Gower rocks are those which are emerging from beneath the Coal Measures on this southerly limb.</a:t>
            </a:r>
          </a:p>
          <a:p>
            <a:endParaRPr lang="en-GB" dirty="0"/>
          </a:p>
          <a:p>
            <a:r>
              <a:rPr lang="en-GB" dirty="0"/>
              <a:t> But if this were the whole story, Gower would consist of northerly dipping strata becoming progressively older southwards. This is not so, because of a series of tight folds which begins on the peninsula and continues right under the Bristol Channel, as far as Devon (see North South section through </a:t>
            </a:r>
            <a:r>
              <a:rPr lang="en-GB" dirty="0" err="1"/>
              <a:t>Loughor</a:t>
            </a:r>
            <a:r>
              <a:rPr lang="en-GB" dirty="0"/>
              <a:t> Estuary, Gower, Bristol Channel and North Devon, below left). </a:t>
            </a:r>
          </a:p>
          <a:p>
            <a:endParaRPr lang="en-GB" dirty="0"/>
          </a:p>
          <a:p>
            <a:r>
              <a:rPr lang="en-GB" dirty="0"/>
              <a:t>The hinges of these folds lie roughly east-west, just like the hinge of the coalfield itself, and this shows that the pressure during the mountain-building phase was coming from the south.</a:t>
            </a:r>
          </a:p>
          <a:p>
            <a:endParaRPr lang="en-GB" dirty="0"/>
          </a:p>
          <a:p>
            <a:r>
              <a:rPr lang="en-GB" dirty="0"/>
              <a:t> So Gower displays a transition-zone between the broad and open style of folding in the coalfield and the tight, narrow folds of the Bristol Channel. The section in Figure demonstrates this in simplified form. You will notice in this diagram that some of the shortening of the rocks has taken place along a fault-line, where one mass of rock has ridden up over another. This is a reverse fault, and there are many examples to be seen. They tend to run parallel with the hinges of the folds, as you might expect. They are called 'thrusts' in Gower, though this is not strictly correct usage of this term.</a:t>
            </a:r>
          </a:p>
          <a:p>
            <a:endParaRPr lang="en-GB" dirty="0"/>
          </a:p>
          <a:p>
            <a:r>
              <a:rPr lang="en-GB" dirty="0"/>
              <a:t>The hinges of these folds lie roughly east-west, just like the hinge of the coalfield itself, and this shows that the pressure during the mountain-building phase was coming from the south.</a:t>
            </a:r>
          </a:p>
          <a:p>
            <a:endParaRPr lang="en-GB" dirty="0"/>
          </a:p>
          <a:p>
            <a:r>
              <a:rPr lang="en-GB" dirty="0"/>
              <a:t> So Gower displays a transition-zone between the broad and open style of folding in the coalfield and the tight, narrow folds of the Bristol Channel. The section in Figure demonstrates this in simplified form. You will notice in this diagram that some of the shortening of the rocks has taken place along a fault-line, where one mass of rock has ridden up over another. This is a reverse fault, and there are many examples to be seen. They tend to run parallel with the hinges of the folds, as you might expect. They are called 'thrusts' in Gower, though this is not strictly correct usage of this term.</a:t>
            </a:r>
          </a:p>
        </p:txBody>
      </p:sp>
      <p:sp>
        <p:nvSpPr>
          <p:cNvPr id="4" name="Slide Number Placeholder 3"/>
          <p:cNvSpPr>
            <a:spLocks noGrp="1"/>
          </p:cNvSpPr>
          <p:nvPr>
            <p:ph type="sldNum" sz="quarter" idx="10"/>
          </p:nvPr>
        </p:nvSpPr>
        <p:spPr/>
        <p:txBody>
          <a:bodyPr/>
          <a:lstStyle/>
          <a:p>
            <a:fld id="{837065D2-5A2B-4071-8B4C-185F6E2FBCDA}" type="slidenum">
              <a:rPr lang="en-GB" smtClean="0"/>
              <a:t>7</a:t>
            </a:fld>
            <a:endParaRPr lang="en-GB"/>
          </a:p>
        </p:txBody>
      </p:sp>
    </p:spTree>
    <p:extLst>
      <p:ext uri="{BB962C8B-B14F-4D97-AF65-F5344CB8AC3E}">
        <p14:creationId xmlns:p14="http://schemas.microsoft.com/office/powerpoint/2010/main" val="2102292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about the</a:t>
            </a:r>
            <a:r>
              <a:rPr lang="en-GB" baseline="0" dirty="0"/>
              <a:t> anticline and hence the uplift of Devonian rocks to form Rhossili downs and </a:t>
            </a:r>
            <a:r>
              <a:rPr lang="en-GB" baseline="0" dirty="0" err="1"/>
              <a:t>Cefn</a:t>
            </a:r>
            <a:r>
              <a:rPr lang="en-GB" baseline="0" dirty="0"/>
              <a:t> Bryn.</a:t>
            </a:r>
            <a:endParaRPr lang="en-GB" dirty="0"/>
          </a:p>
        </p:txBody>
      </p:sp>
      <p:sp>
        <p:nvSpPr>
          <p:cNvPr id="4" name="Slide Number Placeholder 3"/>
          <p:cNvSpPr>
            <a:spLocks noGrp="1"/>
          </p:cNvSpPr>
          <p:nvPr>
            <p:ph type="sldNum" sz="quarter" idx="10"/>
          </p:nvPr>
        </p:nvSpPr>
        <p:spPr/>
        <p:txBody>
          <a:bodyPr/>
          <a:lstStyle/>
          <a:p>
            <a:fld id="{837065D2-5A2B-4071-8B4C-185F6E2FBCDA}" type="slidenum">
              <a:rPr lang="en-GB" smtClean="0"/>
              <a:t>8</a:t>
            </a:fld>
            <a:endParaRPr lang="en-GB"/>
          </a:p>
        </p:txBody>
      </p:sp>
    </p:spTree>
    <p:extLst>
      <p:ext uri="{BB962C8B-B14F-4D97-AF65-F5344CB8AC3E}">
        <p14:creationId xmlns:p14="http://schemas.microsoft.com/office/powerpoint/2010/main" val="113582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Laurasia continental plate was</a:t>
            </a:r>
            <a:r>
              <a:rPr lang="en-GB" baseline="0" dirty="0"/>
              <a:t> collided into by the </a:t>
            </a:r>
            <a:r>
              <a:rPr lang="en-GB" baseline="0" dirty="0" err="1"/>
              <a:t>Gondwana</a:t>
            </a:r>
            <a:r>
              <a:rPr lang="en-GB" baseline="0" dirty="0"/>
              <a:t> plate, which was </a:t>
            </a:r>
            <a:r>
              <a:rPr lang="en-GB" baseline="0" dirty="0" err="1"/>
              <a:t>subducted</a:t>
            </a:r>
            <a:r>
              <a:rPr lang="en-GB" baseline="0" dirty="0"/>
              <a:t> under the Laurasia plate and formed mountains to the North of it. Causing all the folding and faulting of the rocks to the north of the subduction zone and uplifting the land.</a:t>
            </a:r>
            <a:endParaRPr lang="en-GB" dirty="0"/>
          </a:p>
        </p:txBody>
      </p:sp>
      <p:sp>
        <p:nvSpPr>
          <p:cNvPr id="4" name="Slide Number Placeholder 3"/>
          <p:cNvSpPr>
            <a:spLocks noGrp="1"/>
          </p:cNvSpPr>
          <p:nvPr>
            <p:ph type="sldNum" sz="quarter" idx="10"/>
          </p:nvPr>
        </p:nvSpPr>
        <p:spPr/>
        <p:txBody>
          <a:bodyPr/>
          <a:lstStyle/>
          <a:p>
            <a:fld id="{837065D2-5A2B-4071-8B4C-185F6E2FBCDA}" type="slidenum">
              <a:rPr lang="en-GB" smtClean="0"/>
              <a:t>9</a:t>
            </a:fld>
            <a:endParaRPr lang="en-GB"/>
          </a:p>
        </p:txBody>
      </p:sp>
    </p:spTree>
    <p:extLst>
      <p:ext uri="{BB962C8B-B14F-4D97-AF65-F5344CB8AC3E}">
        <p14:creationId xmlns:p14="http://schemas.microsoft.com/office/powerpoint/2010/main" val="15830300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far, we have been concerned with the structures that have been imposed upon the originally flat-lying rock-layers. Now we come to the interpretation of the sedimentary pile itself, which means deciding what sort of sediment each rock-type one was, and deducing from this the nature of the environment in which they were deposited. Conditions of deposition change through time, and this is what produces the characteristic sequence of rock types that we see in the peninsula</a:t>
            </a:r>
          </a:p>
          <a:p>
            <a:endParaRPr lang="en-GB" dirty="0"/>
          </a:p>
          <a:p>
            <a:r>
              <a:rPr lang="en-GB" dirty="0"/>
              <a:t>The oldest rocks cropping out on Gower represent the latter part of the Devonian period. They only occur in the cores of major anticlines. At this time, Gower lay in a region of sediment-laden rivers crossing a wide plain between mountains to the north and the sea, which at that time lay over Devon. These mountains were made of still older rocks, and their roots now form much of central and north Wales. The climate at this time was tropical, possibly monsoonal, and the choked streams carried sediment from the intense erosion taking place in the hills. Much coarse material was dropped </a:t>
            </a:r>
            <a:r>
              <a:rPr lang="en-GB" dirty="0" err="1"/>
              <a:t>en</a:t>
            </a:r>
            <a:r>
              <a:rPr lang="en-GB" dirty="0"/>
              <a:t> route, on the riverbanks and in the islands that split the streams into many minor channels. In Gower, we see pebbly rocks (conglomerates) at the top of the sequence overlying coarse sandstones.</a:t>
            </a:r>
          </a:p>
          <a:p>
            <a:endParaRPr lang="en-GB" dirty="0"/>
          </a:p>
        </p:txBody>
      </p:sp>
      <p:sp>
        <p:nvSpPr>
          <p:cNvPr id="4" name="Slide Number Placeholder 3"/>
          <p:cNvSpPr>
            <a:spLocks noGrp="1"/>
          </p:cNvSpPr>
          <p:nvPr>
            <p:ph type="sldNum" sz="quarter" idx="10"/>
          </p:nvPr>
        </p:nvSpPr>
        <p:spPr/>
        <p:txBody>
          <a:bodyPr/>
          <a:lstStyle/>
          <a:p>
            <a:fld id="{837065D2-5A2B-4071-8B4C-185F6E2FBCDA}" type="slidenum">
              <a:rPr lang="en-GB" smtClean="0"/>
              <a:t>10</a:t>
            </a:fld>
            <a:endParaRPr lang="en-GB"/>
          </a:p>
        </p:txBody>
      </p:sp>
    </p:spTree>
    <p:extLst>
      <p:ext uri="{BB962C8B-B14F-4D97-AF65-F5344CB8AC3E}">
        <p14:creationId xmlns:p14="http://schemas.microsoft.com/office/powerpoint/2010/main" val="3533245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sea at this time began to rise relative to the land, and, as the Carboniferous Period began, the wide coastal plains of the Devonian were drowned. This was an example of a marine transgression, and on top of the continental conglomerates, marine shales (dark, fine-grained friable rocks) were laid down. Then, gradually, the water became clear; the amount of detritus reaching the area from the land was drastically reduced, and </a:t>
            </a:r>
            <a:r>
              <a:rPr lang="en-GB" dirty="0" err="1"/>
              <a:t>limestones</a:t>
            </a:r>
            <a:r>
              <a:rPr lang="en-GB" dirty="0"/>
              <a:t> began to form.</a:t>
            </a:r>
          </a:p>
          <a:p>
            <a:endParaRPr lang="en-GB" dirty="0"/>
          </a:p>
          <a:p>
            <a:r>
              <a:rPr lang="en-GB" dirty="0"/>
              <a:t>Britain was passing the equator now from south to north, and in the present-day ocean it is principally in such equatorial latitudes, in areas where sediment-supply is low, that </a:t>
            </a:r>
            <a:r>
              <a:rPr lang="en-GB" dirty="0" err="1"/>
              <a:t>limestones</a:t>
            </a:r>
            <a:r>
              <a:rPr lang="en-GB" dirty="0"/>
              <a:t> are being made. In the clear water calcium carbonate (lime) can precipitate, aided by the abundant life forms that secrete shells and skeletons. Without land-derived sediment to dilute them, these shells can form rocks in their own right, although many </a:t>
            </a:r>
            <a:r>
              <a:rPr lang="en-GB" dirty="0" err="1"/>
              <a:t>limestones</a:t>
            </a:r>
            <a:r>
              <a:rPr lang="en-GB" dirty="0"/>
              <a:t> are composed of microscopic particles of lime, called lime-mud.</a:t>
            </a:r>
          </a:p>
          <a:p>
            <a:endParaRPr lang="en-GB" dirty="0"/>
          </a:p>
          <a:p>
            <a:r>
              <a:rPr lang="en-GB" dirty="0"/>
              <a:t> The Carboniferous Limestone in Gower is about 800 metres thick, but traced northward, it can be seen to grow progressively thinner. Each individual unit becomes narrower, and there may also be some units missing. This suggests that the sea further north, being nearer to the land, was shallower and subsiding less quickly. Also, minor fluctuations of sea level could mean that in these shoreward areas, sedimentation could be interrupted more frequently, so resulting in omitted units.</a:t>
            </a:r>
          </a:p>
          <a:p>
            <a:endParaRPr lang="en-GB" dirty="0"/>
          </a:p>
          <a:p>
            <a:r>
              <a:rPr lang="en-GB" dirty="0"/>
              <a:t> There are many different units making up the Carboniferous Limestone, each with differing texture, thickness, fossil-assemblage, and so on. These differences were the result of subtle environmental changes, which we will touch on when we visit the localities. Not one of these little changes, however, was as severe as that which marked the complete end of limestone deposition in this part of the world.</a:t>
            </a:r>
          </a:p>
          <a:p>
            <a:endParaRPr lang="en-GB" dirty="0"/>
          </a:p>
          <a:p>
            <a:r>
              <a:rPr lang="en-GB" dirty="0"/>
              <a:t> During the Lower Carboniferous the forces which were eventually to fold and fault the rocks of Gower were beginning to flex the crust of the Earth upwards. This gave added impetus to erosion on the landmasses, which resulted in turn in river deltas swamping the limestone sea with detrital sediment. The water over Gower at this time was relatively deep, and fine shales with marine animals preserved in them were deposited. This time-period is called the </a:t>
            </a:r>
            <a:r>
              <a:rPr lang="en-GB" dirty="0" err="1"/>
              <a:t>Namurian</a:t>
            </a:r>
            <a:r>
              <a:rPr lang="en-GB" dirty="0"/>
              <a:t>.</a:t>
            </a:r>
          </a:p>
          <a:p>
            <a:endParaRPr lang="en-GB" dirty="0"/>
          </a:p>
          <a:p>
            <a:r>
              <a:rPr lang="en-GB" dirty="0"/>
              <a:t> The stage was now set for the deposition of the Coal Measures, which are the sediments of a widespread system of river-deltas close to sea level, upon which grew the lush forests of giant mosses, horsetails and ferns which eventually became coal. The Coal Measures therefore consist of sandstones, shales and coals arranged in repeated sequence, which tells of how forests grew, were buried by shales as the land subsided and then by sands as the rivers built out. On top of the river-sand, soil developed and eventually the forest became established all over again. So the cycle went on, bestowing upon Wales the mineral wealth which made it the birthplace of British industry.</a:t>
            </a:r>
          </a:p>
          <a:p>
            <a:endParaRPr lang="en-GB" dirty="0"/>
          </a:p>
          <a:p>
            <a:r>
              <a:rPr lang="en-GB" dirty="0"/>
              <a:t> This is the broad history of the rocks that make up Gower. After the Coal Measures were deposited, the period of mountain building folded and faulted them into their present arrangement. There are many names for this episode of deformation, but we shall call it the Hercynian. You may also see it called '</a:t>
            </a:r>
            <a:r>
              <a:rPr lang="en-GB" dirty="0" err="1"/>
              <a:t>Armorican</a:t>
            </a:r>
            <a:r>
              <a:rPr lang="en-GB" dirty="0"/>
              <a:t>' or '</a:t>
            </a:r>
            <a:r>
              <a:rPr lang="en-GB" dirty="0" err="1"/>
              <a:t>Variscan</a:t>
            </a:r>
            <a:r>
              <a:rPr lang="en-GB" dirty="0"/>
              <a:t>’ in other books.</a:t>
            </a:r>
          </a:p>
          <a:p>
            <a:endParaRPr lang="en-GB" dirty="0"/>
          </a:p>
          <a:p>
            <a:r>
              <a:rPr lang="en-GB" dirty="0"/>
              <a:t> After this orogeny, which took place about 280 million years ago. The rocks were eroded away as the great cycle of geological history repeated itself. More seas entered the area, more sediments were laid down over the eroded remnants of the Devonian and Carboniferous, and yet another orogeny (not so severe in Britain) folded the rocks. But no trace of these later rocks can be seen in Gower, except for one small patch of Triassic sediment in Port </a:t>
            </a:r>
            <a:r>
              <a:rPr lang="en-GB" dirty="0" err="1"/>
              <a:t>Eynon</a:t>
            </a:r>
            <a:r>
              <a:rPr lang="en-GB" dirty="0"/>
              <a:t>.</a:t>
            </a:r>
          </a:p>
          <a:p>
            <a:endParaRPr lang="en-GB" dirty="0"/>
          </a:p>
          <a:p>
            <a:r>
              <a:rPr lang="en-GB" dirty="0"/>
              <a:t> The last major episode to affect Gower was the Great Ice Age, which occupied the last 2 million years of Earth history. The climatic changes of this period put the finishing touches to the topography of the peninsula, at a time when man was first making an appearance upon it.</a:t>
            </a:r>
          </a:p>
          <a:p>
            <a:endParaRPr lang="en-GB" dirty="0"/>
          </a:p>
        </p:txBody>
      </p:sp>
      <p:sp>
        <p:nvSpPr>
          <p:cNvPr id="4" name="Slide Number Placeholder 3"/>
          <p:cNvSpPr>
            <a:spLocks noGrp="1"/>
          </p:cNvSpPr>
          <p:nvPr>
            <p:ph type="sldNum" sz="quarter" idx="10"/>
          </p:nvPr>
        </p:nvSpPr>
        <p:spPr/>
        <p:txBody>
          <a:bodyPr/>
          <a:lstStyle/>
          <a:p>
            <a:fld id="{837065D2-5A2B-4071-8B4C-185F6E2FBCDA}" type="slidenum">
              <a:rPr lang="en-GB" smtClean="0"/>
              <a:t>11</a:t>
            </a:fld>
            <a:endParaRPr lang="en-GB"/>
          </a:p>
        </p:txBody>
      </p:sp>
    </p:spTree>
    <p:extLst>
      <p:ext uri="{BB962C8B-B14F-4D97-AF65-F5344CB8AC3E}">
        <p14:creationId xmlns:p14="http://schemas.microsoft.com/office/powerpoint/2010/main" val="24335036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r>
              <a:rPr lang="en-US" sz="1200" b="1" dirty="0">
                <a:solidFill>
                  <a:srgbClr val="000000"/>
                </a:solidFill>
                <a:effectLst/>
                <a:latin typeface="Arial"/>
                <a:ea typeface="Times New Roman"/>
              </a:rPr>
              <a:t>DEVONIAN RIVERS AND CARBONIFEROUS SWAMPS</a:t>
            </a:r>
            <a:br>
              <a:rPr lang="en-US" sz="1200" dirty="0">
                <a:solidFill>
                  <a:srgbClr val="000000"/>
                </a:solidFill>
                <a:effectLst/>
                <a:latin typeface="Arial"/>
                <a:ea typeface="Times New Roman"/>
              </a:rPr>
            </a:br>
            <a:r>
              <a:rPr lang="en-US" sz="1200" dirty="0">
                <a:solidFill>
                  <a:srgbClr val="000000"/>
                </a:solidFill>
                <a:effectLst/>
                <a:latin typeface="Arial"/>
                <a:ea typeface="Times New Roman"/>
              </a:rPr>
              <a:t>390-290 million years ago</a:t>
            </a:r>
            <a:endParaRPr lang="en-US" sz="1800" dirty="0">
              <a:solidFill>
                <a:srgbClr val="000000"/>
              </a:solidFill>
              <a:effectLst/>
              <a:latin typeface="Times New Roman"/>
              <a:ea typeface="Times New Roman"/>
            </a:endParaRPr>
          </a:p>
          <a:p>
            <a:pPr marL="0" marR="0"/>
            <a:r>
              <a:rPr lang="en-US" sz="1200" dirty="0">
                <a:solidFill>
                  <a:srgbClr val="000000"/>
                </a:solidFill>
                <a:effectLst/>
                <a:latin typeface="Arial"/>
                <a:ea typeface="Times New Roman"/>
              </a:rPr>
              <a:t>By the middle of the Devonian period, the former Welsh Basin had therefore become part of a range of mountains. The climate was arid, with occasional rainfall eroding the mountains away and generating new sediments in the process. Rivers carried debris away towards the Midlands and South Wales, depositing sands over the plains. The sands eventually consolidated, to form what is today called the Old Red Sandstone. These strata give the characteristic red </a:t>
            </a:r>
            <a:r>
              <a:rPr lang="en-US" sz="1200" dirty="0" err="1">
                <a:solidFill>
                  <a:srgbClr val="000000"/>
                </a:solidFill>
                <a:effectLst/>
                <a:latin typeface="Arial"/>
                <a:ea typeface="Times New Roman"/>
              </a:rPr>
              <a:t>colour</a:t>
            </a:r>
            <a:r>
              <a:rPr lang="en-US" sz="1200" dirty="0">
                <a:solidFill>
                  <a:srgbClr val="000000"/>
                </a:solidFill>
                <a:effectLst/>
                <a:latin typeface="Arial"/>
                <a:ea typeface="Times New Roman"/>
              </a:rPr>
              <a:t> to the soils of parts of South and East Wales.</a:t>
            </a:r>
          </a:p>
          <a:p>
            <a:pPr marL="0" marR="0"/>
            <a:endParaRPr lang="en-US" sz="1800" dirty="0">
              <a:solidFill>
                <a:srgbClr val="000000"/>
              </a:solidFill>
              <a:effectLst/>
              <a:latin typeface="Times New Roman"/>
              <a:ea typeface="Times New Roman"/>
            </a:endParaRPr>
          </a:p>
          <a:p>
            <a:pPr marL="0" marR="0"/>
            <a:r>
              <a:rPr lang="en-US" sz="1200" dirty="0">
                <a:solidFill>
                  <a:srgbClr val="000000"/>
                </a:solidFill>
                <a:effectLst/>
                <a:latin typeface="Arial"/>
                <a:ea typeface="Times New Roman"/>
              </a:rPr>
              <a:t>The Devonian period has been called the "age of fishes". It marked the major evolutionary burst that established these creatures in their full diversity - bony fish, sharks, lungfish - in seas, lakes and rivers worldwide. And from the lungfish there evolved the first amphibians to crawl onto the land, where the </a:t>
            </a:r>
            <a:r>
              <a:rPr lang="en-US" sz="1200" dirty="0" err="1">
                <a:solidFill>
                  <a:srgbClr val="000000"/>
                </a:solidFill>
                <a:effectLst/>
                <a:latin typeface="Arial"/>
                <a:ea typeface="Times New Roman"/>
              </a:rPr>
              <a:t>colonisation</a:t>
            </a:r>
            <a:r>
              <a:rPr lang="en-US" sz="1200" dirty="0">
                <a:solidFill>
                  <a:srgbClr val="000000"/>
                </a:solidFill>
                <a:effectLst/>
                <a:latin typeface="Arial"/>
                <a:ea typeface="Times New Roman"/>
              </a:rPr>
              <a:t> by plants was already well underway. </a:t>
            </a:r>
          </a:p>
          <a:p>
            <a:pPr marL="0" marR="0"/>
            <a:endParaRPr lang="en-US" sz="1800" dirty="0">
              <a:solidFill>
                <a:srgbClr val="000000"/>
              </a:solidFill>
              <a:effectLst/>
              <a:latin typeface="Times New Roman"/>
              <a:ea typeface="Times New Roman"/>
            </a:endParaRPr>
          </a:p>
          <a:p>
            <a:pPr marL="0" marR="0"/>
            <a:r>
              <a:rPr lang="en-US" sz="1200" dirty="0">
                <a:solidFill>
                  <a:srgbClr val="000000"/>
                </a:solidFill>
                <a:effectLst/>
                <a:latin typeface="Arial"/>
                <a:ea typeface="Times New Roman"/>
              </a:rPr>
              <a:t>With the onset of the Carboniferous period, shallow warm seas invaded areas of NE and South Wales, once again allowing coral reefs to flourish and lay down the </a:t>
            </a:r>
            <a:r>
              <a:rPr lang="en-US" sz="1200" dirty="0" err="1">
                <a:solidFill>
                  <a:srgbClr val="000000"/>
                </a:solidFill>
                <a:effectLst/>
                <a:latin typeface="Arial"/>
                <a:ea typeface="Times New Roman"/>
              </a:rPr>
              <a:t>limestones</a:t>
            </a:r>
            <a:r>
              <a:rPr lang="en-US" sz="1200" dirty="0">
                <a:solidFill>
                  <a:srgbClr val="000000"/>
                </a:solidFill>
                <a:effectLst/>
                <a:latin typeface="Arial"/>
                <a:ea typeface="Times New Roman"/>
              </a:rPr>
              <a:t> in which Wale's caves were later formed. </a:t>
            </a:r>
            <a:endParaRPr lang="en-US" sz="1800" dirty="0">
              <a:solidFill>
                <a:srgbClr val="000000"/>
              </a:solidFill>
              <a:effectLst/>
              <a:latin typeface="Times New Roman"/>
              <a:ea typeface="Times New Roman"/>
            </a:endParaRPr>
          </a:p>
          <a:p>
            <a:pPr marL="0" marR="0"/>
            <a:r>
              <a:rPr lang="en-US" sz="1200" dirty="0">
                <a:solidFill>
                  <a:srgbClr val="000000"/>
                </a:solidFill>
                <a:effectLst/>
                <a:latin typeface="Arial"/>
                <a:ea typeface="Times New Roman"/>
              </a:rPr>
              <a:t>But by the Upper Carboniferous, and particularly in South Wales, extensive coastal deltas and swamps dominated the landscape. These were dense with tree-sized club mosses while ferns, seed-ferns, and other plant life lived on the raised river levees. Great thicknesses of peaty matter accumulated in these swamps, which, under the higher pressures and temperatures of deeper and deeper burial, were slowly converted into coal seams. In South Wales, Rhondda Heritage Centre and Big Pit are places to find out everything you need to know about coal and coal mining. Some impressive mineral specimens are also known from cavities in coalfield ironstones.</a:t>
            </a:r>
          </a:p>
          <a:p>
            <a:pPr marL="0" marR="0"/>
            <a:endParaRPr lang="en-US" sz="1800" dirty="0">
              <a:solidFill>
                <a:srgbClr val="000000"/>
              </a:solidFill>
              <a:effectLst/>
              <a:latin typeface="Times New Roman"/>
              <a:ea typeface="Times New Roman"/>
            </a:endParaRPr>
          </a:p>
          <a:p>
            <a:pPr marL="0" marR="0"/>
            <a:r>
              <a:rPr lang="en-US" sz="1200" dirty="0">
                <a:solidFill>
                  <a:srgbClr val="000000"/>
                </a:solidFill>
                <a:effectLst/>
                <a:latin typeface="Arial"/>
                <a:ea typeface="Times New Roman"/>
              </a:rPr>
              <a:t>Later Carboniferous rocks in South Wales include river-deposited sandstones containing pellets of coal. These show that, by that time, the strata deposited in the coal-swamps had been uplifted and was already being eroded. This is evidence for the early phases of the next mountain-building episode - the </a:t>
            </a:r>
            <a:r>
              <a:rPr lang="en-US" sz="1200" dirty="0" err="1">
                <a:solidFill>
                  <a:srgbClr val="000000"/>
                </a:solidFill>
                <a:effectLst/>
                <a:latin typeface="Arial"/>
                <a:ea typeface="Times New Roman"/>
              </a:rPr>
              <a:t>Variscan</a:t>
            </a:r>
            <a:r>
              <a:rPr lang="en-US" sz="1200" dirty="0">
                <a:solidFill>
                  <a:srgbClr val="000000"/>
                </a:solidFill>
                <a:effectLst/>
                <a:latin typeface="Arial"/>
                <a:ea typeface="Times New Roman"/>
              </a:rPr>
              <a:t> orogeny. </a:t>
            </a:r>
          </a:p>
          <a:p>
            <a:pPr marL="0" marR="0"/>
            <a:endParaRPr lang="en-US" sz="1200" dirty="0">
              <a:solidFill>
                <a:srgbClr val="000000"/>
              </a:solidFill>
              <a:effectLst/>
              <a:latin typeface="Arial"/>
              <a:ea typeface="Times New Roman"/>
            </a:endParaRPr>
          </a:p>
          <a:p>
            <a:pPr marL="0" marR="0"/>
            <a:r>
              <a:rPr lang="en-US" sz="1200" b="1" dirty="0">
                <a:solidFill>
                  <a:srgbClr val="000000"/>
                </a:solidFill>
                <a:effectLst/>
                <a:latin typeface="Arial"/>
                <a:ea typeface="Times New Roman"/>
              </a:rPr>
              <a:t>Brief Geological History of the UK</a:t>
            </a:r>
          </a:p>
          <a:p>
            <a:pPr marL="0" marR="0"/>
            <a:r>
              <a:rPr lang="en-GB" sz="1200" b="0" dirty="0">
                <a:solidFill>
                  <a:srgbClr val="000000"/>
                </a:solidFill>
                <a:effectLst/>
                <a:latin typeface="Arial"/>
                <a:ea typeface="Times New Roman"/>
              </a:rPr>
              <a:t>Cambrian</a:t>
            </a:r>
          </a:p>
          <a:p>
            <a:pPr marL="0" marR="0"/>
            <a:r>
              <a:rPr lang="en-GB" sz="1200" b="0" dirty="0">
                <a:solidFill>
                  <a:srgbClr val="000000"/>
                </a:solidFill>
                <a:effectLst/>
                <a:latin typeface="Arial"/>
                <a:ea typeface="Times New Roman"/>
              </a:rPr>
              <a:t>During this period the area that is now occupied by Britain was flooded by </a:t>
            </a:r>
            <a:r>
              <a:rPr lang="en-GB" sz="1200" b="0" dirty="0" err="1">
                <a:solidFill>
                  <a:srgbClr val="000000"/>
                </a:solidFill>
                <a:effectLst/>
                <a:latin typeface="Arial"/>
                <a:ea typeface="Times New Roman"/>
              </a:rPr>
              <a:t>lapetus</a:t>
            </a:r>
            <a:r>
              <a:rPr lang="en-GB" sz="1200" b="0" dirty="0">
                <a:solidFill>
                  <a:srgbClr val="000000"/>
                </a:solidFill>
                <a:effectLst/>
                <a:latin typeface="Arial"/>
                <a:ea typeface="Times New Roman"/>
              </a:rPr>
              <a:t>. This ocean, similar to the modern Atlantic, contained hard-shelled animals and so, for the first time the marine sediments contained fossils. Initially beach and shallow marine sediments were deposited on both sides of the ocean and these can mainly be found in Scotland and North Wales, but as the sea deepened these sediments were replaced by muds and calcareous ooze and can only be found in NW Scotland. The rest of the Lower Palaeozoic tended to be dominated by these muddy sediments. During this period, Northern Ireland and Scotland were on the opposite side of </a:t>
            </a:r>
            <a:r>
              <a:rPr lang="en-GB" sz="1200" b="0" dirty="0" err="1">
                <a:solidFill>
                  <a:srgbClr val="000000"/>
                </a:solidFill>
                <a:effectLst/>
                <a:latin typeface="Arial"/>
                <a:ea typeface="Times New Roman"/>
              </a:rPr>
              <a:t>lapetus</a:t>
            </a:r>
            <a:r>
              <a:rPr lang="en-GB" sz="1200" b="0" dirty="0">
                <a:solidFill>
                  <a:srgbClr val="000000"/>
                </a:solidFill>
                <a:effectLst/>
                <a:latin typeface="Arial"/>
                <a:ea typeface="Times New Roman"/>
              </a:rPr>
              <a:t> to Wales and Southern Ireland and hence were separated by a vast expanse of deep water. Therefore the faunas of the shallow seas on the margins of </a:t>
            </a:r>
            <a:r>
              <a:rPr lang="en-GB" sz="1200" b="0" dirty="0" err="1">
                <a:solidFill>
                  <a:srgbClr val="000000"/>
                </a:solidFill>
                <a:effectLst/>
                <a:latin typeface="Arial"/>
                <a:ea typeface="Times New Roman"/>
              </a:rPr>
              <a:t>lapetus</a:t>
            </a:r>
            <a:r>
              <a:rPr lang="en-GB" sz="1200" b="0" dirty="0">
                <a:solidFill>
                  <a:srgbClr val="000000"/>
                </a:solidFill>
                <a:effectLst/>
                <a:latin typeface="Arial"/>
                <a:ea typeface="Times New Roman"/>
              </a:rPr>
              <a:t> evolved separately because they could not mingle and hence they are completely different to each other. These shallow shelf seas represent the flooding of the continental margins possibly caused by the </a:t>
            </a:r>
            <a:r>
              <a:rPr lang="en-GB" sz="1200" b="0" dirty="0" err="1">
                <a:solidFill>
                  <a:srgbClr val="000000"/>
                </a:solidFill>
                <a:effectLst/>
                <a:latin typeface="Arial"/>
                <a:ea typeface="Times New Roman"/>
              </a:rPr>
              <a:t>eustatic</a:t>
            </a:r>
            <a:r>
              <a:rPr lang="en-GB" sz="1200" b="0" dirty="0">
                <a:solidFill>
                  <a:srgbClr val="000000"/>
                </a:solidFill>
                <a:effectLst/>
                <a:latin typeface="Arial"/>
                <a:ea typeface="Times New Roman"/>
              </a:rPr>
              <a:t> rise in sea-level due to the development of an oceanic ridge.</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To return to the start, click here:</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Ordovician</a:t>
            </a:r>
          </a:p>
          <a:p>
            <a:pPr marL="0" marR="0"/>
            <a:r>
              <a:rPr lang="en-GB" sz="1200" b="0" dirty="0" err="1">
                <a:solidFill>
                  <a:srgbClr val="000000"/>
                </a:solidFill>
                <a:effectLst/>
                <a:latin typeface="Arial"/>
                <a:ea typeface="Times New Roman"/>
              </a:rPr>
              <a:t>Lapetus</a:t>
            </a:r>
            <a:r>
              <a:rPr lang="en-GB" sz="1200" b="0" dirty="0">
                <a:solidFill>
                  <a:srgbClr val="000000"/>
                </a:solidFill>
                <a:effectLst/>
                <a:latin typeface="Arial"/>
                <a:ea typeface="Times New Roman"/>
              </a:rPr>
              <a:t> was now beginning to shut as subduction became faster than the spreading rate. In Scotland and Northern Ireland, sedimentation ceased and the compression accompanying the closure led to the first phase of the Caledonian </a:t>
            </a:r>
            <a:r>
              <a:rPr lang="en-GB" sz="1200" b="0" dirty="0" err="1">
                <a:solidFill>
                  <a:srgbClr val="000000"/>
                </a:solidFill>
                <a:effectLst/>
                <a:latin typeface="Arial"/>
                <a:ea typeface="Times New Roman"/>
              </a:rPr>
              <a:t>Orogeney</a:t>
            </a:r>
            <a:r>
              <a:rPr lang="en-GB" sz="1200" b="0" dirty="0">
                <a:solidFill>
                  <a:srgbClr val="000000"/>
                </a:solidFill>
                <a:effectLst/>
                <a:latin typeface="Arial"/>
                <a:ea typeface="Times New Roman"/>
              </a:rPr>
              <a:t> known as the Grampian </a:t>
            </a:r>
            <a:r>
              <a:rPr lang="en-GB" sz="1200" b="0" dirty="0" err="1">
                <a:solidFill>
                  <a:srgbClr val="000000"/>
                </a:solidFill>
                <a:effectLst/>
                <a:latin typeface="Arial"/>
                <a:ea typeface="Times New Roman"/>
              </a:rPr>
              <a:t>Orogeney</a:t>
            </a:r>
            <a:r>
              <a:rPr lang="en-GB" sz="1200" b="0" dirty="0">
                <a:solidFill>
                  <a:srgbClr val="000000"/>
                </a:solidFill>
                <a:effectLst/>
                <a:latin typeface="Arial"/>
                <a:ea typeface="Times New Roman"/>
              </a:rPr>
              <a:t>. This orogenic phase occurred in the Lower Ordovician (535Ma - 465Ma) and it affected the rocks on the NW margin of </a:t>
            </a:r>
            <a:r>
              <a:rPr lang="en-GB" sz="1200" b="0" dirty="0" err="1">
                <a:solidFill>
                  <a:srgbClr val="000000"/>
                </a:solidFill>
                <a:effectLst/>
                <a:latin typeface="Arial"/>
                <a:ea typeface="Times New Roman"/>
              </a:rPr>
              <a:t>lapetus</a:t>
            </a:r>
            <a:r>
              <a:rPr lang="en-GB" sz="1200" b="0" dirty="0">
                <a:solidFill>
                  <a:srgbClr val="000000"/>
                </a:solidFill>
                <a:effectLst/>
                <a:latin typeface="Arial"/>
                <a:ea typeface="Times New Roman"/>
              </a:rPr>
              <a:t>. In early Ordovician times, NW Britain was a shallow shelf sea in which carbonates were slowly accumulating while to the SE the sea was deepened into a </a:t>
            </a:r>
            <a:r>
              <a:rPr lang="en-GB" sz="1200" b="0" dirty="0" err="1">
                <a:solidFill>
                  <a:srgbClr val="000000"/>
                </a:solidFill>
                <a:effectLst/>
                <a:latin typeface="Arial"/>
                <a:ea typeface="Times New Roman"/>
              </a:rPr>
              <a:t>turbidite</a:t>
            </a:r>
            <a:r>
              <a:rPr lang="en-GB" sz="1200" b="0" dirty="0">
                <a:solidFill>
                  <a:srgbClr val="000000"/>
                </a:solidFill>
                <a:effectLst/>
                <a:latin typeface="Arial"/>
                <a:ea typeface="Times New Roman"/>
              </a:rPr>
              <a:t> filled basin. The Grampian </a:t>
            </a:r>
            <a:r>
              <a:rPr lang="en-GB" sz="1200" b="0" dirty="0" err="1">
                <a:solidFill>
                  <a:srgbClr val="000000"/>
                </a:solidFill>
                <a:effectLst/>
                <a:latin typeface="Arial"/>
                <a:ea typeface="Times New Roman"/>
              </a:rPr>
              <a:t>Orogoney</a:t>
            </a:r>
            <a:r>
              <a:rPr lang="en-GB" sz="1200" b="0" dirty="0">
                <a:solidFill>
                  <a:srgbClr val="000000"/>
                </a:solidFill>
                <a:effectLst/>
                <a:latin typeface="Arial"/>
                <a:ea typeface="Times New Roman"/>
              </a:rPr>
              <a:t> uplifted this basin and shelf sea into a series of mountain chains, evidence of which can still be seen today. Lower Ordovician rocks are the youngest to be affected by deformation and metamorphism whilst it is late Silurian rocks which are the oldest above the associated unconformity in Ireland and Devonian in Scotland. In the SE side of </a:t>
            </a:r>
            <a:r>
              <a:rPr lang="en-GB" sz="1200" b="0" dirty="0" err="1">
                <a:solidFill>
                  <a:srgbClr val="000000"/>
                </a:solidFill>
                <a:effectLst/>
                <a:latin typeface="Arial"/>
                <a:ea typeface="Times New Roman"/>
              </a:rPr>
              <a:t>lapetus</a:t>
            </a:r>
            <a:r>
              <a:rPr lang="en-GB" sz="1200" b="0" dirty="0">
                <a:solidFill>
                  <a:srgbClr val="000000"/>
                </a:solidFill>
                <a:effectLst/>
                <a:latin typeface="Arial"/>
                <a:ea typeface="Times New Roman"/>
              </a:rPr>
              <a:t> the sediments continued to be deposited and were interspersed with volcanic rocks ranging in composition from </a:t>
            </a:r>
            <a:r>
              <a:rPr lang="en-GB" sz="1200" b="0" dirty="0" err="1">
                <a:solidFill>
                  <a:srgbClr val="000000"/>
                </a:solidFill>
                <a:effectLst/>
                <a:latin typeface="Arial"/>
                <a:ea typeface="Times New Roman"/>
              </a:rPr>
              <a:t>andesites</a:t>
            </a:r>
            <a:r>
              <a:rPr lang="en-GB" sz="1200" b="0" dirty="0">
                <a:solidFill>
                  <a:srgbClr val="000000"/>
                </a:solidFill>
                <a:effectLst/>
                <a:latin typeface="Arial"/>
                <a:ea typeface="Times New Roman"/>
              </a:rPr>
              <a:t> to </a:t>
            </a:r>
            <a:r>
              <a:rPr lang="en-GB" sz="1200" b="0" dirty="0" err="1">
                <a:solidFill>
                  <a:srgbClr val="000000"/>
                </a:solidFill>
                <a:effectLst/>
                <a:latin typeface="Arial"/>
                <a:ea typeface="Times New Roman"/>
              </a:rPr>
              <a:t>rhylites</a:t>
            </a:r>
            <a:r>
              <a:rPr lang="en-GB" sz="1200" b="0" dirty="0">
                <a:solidFill>
                  <a:srgbClr val="000000"/>
                </a:solidFill>
                <a:effectLst/>
                <a:latin typeface="Arial"/>
                <a:ea typeface="Times New Roman"/>
              </a:rPr>
              <a:t>. This can be seen in Snowdonia and the Lake District. Towards the end of the Ordovician, </a:t>
            </a:r>
            <a:r>
              <a:rPr lang="en-GB" sz="1200" b="0" dirty="0" err="1">
                <a:solidFill>
                  <a:srgbClr val="000000"/>
                </a:solidFill>
                <a:effectLst/>
                <a:latin typeface="Arial"/>
                <a:ea typeface="Times New Roman"/>
              </a:rPr>
              <a:t>lapetus</a:t>
            </a:r>
            <a:r>
              <a:rPr lang="en-GB" sz="1200" b="0" dirty="0">
                <a:solidFill>
                  <a:srgbClr val="000000"/>
                </a:solidFill>
                <a:effectLst/>
                <a:latin typeface="Arial"/>
                <a:ea typeface="Times New Roman"/>
              </a:rPr>
              <a:t> had closed sufficiently for the shelf faunas to mingle, resulting in a more unified fauna.</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To return to the start, click here:</a:t>
            </a:r>
          </a:p>
          <a:p>
            <a:pPr marL="0" marR="0"/>
            <a:endParaRPr lang="en-GB" sz="1200" b="0" dirty="0">
              <a:solidFill>
                <a:srgbClr val="000000"/>
              </a:solidFill>
              <a:effectLst/>
              <a:latin typeface="Arial"/>
              <a:ea typeface="Times New Roman"/>
            </a:endParaRP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Silurian</a:t>
            </a:r>
          </a:p>
          <a:p>
            <a:pPr marL="0" marR="0"/>
            <a:r>
              <a:rPr lang="en-GB" sz="1200" b="0" dirty="0">
                <a:solidFill>
                  <a:srgbClr val="000000"/>
                </a:solidFill>
                <a:effectLst/>
                <a:latin typeface="Arial"/>
                <a:ea typeface="Times New Roman"/>
              </a:rPr>
              <a:t>The final closure of </a:t>
            </a:r>
            <a:r>
              <a:rPr lang="en-GB" sz="1200" b="0" dirty="0" err="1">
                <a:solidFill>
                  <a:srgbClr val="000000"/>
                </a:solidFill>
                <a:effectLst/>
                <a:latin typeface="Arial"/>
                <a:ea typeface="Times New Roman"/>
              </a:rPr>
              <a:t>lapetus</a:t>
            </a:r>
            <a:r>
              <a:rPr lang="en-GB" sz="1200" b="0" dirty="0">
                <a:solidFill>
                  <a:srgbClr val="000000"/>
                </a:solidFill>
                <a:effectLst/>
                <a:latin typeface="Arial"/>
                <a:ea typeface="Times New Roman"/>
              </a:rPr>
              <a:t> not only occurred during this period but also not before the vast thicknesses of muddy sediments were deposited across Wales, N England and Scotland where sands probably derived from </a:t>
            </a:r>
            <a:r>
              <a:rPr lang="en-GB" sz="1200" b="0" dirty="0" err="1">
                <a:solidFill>
                  <a:srgbClr val="000000"/>
                </a:solidFill>
                <a:effectLst/>
                <a:latin typeface="Arial"/>
                <a:ea typeface="Times New Roman"/>
              </a:rPr>
              <a:t>Cockburnland</a:t>
            </a:r>
            <a:r>
              <a:rPr lang="en-GB" sz="1200" b="0" dirty="0">
                <a:solidFill>
                  <a:srgbClr val="000000"/>
                </a:solidFill>
                <a:effectLst/>
                <a:latin typeface="Arial"/>
                <a:ea typeface="Times New Roman"/>
              </a:rPr>
              <a:t> replaced the more typical L Palaeozoic muds around the middle of the period. The later phases of the Caledonian </a:t>
            </a:r>
            <a:r>
              <a:rPr lang="en-GB" sz="1200" b="0" dirty="0" err="1">
                <a:solidFill>
                  <a:srgbClr val="000000"/>
                </a:solidFill>
                <a:effectLst/>
                <a:latin typeface="Arial"/>
                <a:ea typeface="Times New Roman"/>
              </a:rPr>
              <a:t>orogeney</a:t>
            </a:r>
            <a:r>
              <a:rPr lang="en-GB" sz="1200" b="0" dirty="0">
                <a:solidFill>
                  <a:srgbClr val="000000"/>
                </a:solidFill>
                <a:effectLst/>
                <a:latin typeface="Arial"/>
                <a:ea typeface="Times New Roman"/>
              </a:rPr>
              <a:t> uplifted, folded and faulted these rocks.</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To return to the start, click here:</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Devonian</a:t>
            </a:r>
          </a:p>
          <a:p>
            <a:pPr marL="0" marR="0"/>
            <a:r>
              <a:rPr lang="en-GB" sz="1200" b="0" dirty="0">
                <a:solidFill>
                  <a:srgbClr val="000000"/>
                </a:solidFill>
                <a:effectLst/>
                <a:latin typeface="Arial"/>
                <a:ea typeface="Times New Roman"/>
              </a:rPr>
              <a:t>Thick marine sediments were deposited in a shallow shelf sea in what is now SW England while further north lay a newly created continent formed from the closure of </a:t>
            </a:r>
            <a:r>
              <a:rPr lang="en-GB" sz="1200" b="0" dirty="0" err="1">
                <a:solidFill>
                  <a:srgbClr val="000000"/>
                </a:solidFill>
                <a:effectLst/>
                <a:latin typeface="Arial"/>
                <a:ea typeface="Times New Roman"/>
              </a:rPr>
              <a:t>lapetus</a:t>
            </a:r>
            <a:r>
              <a:rPr lang="en-GB" sz="1200" b="0" dirty="0">
                <a:solidFill>
                  <a:srgbClr val="000000"/>
                </a:solidFill>
                <a:effectLst/>
                <a:latin typeface="Arial"/>
                <a:ea typeface="Times New Roman"/>
              </a:rPr>
              <a:t> during the Caledonian </a:t>
            </a:r>
            <a:r>
              <a:rPr lang="en-GB" sz="1200" b="0" dirty="0" err="1">
                <a:solidFill>
                  <a:srgbClr val="000000"/>
                </a:solidFill>
                <a:effectLst/>
                <a:latin typeface="Arial"/>
                <a:ea typeface="Times New Roman"/>
              </a:rPr>
              <a:t>orogeney</a:t>
            </a:r>
            <a:r>
              <a:rPr lang="en-GB" sz="1200" b="0" dirty="0">
                <a:solidFill>
                  <a:srgbClr val="000000"/>
                </a:solidFill>
                <a:effectLst/>
                <a:latin typeface="Arial"/>
                <a:ea typeface="Times New Roman"/>
              </a:rPr>
              <a:t>. A collective name for the sediments deposited in subsiding basins on this new continental surface is the Old Red Sandstone. It was probably deposited by streams and rivers flowing off the newly formed mountains and the large outcrops of it in S Wales and the Welsh Borderlands is thought to represent a large delta of one of the larger rivers.</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The Old Red Sandstone </a:t>
            </a:r>
            <a:r>
              <a:rPr lang="en-GB" sz="1200" b="0" dirty="0" err="1">
                <a:solidFill>
                  <a:srgbClr val="000000"/>
                </a:solidFill>
                <a:effectLst/>
                <a:latin typeface="Arial"/>
                <a:ea typeface="Times New Roman"/>
              </a:rPr>
              <a:t>facies</a:t>
            </a:r>
            <a:r>
              <a:rPr lang="en-GB" sz="1200" b="0" dirty="0">
                <a:solidFill>
                  <a:srgbClr val="000000"/>
                </a:solidFill>
                <a:effectLst/>
                <a:latin typeface="Arial"/>
                <a:ea typeface="Times New Roman"/>
              </a:rPr>
              <a:t> can be seen in a transitional stage in the Welsh </a:t>
            </a:r>
            <a:r>
              <a:rPr lang="en-GB" sz="1200" b="0" dirty="0" err="1">
                <a:solidFill>
                  <a:srgbClr val="000000"/>
                </a:solidFill>
                <a:effectLst/>
                <a:latin typeface="Arial"/>
                <a:ea typeface="Times New Roman"/>
              </a:rPr>
              <a:t>Boarderlans</a:t>
            </a:r>
            <a:r>
              <a:rPr lang="en-GB" sz="1200" b="0" dirty="0">
                <a:solidFill>
                  <a:srgbClr val="000000"/>
                </a:solidFill>
                <a:effectLst/>
                <a:latin typeface="Arial"/>
                <a:ea typeface="Times New Roman"/>
              </a:rPr>
              <a:t> and Ireland. In the Orcadian Basin a classic Old Red </a:t>
            </a:r>
            <a:r>
              <a:rPr lang="en-GB" sz="1200" b="0" dirty="0" err="1">
                <a:solidFill>
                  <a:srgbClr val="000000"/>
                </a:solidFill>
                <a:effectLst/>
                <a:latin typeface="Arial"/>
                <a:ea typeface="Times New Roman"/>
              </a:rPr>
              <a:t>Sanstone</a:t>
            </a:r>
            <a:r>
              <a:rPr lang="en-GB" sz="1200" b="0" dirty="0">
                <a:solidFill>
                  <a:srgbClr val="000000"/>
                </a:solidFill>
                <a:effectLst/>
                <a:latin typeface="Arial"/>
                <a:ea typeface="Times New Roman"/>
              </a:rPr>
              <a:t> </a:t>
            </a:r>
            <a:r>
              <a:rPr lang="en-GB" sz="1200" b="0" dirty="0" err="1">
                <a:solidFill>
                  <a:srgbClr val="000000"/>
                </a:solidFill>
                <a:effectLst/>
                <a:latin typeface="Arial"/>
                <a:ea typeface="Times New Roman"/>
              </a:rPr>
              <a:t>facies</a:t>
            </a:r>
            <a:r>
              <a:rPr lang="en-GB" sz="1200" b="0" dirty="0">
                <a:solidFill>
                  <a:srgbClr val="000000"/>
                </a:solidFill>
                <a:effectLst/>
                <a:latin typeface="Arial"/>
                <a:ea typeface="Times New Roman"/>
              </a:rPr>
              <a:t> can be seen and it contains some fossils of fish. Here the </a:t>
            </a:r>
            <a:r>
              <a:rPr lang="en-GB" sz="1200" b="0" dirty="0" err="1">
                <a:solidFill>
                  <a:srgbClr val="000000"/>
                </a:solidFill>
                <a:effectLst/>
                <a:latin typeface="Arial"/>
                <a:ea typeface="Times New Roman"/>
              </a:rPr>
              <a:t>facies</a:t>
            </a:r>
            <a:r>
              <a:rPr lang="en-GB" sz="1200" b="0" dirty="0">
                <a:solidFill>
                  <a:srgbClr val="000000"/>
                </a:solidFill>
                <a:effectLst/>
                <a:latin typeface="Arial"/>
                <a:ea typeface="Times New Roman"/>
              </a:rPr>
              <a:t> is up to 10km. thick and is </a:t>
            </a:r>
            <a:r>
              <a:rPr lang="en-GB" sz="1200" b="0" dirty="0" err="1">
                <a:solidFill>
                  <a:srgbClr val="000000"/>
                </a:solidFill>
                <a:effectLst/>
                <a:latin typeface="Arial"/>
                <a:ea typeface="Times New Roman"/>
              </a:rPr>
              <a:t>belived</a:t>
            </a:r>
            <a:r>
              <a:rPr lang="en-GB" sz="1200" b="0" dirty="0">
                <a:solidFill>
                  <a:srgbClr val="000000"/>
                </a:solidFill>
                <a:effectLst/>
                <a:latin typeface="Arial"/>
                <a:ea typeface="Times New Roman"/>
              </a:rPr>
              <a:t> to have been deposited </a:t>
            </a:r>
            <a:r>
              <a:rPr lang="en-GB" sz="1200" b="0" dirty="0" err="1">
                <a:solidFill>
                  <a:srgbClr val="000000"/>
                </a:solidFill>
                <a:effectLst/>
                <a:latin typeface="Arial"/>
                <a:ea typeface="Times New Roman"/>
              </a:rPr>
              <a:t>ina</a:t>
            </a:r>
            <a:r>
              <a:rPr lang="en-GB" sz="1200" b="0" dirty="0">
                <a:solidFill>
                  <a:srgbClr val="000000"/>
                </a:solidFill>
                <a:effectLst/>
                <a:latin typeface="Arial"/>
                <a:ea typeface="Times New Roman"/>
              </a:rPr>
              <a:t> great lake that covered the NE of Scotland and was linked to the Baltic. The conglomerates found at it's base are derived from the surrounding uplands.</a:t>
            </a:r>
          </a:p>
          <a:p>
            <a:pPr marL="0" marR="0"/>
            <a:r>
              <a:rPr lang="en-GB" sz="1200" b="0" dirty="0">
                <a:solidFill>
                  <a:srgbClr val="000000"/>
                </a:solidFill>
                <a:effectLst/>
                <a:latin typeface="Arial"/>
                <a:ea typeface="Times New Roman"/>
              </a:rPr>
              <a:t>The Old Red </a:t>
            </a:r>
            <a:r>
              <a:rPr lang="en-GB" sz="1200" b="0" dirty="0" err="1">
                <a:solidFill>
                  <a:srgbClr val="000000"/>
                </a:solidFill>
                <a:effectLst/>
                <a:latin typeface="Arial"/>
                <a:ea typeface="Times New Roman"/>
              </a:rPr>
              <a:t>Sanstone</a:t>
            </a:r>
            <a:r>
              <a:rPr lang="en-GB" sz="1200" b="0" dirty="0">
                <a:solidFill>
                  <a:srgbClr val="000000"/>
                </a:solidFill>
                <a:effectLst/>
                <a:latin typeface="Arial"/>
                <a:ea typeface="Times New Roman"/>
              </a:rPr>
              <a:t> was deposited over most of the British Isles with the exception of the marine sediments of SW England which were formed in a marine basin. These sediments are a </a:t>
            </a:r>
            <a:r>
              <a:rPr lang="en-GB" sz="1200" b="0" dirty="0" err="1">
                <a:solidFill>
                  <a:srgbClr val="000000"/>
                </a:solidFill>
                <a:effectLst/>
                <a:latin typeface="Arial"/>
                <a:ea typeface="Times New Roman"/>
              </a:rPr>
              <a:t>classitype</a:t>
            </a:r>
            <a:r>
              <a:rPr lang="en-GB" sz="1200" b="0" dirty="0">
                <a:solidFill>
                  <a:srgbClr val="000000"/>
                </a:solidFill>
                <a:effectLst/>
                <a:latin typeface="Arial"/>
                <a:ea typeface="Times New Roman"/>
              </a:rPr>
              <a:t> with </a:t>
            </a:r>
            <a:r>
              <a:rPr lang="en-GB" sz="1200" b="0" dirty="0" err="1">
                <a:solidFill>
                  <a:srgbClr val="000000"/>
                </a:solidFill>
                <a:effectLst/>
                <a:latin typeface="Arial"/>
                <a:ea typeface="Times New Roman"/>
              </a:rPr>
              <a:t>limestones</a:t>
            </a:r>
            <a:r>
              <a:rPr lang="en-GB" sz="1200" b="0" dirty="0">
                <a:solidFill>
                  <a:srgbClr val="000000"/>
                </a:solidFill>
                <a:effectLst/>
                <a:latin typeface="Arial"/>
                <a:ea typeface="Times New Roman"/>
              </a:rPr>
              <a:t> and corals, </a:t>
            </a:r>
            <a:r>
              <a:rPr lang="en-GB" sz="1200" b="0" dirty="0" err="1">
                <a:solidFill>
                  <a:srgbClr val="000000"/>
                </a:solidFill>
                <a:effectLst/>
                <a:latin typeface="Arial"/>
                <a:ea typeface="Times New Roman"/>
              </a:rPr>
              <a:t>turbidites</a:t>
            </a:r>
            <a:r>
              <a:rPr lang="en-GB" sz="1200" b="0" dirty="0">
                <a:solidFill>
                  <a:srgbClr val="000000"/>
                </a:solidFill>
                <a:effectLst/>
                <a:latin typeface="Arial"/>
                <a:ea typeface="Times New Roman"/>
              </a:rPr>
              <a:t> with fluvial and deltaic sediments also present. There is an almost </a:t>
            </a:r>
            <a:r>
              <a:rPr lang="en-GB" sz="1200" b="0" dirty="0" err="1">
                <a:solidFill>
                  <a:srgbClr val="000000"/>
                </a:solidFill>
                <a:effectLst/>
                <a:latin typeface="Arial"/>
                <a:ea typeface="Times New Roman"/>
              </a:rPr>
              <a:t>comlete</a:t>
            </a:r>
            <a:r>
              <a:rPr lang="en-GB" sz="1200" b="0" dirty="0">
                <a:solidFill>
                  <a:srgbClr val="000000"/>
                </a:solidFill>
                <a:effectLst/>
                <a:latin typeface="Arial"/>
                <a:ea typeface="Times New Roman"/>
              </a:rPr>
              <a:t> sequence of strata covering almost 50 million years which is dateable by </a:t>
            </a:r>
            <a:r>
              <a:rPr lang="en-GB" sz="1200" b="0" dirty="0" err="1">
                <a:solidFill>
                  <a:srgbClr val="000000"/>
                </a:solidFill>
                <a:effectLst/>
                <a:latin typeface="Arial"/>
                <a:ea typeface="Times New Roman"/>
              </a:rPr>
              <a:t>goniatite</a:t>
            </a:r>
            <a:r>
              <a:rPr lang="en-GB" sz="1200" b="0" dirty="0">
                <a:solidFill>
                  <a:srgbClr val="000000"/>
                </a:solidFill>
                <a:effectLst/>
                <a:latin typeface="Arial"/>
                <a:ea typeface="Times New Roman"/>
              </a:rPr>
              <a:t> fossils and </a:t>
            </a:r>
            <a:r>
              <a:rPr lang="en-GB" sz="1200" b="0" dirty="0" err="1">
                <a:solidFill>
                  <a:srgbClr val="000000"/>
                </a:solidFill>
                <a:effectLst/>
                <a:latin typeface="Arial"/>
                <a:ea typeface="Times New Roman"/>
              </a:rPr>
              <a:t>somne</a:t>
            </a:r>
            <a:r>
              <a:rPr lang="en-GB" sz="1200" b="0" dirty="0">
                <a:solidFill>
                  <a:srgbClr val="000000"/>
                </a:solidFill>
                <a:effectLst/>
                <a:latin typeface="Arial"/>
                <a:ea typeface="Times New Roman"/>
              </a:rPr>
              <a:t> radiometric dating of </a:t>
            </a:r>
            <a:r>
              <a:rPr lang="en-GB" sz="1200" b="0" dirty="0" err="1">
                <a:solidFill>
                  <a:srgbClr val="000000"/>
                </a:solidFill>
                <a:effectLst/>
                <a:latin typeface="Arial"/>
                <a:ea typeface="Times New Roman"/>
              </a:rPr>
              <a:t>volcanics</a:t>
            </a:r>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Some late Caledonian </a:t>
            </a:r>
            <a:r>
              <a:rPr lang="en-GB" sz="1200" b="0" dirty="0" err="1">
                <a:solidFill>
                  <a:srgbClr val="000000"/>
                </a:solidFill>
                <a:effectLst/>
                <a:latin typeface="Arial"/>
                <a:ea typeface="Times New Roman"/>
              </a:rPr>
              <a:t>volcanaicity</a:t>
            </a:r>
            <a:r>
              <a:rPr lang="en-GB" sz="1200" b="0" dirty="0">
                <a:solidFill>
                  <a:srgbClr val="000000"/>
                </a:solidFill>
                <a:effectLst/>
                <a:latin typeface="Arial"/>
                <a:ea typeface="Times New Roman"/>
              </a:rPr>
              <a:t> occurred more notably in Scotland.</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During this period there was a move of the plants and animals from a marine environment to a </a:t>
            </a:r>
            <a:r>
              <a:rPr lang="en-GB" sz="1200" b="0" dirty="0" err="1">
                <a:solidFill>
                  <a:srgbClr val="000000"/>
                </a:solidFill>
                <a:effectLst/>
                <a:latin typeface="Arial"/>
                <a:ea typeface="Times New Roman"/>
              </a:rPr>
              <a:t>terrstrial</a:t>
            </a:r>
            <a:r>
              <a:rPr lang="en-GB" sz="1200" b="0" dirty="0">
                <a:solidFill>
                  <a:srgbClr val="000000"/>
                </a:solidFill>
                <a:effectLst/>
                <a:latin typeface="Arial"/>
                <a:ea typeface="Times New Roman"/>
              </a:rPr>
              <a:t> one. Globally, there was a </a:t>
            </a:r>
            <a:r>
              <a:rPr lang="en-GB" sz="1200" b="0" dirty="0" err="1">
                <a:solidFill>
                  <a:srgbClr val="000000"/>
                </a:solidFill>
                <a:effectLst/>
                <a:latin typeface="Arial"/>
                <a:ea typeface="Times New Roman"/>
              </a:rPr>
              <a:t>eustatic</a:t>
            </a:r>
            <a:r>
              <a:rPr lang="en-GB" sz="1200" b="0" dirty="0">
                <a:solidFill>
                  <a:srgbClr val="000000"/>
                </a:solidFill>
                <a:effectLst/>
                <a:latin typeface="Arial"/>
                <a:ea typeface="Times New Roman"/>
              </a:rPr>
              <a:t> </a:t>
            </a:r>
            <a:r>
              <a:rPr lang="en-GB" sz="1200" b="0" dirty="0" err="1">
                <a:solidFill>
                  <a:srgbClr val="000000"/>
                </a:solidFill>
                <a:effectLst/>
                <a:latin typeface="Arial"/>
                <a:ea typeface="Times New Roman"/>
              </a:rPr>
              <a:t>sealevel</a:t>
            </a:r>
            <a:r>
              <a:rPr lang="en-GB" sz="1200" b="0" dirty="0">
                <a:solidFill>
                  <a:srgbClr val="000000"/>
                </a:solidFill>
                <a:effectLst/>
                <a:latin typeface="Arial"/>
                <a:ea typeface="Times New Roman"/>
              </a:rPr>
              <a:t> high but this had dropped since the end of the Silurian. The climates were warm and semi-tropical over most of the Earth.</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Carboniferous</a:t>
            </a:r>
          </a:p>
          <a:p>
            <a:pPr marL="0" marR="0"/>
            <a:r>
              <a:rPr lang="en-GB" sz="1200" b="0" dirty="0">
                <a:solidFill>
                  <a:srgbClr val="000000"/>
                </a:solidFill>
                <a:effectLst/>
                <a:latin typeface="Arial"/>
                <a:ea typeface="Times New Roman"/>
              </a:rPr>
              <a:t>The Old Red Sandstone continent had begun to subside at the beginning of this period to a sufficient level where it became flooded by a shallow shelf sea in which muddy </a:t>
            </a:r>
            <a:r>
              <a:rPr lang="en-GB" sz="1200" b="0" dirty="0" err="1">
                <a:solidFill>
                  <a:srgbClr val="000000"/>
                </a:solidFill>
                <a:effectLst/>
                <a:latin typeface="Arial"/>
                <a:ea typeface="Times New Roman"/>
              </a:rPr>
              <a:t>goniatitic</a:t>
            </a:r>
            <a:r>
              <a:rPr lang="en-GB" sz="1200" b="0" dirty="0">
                <a:solidFill>
                  <a:srgbClr val="000000"/>
                </a:solidFill>
                <a:effectLst/>
                <a:latin typeface="Arial"/>
                <a:ea typeface="Times New Roman"/>
              </a:rPr>
              <a:t> sediments were deposited. The rate of subsidence varied and areas such as the Pennine Block subsided more slowly and were eventually subsided by the </a:t>
            </a:r>
            <a:r>
              <a:rPr lang="en-GB" sz="1200" b="0" dirty="0" err="1">
                <a:solidFill>
                  <a:srgbClr val="000000"/>
                </a:solidFill>
                <a:effectLst/>
                <a:latin typeface="Arial"/>
                <a:ea typeface="Times New Roman"/>
              </a:rPr>
              <a:t>Dinantian</a:t>
            </a:r>
            <a:r>
              <a:rPr lang="en-GB" sz="1200" b="0" dirty="0">
                <a:solidFill>
                  <a:srgbClr val="000000"/>
                </a:solidFill>
                <a:effectLst/>
                <a:latin typeface="Arial"/>
                <a:ea typeface="Times New Roman"/>
              </a:rPr>
              <a:t>. Deposits contain corals and brachiopods in large numbers, which were teeming in the clear tropical water.</a:t>
            </a:r>
          </a:p>
          <a:p>
            <a:pPr marL="0" marR="0"/>
            <a:r>
              <a:rPr lang="en-GB" sz="1200" b="0" dirty="0">
                <a:solidFill>
                  <a:srgbClr val="000000"/>
                </a:solidFill>
                <a:effectLst/>
                <a:latin typeface="Arial"/>
                <a:ea typeface="Times New Roman"/>
              </a:rPr>
              <a:t>As the period progressed, river deltas bounding the continent to the north spread over large areas of Britain from the Midland Valley Southwards giving rise to the Millstone Grit sequence.</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There were periodic marine transgressions over a predominantly </a:t>
            </a:r>
            <a:r>
              <a:rPr lang="en-GB" sz="1200" b="0" dirty="0" err="1">
                <a:solidFill>
                  <a:srgbClr val="000000"/>
                </a:solidFill>
                <a:effectLst/>
                <a:latin typeface="Arial"/>
                <a:ea typeface="Times New Roman"/>
              </a:rPr>
              <a:t>peneplain</a:t>
            </a:r>
            <a:r>
              <a:rPr lang="en-GB" sz="1200" b="0" dirty="0">
                <a:solidFill>
                  <a:srgbClr val="000000"/>
                </a:solidFill>
                <a:effectLst/>
                <a:latin typeface="Arial"/>
                <a:ea typeface="Times New Roman"/>
              </a:rPr>
              <a:t> </a:t>
            </a:r>
            <a:r>
              <a:rPr lang="en-GB" sz="1200" b="0" dirty="0" err="1">
                <a:solidFill>
                  <a:srgbClr val="000000"/>
                </a:solidFill>
                <a:effectLst/>
                <a:latin typeface="Arial"/>
                <a:ea typeface="Times New Roman"/>
              </a:rPr>
              <a:t>landsurface</a:t>
            </a:r>
            <a:r>
              <a:rPr lang="en-GB" sz="1200" b="0" dirty="0">
                <a:solidFill>
                  <a:srgbClr val="000000"/>
                </a:solidFill>
                <a:effectLst/>
                <a:latin typeface="Arial"/>
                <a:ea typeface="Times New Roman"/>
              </a:rPr>
              <a:t> but they receded later in the period and the deltas became forested. The remnants of which can be found in the coal seams most of which have been worked in recent times. The </a:t>
            </a:r>
            <a:r>
              <a:rPr lang="en-GB" sz="1200" b="0" dirty="0" err="1">
                <a:solidFill>
                  <a:srgbClr val="000000"/>
                </a:solidFill>
                <a:effectLst/>
                <a:latin typeface="Arial"/>
                <a:ea typeface="Times New Roman"/>
              </a:rPr>
              <a:t>cyclicity</a:t>
            </a:r>
            <a:r>
              <a:rPr lang="en-GB" sz="1200" b="0" dirty="0">
                <a:solidFill>
                  <a:srgbClr val="000000"/>
                </a:solidFill>
                <a:effectLst/>
                <a:latin typeface="Arial"/>
                <a:ea typeface="Times New Roman"/>
              </a:rPr>
              <a:t> of the Upper Carboniferous gave rise to the repetition of the coal seems at different depths. This is generally caused by repeated advance and retreat of the sea and this could possibly be associated with a variation in the spreading rate of a distant </a:t>
            </a:r>
            <a:r>
              <a:rPr lang="en-GB" sz="1200" b="0" dirty="0" err="1">
                <a:solidFill>
                  <a:srgbClr val="000000"/>
                </a:solidFill>
                <a:effectLst/>
                <a:latin typeface="Arial"/>
                <a:ea typeface="Times New Roman"/>
              </a:rPr>
              <a:t>palaeo</a:t>
            </a:r>
            <a:r>
              <a:rPr lang="en-GB" sz="1200" b="0" dirty="0">
                <a:solidFill>
                  <a:srgbClr val="000000"/>
                </a:solidFill>
                <a:effectLst/>
                <a:latin typeface="Arial"/>
                <a:ea typeface="Times New Roman"/>
              </a:rPr>
              <a:t>-ocean.</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Globally, the early Carboniferous was in </a:t>
            </a:r>
            <a:r>
              <a:rPr lang="en-GB" sz="1200" b="0" dirty="0" err="1">
                <a:solidFill>
                  <a:srgbClr val="000000"/>
                </a:solidFill>
                <a:effectLst/>
                <a:latin typeface="Arial"/>
                <a:ea typeface="Times New Roman"/>
              </a:rPr>
              <a:t>equitorial</a:t>
            </a:r>
            <a:r>
              <a:rPr lang="en-GB" sz="1200" b="0" dirty="0">
                <a:solidFill>
                  <a:srgbClr val="000000"/>
                </a:solidFill>
                <a:effectLst/>
                <a:latin typeface="Arial"/>
                <a:ea typeface="Times New Roman"/>
              </a:rPr>
              <a:t> zones, </a:t>
            </a:r>
            <a:r>
              <a:rPr lang="en-GB" sz="1200" b="0" dirty="0" err="1">
                <a:solidFill>
                  <a:srgbClr val="000000"/>
                </a:solidFill>
                <a:effectLst/>
                <a:latin typeface="Arial"/>
                <a:ea typeface="Times New Roman"/>
              </a:rPr>
              <a:t>alloiwing</a:t>
            </a:r>
            <a:r>
              <a:rPr lang="en-GB" sz="1200" b="0" dirty="0">
                <a:solidFill>
                  <a:srgbClr val="000000"/>
                </a:solidFill>
                <a:effectLst/>
                <a:latin typeface="Arial"/>
                <a:ea typeface="Times New Roman"/>
              </a:rPr>
              <a:t> for vast thicknesses of </a:t>
            </a:r>
            <a:r>
              <a:rPr lang="en-GB" sz="1200" b="0" dirty="0" err="1">
                <a:solidFill>
                  <a:srgbClr val="000000"/>
                </a:solidFill>
                <a:effectLst/>
                <a:latin typeface="Arial"/>
                <a:ea typeface="Times New Roman"/>
              </a:rPr>
              <a:t>limestones</a:t>
            </a:r>
            <a:r>
              <a:rPr lang="en-GB" sz="1200" b="0" dirty="0">
                <a:solidFill>
                  <a:srgbClr val="000000"/>
                </a:solidFill>
                <a:effectLst/>
                <a:latin typeface="Arial"/>
                <a:ea typeface="Times New Roman"/>
              </a:rPr>
              <a:t> to accumulate in North America and Europe and the humid forests with gave rise to the coal deposits. It was also the </a:t>
            </a:r>
            <a:r>
              <a:rPr lang="en-GB" sz="1200" b="0" dirty="0" err="1">
                <a:solidFill>
                  <a:srgbClr val="000000"/>
                </a:solidFill>
                <a:effectLst/>
                <a:latin typeface="Arial"/>
                <a:ea typeface="Times New Roman"/>
              </a:rPr>
              <a:t>begining</a:t>
            </a:r>
            <a:r>
              <a:rPr lang="en-GB" sz="1200" b="0" dirty="0">
                <a:solidFill>
                  <a:srgbClr val="000000"/>
                </a:solidFill>
                <a:effectLst/>
                <a:latin typeface="Arial"/>
                <a:ea typeface="Times New Roman"/>
              </a:rPr>
              <a:t> of a period of glaciation in the south.</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Towards the end of the Carboniferous a continental collision occurred known as Hercynian </a:t>
            </a:r>
            <a:r>
              <a:rPr lang="en-GB" sz="1200" b="0" dirty="0" err="1">
                <a:solidFill>
                  <a:srgbClr val="000000"/>
                </a:solidFill>
                <a:effectLst/>
                <a:latin typeface="Arial"/>
                <a:ea typeface="Times New Roman"/>
              </a:rPr>
              <a:t>Orogeney</a:t>
            </a:r>
            <a:r>
              <a:rPr lang="en-GB" sz="1200" b="0" dirty="0">
                <a:solidFill>
                  <a:srgbClr val="000000"/>
                </a:solidFill>
                <a:effectLst/>
                <a:latin typeface="Arial"/>
                <a:ea typeface="Times New Roman"/>
              </a:rPr>
              <a:t>, to the South of Britain. South Wales and Southern Ireland were the areas most intensely affected by this collision and intense deformation occurred with the same low grade metamorphism and thrusting occurring. It was during this time that SW England </a:t>
            </a:r>
            <a:r>
              <a:rPr lang="en-GB" sz="1200" b="0" dirty="0" err="1">
                <a:solidFill>
                  <a:srgbClr val="000000"/>
                </a:solidFill>
                <a:effectLst/>
                <a:latin typeface="Arial"/>
                <a:ea typeface="Times New Roman"/>
              </a:rPr>
              <a:t>botholith</a:t>
            </a:r>
            <a:r>
              <a:rPr lang="en-GB" sz="1200" b="0" dirty="0">
                <a:solidFill>
                  <a:srgbClr val="000000"/>
                </a:solidFill>
                <a:effectLst/>
                <a:latin typeface="Arial"/>
                <a:ea typeface="Times New Roman"/>
              </a:rPr>
              <a:t> was </a:t>
            </a:r>
            <a:r>
              <a:rPr lang="en-GB" sz="1200" b="0" dirty="0" err="1">
                <a:solidFill>
                  <a:srgbClr val="000000"/>
                </a:solidFill>
                <a:effectLst/>
                <a:latin typeface="Arial"/>
                <a:ea typeface="Times New Roman"/>
              </a:rPr>
              <a:t>implaced</a:t>
            </a:r>
            <a:r>
              <a:rPr lang="en-GB" sz="1200" b="0" dirty="0">
                <a:solidFill>
                  <a:srgbClr val="000000"/>
                </a:solidFill>
                <a:effectLst/>
                <a:latin typeface="Arial"/>
                <a:ea typeface="Times New Roman"/>
              </a:rPr>
              <a:t>. Northwards, much more gentle faulting and folding occurred resulting in the preservation of the coal seams in the down faulted/folded </a:t>
            </a:r>
            <a:r>
              <a:rPr lang="en-GB" sz="1200" b="0" dirty="0" err="1">
                <a:solidFill>
                  <a:srgbClr val="000000"/>
                </a:solidFill>
                <a:effectLst/>
                <a:latin typeface="Arial"/>
                <a:ea typeface="Times New Roman"/>
              </a:rPr>
              <a:t>regions.During</a:t>
            </a:r>
            <a:r>
              <a:rPr lang="en-GB" sz="1200" b="0" dirty="0">
                <a:solidFill>
                  <a:srgbClr val="000000"/>
                </a:solidFill>
                <a:effectLst/>
                <a:latin typeface="Arial"/>
                <a:ea typeface="Times New Roman"/>
              </a:rPr>
              <a:t> the </a:t>
            </a:r>
            <a:r>
              <a:rPr lang="en-GB" sz="1200" b="0" dirty="0" err="1">
                <a:solidFill>
                  <a:srgbClr val="000000"/>
                </a:solidFill>
                <a:effectLst/>
                <a:latin typeface="Arial"/>
                <a:ea typeface="Times New Roman"/>
              </a:rPr>
              <a:t>Dinantian</a:t>
            </a:r>
            <a:r>
              <a:rPr lang="en-GB" sz="1200" b="0" dirty="0">
                <a:solidFill>
                  <a:srgbClr val="000000"/>
                </a:solidFill>
                <a:effectLst/>
                <a:latin typeface="Arial"/>
                <a:ea typeface="Times New Roman"/>
              </a:rPr>
              <a:t> Britain was divided into three parts; a SW province, a central province and a Northern province. The SW province was called St. George's Land and it extended over much of Wales, E Ireland and the Midlands and there are marine sediments from Bristol to W Ireland recording the marine transgression that </a:t>
            </a:r>
            <a:r>
              <a:rPr lang="en-GB" sz="1200" b="0" dirty="0" err="1">
                <a:solidFill>
                  <a:srgbClr val="000000"/>
                </a:solidFill>
                <a:effectLst/>
                <a:latin typeface="Arial"/>
                <a:ea typeface="Times New Roman"/>
              </a:rPr>
              <a:t>occured</a:t>
            </a:r>
            <a:r>
              <a:rPr lang="en-GB" sz="1200" b="0" dirty="0">
                <a:solidFill>
                  <a:srgbClr val="000000"/>
                </a:solidFill>
                <a:effectLst/>
                <a:latin typeface="Arial"/>
                <a:ea typeface="Times New Roman"/>
              </a:rPr>
              <a:t> during this time. The central province covers </a:t>
            </a:r>
            <a:r>
              <a:rPr lang="en-GB" sz="1200" b="0" dirty="0" err="1">
                <a:solidFill>
                  <a:srgbClr val="000000"/>
                </a:solidFill>
                <a:effectLst/>
                <a:latin typeface="Arial"/>
                <a:ea typeface="Times New Roman"/>
              </a:rPr>
              <a:t>huges</a:t>
            </a:r>
            <a:r>
              <a:rPr lang="en-GB" sz="1200" b="0" dirty="0">
                <a:solidFill>
                  <a:srgbClr val="000000"/>
                </a:solidFill>
                <a:effectLst/>
                <a:latin typeface="Arial"/>
                <a:ea typeface="Times New Roman"/>
              </a:rPr>
              <a:t> parts of Ireland and the English Midlands. It has more mudstone sediments but there is good evidence of </a:t>
            </a:r>
            <a:r>
              <a:rPr lang="en-GB" sz="1200" b="0" dirty="0" err="1">
                <a:solidFill>
                  <a:srgbClr val="000000"/>
                </a:solidFill>
                <a:effectLst/>
                <a:latin typeface="Arial"/>
                <a:ea typeface="Times New Roman"/>
              </a:rPr>
              <a:t>cyclicity</a:t>
            </a:r>
            <a:r>
              <a:rPr lang="en-GB" sz="1200" b="0" dirty="0">
                <a:solidFill>
                  <a:srgbClr val="000000"/>
                </a:solidFill>
                <a:effectLst/>
                <a:latin typeface="Arial"/>
                <a:ea typeface="Times New Roman"/>
              </a:rPr>
              <a:t> and there are six recognisable cycles. There are major developments of lime </a:t>
            </a:r>
            <a:r>
              <a:rPr lang="en-GB" sz="1200" b="0" dirty="0" err="1">
                <a:solidFill>
                  <a:srgbClr val="000000"/>
                </a:solidFill>
                <a:effectLst/>
                <a:latin typeface="Arial"/>
                <a:ea typeface="Times New Roman"/>
              </a:rPr>
              <a:t>mudbanks</a:t>
            </a:r>
            <a:r>
              <a:rPr lang="en-GB" sz="1200" b="0" dirty="0">
                <a:solidFill>
                  <a:srgbClr val="000000"/>
                </a:solidFill>
                <a:effectLst/>
                <a:latin typeface="Arial"/>
                <a:ea typeface="Times New Roman"/>
              </a:rPr>
              <a:t> and these can be seen in Ireland and Yorkshire. The Northern province contains thinner limestone and sandstone sequences showing a similar </a:t>
            </a:r>
            <a:r>
              <a:rPr lang="en-GB" sz="1200" b="0" dirty="0" err="1">
                <a:solidFill>
                  <a:srgbClr val="000000"/>
                </a:solidFill>
                <a:effectLst/>
                <a:latin typeface="Arial"/>
                <a:ea typeface="Times New Roman"/>
              </a:rPr>
              <a:t>cyclicity</a:t>
            </a:r>
            <a:r>
              <a:rPr lang="en-GB" sz="1200" b="0" dirty="0">
                <a:solidFill>
                  <a:srgbClr val="000000"/>
                </a:solidFill>
                <a:effectLst/>
                <a:latin typeface="Arial"/>
                <a:ea typeface="Times New Roman"/>
              </a:rPr>
              <a:t> as those in the central province. In the Northumberland basin, rivers flowed from the north and east, eroding debris from the Southern Uplands block. There is also evidence of active faulting and </a:t>
            </a:r>
            <a:r>
              <a:rPr lang="en-GB" sz="1200" b="0" dirty="0" err="1">
                <a:solidFill>
                  <a:srgbClr val="000000"/>
                </a:solidFill>
                <a:effectLst/>
                <a:latin typeface="Arial"/>
                <a:ea typeface="Times New Roman"/>
              </a:rPr>
              <a:t>vulcanism</a:t>
            </a:r>
            <a:r>
              <a:rPr lang="en-GB" sz="1200" b="0" dirty="0">
                <a:solidFill>
                  <a:srgbClr val="000000"/>
                </a:solidFill>
                <a:effectLst/>
                <a:latin typeface="Arial"/>
                <a:ea typeface="Times New Roman"/>
              </a:rPr>
              <a:t> along the margins of the province.</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Permian and Triassic</a:t>
            </a:r>
          </a:p>
          <a:p>
            <a:pPr marL="0" marR="0"/>
            <a:r>
              <a:rPr lang="en-GB" sz="1200" b="0" dirty="0">
                <a:solidFill>
                  <a:srgbClr val="000000"/>
                </a:solidFill>
                <a:effectLst/>
                <a:latin typeface="Arial"/>
                <a:ea typeface="Times New Roman"/>
              </a:rPr>
              <a:t>Britain essentially became a land area on the northern fringe of a new continent after the Hercynian </a:t>
            </a:r>
            <a:r>
              <a:rPr lang="en-GB" sz="1200" b="0" dirty="0" err="1">
                <a:solidFill>
                  <a:srgbClr val="000000"/>
                </a:solidFill>
                <a:effectLst/>
                <a:latin typeface="Arial"/>
                <a:ea typeface="Times New Roman"/>
              </a:rPr>
              <a:t>Orogeney</a:t>
            </a:r>
            <a:r>
              <a:rPr lang="en-GB" sz="1200" b="0" dirty="0">
                <a:solidFill>
                  <a:srgbClr val="000000"/>
                </a:solidFill>
                <a:effectLst/>
                <a:latin typeface="Arial"/>
                <a:ea typeface="Times New Roman"/>
              </a:rPr>
              <a:t>. The climate was arid and so a characteristic new deposit was laid down in desert environment. This was called the New Red Sandstone. This was produced by rapid erosion from the uplands producing this coarse sandstone. There is also evidence of some fluvial sediment which would have transported this coarse </a:t>
            </a:r>
            <a:r>
              <a:rPr lang="en-GB" sz="1200" b="0" dirty="0" err="1">
                <a:solidFill>
                  <a:srgbClr val="000000"/>
                </a:solidFill>
                <a:effectLst/>
                <a:latin typeface="Arial"/>
                <a:ea typeface="Times New Roman"/>
              </a:rPr>
              <a:t>sandsone</a:t>
            </a:r>
            <a:r>
              <a:rPr lang="en-GB" sz="1200" b="0" dirty="0">
                <a:solidFill>
                  <a:srgbClr val="000000"/>
                </a:solidFill>
                <a:effectLst/>
                <a:latin typeface="Arial"/>
                <a:ea typeface="Times New Roman"/>
              </a:rPr>
              <a:t>.</a:t>
            </a:r>
          </a:p>
          <a:p>
            <a:pPr marL="0" marR="0"/>
            <a:r>
              <a:rPr lang="en-GB" sz="1200" b="0" dirty="0">
                <a:solidFill>
                  <a:srgbClr val="000000"/>
                </a:solidFill>
                <a:effectLst/>
                <a:latin typeface="Arial"/>
                <a:ea typeface="Times New Roman"/>
              </a:rPr>
              <a:t>During the Permian, a crustal warping of part of NE England caused the land surface to be invaded by the Zechstein Sea. This invasion is possible due to the deglaciation which then caused a </a:t>
            </a:r>
            <a:r>
              <a:rPr lang="en-GB" sz="1200" b="0" dirty="0" err="1">
                <a:solidFill>
                  <a:srgbClr val="000000"/>
                </a:solidFill>
                <a:effectLst/>
                <a:latin typeface="Arial"/>
                <a:ea typeface="Times New Roman"/>
              </a:rPr>
              <a:t>eustatic</a:t>
            </a:r>
            <a:r>
              <a:rPr lang="en-GB" sz="1200" b="0" dirty="0">
                <a:solidFill>
                  <a:srgbClr val="000000"/>
                </a:solidFill>
                <a:effectLst/>
                <a:latin typeface="Arial"/>
                <a:ea typeface="Times New Roman"/>
              </a:rPr>
              <a:t> rise in sea level. It is possible to recognise up to five major cycles of transgression by </a:t>
            </a:r>
            <a:r>
              <a:rPr lang="en-GB" sz="1200" b="0" dirty="0" err="1">
                <a:solidFill>
                  <a:srgbClr val="000000"/>
                </a:solidFill>
                <a:effectLst/>
                <a:latin typeface="Arial"/>
                <a:ea typeface="Times New Roman"/>
              </a:rPr>
              <a:t>studing</a:t>
            </a:r>
            <a:r>
              <a:rPr lang="en-GB" sz="1200" b="0" dirty="0">
                <a:solidFill>
                  <a:srgbClr val="000000"/>
                </a:solidFill>
                <a:effectLst/>
                <a:latin typeface="Arial"/>
                <a:ea typeface="Times New Roman"/>
              </a:rPr>
              <a:t> the salt deposits </a:t>
            </a:r>
            <a:r>
              <a:rPr lang="en-GB" sz="1200" b="0" dirty="0" err="1">
                <a:solidFill>
                  <a:srgbClr val="000000"/>
                </a:solidFill>
                <a:effectLst/>
                <a:latin typeface="Arial"/>
                <a:ea typeface="Times New Roman"/>
              </a:rPr>
              <a:t>whichnare</a:t>
            </a:r>
            <a:r>
              <a:rPr lang="en-GB" sz="1200" b="0" dirty="0">
                <a:solidFill>
                  <a:srgbClr val="000000"/>
                </a:solidFill>
                <a:effectLst/>
                <a:latin typeface="Arial"/>
                <a:ea typeface="Times New Roman"/>
              </a:rPr>
              <a:t> precipitated out in a set sequence. the base of the </a:t>
            </a:r>
            <a:r>
              <a:rPr lang="en-GB" sz="1200" b="0" dirty="0" err="1">
                <a:solidFill>
                  <a:srgbClr val="000000"/>
                </a:solidFill>
                <a:effectLst/>
                <a:latin typeface="Arial"/>
                <a:ea typeface="Times New Roman"/>
              </a:rPr>
              <a:t>transgressionis</a:t>
            </a:r>
            <a:r>
              <a:rPr lang="en-GB" sz="1200" b="0" dirty="0">
                <a:solidFill>
                  <a:srgbClr val="000000"/>
                </a:solidFill>
                <a:effectLst/>
                <a:latin typeface="Arial"/>
                <a:ea typeface="Times New Roman"/>
              </a:rPr>
              <a:t> a Marl Slate which is abundant in fish and plant fossils and this is then followed by the Magnesian Limestone which is then overlain by typical </a:t>
            </a:r>
            <a:r>
              <a:rPr lang="en-GB" sz="1200" b="0" dirty="0" err="1">
                <a:solidFill>
                  <a:srgbClr val="000000"/>
                </a:solidFill>
                <a:effectLst/>
                <a:latin typeface="Arial"/>
                <a:ea typeface="Times New Roman"/>
              </a:rPr>
              <a:t>evaporite</a:t>
            </a:r>
            <a:r>
              <a:rPr lang="en-GB" sz="1200" b="0" dirty="0">
                <a:solidFill>
                  <a:srgbClr val="000000"/>
                </a:solidFill>
                <a:effectLst/>
                <a:latin typeface="Arial"/>
                <a:ea typeface="Times New Roman"/>
              </a:rPr>
              <a:t> </a:t>
            </a:r>
            <a:r>
              <a:rPr lang="en-GB" sz="1200" b="0" dirty="0" err="1">
                <a:solidFill>
                  <a:srgbClr val="000000"/>
                </a:solidFill>
                <a:effectLst/>
                <a:latin typeface="Arial"/>
                <a:ea typeface="Times New Roman"/>
              </a:rPr>
              <a:t>deposits.This</a:t>
            </a:r>
            <a:r>
              <a:rPr lang="en-GB" sz="1200" b="0" dirty="0">
                <a:solidFill>
                  <a:srgbClr val="000000"/>
                </a:solidFill>
                <a:effectLst/>
                <a:latin typeface="Arial"/>
                <a:ea typeface="Times New Roman"/>
              </a:rPr>
              <a:t> </a:t>
            </a:r>
            <a:r>
              <a:rPr lang="en-GB" sz="1200" b="0" dirty="0" err="1">
                <a:solidFill>
                  <a:srgbClr val="000000"/>
                </a:solidFill>
                <a:effectLst/>
                <a:latin typeface="Arial"/>
                <a:ea typeface="Times New Roman"/>
              </a:rPr>
              <a:t>occured</a:t>
            </a:r>
            <a:r>
              <a:rPr lang="en-GB" sz="1200" b="0" dirty="0">
                <a:solidFill>
                  <a:srgbClr val="000000"/>
                </a:solidFill>
                <a:effectLst/>
                <a:latin typeface="Arial"/>
                <a:ea typeface="Times New Roman"/>
              </a:rPr>
              <a:t> as the </a:t>
            </a:r>
            <a:r>
              <a:rPr lang="en-GB" sz="1200" b="0" dirty="0" err="1">
                <a:solidFill>
                  <a:srgbClr val="000000"/>
                </a:solidFill>
                <a:effectLst/>
                <a:latin typeface="Arial"/>
                <a:ea typeface="Times New Roman"/>
              </a:rPr>
              <a:t>coninents</a:t>
            </a:r>
            <a:r>
              <a:rPr lang="en-GB" sz="1200" b="0" dirty="0">
                <a:solidFill>
                  <a:srgbClr val="000000"/>
                </a:solidFill>
                <a:effectLst/>
                <a:latin typeface="Arial"/>
                <a:ea typeface="Times New Roman"/>
              </a:rPr>
              <a:t> continued to fuse together after the Hercynian Orogeny. There was also some continued </a:t>
            </a:r>
            <a:r>
              <a:rPr lang="en-GB" sz="1200" b="0" dirty="0" err="1">
                <a:solidFill>
                  <a:srgbClr val="000000"/>
                </a:solidFill>
                <a:effectLst/>
                <a:latin typeface="Arial"/>
                <a:ea typeface="Times New Roman"/>
              </a:rPr>
              <a:t>vulcanism</a:t>
            </a:r>
            <a:r>
              <a:rPr lang="en-GB" sz="1200" b="0" dirty="0">
                <a:solidFill>
                  <a:srgbClr val="000000"/>
                </a:solidFill>
                <a:effectLst/>
                <a:latin typeface="Arial"/>
                <a:ea typeface="Times New Roman"/>
              </a:rPr>
              <a:t> in SW England, the Midland Valley and the North Sea. In general there was an increase in land area as many areas were fused together.</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Most Triassic deposits are typically terrestrial. In the Lower-Mid Triassic there are three types of sandstone </a:t>
            </a:r>
            <a:r>
              <a:rPr lang="en-GB" sz="1200" b="0" dirty="0" err="1">
                <a:solidFill>
                  <a:srgbClr val="000000"/>
                </a:solidFill>
                <a:effectLst/>
                <a:latin typeface="Arial"/>
                <a:ea typeface="Times New Roman"/>
              </a:rPr>
              <a:t>facies</a:t>
            </a:r>
            <a:r>
              <a:rPr lang="en-GB" sz="1200" b="0" dirty="0">
                <a:solidFill>
                  <a:srgbClr val="000000"/>
                </a:solidFill>
                <a:effectLst/>
                <a:latin typeface="Arial"/>
                <a:ea typeface="Times New Roman"/>
              </a:rPr>
              <a:t>; coarse grained </a:t>
            </a:r>
            <a:r>
              <a:rPr lang="en-GB" sz="1200" b="0" dirty="0" err="1">
                <a:solidFill>
                  <a:srgbClr val="000000"/>
                </a:solidFill>
                <a:effectLst/>
                <a:latin typeface="Arial"/>
                <a:ea typeface="Times New Roman"/>
              </a:rPr>
              <a:t>breccias,conglomerates</a:t>
            </a:r>
            <a:r>
              <a:rPr lang="en-GB" sz="1200" b="0" dirty="0">
                <a:solidFill>
                  <a:srgbClr val="000000"/>
                </a:solidFill>
                <a:effectLst/>
                <a:latin typeface="Arial"/>
                <a:ea typeface="Times New Roman"/>
              </a:rPr>
              <a:t> and sandstones; red sandstones and </a:t>
            </a:r>
            <a:r>
              <a:rPr lang="en-GB" sz="1200" b="0" dirty="0" err="1">
                <a:solidFill>
                  <a:srgbClr val="000000"/>
                </a:solidFill>
                <a:effectLst/>
                <a:latin typeface="Arial"/>
                <a:ea typeface="Times New Roman"/>
              </a:rPr>
              <a:t>siltsones</a:t>
            </a:r>
            <a:r>
              <a:rPr lang="en-GB" sz="1200" b="0" dirty="0">
                <a:solidFill>
                  <a:srgbClr val="000000"/>
                </a:solidFill>
                <a:effectLst/>
                <a:latin typeface="Arial"/>
                <a:ea typeface="Times New Roman"/>
              </a:rPr>
              <a:t>; and </a:t>
            </a:r>
            <a:r>
              <a:rPr lang="en-GB" sz="1200" b="0" dirty="0" err="1">
                <a:solidFill>
                  <a:srgbClr val="000000"/>
                </a:solidFill>
                <a:effectLst/>
                <a:latin typeface="Arial"/>
                <a:ea typeface="Times New Roman"/>
              </a:rPr>
              <a:t>evaporites.Triassic</a:t>
            </a:r>
            <a:r>
              <a:rPr lang="en-GB" sz="1200" b="0" dirty="0">
                <a:solidFill>
                  <a:srgbClr val="000000"/>
                </a:solidFill>
                <a:effectLst/>
                <a:latin typeface="Arial"/>
                <a:ea typeface="Times New Roman"/>
              </a:rPr>
              <a:t> salt deposits can also be found, especially in Cheshire and they were believed to have been formed in a smaller sea or large lake on the opposite side of the Pennine Ridge. In the Mid-Upper Triassic there are again another three types of </a:t>
            </a:r>
            <a:r>
              <a:rPr lang="en-GB" sz="1200" b="0" dirty="0" err="1">
                <a:solidFill>
                  <a:srgbClr val="000000"/>
                </a:solidFill>
                <a:effectLst/>
                <a:latin typeface="Arial"/>
                <a:ea typeface="Times New Roman"/>
              </a:rPr>
              <a:t>facies</a:t>
            </a:r>
            <a:r>
              <a:rPr lang="en-GB" sz="1200" b="0" dirty="0">
                <a:solidFill>
                  <a:srgbClr val="000000"/>
                </a:solidFill>
                <a:effectLst/>
                <a:latin typeface="Arial"/>
                <a:ea typeface="Times New Roman"/>
              </a:rPr>
              <a:t>; the Mudstone group ( </a:t>
            </a:r>
            <a:r>
              <a:rPr lang="en-GB" sz="1200" b="0" dirty="0" err="1">
                <a:solidFill>
                  <a:srgbClr val="000000"/>
                </a:solidFill>
                <a:effectLst/>
                <a:latin typeface="Arial"/>
                <a:ea typeface="Times New Roman"/>
              </a:rPr>
              <a:t>reprenseting</a:t>
            </a:r>
            <a:r>
              <a:rPr lang="en-GB" sz="1200" b="0" dirty="0">
                <a:solidFill>
                  <a:srgbClr val="000000"/>
                </a:solidFill>
                <a:effectLst/>
                <a:latin typeface="Arial"/>
                <a:ea typeface="Times New Roman"/>
              </a:rPr>
              <a:t> great lakes or inland seas); the Penarth group (representing a transition from </a:t>
            </a:r>
            <a:r>
              <a:rPr lang="en-GB" sz="1200" b="0" dirty="0" err="1">
                <a:solidFill>
                  <a:srgbClr val="000000"/>
                </a:solidFill>
                <a:effectLst/>
                <a:latin typeface="Arial"/>
                <a:ea typeface="Times New Roman"/>
              </a:rPr>
              <a:t>shalow</a:t>
            </a:r>
            <a:r>
              <a:rPr lang="en-GB" sz="1200" b="0" dirty="0">
                <a:solidFill>
                  <a:srgbClr val="000000"/>
                </a:solidFill>
                <a:effectLst/>
                <a:latin typeface="Arial"/>
                <a:ea typeface="Times New Roman"/>
              </a:rPr>
              <a:t> to deep marine sediments) contain the classic Rhaetic </a:t>
            </a:r>
            <a:r>
              <a:rPr lang="en-GB" sz="1200" b="0" dirty="0" err="1">
                <a:solidFill>
                  <a:srgbClr val="000000"/>
                </a:solidFill>
                <a:effectLst/>
                <a:latin typeface="Arial"/>
                <a:ea typeface="Times New Roman"/>
              </a:rPr>
              <a:t>bonebeds</a:t>
            </a:r>
            <a:r>
              <a:rPr lang="en-GB" sz="1200" b="0" dirty="0">
                <a:solidFill>
                  <a:srgbClr val="000000"/>
                </a:solidFill>
                <a:effectLst/>
                <a:latin typeface="Arial"/>
                <a:ea typeface="Times New Roman"/>
              </a:rPr>
              <a:t>; and a set of arid deposits towards the end of the Triassic.</a:t>
            </a:r>
          </a:p>
          <a:p>
            <a:pPr marL="0" marR="0"/>
            <a:endParaRPr lang="en-GB" sz="1200" b="0" dirty="0">
              <a:solidFill>
                <a:srgbClr val="000000"/>
              </a:solidFill>
              <a:effectLst/>
              <a:latin typeface="Arial"/>
              <a:ea typeface="Times New Roman"/>
            </a:endParaRPr>
          </a:p>
          <a:p>
            <a:pPr marL="0" marR="0"/>
            <a:r>
              <a:rPr lang="en-GB" sz="1200" b="0" dirty="0">
                <a:solidFill>
                  <a:srgbClr val="000000"/>
                </a:solidFill>
                <a:effectLst/>
                <a:latin typeface="Arial"/>
                <a:ea typeface="Times New Roman"/>
              </a:rPr>
              <a:t>One of the most famous episodes in the </a:t>
            </a:r>
            <a:r>
              <a:rPr lang="en-GB" sz="1200" b="0" dirty="0" err="1">
                <a:solidFill>
                  <a:srgbClr val="000000"/>
                </a:solidFill>
                <a:effectLst/>
                <a:latin typeface="Arial"/>
                <a:ea typeface="Times New Roman"/>
              </a:rPr>
              <a:t>Permo</a:t>
            </a:r>
            <a:r>
              <a:rPr lang="en-GB" sz="1200" b="0" dirty="0">
                <a:solidFill>
                  <a:srgbClr val="000000"/>
                </a:solidFill>
                <a:effectLst/>
                <a:latin typeface="Arial"/>
                <a:ea typeface="Times New Roman"/>
              </a:rPr>
              <a:t>-Triassic is the mass extinction that </a:t>
            </a:r>
            <a:r>
              <a:rPr lang="en-GB" sz="1200" b="0" dirty="0" err="1">
                <a:solidFill>
                  <a:srgbClr val="000000"/>
                </a:solidFill>
                <a:effectLst/>
                <a:latin typeface="Arial"/>
                <a:ea typeface="Times New Roman"/>
              </a:rPr>
              <a:t>occured</a:t>
            </a:r>
            <a:r>
              <a:rPr lang="en-GB" sz="1200" b="0" dirty="0">
                <a:solidFill>
                  <a:srgbClr val="000000"/>
                </a:solidFill>
                <a:effectLst/>
                <a:latin typeface="Arial"/>
                <a:ea typeface="Times New Roman"/>
              </a:rPr>
              <a:t>. It involved the extinction of most of the major groups of organisms that had dominated the Palaeozoic seas in a time of less than 15 million years. Many of the organisms that </a:t>
            </a:r>
            <a:r>
              <a:rPr lang="en-GB" sz="1200" b="0" dirty="0" err="1">
                <a:solidFill>
                  <a:srgbClr val="000000"/>
                </a:solidFill>
                <a:effectLst/>
                <a:latin typeface="Arial"/>
                <a:ea typeface="Times New Roman"/>
              </a:rPr>
              <a:t>wre</a:t>
            </a:r>
            <a:r>
              <a:rPr lang="en-GB" sz="1200" b="0" dirty="0">
                <a:solidFill>
                  <a:srgbClr val="000000"/>
                </a:solidFill>
                <a:effectLst/>
                <a:latin typeface="Arial"/>
                <a:ea typeface="Times New Roman"/>
              </a:rPr>
              <a:t> not made extinct were rapidly reduced in numbers. Despite these </a:t>
            </a:r>
            <a:r>
              <a:rPr lang="en-GB" sz="1200" b="0" dirty="0" err="1">
                <a:solidFill>
                  <a:srgbClr val="000000"/>
                </a:solidFill>
                <a:effectLst/>
                <a:latin typeface="Arial"/>
                <a:ea typeface="Times New Roman"/>
              </a:rPr>
              <a:t>extictions</a:t>
            </a:r>
            <a:r>
              <a:rPr lang="en-GB" sz="1200" b="0" dirty="0">
                <a:solidFill>
                  <a:srgbClr val="000000"/>
                </a:solidFill>
                <a:effectLst/>
                <a:latin typeface="Arial"/>
                <a:ea typeface="Times New Roman"/>
              </a:rPr>
              <a:t> there were also some organisms that were unaffected and this causes some curiosity as some were morphologically similar to some of those that had died out, E.g. </a:t>
            </a:r>
            <a:r>
              <a:rPr lang="en-GB" sz="1200" b="0" dirty="0" err="1">
                <a:solidFill>
                  <a:srgbClr val="000000"/>
                </a:solidFill>
                <a:effectLst/>
                <a:latin typeface="Arial"/>
                <a:ea typeface="Times New Roman"/>
              </a:rPr>
              <a:t>ammonoids</a:t>
            </a:r>
            <a:r>
              <a:rPr lang="en-GB" sz="1200" b="0" dirty="0">
                <a:solidFill>
                  <a:srgbClr val="000000"/>
                </a:solidFill>
                <a:effectLst/>
                <a:latin typeface="Arial"/>
                <a:ea typeface="Times New Roman"/>
              </a:rPr>
              <a:t> died out where as </a:t>
            </a:r>
            <a:r>
              <a:rPr lang="en-GB" sz="1200" b="0" dirty="0" err="1">
                <a:solidFill>
                  <a:srgbClr val="000000"/>
                </a:solidFill>
                <a:effectLst/>
                <a:latin typeface="Arial"/>
                <a:ea typeface="Times New Roman"/>
              </a:rPr>
              <a:t>nautiloids</a:t>
            </a:r>
            <a:r>
              <a:rPr lang="en-GB" sz="1200" b="0" dirty="0">
                <a:solidFill>
                  <a:srgbClr val="000000"/>
                </a:solidFill>
                <a:effectLst/>
                <a:latin typeface="Arial"/>
                <a:ea typeface="Times New Roman"/>
              </a:rPr>
              <a:t> survived. As a result of all these changes, the early Triassic seas </a:t>
            </a:r>
            <a:r>
              <a:rPr lang="en-GB" sz="1200" b="0" dirty="0" err="1">
                <a:solidFill>
                  <a:srgbClr val="000000"/>
                </a:solidFill>
                <a:effectLst/>
                <a:latin typeface="Arial"/>
                <a:ea typeface="Times New Roman"/>
              </a:rPr>
              <a:t>conained</a:t>
            </a:r>
            <a:r>
              <a:rPr lang="en-GB" sz="1200" b="0" dirty="0">
                <a:solidFill>
                  <a:srgbClr val="000000"/>
                </a:solidFill>
                <a:effectLst/>
                <a:latin typeface="Arial"/>
                <a:ea typeface="Times New Roman"/>
              </a:rPr>
              <a:t> an unusually narrow range of organisms.</a:t>
            </a:r>
          </a:p>
          <a:p>
            <a:pPr marL="0" marR="0"/>
            <a:r>
              <a:rPr lang="en-GB" sz="1200" b="0" dirty="0">
                <a:solidFill>
                  <a:srgbClr val="000000"/>
                </a:solidFill>
                <a:effectLst/>
                <a:latin typeface="Arial"/>
                <a:ea typeface="Times New Roman"/>
              </a:rPr>
              <a:t>Towards the end of the Triassic the super continent of Pangea began to break up, rifting between N Africa, Europe </a:t>
            </a:r>
            <a:r>
              <a:rPr lang="en-GB" sz="1200" b="0" dirty="0" err="1">
                <a:solidFill>
                  <a:srgbClr val="000000"/>
                </a:solidFill>
                <a:effectLst/>
                <a:latin typeface="Arial"/>
                <a:ea typeface="Times New Roman"/>
              </a:rPr>
              <a:t>amd</a:t>
            </a:r>
            <a:r>
              <a:rPr lang="en-GB" sz="1200" b="0" dirty="0">
                <a:solidFill>
                  <a:srgbClr val="000000"/>
                </a:solidFill>
                <a:effectLst/>
                <a:latin typeface="Arial"/>
                <a:ea typeface="Times New Roman"/>
              </a:rPr>
              <a:t> N America.</a:t>
            </a:r>
          </a:p>
          <a:p>
            <a:pPr marL="0" marR="0"/>
            <a:endParaRPr lang="en-GB" sz="1200" b="0" dirty="0">
              <a:solidFill>
                <a:srgbClr val="000000"/>
              </a:solidFill>
              <a:effectLst/>
              <a:latin typeface="Arial"/>
              <a:ea typeface="Times New Roman"/>
            </a:endParaRPr>
          </a:p>
          <a:p>
            <a:pPr marL="0" marR="0"/>
            <a:endParaRPr lang="en-GB" sz="1200" b="0" dirty="0">
              <a:solidFill>
                <a:srgbClr val="000000"/>
              </a:solidFill>
              <a:effectLst/>
              <a:latin typeface="Arial"/>
              <a:ea typeface="Times New Roman"/>
            </a:endParaRPr>
          </a:p>
          <a:p>
            <a:pPr marL="0" marR="0"/>
            <a:r>
              <a:rPr lang="en-GB" sz="1200" b="1" dirty="0">
                <a:solidFill>
                  <a:srgbClr val="000000"/>
                </a:solidFill>
                <a:effectLst/>
                <a:latin typeface="Arial"/>
                <a:ea typeface="Times New Roman"/>
              </a:rPr>
              <a:t>Really good more on Devonian and Carboniferous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Devonian, 385 – 359 million years ago</a:t>
            </a:r>
          </a:p>
          <a:p>
            <a:r>
              <a:rPr lang="en-GB" sz="1200" b="0" i="0" kern="1200" dirty="0">
                <a:solidFill>
                  <a:schemeClr val="tx1"/>
                </a:solidFill>
                <a:effectLst/>
                <a:latin typeface="+mn-lt"/>
                <a:ea typeface="+mn-ea"/>
                <a:cs typeface="+mn-cs"/>
              </a:rPr>
              <a:t>The Mendip region formed part of a broad coastal plain in the Devonian. Meandering rivers crossing this plain deposited sands, pebble beds and muds.</a:t>
            </a:r>
          </a:p>
          <a:p>
            <a:r>
              <a:rPr lang="en-GB" sz="1200" b="0" i="0" kern="1200" dirty="0">
                <a:solidFill>
                  <a:schemeClr val="tx1"/>
                </a:solidFill>
                <a:effectLst/>
                <a:latin typeface="+mn-lt"/>
                <a:ea typeface="+mn-ea"/>
                <a:cs typeface="+mn-cs"/>
              </a:rPr>
              <a:t>Earth movements at the end of the Silurian saw the final closure of the Iapetus Ocean that had separated northern and southern Britain. With the final elimination of the sea from most of the UK, and the creation of mountain chains across Scotland, Wales and Northern England, Britain was now part of a semi-arid continental landmass.</a:t>
            </a:r>
          </a:p>
          <a:p>
            <a:r>
              <a:rPr lang="en-GB" sz="1200" b="0" i="0" kern="1200" dirty="0">
                <a:solidFill>
                  <a:schemeClr val="tx1"/>
                </a:solidFill>
                <a:effectLst/>
                <a:latin typeface="+mn-lt"/>
                <a:ea typeface="+mn-ea"/>
                <a:cs typeface="+mn-cs"/>
              </a:rPr>
              <a:t>In the Mendips, only the youngest part of the Devonian is represented in the rock succession. The thick sandstones, pebbly sandstones and mudstones of the Portishead Formation were laid down by meandering river systems at the southern margin of a large landmass. The sea covered southern England south of the Mendips.</a:t>
            </a:r>
          </a:p>
          <a:p>
            <a:r>
              <a:rPr lang="en-GB" sz="1200" b="0" i="0" kern="1200" dirty="0">
                <a:solidFill>
                  <a:schemeClr val="tx1"/>
                </a:solidFill>
                <a:effectLst/>
                <a:latin typeface="+mn-lt"/>
                <a:ea typeface="+mn-ea"/>
                <a:cs typeface="+mn-cs"/>
              </a:rPr>
              <a:t>During the Devonian land plants evolved, and the microscopic spores they produced are sometimes found as fossils. Towards the top of the largely </a:t>
            </a:r>
            <a:r>
              <a:rPr lang="en-GB" sz="1200" b="0" i="0" kern="1200" dirty="0" err="1">
                <a:solidFill>
                  <a:schemeClr val="tx1"/>
                </a:solidFill>
                <a:effectLst/>
                <a:latin typeface="+mn-lt"/>
                <a:ea typeface="+mn-ea"/>
                <a:cs typeface="+mn-cs"/>
              </a:rPr>
              <a:t>unfossiliferous</a:t>
            </a:r>
            <a:r>
              <a:rPr lang="en-GB" sz="1200" b="0" i="0" kern="1200" dirty="0">
                <a:solidFill>
                  <a:schemeClr val="tx1"/>
                </a:solidFill>
                <a:effectLst/>
                <a:latin typeface="+mn-lt"/>
                <a:ea typeface="+mn-ea"/>
                <a:cs typeface="+mn-cs"/>
              </a:rPr>
              <a:t> Devonian succession in the Mendips, there are the remains of plants and fish, heralding the dramatic change in environment that occurred across the region at the beginning of the Carboniferous.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Carboniferous, 359 – 299 million years ago</a:t>
            </a:r>
          </a:p>
          <a:p>
            <a:r>
              <a:rPr lang="en-GB" sz="1200" b="0" i="0" kern="1200" dirty="0">
                <a:solidFill>
                  <a:schemeClr val="tx1"/>
                </a:solidFill>
                <a:effectLst/>
                <a:latin typeface="+mn-lt"/>
                <a:ea typeface="+mn-ea"/>
                <a:cs typeface="+mn-cs"/>
              </a:rPr>
              <a:t>Tropical reefs</a:t>
            </a:r>
          </a:p>
          <a:p>
            <a:r>
              <a:rPr lang="en-GB" sz="1200" b="0" i="0" kern="1200" dirty="0">
                <a:solidFill>
                  <a:schemeClr val="tx1"/>
                </a:solidFill>
                <a:effectLst/>
                <a:latin typeface="+mn-lt"/>
                <a:ea typeface="+mn-ea"/>
                <a:cs typeface="+mn-cs"/>
              </a:rPr>
              <a:t>A reconstruction of the paleogeography in the early Carboniferous.</a:t>
            </a:r>
          </a:p>
          <a:p>
            <a:r>
              <a:rPr lang="en-GB" sz="1200" b="0" i="0" kern="1200" dirty="0">
                <a:solidFill>
                  <a:schemeClr val="tx1"/>
                </a:solidFill>
                <a:effectLst/>
                <a:latin typeface="+mn-lt"/>
                <a:ea typeface="+mn-ea"/>
                <a:cs typeface="+mn-cs"/>
              </a:rPr>
              <a:t>At the end of the Devonian the sea spread across the Mendip area, marking the beginning of a long phase of limestone deposition. Initially, muddy sediments accumulated (Avon Group) in shallow, turbid waters, but gradually the reef </a:t>
            </a:r>
            <a:r>
              <a:rPr lang="en-GB" sz="1200" b="0" i="0" kern="1200" dirty="0" err="1">
                <a:solidFill>
                  <a:schemeClr val="tx1"/>
                </a:solidFill>
                <a:effectLst/>
                <a:latin typeface="+mn-lt"/>
                <a:ea typeface="+mn-ea"/>
                <a:cs typeface="+mn-cs"/>
              </a:rPr>
              <a:t>limestones</a:t>
            </a:r>
            <a:r>
              <a:rPr lang="en-GB" sz="1200" b="0" i="0" kern="1200" dirty="0">
                <a:solidFill>
                  <a:schemeClr val="tx1"/>
                </a:solidFill>
                <a:effectLst/>
                <a:latin typeface="+mn-lt"/>
                <a:ea typeface="+mn-ea"/>
                <a:cs typeface="+mn-cs"/>
              </a:rPr>
              <a:t> that are characteristic of the Carboniferous Limestone (Pembroke Limestone Group) became predominant. The environment in which these rocks formed was analogous to the Bahamas today, with tropical, warm, clear shallow water conditions covering the Mendip region in the early Carboniferous.</a:t>
            </a:r>
          </a:p>
          <a:p>
            <a:r>
              <a:rPr lang="en-GB" sz="1200" b="0" i="0" kern="1200" dirty="0">
                <a:solidFill>
                  <a:schemeClr val="tx1"/>
                </a:solidFill>
                <a:effectLst/>
                <a:latin typeface="+mn-lt"/>
                <a:ea typeface="+mn-ea"/>
                <a:cs typeface="+mn-cs"/>
              </a:rPr>
              <a:t>Sandstone deltas</a:t>
            </a:r>
          </a:p>
          <a:p>
            <a:r>
              <a:rPr lang="en-GB" sz="1200" b="0" i="0" kern="1200" dirty="0">
                <a:solidFill>
                  <a:schemeClr val="tx1"/>
                </a:solidFill>
                <a:effectLst/>
                <a:latin typeface="+mn-lt"/>
                <a:ea typeface="+mn-ea"/>
                <a:cs typeface="+mn-cs"/>
              </a:rPr>
              <a:t>Deposition of the Carboniferous Limestone was abruptly terminated by the southward spread of sandy sediment that today forms the </a:t>
            </a:r>
            <a:r>
              <a:rPr lang="en-GB" sz="1200" b="0" i="0" kern="1200" dirty="0" err="1">
                <a:solidFill>
                  <a:schemeClr val="tx1"/>
                </a:solidFill>
                <a:effectLst/>
                <a:latin typeface="+mn-lt"/>
                <a:ea typeface="+mn-ea"/>
                <a:cs typeface="+mn-cs"/>
              </a:rPr>
              <a:t>Quartzitic</a:t>
            </a:r>
            <a:r>
              <a:rPr lang="en-GB" sz="1200" b="0" i="0" kern="1200" dirty="0">
                <a:solidFill>
                  <a:schemeClr val="tx1"/>
                </a:solidFill>
                <a:effectLst/>
                <a:latin typeface="+mn-lt"/>
                <a:ea typeface="+mn-ea"/>
                <a:cs typeface="+mn-cs"/>
              </a:rPr>
              <a:t> Sandstone Formation. This sandstone formed part of a delta complex, built out by rivers that drained a landmass (St George's Land) to the north of the Mendip region.</a:t>
            </a:r>
          </a:p>
          <a:p>
            <a:r>
              <a:rPr lang="en-GB" sz="1200" b="0" i="0" kern="1200" dirty="0">
                <a:solidFill>
                  <a:schemeClr val="tx1"/>
                </a:solidFill>
                <a:effectLst/>
                <a:latin typeface="+mn-lt"/>
                <a:ea typeface="+mn-ea"/>
                <a:cs typeface="+mn-cs"/>
              </a:rPr>
              <a:t>Coal swamps</a:t>
            </a:r>
          </a:p>
          <a:p>
            <a:r>
              <a:rPr lang="en-GB" sz="1200" b="0" i="0" kern="1200" dirty="0">
                <a:solidFill>
                  <a:schemeClr val="tx1"/>
                </a:solidFill>
                <a:effectLst/>
                <a:latin typeface="+mn-lt"/>
                <a:ea typeface="+mn-ea"/>
                <a:cs typeface="+mn-cs"/>
              </a:rPr>
              <a:t>Throughout the Upper Carboniferous the river deltas that now covered the Mendip region were densely colonised by lush forests of giant tree ferns, horsetails and club mosses. River channels meandered through the forest and periodically the delta was flooded by the sea. Thick peat deposits formed in this tropical swamp, eventually becoming buried and transformed into coal.</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pPr marL="0" marR="0"/>
            <a:endParaRPr lang="en-GB" sz="1200" b="1" dirty="0">
              <a:solidFill>
                <a:srgbClr val="000000"/>
              </a:solidFill>
              <a:effectLst/>
              <a:latin typeface="Arial"/>
              <a:ea typeface="Times New Roman"/>
            </a:endParaRPr>
          </a:p>
          <a:p>
            <a:pPr marL="0" marR="0"/>
            <a:endParaRPr lang="en-GB" sz="1200" b="0" dirty="0">
              <a:solidFill>
                <a:srgbClr val="000000"/>
              </a:solidFill>
              <a:effectLst/>
              <a:latin typeface="Arial"/>
              <a:ea typeface="Times New Roman"/>
            </a:endParaRPr>
          </a:p>
          <a:p>
            <a:pPr marL="0" marR="0"/>
            <a:endParaRPr lang="en-US" sz="1200" b="0" dirty="0">
              <a:solidFill>
                <a:srgbClr val="000000"/>
              </a:solidFill>
              <a:effectLst/>
              <a:latin typeface="Arial"/>
              <a:ea typeface="Times New Roman"/>
            </a:endParaRPr>
          </a:p>
          <a:p>
            <a:pPr marL="0" marR="0"/>
            <a:endParaRPr lang="en-US" sz="1200" dirty="0">
              <a:solidFill>
                <a:srgbClr val="000000"/>
              </a:solidFill>
              <a:effectLst/>
              <a:latin typeface="Arial"/>
              <a:ea typeface="Times New Roman"/>
            </a:endParaRPr>
          </a:p>
          <a:p>
            <a:pPr marL="0" marR="0"/>
            <a:endParaRPr lang="en-US" sz="1800" dirty="0">
              <a:solidFill>
                <a:srgbClr val="000000"/>
              </a:solidFill>
              <a:effectLst/>
              <a:latin typeface="Times New Roman"/>
              <a:ea typeface="Times New Roman"/>
            </a:endParaRPr>
          </a:p>
          <a:p>
            <a:endParaRPr lang="en-US" dirty="0"/>
          </a:p>
        </p:txBody>
      </p:sp>
      <p:sp>
        <p:nvSpPr>
          <p:cNvPr id="4" name="Slide Number Placeholder 3"/>
          <p:cNvSpPr>
            <a:spLocks noGrp="1"/>
          </p:cNvSpPr>
          <p:nvPr>
            <p:ph type="sldNum" sz="quarter" idx="10"/>
          </p:nvPr>
        </p:nvSpPr>
        <p:spPr/>
        <p:txBody>
          <a:bodyPr/>
          <a:lstStyle/>
          <a:p>
            <a:fld id="{7550D1CF-FD55-47A1-93CF-C64A07910EC4}" type="slidenum">
              <a:rPr lang="en-US" smtClean="0"/>
              <a:pPr/>
              <a:t>12</a:t>
            </a:fld>
            <a:endParaRPr lang="en-US"/>
          </a:p>
        </p:txBody>
      </p:sp>
    </p:spTree>
    <p:extLst>
      <p:ext uri="{BB962C8B-B14F-4D97-AF65-F5344CB8AC3E}">
        <p14:creationId xmlns:p14="http://schemas.microsoft.com/office/powerpoint/2010/main" val="545492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Geological Landscape influences</a:t>
            </a:r>
          </a:p>
          <a:p>
            <a:r>
              <a:rPr lang="en-GB" dirty="0"/>
              <a:t>This coastal peninsula shows a close relationship between topography, the shape of the</a:t>
            </a:r>
          </a:p>
          <a:p>
            <a:r>
              <a:rPr lang="en-GB" dirty="0"/>
              <a:t>coastline and geology. It reflects rock type and structure including folds and faults. The</a:t>
            </a:r>
          </a:p>
          <a:p>
            <a:r>
              <a:rPr lang="en-GB" dirty="0"/>
              <a:t>exception is along the northern coast where depositional landforms of sand spits, sand</a:t>
            </a:r>
          </a:p>
          <a:p>
            <a:r>
              <a:rPr lang="en-GB" dirty="0"/>
              <a:t>dunes and saltmarsh partly obscure the underlying geology.</a:t>
            </a:r>
          </a:p>
          <a:p>
            <a:endParaRPr lang="en-GB" dirty="0"/>
          </a:p>
          <a:p>
            <a:r>
              <a:rPr lang="en-GB" dirty="0"/>
              <a:t>The highest ground is formed by Rhossili Down and </a:t>
            </a:r>
            <a:r>
              <a:rPr lang="en-GB" dirty="0" err="1"/>
              <a:t>Llanmadoc</a:t>
            </a:r>
            <a:r>
              <a:rPr lang="en-GB" dirty="0"/>
              <a:t> Hill in the west, and the</a:t>
            </a:r>
          </a:p>
          <a:p>
            <a:r>
              <a:rPr lang="en-GB" dirty="0"/>
              <a:t>prominent ridge of </a:t>
            </a:r>
            <a:r>
              <a:rPr lang="en-GB" dirty="0" err="1"/>
              <a:t>Cefn</a:t>
            </a:r>
            <a:r>
              <a:rPr lang="en-GB" dirty="0"/>
              <a:t> Bryn, trending WNW-ESE through the central area of the</a:t>
            </a:r>
          </a:p>
          <a:p>
            <a:r>
              <a:rPr lang="en-GB" dirty="0"/>
              <a:t>peninsula. The summits of these hills are at c.180m. There are possible remnants of other</a:t>
            </a:r>
          </a:p>
          <a:p>
            <a:r>
              <a:rPr lang="en-GB" dirty="0"/>
              <a:t>plateau surfaces at lower levels, but most of the landscape has been very heavily modified</a:t>
            </a:r>
          </a:p>
          <a:p>
            <a:r>
              <a:rPr lang="en-GB" dirty="0"/>
              <a:t>and dissected by glacial and periglacial processes and rivers, and the whole area has also</a:t>
            </a:r>
          </a:p>
          <a:p>
            <a:r>
              <a:rPr lang="en-GB" dirty="0"/>
              <a:t>been bevelled by the passage of ice. Along the south coast of the peninsula, the former</a:t>
            </a:r>
          </a:p>
          <a:p>
            <a:r>
              <a:rPr lang="en-GB" dirty="0"/>
              <a:t>existence of a plateau surface at 60m can be easily discerned from numerous viewpoints.</a:t>
            </a:r>
          </a:p>
          <a:p>
            <a:r>
              <a:rPr lang="en-GB" dirty="0"/>
              <a:t>These plateau surfaces are thought to represent marine erosion surfaces similar to, but</a:t>
            </a:r>
          </a:p>
          <a:p>
            <a:r>
              <a:rPr lang="en-GB" dirty="0"/>
              <a:t>much more extensive than, the modern wave-cut platforms, that resulted from relatively</a:t>
            </a:r>
          </a:p>
          <a:p>
            <a:r>
              <a:rPr lang="en-GB" dirty="0"/>
              <a:t>long periods of constant sea level, interspersed with periodic uplift. The marine planation</a:t>
            </a:r>
          </a:p>
          <a:p>
            <a:r>
              <a:rPr lang="en-GB" dirty="0"/>
              <a:t>occurred towards the end of the Cretaceous Period (c.70 million years ago) when sea level</a:t>
            </a:r>
          </a:p>
          <a:p>
            <a:r>
              <a:rPr lang="en-GB" dirty="0"/>
              <a:t>was globally high, and was followed by sea level fall and tectonic uplift of the land during</a:t>
            </a:r>
          </a:p>
          <a:p>
            <a:r>
              <a:rPr lang="en-GB" dirty="0"/>
              <a:t>the Tertiary Period.</a:t>
            </a:r>
          </a:p>
          <a:p>
            <a:endParaRPr lang="en-GB" dirty="0"/>
          </a:p>
          <a:p>
            <a:r>
              <a:rPr lang="en-GB" dirty="0"/>
              <a:t>In order of decreasing age, the bedrock geology of Gower Peninsula comprises</a:t>
            </a:r>
          </a:p>
          <a:p>
            <a:r>
              <a:rPr lang="en-GB" dirty="0"/>
              <a:t>conglomerates of the Old Red Sandstone (which form the highest ground) and typical</a:t>
            </a:r>
          </a:p>
          <a:p>
            <a:r>
              <a:rPr lang="en-GB" dirty="0"/>
              <a:t>sequences of the Carboniferous Limestone, Millstone Grit and Coal Measures. The latter</a:t>
            </a:r>
          </a:p>
          <a:p>
            <a:r>
              <a:rPr lang="en-GB" dirty="0"/>
              <a:t>two sequences are dominated by shales, but also include some resistant sandstones. In</a:t>
            </a:r>
          </a:p>
          <a:p>
            <a:r>
              <a:rPr lang="en-GB" dirty="0"/>
              <a:t>the southern part of the peninsula these sequences are folded and subsequent erosion</a:t>
            </a:r>
          </a:p>
          <a:p>
            <a:r>
              <a:rPr lang="en-GB" dirty="0"/>
              <a:t>has not only cut across the folds but also exploited the softer shales to form valleys and </a:t>
            </a:r>
            <a:r>
              <a:rPr lang="en-GB" dirty="0" err="1"/>
              <a:t>embayments</a:t>
            </a:r>
            <a:r>
              <a:rPr lang="en-GB" dirty="0"/>
              <a:t>. To the north of </a:t>
            </a:r>
            <a:r>
              <a:rPr lang="en-GB" dirty="0" err="1"/>
              <a:t>Cefn</a:t>
            </a:r>
            <a:r>
              <a:rPr lang="en-GB" dirty="0"/>
              <a:t> Bryn the rocks dip northwards and in the north-eastern</a:t>
            </a:r>
            <a:r>
              <a:rPr lang="en-GB" baseline="0" dirty="0"/>
              <a:t> </a:t>
            </a:r>
            <a:r>
              <a:rPr lang="en-GB" dirty="0"/>
              <a:t>part of the peninsula they can be followed in sequence, with resistant sandstone units</a:t>
            </a:r>
            <a:r>
              <a:rPr lang="en-GB" baseline="0" dirty="0"/>
              <a:t> </a:t>
            </a:r>
            <a:r>
              <a:rPr lang="en-GB" dirty="0"/>
              <a:t>standing out as south-facing escarpments with intervening boggy ground (e.g. </a:t>
            </a:r>
            <a:r>
              <a:rPr lang="en-GB" dirty="0" err="1"/>
              <a:t>Barland</a:t>
            </a:r>
            <a:r>
              <a:rPr lang="en-GB" baseline="0" dirty="0"/>
              <a:t> </a:t>
            </a:r>
            <a:r>
              <a:rPr lang="en-GB" dirty="0"/>
              <a:t>Common) developed on the shales.</a:t>
            </a:r>
          </a:p>
          <a:p>
            <a:endParaRPr lang="en-GB" dirty="0"/>
          </a:p>
          <a:p>
            <a:r>
              <a:rPr lang="en-GB" dirty="0"/>
              <a:t>In many places, particularly along the coast, lines of weakness have been exploited and</a:t>
            </a:r>
          </a:p>
          <a:p>
            <a:r>
              <a:rPr lang="en-GB" dirty="0"/>
              <a:t>accentuated by marine erosion and now frequently form gullies in the foreshore and cliffs,</a:t>
            </a:r>
          </a:p>
          <a:p>
            <a:r>
              <a:rPr lang="en-GB" dirty="0"/>
              <a:t>extending towards valleys in the coastal slope referred to locally as ‘</a:t>
            </a:r>
            <a:r>
              <a:rPr lang="en-GB" dirty="0" err="1"/>
              <a:t>slades</a:t>
            </a:r>
            <a:r>
              <a:rPr lang="en-GB" dirty="0"/>
              <a:t>’ (e.g.</a:t>
            </a:r>
          </a:p>
          <a:p>
            <a:r>
              <a:rPr lang="en-GB" dirty="0" err="1"/>
              <a:t>Mewslade</a:t>
            </a:r>
            <a:r>
              <a:rPr lang="en-GB" dirty="0"/>
              <a:t>).</a:t>
            </a:r>
          </a:p>
          <a:p>
            <a:endParaRPr lang="en-GB" dirty="0"/>
          </a:p>
          <a:p>
            <a:r>
              <a:rPr lang="en-GB" dirty="0"/>
              <a:t>Another distinctive feature of the Gower topography is the karst scenery (sinkholes and</a:t>
            </a:r>
          </a:p>
          <a:p>
            <a:r>
              <a:rPr lang="en-GB" dirty="0"/>
              <a:t>cave systems) developed on and in the limestone. </a:t>
            </a:r>
          </a:p>
          <a:p>
            <a:r>
              <a:rPr lang="en-GB" dirty="0"/>
              <a:t>Karst is a topography formed from the dissolution of soluble rocks such as limestone, dolomite, and gypsum. It is characterized by underground drainage systems with sinkholes and caves.[1] It has also been documented for more weathering-resistant rocks, such as quartzite, given the right conditions.[2] Subterranean drainage may limit surface water, with few to no rivers or lakes. However, in regions where the dissolved bedrock is covered (perhaps by debris) or confined by one or more superimposed non-soluble rock strata, distinctive karst features may occur only at subsurface levels and can be totally missing above ground. Weathered limestone-surfaces are called karsts, and the hummocks and hollows which characterize them vary in size from a few inches to thousands of feet. Limestone</a:t>
            </a:r>
            <a:r>
              <a:rPr lang="en-GB" baseline="0" dirty="0"/>
              <a:t> platforms at Caswell created by sea weathering and limestone pavements in other places cut by glaciers mainly north east </a:t>
            </a:r>
            <a:r>
              <a:rPr lang="en-GB" baseline="0" dirty="0" err="1"/>
              <a:t>gower</a:t>
            </a:r>
            <a:r>
              <a:rPr lang="en-GB" baseline="0" dirty="0"/>
              <a:t> or bottom of Swansea valley.</a:t>
            </a:r>
            <a:endParaRPr lang="en-GB" dirty="0"/>
          </a:p>
          <a:p>
            <a:r>
              <a:rPr lang="en-GB" dirty="0"/>
              <a:t>In places (e.g. </a:t>
            </a:r>
            <a:r>
              <a:rPr lang="en-GB" dirty="0" err="1"/>
              <a:t>Llethrid</a:t>
            </a:r>
            <a:r>
              <a:rPr lang="en-GB" dirty="0"/>
              <a:t> and </a:t>
            </a:r>
            <a:r>
              <a:rPr lang="en-GB" dirty="0" err="1"/>
              <a:t>Bishopston</a:t>
            </a:r>
            <a:endParaRPr lang="en-GB" dirty="0"/>
          </a:p>
          <a:p>
            <a:r>
              <a:rPr lang="en-GB" dirty="0"/>
              <a:t>valleys) the collapse and subsequent erosion of cave passages have led to the</a:t>
            </a:r>
          </a:p>
          <a:p>
            <a:r>
              <a:rPr lang="en-GB" dirty="0"/>
              <a:t>development of limestone gorges with some higher-level caves having been truncated</a:t>
            </a:r>
          </a:p>
          <a:p>
            <a:r>
              <a:rPr lang="en-GB" dirty="0"/>
              <a:t>(e.g. at Cat Hole in the </a:t>
            </a:r>
            <a:r>
              <a:rPr lang="en-GB" dirty="0" err="1"/>
              <a:t>Llethrid</a:t>
            </a:r>
            <a:r>
              <a:rPr lang="en-GB" dirty="0"/>
              <a:t> Valley). These caves were once used as shelter by animals</a:t>
            </a:r>
          </a:p>
          <a:p>
            <a:r>
              <a:rPr lang="en-GB" dirty="0"/>
              <a:t>including cave lion and bear. Bones of many different creatures and their prey are</a:t>
            </a:r>
          </a:p>
          <a:p>
            <a:r>
              <a:rPr lang="en-GB" dirty="0"/>
              <a:t>preserved within the cave sediments and provide a good indication of climatic changes</a:t>
            </a:r>
          </a:p>
          <a:p>
            <a:r>
              <a:rPr lang="en-GB" dirty="0"/>
              <a:t>during the ‘Ice Age’. The caves also show evidence of temporary human habitation.</a:t>
            </a:r>
          </a:p>
          <a:p>
            <a:r>
              <a:rPr lang="en-GB" dirty="0"/>
              <a:t>Although climate during the Ice Age (c. 2.6 million to 11,500 years ago) was generally</a:t>
            </a:r>
          </a:p>
          <a:p>
            <a:r>
              <a:rPr lang="en-GB" dirty="0"/>
              <a:t>colder than today, it was warmer for relatively short periods, causing higher sea level,</a:t>
            </a:r>
          </a:p>
          <a:p>
            <a:r>
              <a:rPr lang="en-GB" dirty="0"/>
              <a:t>fragmentary evidence of which remains around much of the southern coastline in the form</a:t>
            </a:r>
          </a:p>
          <a:p>
            <a:r>
              <a:rPr lang="en-GB" dirty="0"/>
              <a:t>of raised beach deposits.</a:t>
            </a:r>
          </a:p>
          <a:p>
            <a:endParaRPr lang="en-GB" dirty="0"/>
          </a:p>
          <a:p>
            <a:r>
              <a:rPr lang="en-GB" dirty="0"/>
              <a:t>During colder climatic conditions glaciers moved out of the higher ground to the north-east</a:t>
            </a:r>
          </a:p>
          <a:p>
            <a:r>
              <a:rPr lang="en-GB" dirty="0"/>
              <a:t>of Gower along what are now the main river valleys. Ice from the Irish Sea area also</a:t>
            </a:r>
          </a:p>
          <a:p>
            <a:r>
              <a:rPr lang="en-GB" dirty="0"/>
              <a:t>advanced over Pembrokeshire towards Gower and at times either butted up against the</a:t>
            </a:r>
          </a:p>
          <a:p>
            <a:r>
              <a:rPr lang="en-GB" dirty="0"/>
              <a:t>western hills or even passed over the whole peninsula. This caused significant erosion and</a:t>
            </a:r>
          </a:p>
          <a:p>
            <a:r>
              <a:rPr lang="en-GB" dirty="0"/>
              <a:t>modification of the topography, and as the ice melted torrents of water deepened the</a:t>
            </a:r>
          </a:p>
          <a:p>
            <a:r>
              <a:rPr lang="en-GB" dirty="0"/>
              <a:t>valleys. The ice also deposited ‘boulder clay’ in many areas and locally there are sands</a:t>
            </a:r>
          </a:p>
          <a:p>
            <a:r>
              <a:rPr lang="en-GB" dirty="0"/>
              <a:t>and gravels deposited by meltwaters. Arthur’s Stone on </a:t>
            </a:r>
            <a:r>
              <a:rPr lang="en-GB" dirty="0" err="1"/>
              <a:t>Cefn</a:t>
            </a:r>
            <a:r>
              <a:rPr lang="en-GB" dirty="0"/>
              <a:t> Bryn is an example of a</a:t>
            </a:r>
          </a:p>
          <a:p>
            <a:r>
              <a:rPr lang="en-GB" dirty="0"/>
              <a:t>glacially transported rock. Although the ice sheets did not reach the southern part of the</a:t>
            </a:r>
          </a:p>
          <a:p>
            <a:r>
              <a:rPr lang="en-GB" dirty="0"/>
              <a:t>peninsula during the most recent glaciation of south-west Wales, the intense cold created</a:t>
            </a:r>
          </a:p>
          <a:p>
            <a:r>
              <a:rPr lang="en-GB" dirty="0"/>
              <a:t>frost-shattered scree under cliffs and crags. </a:t>
            </a:r>
            <a:r>
              <a:rPr lang="en-GB" dirty="0" err="1"/>
              <a:t>Solifluction</a:t>
            </a:r>
            <a:r>
              <a:rPr lang="en-GB" dirty="0"/>
              <a:t>, a process which occurs when soil</a:t>
            </a:r>
          </a:p>
          <a:p>
            <a:r>
              <a:rPr lang="en-GB" dirty="0"/>
              <a:t>saturated with water from melting snow and subsurface ice flows downhill over frozen</a:t>
            </a:r>
          </a:p>
          <a:p>
            <a:r>
              <a:rPr lang="en-GB" dirty="0"/>
              <a:t>ground, created the distinctive terraces of the southern and south-western coast (e.g.</a:t>
            </a:r>
          </a:p>
          <a:p>
            <a:r>
              <a:rPr lang="en-GB" dirty="0"/>
              <a:t>between Port </a:t>
            </a:r>
            <a:r>
              <a:rPr lang="en-GB" dirty="0" err="1"/>
              <a:t>Eynon</a:t>
            </a:r>
            <a:r>
              <a:rPr lang="en-GB" dirty="0"/>
              <a:t> and </a:t>
            </a:r>
            <a:r>
              <a:rPr lang="en-GB" dirty="0" err="1"/>
              <a:t>Oxwich</a:t>
            </a:r>
            <a:r>
              <a:rPr lang="en-GB" dirty="0"/>
              <a:t> Head and perhaps most notably along the seaward</a:t>
            </a:r>
          </a:p>
          <a:p>
            <a:r>
              <a:rPr lang="en-GB" dirty="0"/>
              <a:t>margins of </a:t>
            </a:r>
            <a:r>
              <a:rPr lang="en-GB" dirty="0" err="1"/>
              <a:t>Rhosili</a:t>
            </a:r>
            <a:r>
              <a:rPr lang="en-GB" dirty="0"/>
              <a:t> Down).</a:t>
            </a:r>
          </a:p>
          <a:p>
            <a:endParaRPr lang="en-GB" dirty="0"/>
          </a:p>
        </p:txBody>
      </p:sp>
      <p:sp>
        <p:nvSpPr>
          <p:cNvPr id="4" name="Slide Number Placeholder 3"/>
          <p:cNvSpPr>
            <a:spLocks noGrp="1"/>
          </p:cNvSpPr>
          <p:nvPr>
            <p:ph type="sldNum" sz="quarter" idx="10"/>
          </p:nvPr>
        </p:nvSpPr>
        <p:spPr/>
        <p:txBody>
          <a:bodyPr/>
          <a:lstStyle/>
          <a:p>
            <a:fld id="{837065D2-5A2B-4071-8B4C-185F6E2FBCDA}" type="slidenum">
              <a:rPr lang="en-GB" smtClean="0"/>
              <a:t>13</a:t>
            </a:fld>
            <a:endParaRPr lang="en-GB"/>
          </a:p>
        </p:txBody>
      </p:sp>
    </p:spTree>
    <p:extLst>
      <p:ext uri="{BB962C8B-B14F-4D97-AF65-F5344CB8AC3E}">
        <p14:creationId xmlns:p14="http://schemas.microsoft.com/office/powerpoint/2010/main" val="26799325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a:solidFill>
                  <a:schemeClr val="tx1"/>
                </a:solidFill>
                <a:latin typeface="+mn-lt"/>
                <a:ea typeface="+mn-ea"/>
                <a:cs typeface="+mn-cs"/>
              </a:rPr>
              <a:t>Landscape Habitats influences</a:t>
            </a:r>
          </a:p>
          <a:p>
            <a:endParaRPr lang="en-GB" sz="1200" b="0" i="0" u="none" strike="noStrike" kern="1200" baseline="0" dirty="0">
              <a:solidFill>
                <a:schemeClr val="tx1"/>
              </a:solidFill>
              <a:latin typeface="+mn-lt"/>
              <a:ea typeface="+mn-ea"/>
              <a:cs typeface="+mn-cs"/>
            </a:endParaRP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Bullet one - Inland, soils broadly follow the underlying geology with generally fine and well drained</a:t>
            </a:r>
          </a:p>
          <a:p>
            <a:r>
              <a:rPr lang="en-GB" sz="1200" b="0" i="0" u="none" strike="noStrike" kern="1200" baseline="0" dirty="0">
                <a:solidFill>
                  <a:schemeClr val="tx1"/>
                </a:solidFill>
                <a:latin typeface="+mn-lt"/>
                <a:ea typeface="+mn-ea"/>
                <a:cs typeface="+mn-cs"/>
              </a:rPr>
              <a:t>loamy soils with some seasonal waterlogging where they lie above </a:t>
            </a:r>
            <a:r>
              <a:rPr lang="en-GB" sz="1200" b="0" i="0" u="none" strike="noStrike" kern="1200" baseline="0" dirty="0" err="1">
                <a:solidFill>
                  <a:schemeClr val="tx1"/>
                </a:solidFill>
                <a:latin typeface="+mn-lt"/>
                <a:ea typeface="+mn-ea"/>
                <a:cs typeface="+mn-cs"/>
              </a:rPr>
              <a:t>shaley</a:t>
            </a:r>
            <a:r>
              <a:rPr lang="en-GB" sz="1200" b="0" i="0" u="none" strike="noStrike" kern="1200" baseline="0" dirty="0">
                <a:solidFill>
                  <a:schemeClr val="tx1"/>
                </a:solidFill>
                <a:latin typeface="+mn-lt"/>
                <a:ea typeface="+mn-ea"/>
                <a:cs typeface="+mn-cs"/>
              </a:rPr>
              <a:t> </a:t>
            </a:r>
            <a:r>
              <a:rPr lang="en-GB" sz="1200" b="0" i="0" u="none" strike="noStrike" kern="1200" baseline="0" dirty="0" err="1">
                <a:solidFill>
                  <a:schemeClr val="tx1"/>
                </a:solidFill>
                <a:latin typeface="+mn-lt"/>
                <a:ea typeface="+mn-ea"/>
                <a:cs typeface="+mn-cs"/>
              </a:rPr>
              <a:t>limestones</a:t>
            </a:r>
            <a:r>
              <a:rPr lang="en-GB" sz="1200" b="0" i="0" u="none" strike="noStrike" kern="1200" baseline="0" dirty="0">
                <a:solidFill>
                  <a:schemeClr val="tx1"/>
                </a:solidFill>
                <a:latin typeface="+mn-lt"/>
                <a:ea typeface="+mn-ea"/>
                <a:cs typeface="+mn-cs"/>
              </a:rPr>
              <a:t>, and</a:t>
            </a:r>
          </a:p>
          <a:p>
            <a:r>
              <a:rPr lang="en-GB" sz="1200" b="0" i="0" u="none" strike="noStrike" kern="1200" baseline="0" dirty="0">
                <a:solidFill>
                  <a:schemeClr val="tx1"/>
                </a:solidFill>
                <a:latin typeface="+mn-lt"/>
                <a:ea typeface="+mn-ea"/>
                <a:cs typeface="+mn-cs"/>
              </a:rPr>
              <a:t>acidic soils over the bands of Millstone Grit. The peninsula supports a mixed agricultural</a:t>
            </a:r>
          </a:p>
          <a:p>
            <a:r>
              <a:rPr lang="en-GB" sz="1200" b="0" i="0" u="none" strike="noStrike" kern="1200" baseline="0" dirty="0">
                <a:solidFill>
                  <a:schemeClr val="tx1"/>
                </a:solidFill>
                <a:latin typeface="+mn-lt"/>
                <a:ea typeface="+mn-ea"/>
                <a:cs typeface="+mn-cs"/>
              </a:rPr>
              <a:t>landscape, but with grazing concentrated in the less productive areas. The saltmarshes</a:t>
            </a:r>
          </a:p>
          <a:p>
            <a:r>
              <a:rPr lang="en-GB" sz="1200" b="0" i="0" u="none" strike="noStrike" kern="1200" baseline="0" dirty="0">
                <a:solidFill>
                  <a:schemeClr val="tx1"/>
                </a:solidFill>
                <a:latin typeface="+mn-lt"/>
                <a:ea typeface="+mn-ea"/>
                <a:cs typeface="+mn-cs"/>
              </a:rPr>
              <a:t>and dune grasslands along the north coast are grazed by a variety of free-roaming</a:t>
            </a:r>
          </a:p>
          <a:p>
            <a:r>
              <a:rPr lang="en-GB" sz="1200" b="0" i="0" u="none" strike="noStrike" kern="1200" baseline="0" dirty="0">
                <a:solidFill>
                  <a:schemeClr val="tx1"/>
                </a:solidFill>
                <a:latin typeface="+mn-lt"/>
                <a:ea typeface="+mn-ea"/>
                <a:cs typeface="+mn-cs"/>
              </a:rPr>
              <a:t>livestock, whereas inland the higher ridges and hills are of a heathy character and</a:t>
            </a:r>
          </a:p>
          <a:p>
            <a:r>
              <a:rPr lang="en-GB" sz="1200" b="0" i="0" u="none" strike="noStrike" kern="1200" baseline="0" dirty="0">
                <a:solidFill>
                  <a:schemeClr val="tx1"/>
                </a:solidFill>
                <a:latin typeface="+mn-lt"/>
                <a:ea typeface="+mn-ea"/>
                <a:cs typeface="+mn-cs"/>
              </a:rPr>
              <a:t>common grazed by sheep, ponies and cattle. Elsewhere, the chequerboard pattern of</a:t>
            </a:r>
          </a:p>
          <a:p>
            <a:r>
              <a:rPr lang="en-GB" sz="1200" b="0" i="0" u="none" strike="noStrike" kern="1200" baseline="0" dirty="0">
                <a:solidFill>
                  <a:schemeClr val="tx1"/>
                </a:solidFill>
                <a:latin typeface="+mn-lt"/>
                <a:ea typeface="+mn-ea"/>
                <a:cs typeface="+mn-cs"/>
              </a:rPr>
              <a:t>regular, medium to large-scale fields is used for cereal cropping, horticulture, dairying and</a:t>
            </a:r>
          </a:p>
          <a:p>
            <a:r>
              <a:rPr lang="en-GB" sz="1200" b="0" i="0" u="none" strike="noStrike" kern="1200" baseline="0" dirty="0">
                <a:solidFill>
                  <a:schemeClr val="tx1"/>
                </a:solidFill>
                <a:latin typeface="+mn-lt"/>
                <a:ea typeface="+mn-ea"/>
                <a:cs typeface="+mn-cs"/>
              </a:rPr>
              <a:t>sheep rearing. The fields are mainly bounded by hawthorn hedgerows or </a:t>
            </a:r>
            <a:r>
              <a:rPr lang="en-GB" sz="1200" b="0" i="0" u="none" strike="noStrike" kern="1200" baseline="0" dirty="0" err="1">
                <a:solidFill>
                  <a:schemeClr val="tx1"/>
                </a:solidFill>
                <a:latin typeface="+mn-lt"/>
                <a:ea typeface="+mn-ea"/>
                <a:cs typeface="+mn-cs"/>
              </a:rPr>
              <a:t>hedgebanks</a:t>
            </a:r>
            <a:r>
              <a:rPr lang="en-GB" sz="1200" b="0" i="0" u="none" strike="noStrike" kern="1200" baseline="0" dirty="0">
                <a:solidFill>
                  <a:schemeClr val="tx1"/>
                </a:solidFill>
                <a:latin typeface="+mn-lt"/>
                <a:ea typeface="+mn-ea"/>
                <a:cs typeface="+mn-cs"/>
              </a:rPr>
              <a:t>,</a:t>
            </a:r>
          </a:p>
          <a:p>
            <a:r>
              <a:rPr lang="en-GB" sz="1200" b="0" i="0" u="none" strike="noStrike" kern="1200" baseline="0" dirty="0">
                <a:solidFill>
                  <a:schemeClr val="tx1"/>
                </a:solidFill>
                <a:latin typeface="+mn-lt"/>
                <a:ea typeface="+mn-ea"/>
                <a:cs typeface="+mn-cs"/>
              </a:rPr>
              <a:t>fringed by often wildflower-rich grass verges along roads, which are of considerable</a:t>
            </a:r>
          </a:p>
          <a:p>
            <a:r>
              <a:rPr lang="en-GB" sz="1200" b="0" i="0" u="none" strike="noStrike" kern="1200" baseline="0" dirty="0">
                <a:solidFill>
                  <a:schemeClr val="tx1"/>
                </a:solidFill>
                <a:latin typeface="+mn-lt"/>
                <a:ea typeface="+mn-ea"/>
                <a:cs typeface="+mn-cs"/>
              </a:rPr>
              <a:t>ecological value. The undulating land to the east of the </a:t>
            </a:r>
            <a:r>
              <a:rPr lang="en-GB" sz="1200" b="0" i="0" u="none" strike="noStrike" kern="1200" baseline="0" dirty="0" err="1">
                <a:solidFill>
                  <a:schemeClr val="tx1"/>
                </a:solidFill>
                <a:latin typeface="+mn-lt"/>
                <a:ea typeface="+mn-ea"/>
                <a:cs typeface="+mn-cs"/>
              </a:rPr>
              <a:t>Cefn</a:t>
            </a:r>
            <a:r>
              <a:rPr lang="en-GB" sz="1200" b="0" i="0" u="none" strike="noStrike" kern="1200" baseline="0" dirty="0">
                <a:solidFill>
                  <a:schemeClr val="tx1"/>
                </a:solidFill>
                <a:latin typeface="+mn-lt"/>
                <a:ea typeface="+mn-ea"/>
                <a:cs typeface="+mn-cs"/>
              </a:rPr>
              <a:t> Bryn ridge is characterised </a:t>
            </a:r>
            <a:r>
              <a:rPr lang="en-GB" sz="1200" b="0" i="0" u="none" strike="noStrike" kern="1200" baseline="0" dirty="0" err="1">
                <a:solidFill>
                  <a:schemeClr val="tx1"/>
                </a:solidFill>
                <a:latin typeface="+mn-lt"/>
                <a:ea typeface="+mn-ea"/>
                <a:cs typeface="+mn-cs"/>
              </a:rPr>
              <a:t>byswathes</a:t>
            </a:r>
            <a:r>
              <a:rPr lang="en-GB" sz="1200" b="0" i="0" u="none" strike="noStrike" kern="1200" baseline="0" dirty="0">
                <a:solidFill>
                  <a:schemeClr val="tx1"/>
                </a:solidFill>
                <a:latin typeface="+mn-lt"/>
                <a:ea typeface="+mn-ea"/>
                <a:cs typeface="+mn-cs"/>
              </a:rPr>
              <a:t> of mixed and broadleaved woodlands fringing streams and clothing gentle slopes.</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Bullet two - Where Millstone Grit is present, there are blocks of mixed and coniferous plantations.</a:t>
            </a:r>
          </a:p>
          <a:p>
            <a:r>
              <a:rPr lang="en-GB" sz="1200" b="0" i="0" u="none" strike="noStrike" kern="1200" baseline="0" dirty="0">
                <a:solidFill>
                  <a:schemeClr val="tx1"/>
                </a:solidFill>
                <a:latin typeface="+mn-lt"/>
                <a:ea typeface="+mn-ea"/>
                <a:cs typeface="+mn-cs"/>
              </a:rPr>
              <a:t>The areas of common land found across the southern half of the landscape include a</a:t>
            </a:r>
          </a:p>
          <a:p>
            <a:r>
              <a:rPr lang="en-GB" sz="1200" b="0" i="0" u="none" strike="noStrike" kern="1200" baseline="0" dirty="0">
                <a:solidFill>
                  <a:schemeClr val="tx1"/>
                </a:solidFill>
                <a:latin typeface="+mn-lt"/>
                <a:ea typeface="+mn-ea"/>
                <a:cs typeface="+mn-cs"/>
              </a:rPr>
              <a:t>complex of SSSIs, falling within the Gower Commons SAC. Formed on the underlying,</a:t>
            </a:r>
          </a:p>
          <a:p>
            <a:r>
              <a:rPr lang="en-GB" sz="1200" b="0" i="0" u="none" strike="noStrike" kern="1200" baseline="0" dirty="0">
                <a:solidFill>
                  <a:schemeClr val="tx1"/>
                </a:solidFill>
                <a:latin typeface="+mn-lt"/>
                <a:ea typeface="+mn-ea"/>
                <a:cs typeface="+mn-cs"/>
              </a:rPr>
              <a:t>poorly draining surface-water </a:t>
            </a:r>
            <a:r>
              <a:rPr lang="en-GB" sz="1200" b="0" i="0" u="none" strike="noStrike" kern="1200" baseline="0" dirty="0" err="1">
                <a:solidFill>
                  <a:schemeClr val="tx1"/>
                </a:solidFill>
                <a:latin typeface="+mn-lt"/>
                <a:ea typeface="+mn-ea"/>
                <a:cs typeface="+mn-cs"/>
              </a:rPr>
              <a:t>gley</a:t>
            </a:r>
            <a:r>
              <a:rPr lang="en-GB" sz="1200" b="0" i="0" u="none" strike="noStrike" kern="1200" baseline="0" dirty="0">
                <a:solidFill>
                  <a:schemeClr val="tx1"/>
                </a:solidFill>
                <a:latin typeface="+mn-lt"/>
                <a:ea typeface="+mn-ea"/>
                <a:cs typeface="+mn-cs"/>
              </a:rPr>
              <a:t> soils, they include </a:t>
            </a:r>
            <a:r>
              <a:rPr lang="en-GB" sz="1200" b="0" i="0" u="none" strike="noStrike" kern="1200" baseline="0" dirty="0" err="1">
                <a:solidFill>
                  <a:schemeClr val="tx1"/>
                </a:solidFill>
                <a:latin typeface="+mn-lt"/>
                <a:ea typeface="+mn-ea"/>
                <a:cs typeface="+mn-cs"/>
              </a:rPr>
              <a:t>Fairwood</a:t>
            </a:r>
            <a:r>
              <a:rPr lang="en-GB" sz="1200" b="0" i="0" u="none" strike="noStrike" kern="1200" baseline="0" dirty="0">
                <a:solidFill>
                  <a:schemeClr val="tx1"/>
                </a:solidFill>
                <a:latin typeface="+mn-lt"/>
                <a:ea typeface="+mn-ea"/>
                <a:cs typeface="+mn-cs"/>
              </a:rPr>
              <a:t>, </a:t>
            </a:r>
            <a:r>
              <a:rPr lang="en-GB" sz="1200" b="0" i="0" u="none" strike="noStrike" kern="1200" baseline="0" dirty="0" err="1">
                <a:solidFill>
                  <a:schemeClr val="tx1"/>
                </a:solidFill>
                <a:latin typeface="+mn-lt"/>
                <a:ea typeface="+mn-ea"/>
                <a:cs typeface="+mn-cs"/>
              </a:rPr>
              <a:t>Pengwern</a:t>
            </a:r>
            <a:r>
              <a:rPr lang="en-GB" sz="1200" b="0" i="0" u="none" strike="noStrike" kern="1200" baseline="0" dirty="0">
                <a:solidFill>
                  <a:schemeClr val="tx1"/>
                </a:solidFill>
                <a:latin typeface="+mn-lt"/>
                <a:ea typeface="+mn-ea"/>
                <a:cs typeface="+mn-cs"/>
              </a:rPr>
              <a:t>, </a:t>
            </a:r>
            <a:r>
              <a:rPr lang="en-GB" sz="1200" b="0" i="0" u="none" strike="noStrike" kern="1200" baseline="0" dirty="0" err="1">
                <a:solidFill>
                  <a:schemeClr val="tx1"/>
                </a:solidFill>
                <a:latin typeface="+mn-lt"/>
                <a:ea typeface="+mn-ea"/>
                <a:cs typeface="+mn-cs"/>
              </a:rPr>
              <a:t>Welshmoor</a:t>
            </a:r>
            <a:r>
              <a:rPr lang="en-GB" sz="1200" b="0" i="0" u="none" strike="noStrike" kern="1200" baseline="0" dirty="0">
                <a:solidFill>
                  <a:schemeClr val="tx1"/>
                </a:solidFill>
                <a:latin typeface="+mn-lt"/>
                <a:ea typeface="+mn-ea"/>
                <a:cs typeface="+mn-cs"/>
              </a:rPr>
              <a:t> and</a:t>
            </a:r>
          </a:p>
          <a:p>
            <a:r>
              <a:rPr lang="en-GB" sz="1200" b="0" i="0" u="none" strike="noStrike" kern="1200" baseline="0" dirty="0" err="1">
                <a:solidFill>
                  <a:schemeClr val="tx1"/>
                </a:solidFill>
                <a:latin typeface="+mn-lt"/>
                <a:ea typeface="+mn-ea"/>
                <a:cs typeface="+mn-cs"/>
              </a:rPr>
              <a:t>Cefn</a:t>
            </a:r>
            <a:r>
              <a:rPr lang="en-GB" sz="1200" b="0" i="0" u="none" strike="noStrike" kern="1200" baseline="0" dirty="0">
                <a:solidFill>
                  <a:schemeClr val="tx1"/>
                </a:solidFill>
                <a:latin typeface="+mn-lt"/>
                <a:ea typeface="+mn-ea"/>
                <a:cs typeface="+mn-cs"/>
              </a:rPr>
              <a:t> Bryn Commons, which are important for a variety of habitats and species, including</a:t>
            </a:r>
          </a:p>
          <a:p>
            <a:r>
              <a:rPr lang="en-GB" sz="1200" b="0" i="0" u="none" strike="noStrike" kern="1200" baseline="0" dirty="0">
                <a:solidFill>
                  <a:schemeClr val="tx1"/>
                </a:solidFill>
                <a:latin typeface="+mn-lt"/>
                <a:ea typeface="+mn-ea"/>
                <a:cs typeface="+mn-cs"/>
              </a:rPr>
              <a:t>wet and dry heath and </a:t>
            </a:r>
            <a:r>
              <a:rPr lang="en-GB" sz="1200" b="0" i="0" u="none" strike="noStrike" kern="1200" baseline="0" dirty="0" err="1">
                <a:solidFill>
                  <a:schemeClr val="tx1"/>
                </a:solidFill>
                <a:latin typeface="+mn-lt"/>
                <a:ea typeface="+mn-ea"/>
                <a:cs typeface="+mn-cs"/>
              </a:rPr>
              <a:t>molinia</a:t>
            </a:r>
            <a:r>
              <a:rPr lang="en-GB" sz="1200" b="0" i="0" u="none" strike="noStrike" kern="1200" baseline="0" dirty="0">
                <a:solidFill>
                  <a:schemeClr val="tx1"/>
                </a:solidFill>
                <a:latin typeface="+mn-lt"/>
                <a:ea typeface="+mn-ea"/>
                <a:cs typeface="+mn-cs"/>
              </a:rPr>
              <a:t> meadows, the latter habitat supporting the nationally</a:t>
            </a:r>
          </a:p>
          <a:p>
            <a:r>
              <a:rPr lang="en-GB" sz="1200" b="0" i="0" u="none" strike="noStrike" kern="1200" baseline="0" dirty="0">
                <a:solidFill>
                  <a:schemeClr val="tx1"/>
                </a:solidFill>
                <a:latin typeface="+mn-lt"/>
                <a:ea typeface="+mn-ea"/>
                <a:cs typeface="+mn-cs"/>
              </a:rPr>
              <a:t>scarce soft-leaved sedge. The only South Wales populations of the southern damselfly</a:t>
            </a:r>
          </a:p>
          <a:p>
            <a:r>
              <a:rPr lang="en-GB" sz="1200" b="0" i="0" u="none" strike="noStrike" kern="1200" baseline="0" dirty="0">
                <a:solidFill>
                  <a:schemeClr val="tx1"/>
                </a:solidFill>
                <a:latin typeface="+mn-lt"/>
                <a:ea typeface="+mn-ea"/>
                <a:cs typeface="+mn-cs"/>
              </a:rPr>
              <a:t>and marsh fritillary are found within the commons, with the SAC supporting the second</a:t>
            </a:r>
          </a:p>
          <a:p>
            <a:r>
              <a:rPr lang="en-GB" sz="1200" b="0" i="0" u="none" strike="noStrike" kern="1200" baseline="0" dirty="0">
                <a:solidFill>
                  <a:schemeClr val="tx1"/>
                </a:solidFill>
                <a:latin typeface="+mn-lt"/>
                <a:ea typeface="+mn-ea"/>
                <a:cs typeface="+mn-cs"/>
              </a:rPr>
              <a:t>most important area for the southern damselfly in Wales.</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Another for bullet </a:t>
            </a:r>
            <a:r>
              <a:rPr lang="en-GB" sz="1200" b="0" i="0" u="none" strike="noStrike" kern="1200" baseline="0" dirty="0" err="1">
                <a:solidFill>
                  <a:schemeClr val="tx1"/>
                </a:solidFill>
                <a:latin typeface="+mn-lt"/>
                <a:ea typeface="+mn-ea"/>
                <a:cs typeface="+mn-cs"/>
              </a:rPr>
              <a:t>twoAnother</a:t>
            </a:r>
            <a:r>
              <a:rPr lang="en-GB" sz="1200" b="0" i="0" u="none" strike="noStrike" kern="1200" baseline="0" dirty="0">
                <a:solidFill>
                  <a:schemeClr val="tx1"/>
                </a:solidFill>
                <a:latin typeface="+mn-lt"/>
                <a:ea typeface="+mn-ea"/>
                <a:cs typeface="+mn-cs"/>
              </a:rPr>
              <a:t> distinct and ecologically valuable feature which is also part of </a:t>
            </a:r>
            <a:r>
              <a:rPr lang="en-GB" sz="1200" b="0" i="0" u="none" strike="noStrike" kern="1200" baseline="0" dirty="0" err="1">
                <a:solidFill>
                  <a:schemeClr val="tx1"/>
                </a:solidFill>
                <a:latin typeface="+mn-lt"/>
                <a:ea typeface="+mn-ea"/>
                <a:cs typeface="+mn-cs"/>
              </a:rPr>
              <a:t>Cefn</a:t>
            </a:r>
            <a:r>
              <a:rPr lang="en-GB" sz="1200" b="0" i="0" u="none" strike="noStrike" kern="1200" baseline="0" dirty="0">
                <a:solidFill>
                  <a:schemeClr val="tx1"/>
                </a:solidFill>
                <a:latin typeface="+mn-lt"/>
                <a:ea typeface="+mn-ea"/>
                <a:cs typeface="+mn-cs"/>
              </a:rPr>
              <a:t> Bryn Common</a:t>
            </a:r>
          </a:p>
          <a:p>
            <a:r>
              <a:rPr lang="en-GB" sz="1200" b="0" i="0" u="none" strike="noStrike" kern="1200" baseline="0" dirty="0">
                <a:solidFill>
                  <a:schemeClr val="tx1"/>
                </a:solidFill>
                <a:latin typeface="+mn-lt"/>
                <a:ea typeface="+mn-ea"/>
                <a:cs typeface="+mn-cs"/>
              </a:rPr>
              <a:t>but is distinct from the other areas is the dry heath and bracken habitats along the </a:t>
            </a:r>
            <a:r>
              <a:rPr lang="en-GB" sz="1200" b="0" i="0" u="none" strike="noStrike" kern="1200" baseline="0" dirty="0" err="1">
                <a:solidFill>
                  <a:schemeClr val="tx1"/>
                </a:solidFill>
                <a:latin typeface="+mn-lt"/>
                <a:ea typeface="+mn-ea"/>
                <a:cs typeface="+mn-cs"/>
              </a:rPr>
              <a:t>Cefn</a:t>
            </a:r>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Bryn Ridge, the habitat differing here due to the much more freely draining </a:t>
            </a:r>
            <a:r>
              <a:rPr lang="en-GB" sz="1200" b="0" i="0" u="none" strike="noStrike" kern="1200" baseline="0" dirty="0" err="1">
                <a:solidFill>
                  <a:schemeClr val="tx1"/>
                </a:solidFill>
                <a:latin typeface="+mn-lt"/>
                <a:ea typeface="+mn-ea"/>
                <a:cs typeface="+mn-cs"/>
              </a:rPr>
              <a:t>podsolic</a:t>
            </a:r>
            <a:r>
              <a:rPr lang="en-GB" sz="1200" b="0" i="0" u="none" strike="noStrike" kern="1200" baseline="0" dirty="0">
                <a:solidFill>
                  <a:schemeClr val="tx1"/>
                </a:solidFill>
                <a:latin typeface="+mn-lt"/>
                <a:ea typeface="+mn-ea"/>
                <a:cs typeface="+mn-cs"/>
              </a:rPr>
              <a:t> soils.</a:t>
            </a:r>
          </a:p>
          <a:p>
            <a:r>
              <a:rPr lang="en-GB" sz="1200" b="0" i="0" u="none" strike="noStrike" kern="1200" baseline="0" dirty="0">
                <a:solidFill>
                  <a:schemeClr val="tx1"/>
                </a:solidFill>
                <a:latin typeface="+mn-lt"/>
                <a:ea typeface="+mn-ea"/>
                <a:cs typeface="+mn-cs"/>
              </a:rPr>
              <a:t>There is a similar, significant area of habitat present further west at </a:t>
            </a:r>
            <a:r>
              <a:rPr lang="en-GB" sz="1200" b="0" i="0" u="none" strike="noStrike" kern="1200" baseline="0" dirty="0" err="1">
                <a:solidFill>
                  <a:schemeClr val="tx1"/>
                </a:solidFill>
                <a:latin typeface="+mn-lt"/>
                <a:ea typeface="+mn-ea"/>
                <a:cs typeface="+mn-cs"/>
              </a:rPr>
              <a:t>Rhosilli</a:t>
            </a:r>
            <a:r>
              <a:rPr lang="en-GB" sz="1200" b="0" i="0" u="none" strike="noStrike" kern="1200" baseline="0" dirty="0">
                <a:solidFill>
                  <a:schemeClr val="tx1"/>
                </a:solidFill>
                <a:latin typeface="+mn-lt"/>
                <a:ea typeface="+mn-ea"/>
                <a:cs typeface="+mn-cs"/>
              </a:rPr>
              <a:t> Down, which is</a:t>
            </a:r>
          </a:p>
          <a:p>
            <a:r>
              <a:rPr lang="en-GB" sz="1200" b="0" i="0" u="none" strike="noStrike" kern="1200" baseline="0" dirty="0">
                <a:solidFill>
                  <a:schemeClr val="tx1"/>
                </a:solidFill>
                <a:latin typeface="+mn-lt"/>
                <a:ea typeface="+mn-ea"/>
                <a:cs typeface="+mn-cs"/>
              </a:rPr>
              <a:t>also part of the Gower Commons SAC.</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Bullet three - Deciduous woodland areas are more prevalent within the eastern half of the area, where</a:t>
            </a:r>
          </a:p>
          <a:p>
            <a:r>
              <a:rPr lang="en-GB" sz="1200" b="0" i="0" u="none" strike="noStrike" kern="1200" baseline="0" dirty="0">
                <a:solidFill>
                  <a:schemeClr val="tx1"/>
                </a:solidFill>
                <a:latin typeface="+mn-lt"/>
                <a:ea typeface="+mn-ea"/>
                <a:cs typeface="+mn-cs"/>
              </a:rPr>
              <a:t>many fringe streams. The most significant woods are those at </a:t>
            </a:r>
            <a:r>
              <a:rPr lang="en-GB" sz="1200" b="0" i="0" u="none" strike="noStrike" kern="1200" baseline="0" dirty="0" err="1">
                <a:solidFill>
                  <a:schemeClr val="tx1"/>
                </a:solidFill>
                <a:latin typeface="+mn-lt"/>
                <a:ea typeface="+mn-ea"/>
                <a:cs typeface="+mn-cs"/>
              </a:rPr>
              <a:t>Nicholaston</a:t>
            </a:r>
            <a:r>
              <a:rPr lang="en-GB" sz="1200" b="0" i="0" u="none" strike="noStrike" kern="1200" baseline="0" dirty="0">
                <a:solidFill>
                  <a:schemeClr val="tx1"/>
                </a:solidFill>
                <a:latin typeface="+mn-lt"/>
                <a:ea typeface="+mn-ea"/>
                <a:cs typeface="+mn-cs"/>
              </a:rPr>
              <a:t> and others</a:t>
            </a:r>
          </a:p>
          <a:p>
            <a:r>
              <a:rPr lang="en-GB" sz="1200" b="0" i="0" u="none" strike="noStrike" kern="1200" baseline="0" dirty="0">
                <a:solidFill>
                  <a:schemeClr val="tx1"/>
                </a:solidFill>
                <a:latin typeface="+mn-lt"/>
                <a:ea typeface="+mn-ea"/>
                <a:cs typeface="+mn-cs"/>
              </a:rPr>
              <a:t>surrounding </a:t>
            </a:r>
            <a:r>
              <a:rPr lang="en-GB" sz="1200" b="0" i="0" u="none" strike="noStrike" kern="1200" baseline="0" dirty="0" err="1">
                <a:solidFill>
                  <a:schemeClr val="tx1"/>
                </a:solidFill>
                <a:latin typeface="+mn-lt"/>
                <a:ea typeface="+mn-ea"/>
                <a:cs typeface="+mn-cs"/>
              </a:rPr>
              <a:t>Oxwich</a:t>
            </a:r>
            <a:r>
              <a:rPr lang="en-GB" sz="1200" b="0" i="0" u="none" strike="noStrike" kern="1200" baseline="0" dirty="0">
                <a:solidFill>
                  <a:schemeClr val="tx1"/>
                </a:solidFill>
                <a:latin typeface="+mn-lt"/>
                <a:ea typeface="+mn-ea"/>
                <a:cs typeface="+mn-cs"/>
              </a:rPr>
              <a:t> Bay, </a:t>
            </a:r>
            <a:r>
              <a:rPr lang="en-GB" sz="1200" b="0" i="0" u="none" strike="noStrike" kern="1200" baseline="0" dirty="0" err="1">
                <a:solidFill>
                  <a:schemeClr val="tx1"/>
                </a:solidFill>
                <a:latin typeface="+mn-lt"/>
                <a:ea typeface="+mn-ea"/>
                <a:cs typeface="+mn-cs"/>
              </a:rPr>
              <a:t>Bishopston</a:t>
            </a:r>
            <a:r>
              <a:rPr lang="en-GB" sz="1200" b="0" i="0" u="none" strike="noStrike" kern="1200" baseline="0" dirty="0">
                <a:solidFill>
                  <a:schemeClr val="tx1"/>
                </a:solidFill>
                <a:latin typeface="+mn-lt"/>
                <a:ea typeface="+mn-ea"/>
                <a:cs typeface="+mn-cs"/>
              </a:rPr>
              <a:t> and </a:t>
            </a:r>
            <a:r>
              <a:rPr lang="en-GB" sz="1200" b="0" i="0" u="none" strike="noStrike" kern="1200" baseline="0" dirty="0" err="1">
                <a:solidFill>
                  <a:schemeClr val="tx1"/>
                </a:solidFill>
                <a:latin typeface="+mn-lt"/>
                <a:ea typeface="+mn-ea"/>
                <a:cs typeface="+mn-cs"/>
              </a:rPr>
              <a:t>Parkmill</a:t>
            </a:r>
            <a:r>
              <a:rPr lang="en-GB" sz="1200" b="0" i="0" u="none" strike="noStrike" kern="1200" baseline="0" dirty="0">
                <a:solidFill>
                  <a:schemeClr val="tx1"/>
                </a:solidFill>
                <a:latin typeface="+mn-lt"/>
                <a:ea typeface="+mn-ea"/>
                <a:cs typeface="+mn-cs"/>
              </a:rPr>
              <a:t>, which form the Gower Ash Woods</a:t>
            </a:r>
          </a:p>
          <a:p>
            <a:r>
              <a:rPr lang="en-GB" sz="1200" b="0" i="0" u="none" strike="noStrike" kern="1200" baseline="0" dirty="0">
                <a:solidFill>
                  <a:schemeClr val="tx1"/>
                </a:solidFill>
                <a:latin typeface="+mn-lt"/>
                <a:ea typeface="+mn-ea"/>
                <a:cs typeface="+mn-cs"/>
              </a:rPr>
              <a:t>SAC.</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Bullet four The southern coast is dominated by steep limestone cliffs interspersed with sandy bays,</a:t>
            </a:r>
          </a:p>
          <a:p>
            <a:r>
              <a:rPr lang="en-GB" sz="1200" b="0" i="0" u="none" strike="noStrike" kern="1200" baseline="0" dirty="0">
                <a:solidFill>
                  <a:schemeClr val="tx1"/>
                </a:solidFill>
                <a:latin typeface="+mn-lt"/>
                <a:ea typeface="+mn-ea"/>
                <a:cs typeface="+mn-cs"/>
              </a:rPr>
              <a:t>the most significant being </a:t>
            </a:r>
            <a:r>
              <a:rPr lang="en-GB" sz="1200" b="0" i="0" u="none" strike="noStrike" kern="1200" baseline="0" dirty="0" err="1">
                <a:solidFill>
                  <a:schemeClr val="tx1"/>
                </a:solidFill>
                <a:latin typeface="+mn-lt"/>
                <a:ea typeface="+mn-ea"/>
                <a:cs typeface="+mn-cs"/>
              </a:rPr>
              <a:t>Oxwich</a:t>
            </a:r>
            <a:r>
              <a:rPr lang="en-GB" sz="1200" b="0" i="0" u="none" strike="noStrike" kern="1200" baseline="0" dirty="0">
                <a:solidFill>
                  <a:schemeClr val="tx1"/>
                </a:solidFill>
                <a:latin typeface="+mn-lt"/>
                <a:ea typeface="+mn-ea"/>
                <a:cs typeface="+mn-cs"/>
              </a:rPr>
              <a:t>, which also has associated sand dunes and an</a:t>
            </a:r>
          </a:p>
          <a:p>
            <a:r>
              <a:rPr lang="en-GB" sz="1200" b="0" i="0" u="none" strike="noStrike" kern="1200" baseline="0" dirty="0">
                <a:solidFill>
                  <a:schemeClr val="tx1"/>
                </a:solidFill>
                <a:latin typeface="+mn-lt"/>
                <a:ea typeface="+mn-ea"/>
                <a:cs typeface="+mn-cs"/>
              </a:rPr>
              <a:t>extensive reed-bed area just inland. Much of the southern coastline is within the Limestone</a:t>
            </a:r>
          </a:p>
          <a:p>
            <a:r>
              <a:rPr lang="en-GB" sz="1200" b="0" i="0" u="none" strike="noStrike" kern="1200" baseline="0" dirty="0">
                <a:solidFill>
                  <a:schemeClr val="tx1"/>
                </a:solidFill>
                <a:latin typeface="+mn-lt"/>
                <a:ea typeface="+mn-ea"/>
                <a:cs typeface="+mn-cs"/>
              </a:rPr>
              <a:t>Coast of South West Wales SAC, which includes much of the generally agriculturally</a:t>
            </a:r>
          </a:p>
          <a:p>
            <a:r>
              <a:rPr lang="en-GB" sz="1200" b="0" i="0" u="none" strike="noStrike" kern="1200" baseline="0" dirty="0">
                <a:solidFill>
                  <a:schemeClr val="tx1"/>
                </a:solidFill>
                <a:latin typeface="+mn-lt"/>
                <a:ea typeface="+mn-ea"/>
                <a:cs typeface="+mn-cs"/>
              </a:rPr>
              <a:t>unimproved, calcareous/coastal grassland that fringes the cliff tops.</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Bullet five - The north coast falls within the Burry Inlet SAC, SPA, </a:t>
            </a:r>
            <a:r>
              <a:rPr lang="en-GB" sz="1200" b="0" i="0" u="none" strike="noStrike" kern="1200" baseline="0" dirty="0" err="1">
                <a:solidFill>
                  <a:schemeClr val="tx1"/>
                </a:solidFill>
                <a:latin typeface="+mn-lt"/>
                <a:ea typeface="+mn-ea"/>
                <a:cs typeface="+mn-cs"/>
              </a:rPr>
              <a:t>Ramsar</a:t>
            </a:r>
            <a:r>
              <a:rPr lang="en-GB" sz="1200" b="0" i="0" u="none" strike="noStrike" kern="1200" baseline="0" dirty="0">
                <a:solidFill>
                  <a:schemeClr val="tx1"/>
                </a:solidFill>
                <a:latin typeface="+mn-lt"/>
                <a:ea typeface="+mn-ea"/>
                <a:cs typeface="+mn-cs"/>
              </a:rPr>
              <a:t> site and SSSI, which is</a:t>
            </a:r>
          </a:p>
          <a:p>
            <a:r>
              <a:rPr lang="en-GB" sz="1200" b="0" i="0" u="none" strike="noStrike" kern="1200" baseline="0" dirty="0">
                <a:solidFill>
                  <a:schemeClr val="tx1"/>
                </a:solidFill>
                <a:latin typeface="+mn-lt"/>
                <a:ea typeface="+mn-ea"/>
                <a:cs typeface="+mn-cs"/>
              </a:rPr>
              <a:t>characterised by extensive areas of mud-flat, salt-marsh and coastal grazing marsh,</a:t>
            </a:r>
          </a:p>
          <a:p>
            <a:r>
              <a:rPr lang="en-GB" sz="1200" b="0" i="0" u="none" strike="noStrike" kern="1200" baseline="0" dirty="0">
                <a:solidFill>
                  <a:schemeClr val="tx1"/>
                </a:solidFill>
                <a:latin typeface="+mn-lt"/>
                <a:ea typeface="+mn-ea"/>
                <a:cs typeface="+mn-cs"/>
              </a:rPr>
              <a:t>supporting a wide range of species, notably wading bird and wildfowl populations.</a:t>
            </a:r>
            <a:endParaRPr lang="en-GB" dirty="0"/>
          </a:p>
        </p:txBody>
      </p:sp>
      <p:sp>
        <p:nvSpPr>
          <p:cNvPr id="4" name="Slide Number Placeholder 3"/>
          <p:cNvSpPr>
            <a:spLocks noGrp="1"/>
          </p:cNvSpPr>
          <p:nvPr>
            <p:ph type="sldNum" sz="quarter" idx="10"/>
          </p:nvPr>
        </p:nvSpPr>
        <p:spPr/>
        <p:txBody>
          <a:bodyPr/>
          <a:lstStyle/>
          <a:p>
            <a:fld id="{837065D2-5A2B-4071-8B4C-185F6E2FBCDA}" type="slidenum">
              <a:rPr lang="en-GB" smtClean="0"/>
              <a:t>14</a:t>
            </a:fld>
            <a:endParaRPr lang="en-GB"/>
          </a:p>
        </p:txBody>
      </p:sp>
    </p:spTree>
    <p:extLst>
      <p:ext uri="{BB962C8B-B14F-4D97-AF65-F5344CB8AC3E}">
        <p14:creationId xmlns:p14="http://schemas.microsoft.com/office/powerpoint/2010/main" val="23532727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Archaeologically the Gower coast is particularly noted for its Upper Palaeolithic cave sites,</a:t>
            </a:r>
          </a:p>
          <a:p>
            <a:r>
              <a:rPr lang="en-GB" sz="1200" b="0" i="0" u="none" strike="noStrike" kern="1200" baseline="0" dirty="0">
                <a:solidFill>
                  <a:schemeClr val="tx1"/>
                </a:solidFill>
                <a:latin typeface="+mn-lt"/>
                <a:ea typeface="+mn-ea"/>
                <a:cs typeface="+mn-cs"/>
              </a:rPr>
              <a:t>notably </a:t>
            </a:r>
            <a:r>
              <a:rPr lang="en-GB" sz="1200" b="0" i="0" u="none" strike="noStrike" kern="1200" baseline="0" dirty="0" err="1">
                <a:solidFill>
                  <a:schemeClr val="tx1"/>
                </a:solidFill>
                <a:latin typeface="+mn-lt"/>
                <a:ea typeface="+mn-ea"/>
                <a:cs typeface="+mn-cs"/>
              </a:rPr>
              <a:t>Longhole</a:t>
            </a:r>
            <a:r>
              <a:rPr lang="en-GB" sz="1200" b="0" i="0" u="none" strike="noStrike" kern="1200" baseline="0" dirty="0">
                <a:solidFill>
                  <a:schemeClr val="tx1"/>
                </a:solidFill>
                <a:latin typeface="+mn-lt"/>
                <a:ea typeface="+mn-ea"/>
                <a:cs typeface="+mn-cs"/>
              </a:rPr>
              <a:t>, </a:t>
            </a:r>
            <a:r>
              <a:rPr lang="en-GB" sz="1200" b="0" i="0" u="none" strike="noStrike" kern="1200" baseline="0" dirty="0" err="1">
                <a:solidFill>
                  <a:schemeClr val="tx1"/>
                </a:solidFill>
                <a:latin typeface="+mn-lt"/>
                <a:ea typeface="+mn-ea"/>
                <a:cs typeface="+mn-cs"/>
              </a:rPr>
              <a:t>Paviland</a:t>
            </a:r>
            <a:r>
              <a:rPr lang="en-GB" sz="1200" b="0" i="0" u="none" strike="noStrike" kern="1200" baseline="0" dirty="0">
                <a:solidFill>
                  <a:schemeClr val="tx1"/>
                </a:solidFill>
                <a:latin typeface="+mn-lt"/>
                <a:ea typeface="+mn-ea"/>
                <a:cs typeface="+mn-cs"/>
              </a:rPr>
              <a:t> and Deborah's Hole, which were occupied during warmer</a:t>
            </a:r>
          </a:p>
          <a:p>
            <a:r>
              <a:rPr lang="en-GB" sz="1200" b="0" i="0" u="none" strike="noStrike" kern="1200" baseline="0" dirty="0">
                <a:solidFill>
                  <a:schemeClr val="tx1"/>
                </a:solidFill>
                <a:latin typeface="+mn-lt"/>
                <a:ea typeface="+mn-ea"/>
                <a:cs typeface="+mn-cs"/>
              </a:rPr>
              <a:t>intervals at the end of the last Ice Age (c. 38000 – 8000 years ago). Well-defined</a:t>
            </a:r>
          </a:p>
          <a:p>
            <a:r>
              <a:rPr lang="en-GB" sz="1200" b="0" i="0" u="none" strike="noStrike" kern="1200" baseline="0" dirty="0">
                <a:solidFill>
                  <a:schemeClr val="tx1"/>
                </a:solidFill>
                <a:latin typeface="+mn-lt"/>
                <a:ea typeface="+mn-ea"/>
                <a:cs typeface="+mn-cs"/>
              </a:rPr>
              <a:t>remains of later, Iron Age settlements and forts occupy the headland at the Knave and</a:t>
            </a:r>
          </a:p>
          <a:p>
            <a:r>
              <a:rPr lang="en-GB" sz="1200" b="0" i="0" u="none" strike="noStrike" kern="1200" baseline="0" dirty="0" err="1">
                <a:solidFill>
                  <a:schemeClr val="tx1"/>
                </a:solidFill>
                <a:latin typeface="+mn-lt"/>
                <a:ea typeface="+mn-ea"/>
                <a:cs typeface="+mn-cs"/>
              </a:rPr>
              <a:t>Thurba</a:t>
            </a:r>
            <a:r>
              <a:rPr lang="en-GB" sz="1200" b="0" i="0" u="none" strike="noStrike" kern="1200" baseline="0" dirty="0">
                <a:solidFill>
                  <a:schemeClr val="tx1"/>
                </a:solidFill>
                <a:latin typeface="+mn-lt"/>
                <a:ea typeface="+mn-ea"/>
                <a:cs typeface="+mn-cs"/>
              </a:rPr>
              <a:t> Head, where there are also good examples of recent limekilns. The recently</a:t>
            </a:r>
          </a:p>
          <a:p>
            <a:r>
              <a:rPr lang="en-GB" sz="1200" b="0" i="0" u="none" strike="noStrike" kern="1200" baseline="0" dirty="0">
                <a:solidFill>
                  <a:schemeClr val="tx1"/>
                </a:solidFill>
                <a:latin typeface="+mn-lt"/>
                <a:ea typeface="+mn-ea"/>
                <a:cs typeface="+mn-cs"/>
              </a:rPr>
              <a:t>conserved </a:t>
            </a:r>
            <a:r>
              <a:rPr lang="en-GB" sz="1200" b="0" i="0" u="none" strike="noStrike" kern="1200" baseline="0" dirty="0" err="1">
                <a:solidFill>
                  <a:schemeClr val="tx1"/>
                </a:solidFill>
                <a:latin typeface="+mn-lt"/>
                <a:ea typeface="+mn-ea"/>
                <a:cs typeface="+mn-cs"/>
              </a:rPr>
              <a:t>salthouse</a:t>
            </a:r>
            <a:r>
              <a:rPr lang="en-GB" sz="1200" b="0" i="0" u="none" strike="noStrike" kern="1200" baseline="0" dirty="0">
                <a:solidFill>
                  <a:schemeClr val="tx1"/>
                </a:solidFill>
                <a:latin typeface="+mn-lt"/>
                <a:ea typeface="+mn-ea"/>
                <a:cs typeface="+mn-cs"/>
              </a:rPr>
              <a:t> at Port-</a:t>
            </a:r>
            <a:r>
              <a:rPr lang="en-GB" sz="1200" b="0" i="0" u="none" strike="noStrike" kern="1200" baseline="0" dirty="0" err="1">
                <a:solidFill>
                  <a:schemeClr val="tx1"/>
                </a:solidFill>
                <a:latin typeface="+mn-lt"/>
                <a:ea typeface="+mn-ea"/>
                <a:cs typeface="+mn-cs"/>
              </a:rPr>
              <a:t>Eynon</a:t>
            </a:r>
            <a:r>
              <a:rPr lang="en-GB" sz="1200" b="0" i="0" u="none" strike="noStrike" kern="1200" baseline="0" dirty="0">
                <a:solidFill>
                  <a:schemeClr val="tx1"/>
                </a:solidFill>
                <a:latin typeface="+mn-lt"/>
                <a:ea typeface="+mn-ea"/>
                <a:cs typeface="+mn-cs"/>
              </a:rPr>
              <a:t>, remains a unique example in Wales of a 16th century</a:t>
            </a:r>
          </a:p>
          <a:p>
            <a:r>
              <a:rPr lang="en-GB" sz="1200" b="0" i="0" u="none" strike="noStrike" kern="1200" baseline="0" dirty="0">
                <a:solidFill>
                  <a:schemeClr val="tx1"/>
                </a:solidFill>
                <a:latin typeface="+mn-lt"/>
                <a:ea typeface="+mn-ea"/>
                <a:cs typeface="+mn-cs"/>
              </a:rPr>
              <a:t>coastal </a:t>
            </a:r>
            <a:r>
              <a:rPr lang="en-GB" sz="1200" b="0" i="0" u="none" strike="noStrike" kern="1200" baseline="0" dirty="0" err="1">
                <a:solidFill>
                  <a:schemeClr val="tx1"/>
                </a:solidFill>
                <a:latin typeface="+mn-lt"/>
                <a:ea typeface="+mn-ea"/>
                <a:cs typeface="+mn-cs"/>
              </a:rPr>
              <a:t>saltworks</a:t>
            </a:r>
            <a:r>
              <a:rPr lang="en-GB" sz="1200" b="0" i="0" u="none" strike="noStrike" kern="1200" baseline="0" dirty="0">
                <a:solidFill>
                  <a:schemeClr val="tx1"/>
                </a:solidFill>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fld id="{837065D2-5A2B-4071-8B4C-185F6E2FBCDA}" type="slidenum">
              <a:rPr lang="en-GB" smtClean="0"/>
              <a:t>15</a:t>
            </a:fld>
            <a:endParaRPr lang="en-GB"/>
          </a:p>
        </p:txBody>
      </p:sp>
    </p:spTree>
    <p:extLst>
      <p:ext uri="{BB962C8B-B14F-4D97-AF65-F5344CB8AC3E}">
        <p14:creationId xmlns:p14="http://schemas.microsoft.com/office/powerpoint/2010/main" val="1129395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Bullet one and two Inland, the central ridge of </a:t>
            </a:r>
            <a:r>
              <a:rPr lang="en-GB" sz="1200" b="0" i="0" u="none" strike="noStrike" kern="1200" baseline="0" dirty="0" err="1">
                <a:solidFill>
                  <a:schemeClr val="tx1"/>
                </a:solidFill>
                <a:latin typeface="+mn-lt"/>
                <a:ea typeface="+mn-ea"/>
                <a:cs typeface="+mn-cs"/>
              </a:rPr>
              <a:t>Cefn</a:t>
            </a:r>
            <a:r>
              <a:rPr lang="en-GB" sz="1200" b="0" i="0" u="none" strike="noStrike" kern="1200" baseline="0" dirty="0">
                <a:solidFill>
                  <a:schemeClr val="tx1"/>
                </a:solidFill>
                <a:latin typeface="+mn-lt"/>
                <a:ea typeface="+mn-ea"/>
                <a:cs typeface="+mn-cs"/>
              </a:rPr>
              <a:t> Bryn is undoubtedly one of the richest archaeological</a:t>
            </a:r>
          </a:p>
          <a:p>
            <a:r>
              <a:rPr lang="en-GB" sz="1200" b="0" i="0" u="none" strike="noStrike" kern="1200" baseline="0" dirty="0">
                <a:solidFill>
                  <a:schemeClr val="tx1"/>
                </a:solidFill>
                <a:latin typeface="+mn-lt"/>
                <a:ea typeface="+mn-ea"/>
                <a:cs typeface="+mn-cs"/>
              </a:rPr>
              <a:t>areas of South Wales, containing dense concentrations of monuments providing evidence</a:t>
            </a:r>
          </a:p>
          <a:p>
            <a:r>
              <a:rPr lang="en-GB" sz="1200" b="0" i="0" u="none" strike="noStrike" kern="1200" baseline="0" dirty="0">
                <a:solidFill>
                  <a:schemeClr val="tx1"/>
                </a:solidFill>
                <a:latin typeface="+mn-lt"/>
                <a:ea typeface="+mn-ea"/>
                <a:cs typeface="+mn-cs"/>
              </a:rPr>
              <a:t>of human activity from at least the 4th or 3rd millennium BC, including a Neolithic tomb and</a:t>
            </a:r>
          </a:p>
          <a:p>
            <a:r>
              <a:rPr lang="en-GB" sz="1200" b="0" i="0" u="none" strike="noStrike" kern="1200" baseline="0" dirty="0">
                <a:solidFill>
                  <a:schemeClr val="tx1"/>
                </a:solidFill>
                <a:latin typeface="+mn-lt"/>
                <a:ea typeface="+mn-ea"/>
                <a:cs typeface="+mn-cs"/>
              </a:rPr>
              <a:t>possible settlement and Bronze Age funerary and ritual monuments. In the Medieval</a:t>
            </a:r>
          </a:p>
          <a:p>
            <a:r>
              <a:rPr lang="en-GB" sz="1200" b="0" i="0" u="none" strike="noStrike" kern="1200" baseline="0" dirty="0">
                <a:solidFill>
                  <a:schemeClr val="tx1"/>
                </a:solidFill>
                <a:latin typeface="+mn-lt"/>
                <a:ea typeface="+mn-ea"/>
                <a:cs typeface="+mn-cs"/>
              </a:rPr>
              <a:t>period, the imposition of the manorial system on Gower was an important influence on the</a:t>
            </a:r>
          </a:p>
          <a:p>
            <a:r>
              <a:rPr lang="en-GB" sz="1200" b="0" i="0" u="none" strike="noStrike" kern="1200" baseline="0" dirty="0">
                <a:solidFill>
                  <a:schemeClr val="tx1"/>
                </a:solidFill>
                <a:latin typeface="+mn-lt"/>
                <a:ea typeface="+mn-ea"/>
                <a:cs typeface="+mn-cs"/>
              </a:rPr>
              <a:t>land use on the ridge, which fell within the ‘</a:t>
            </a:r>
            <a:r>
              <a:rPr lang="en-GB" sz="1200" b="0" i="0" u="none" strike="noStrike" kern="1200" baseline="0" dirty="0" err="1">
                <a:solidFill>
                  <a:schemeClr val="tx1"/>
                </a:solidFill>
                <a:latin typeface="+mn-lt"/>
                <a:ea typeface="+mn-ea"/>
                <a:cs typeface="+mn-cs"/>
              </a:rPr>
              <a:t>Welshry</a:t>
            </a:r>
            <a:r>
              <a:rPr lang="en-GB" sz="1200" b="0" i="0" u="none" strike="noStrike" kern="1200" baseline="0" dirty="0">
                <a:solidFill>
                  <a:schemeClr val="tx1"/>
                </a:solidFill>
                <a:latin typeface="+mn-lt"/>
                <a:ea typeface="+mn-ea"/>
                <a:cs typeface="+mn-cs"/>
              </a:rPr>
              <a:t> of the Lordship of Gower’. Generally,</a:t>
            </a:r>
          </a:p>
          <a:p>
            <a:r>
              <a:rPr lang="en-GB" sz="1200" b="0" i="0" u="none" strike="noStrike" kern="1200" baseline="0" dirty="0">
                <a:solidFill>
                  <a:schemeClr val="tx1"/>
                </a:solidFill>
                <a:latin typeface="+mn-lt"/>
                <a:ea typeface="+mn-ea"/>
                <a:cs typeface="+mn-cs"/>
              </a:rPr>
              <a:t>that area had poorer soils and </a:t>
            </a:r>
            <a:r>
              <a:rPr lang="en-GB" sz="1200" b="0" i="0" u="none" strike="noStrike" kern="1200" baseline="0" dirty="0" err="1">
                <a:solidFill>
                  <a:schemeClr val="tx1"/>
                </a:solidFill>
                <a:latin typeface="+mn-lt"/>
                <a:ea typeface="+mn-ea"/>
                <a:cs typeface="+mn-cs"/>
              </a:rPr>
              <a:t>Cefn</a:t>
            </a:r>
            <a:r>
              <a:rPr lang="en-GB" sz="1200" b="0" i="0" u="none" strike="noStrike" kern="1200" baseline="0" dirty="0">
                <a:solidFill>
                  <a:schemeClr val="tx1"/>
                </a:solidFill>
                <a:latin typeface="+mn-lt"/>
                <a:ea typeface="+mn-ea"/>
                <a:cs typeface="+mn-cs"/>
              </a:rPr>
              <a:t> Bryn was manorial waste over which commoners</a:t>
            </a:r>
          </a:p>
          <a:p>
            <a:r>
              <a:rPr lang="en-GB" sz="1200" b="0" i="0" u="none" strike="noStrike" kern="1200" baseline="0" dirty="0">
                <a:solidFill>
                  <a:schemeClr val="tx1"/>
                </a:solidFill>
                <a:latin typeface="+mn-lt"/>
                <a:ea typeface="+mn-ea"/>
                <a:cs typeface="+mn-cs"/>
              </a:rPr>
              <a:t>rights were established and exist to the present day.</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Bullet three - Anglo-Norman influence is also apparent elsewhere in the landscape, with stone castles</a:t>
            </a:r>
          </a:p>
          <a:p>
            <a:r>
              <a:rPr lang="en-GB" sz="1200" b="0" i="0" u="none" strike="noStrike" kern="1200" baseline="0" dirty="0">
                <a:solidFill>
                  <a:schemeClr val="tx1"/>
                </a:solidFill>
                <a:latin typeface="+mn-lt"/>
                <a:ea typeface="+mn-ea"/>
                <a:cs typeface="+mn-cs"/>
              </a:rPr>
              <a:t>such as </a:t>
            </a:r>
            <a:r>
              <a:rPr lang="en-GB" sz="1200" b="0" i="0" u="none" strike="noStrike" kern="1200" baseline="0" dirty="0" err="1">
                <a:solidFill>
                  <a:schemeClr val="tx1"/>
                </a:solidFill>
                <a:latin typeface="+mn-lt"/>
                <a:ea typeface="+mn-ea"/>
                <a:cs typeface="+mn-cs"/>
              </a:rPr>
              <a:t>Oystermouth</a:t>
            </a:r>
            <a:r>
              <a:rPr lang="en-GB" sz="1200" b="0" i="0" u="none" strike="noStrike" kern="1200" baseline="0" dirty="0">
                <a:solidFill>
                  <a:schemeClr val="tx1"/>
                </a:solidFill>
                <a:latin typeface="+mn-lt"/>
                <a:ea typeface="+mn-ea"/>
                <a:cs typeface="+mn-cs"/>
              </a:rPr>
              <a:t>, Penrice and </a:t>
            </a:r>
            <a:r>
              <a:rPr lang="en-GB" sz="1200" b="0" i="0" u="none" strike="noStrike" kern="1200" baseline="0" dirty="0" err="1">
                <a:solidFill>
                  <a:schemeClr val="tx1"/>
                </a:solidFill>
                <a:latin typeface="+mn-lt"/>
                <a:ea typeface="+mn-ea"/>
                <a:cs typeface="+mn-cs"/>
              </a:rPr>
              <a:t>Oxwich</a:t>
            </a:r>
            <a:r>
              <a:rPr lang="en-GB" sz="1200" b="0" i="0" u="none" strike="noStrike" kern="1200" baseline="0" dirty="0">
                <a:solidFill>
                  <a:schemeClr val="tx1"/>
                </a:solidFill>
                <a:latin typeface="+mn-lt"/>
                <a:ea typeface="+mn-ea"/>
                <a:cs typeface="+mn-cs"/>
              </a:rPr>
              <a:t> in the south and </a:t>
            </a:r>
            <a:r>
              <a:rPr lang="en-GB" sz="1200" b="0" i="0" u="none" strike="noStrike" kern="1200" baseline="0" dirty="0" err="1">
                <a:solidFill>
                  <a:schemeClr val="tx1"/>
                </a:solidFill>
                <a:latin typeface="+mn-lt"/>
                <a:ea typeface="+mn-ea"/>
                <a:cs typeface="+mn-cs"/>
              </a:rPr>
              <a:t>Bovehill</a:t>
            </a:r>
            <a:r>
              <a:rPr lang="en-GB" sz="1200" b="0" i="0" u="none" strike="noStrike" kern="1200" baseline="0" dirty="0">
                <a:solidFill>
                  <a:schemeClr val="tx1"/>
                </a:solidFill>
                <a:latin typeface="+mn-lt"/>
                <a:ea typeface="+mn-ea"/>
                <a:cs typeface="+mn-cs"/>
              </a:rPr>
              <a:t> and the fortified</a:t>
            </a:r>
          </a:p>
          <a:p>
            <a:r>
              <a:rPr lang="en-GB" sz="1200" b="0" i="0" u="none" strike="noStrike" kern="1200" baseline="0" dirty="0">
                <a:solidFill>
                  <a:schemeClr val="tx1"/>
                </a:solidFill>
                <a:latin typeface="+mn-lt"/>
                <a:ea typeface="+mn-ea"/>
                <a:cs typeface="+mn-cs"/>
              </a:rPr>
              <a:t>manor of </a:t>
            </a:r>
            <a:r>
              <a:rPr lang="en-GB" sz="1200" b="0" i="0" u="none" strike="noStrike" kern="1200" baseline="0" dirty="0" err="1">
                <a:solidFill>
                  <a:schemeClr val="tx1"/>
                </a:solidFill>
                <a:latin typeface="+mn-lt"/>
                <a:ea typeface="+mn-ea"/>
                <a:cs typeface="+mn-cs"/>
              </a:rPr>
              <a:t>Weobley</a:t>
            </a:r>
            <a:r>
              <a:rPr lang="en-GB" sz="1200" b="0" i="0" u="none" strike="noStrike" kern="1200" baseline="0" dirty="0">
                <a:solidFill>
                  <a:schemeClr val="tx1"/>
                </a:solidFill>
                <a:latin typeface="+mn-lt"/>
                <a:ea typeface="+mn-ea"/>
                <a:cs typeface="+mn-cs"/>
              </a:rPr>
              <a:t> castle to the north, each occupying prominent locations with views</a:t>
            </a:r>
          </a:p>
          <a:p>
            <a:r>
              <a:rPr lang="en-GB" sz="1200" b="0" i="0" u="none" strike="noStrike" kern="1200" baseline="0" dirty="0">
                <a:solidFill>
                  <a:schemeClr val="tx1"/>
                </a:solidFill>
                <a:latin typeface="+mn-lt"/>
                <a:ea typeface="+mn-ea"/>
                <a:cs typeface="+mn-cs"/>
              </a:rPr>
              <a:t>across Swansea Bay and the Burry estuary respectively. Settlements such as </a:t>
            </a:r>
            <a:r>
              <a:rPr lang="en-GB" sz="1200" b="0" i="0" u="none" strike="noStrike" kern="1200" baseline="0" dirty="0" err="1">
                <a:solidFill>
                  <a:schemeClr val="tx1"/>
                </a:solidFill>
                <a:latin typeface="+mn-lt"/>
                <a:ea typeface="+mn-ea"/>
                <a:cs typeface="+mn-cs"/>
              </a:rPr>
              <a:t>Llanmadoc</a:t>
            </a:r>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and </a:t>
            </a:r>
            <a:r>
              <a:rPr lang="en-GB" sz="1200" b="0" i="0" u="none" strike="noStrike" kern="1200" baseline="0" dirty="0" err="1">
                <a:solidFill>
                  <a:schemeClr val="tx1"/>
                </a:solidFill>
                <a:latin typeface="+mn-lt"/>
                <a:ea typeface="+mn-ea"/>
                <a:cs typeface="+mn-cs"/>
              </a:rPr>
              <a:t>Cheriton</a:t>
            </a:r>
            <a:r>
              <a:rPr lang="en-GB" sz="1200" b="0" i="0" u="none" strike="noStrike" kern="1200" baseline="0" dirty="0">
                <a:solidFill>
                  <a:schemeClr val="tx1"/>
                </a:solidFill>
                <a:latin typeface="+mn-lt"/>
                <a:ea typeface="+mn-ea"/>
                <a:cs typeface="+mn-cs"/>
              </a:rPr>
              <a:t> also reflect Anglo-Norman influences, while St </a:t>
            </a:r>
            <a:r>
              <a:rPr lang="en-GB" sz="1200" b="0" i="0" u="none" strike="noStrike" kern="1200" baseline="0" dirty="0" err="1">
                <a:solidFill>
                  <a:schemeClr val="tx1"/>
                </a:solidFill>
                <a:latin typeface="+mn-lt"/>
                <a:ea typeface="+mn-ea"/>
                <a:cs typeface="+mn-cs"/>
              </a:rPr>
              <a:t>Cadog</a:t>
            </a:r>
            <a:r>
              <a:rPr lang="en-GB" sz="1200" b="0" i="0" u="none" strike="noStrike" kern="1200" baseline="0" dirty="0">
                <a:solidFill>
                  <a:schemeClr val="tx1"/>
                </a:solidFill>
                <a:latin typeface="+mn-lt"/>
                <a:ea typeface="+mn-ea"/>
                <a:cs typeface="+mn-cs"/>
              </a:rPr>
              <a:t> Church at </a:t>
            </a:r>
            <a:r>
              <a:rPr lang="en-GB" sz="1200" b="0" i="0" u="none" strike="noStrike" kern="1200" baseline="0" dirty="0" err="1">
                <a:solidFill>
                  <a:schemeClr val="tx1"/>
                </a:solidFill>
                <a:latin typeface="+mn-lt"/>
                <a:ea typeface="+mn-ea"/>
                <a:cs typeface="+mn-cs"/>
              </a:rPr>
              <a:t>Cheriton</a:t>
            </a:r>
            <a:r>
              <a:rPr lang="en-GB" sz="1200" b="0" i="0" u="none" strike="noStrike" kern="1200" baseline="0" dirty="0">
                <a:solidFill>
                  <a:schemeClr val="tx1"/>
                </a:solidFill>
                <a:latin typeface="+mn-lt"/>
                <a:ea typeface="+mn-ea"/>
                <a:cs typeface="+mn-cs"/>
              </a:rPr>
              <a:t> is</a:t>
            </a:r>
          </a:p>
          <a:p>
            <a:r>
              <a:rPr lang="en-GB" sz="1200" b="0" i="0" u="none" strike="noStrike" kern="1200" baseline="0" dirty="0">
                <a:solidFill>
                  <a:schemeClr val="tx1"/>
                </a:solidFill>
                <a:latin typeface="+mn-lt"/>
                <a:ea typeface="+mn-ea"/>
                <a:cs typeface="+mn-cs"/>
              </a:rPr>
              <a:t>acknowledged to be one of the most beautiful of the Gower churches. Of outstanding</a:t>
            </a:r>
          </a:p>
          <a:p>
            <a:r>
              <a:rPr lang="en-GB" sz="1200" b="0" i="0" u="none" strike="noStrike" kern="1200" baseline="0" dirty="0">
                <a:solidFill>
                  <a:schemeClr val="tx1"/>
                </a:solidFill>
                <a:latin typeface="+mn-lt"/>
                <a:ea typeface="+mn-ea"/>
                <a:cs typeface="+mn-cs"/>
              </a:rPr>
              <a:t>importance from this period is the Penrice manorial estate, complete with ruined castle,</a:t>
            </a:r>
          </a:p>
          <a:p>
            <a:r>
              <a:rPr lang="en-GB" sz="1200" b="0" i="0" u="none" strike="noStrike" kern="1200" baseline="0" dirty="0">
                <a:solidFill>
                  <a:schemeClr val="tx1"/>
                </a:solidFill>
                <a:latin typeface="+mn-lt"/>
                <a:ea typeface="+mn-ea"/>
                <a:cs typeface="+mn-cs"/>
              </a:rPr>
              <a:t>gentry house, home farm and historic park and garden, which have grown around Penrice</a:t>
            </a:r>
          </a:p>
          <a:p>
            <a:r>
              <a:rPr lang="en-GB" sz="1200" b="0" i="0" u="none" strike="noStrike" kern="1200" baseline="0" dirty="0">
                <a:solidFill>
                  <a:schemeClr val="tx1"/>
                </a:solidFill>
                <a:latin typeface="+mn-lt"/>
                <a:ea typeface="+mn-ea"/>
                <a:cs typeface="+mn-cs"/>
              </a:rPr>
              <a:t>hamlet and survived without being broken up.</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Bullet four - The C19th saw industrialisation of north Gower around </a:t>
            </a:r>
            <a:r>
              <a:rPr lang="en-GB" sz="1200" b="0" i="0" u="none" strike="noStrike" kern="1200" baseline="0" dirty="0" err="1">
                <a:solidFill>
                  <a:schemeClr val="tx1"/>
                </a:solidFill>
                <a:latin typeface="+mn-lt"/>
                <a:ea typeface="+mn-ea"/>
                <a:cs typeface="+mn-cs"/>
              </a:rPr>
              <a:t>Penclawdd</a:t>
            </a:r>
            <a:r>
              <a:rPr lang="en-GB" sz="1200" b="0" i="0" u="none" strike="noStrike" kern="1200" baseline="0" dirty="0">
                <a:solidFill>
                  <a:schemeClr val="tx1"/>
                </a:solidFill>
                <a:latin typeface="+mn-lt"/>
                <a:ea typeface="+mn-ea"/>
                <a:cs typeface="+mn-cs"/>
              </a:rPr>
              <a:t> and </a:t>
            </a:r>
            <a:r>
              <a:rPr lang="en-GB" sz="1200" b="0" i="0" u="none" strike="noStrike" kern="1200" baseline="0" dirty="0" err="1">
                <a:solidFill>
                  <a:schemeClr val="tx1"/>
                </a:solidFill>
                <a:latin typeface="+mn-lt"/>
                <a:ea typeface="+mn-ea"/>
                <a:cs typeface="+mn-cs"/>
              </a:rPr>
              <a:t>Crofty</a:t>
            </a:r>
            <a:r>
              <a:rPr lang="en-GB" sz="1200" b="0" i="0" u="none" strike="noStrike" kern="1200" baseline="0" dirty="0">
                <a:solidFill>
                  <a:schemeClr val="tx1"/>
                </a:solidFill>
                <a:latin typeface="+mn-lt"/>
                <a:ea typeface="+mn-ea"/>
                <a:cs typeface="+mn-cs"/>
              </a:rPr>
              <a:t> where coal</a:t>
            </a:r>
          </a:p>
          <a:p>
            <a:r>
              <a:rPr lang="en-GB" sz="1200" b="0" i="0" u="none" strike="noStrike" kern="1200" baseline="0" dirty="0">
                <a:solidFill>
                  <a:schemeClr val="tx1"/>
                </a:solidFill>
                <a:latin typeface="+mn-lt"/>
                <a:ea typeface="+mn-ea"/>
                <a:cs typeface="+mn-cs"/>
              </a:rPr>
              <a:t>was extracted, and limestone quarrying from the cliffs stretching from </a:t>
            </a:r>
            <a:r>
              <a:rPr lang="en-GB" sz="1200" b="0" i="0" u="none" strike="noStrike" kern="1200" baseline="0" dirty="0" err="1">
                <a:solidFill>
                  <a:schemeClr val="tx1"/>
                </a:solidFill>
                <a:latin typeface="+mn-lt"/>
                <a:ea typeface="+mn-ea"/>
                <a:cs typeface="+mn-cs"/>
              </a:rPr>
              <a:t>Pwll</a:t>
            </a:r>
            <a:r>
              <a:rPr lang="en-GB" sz="1200" b="0" i="0" u="none" strike="noStrike" kern="1200" baseline="0" dirty="0">
                <a:solidFill>
                  <a:schemeClr val="tx1"/>
                </a:solidFill>
                <a:latin typeface="+mn-lt"/>
                <a:ea typeface="+mn-ea"/>
                <a:cs typeface="+mn-cs"/>
              </a:rPr>
              <a:t> Du to Rhossili</a:t>
            </a:r>
          </a:p>
          <a:p>
            <a:r>
              <a:rPr lang="en-GB" sz="1200" b="0" i="0" u="none" strike="noStrike" kern="1200" baseline="0" dirty="0">
                <a:solidFill>
                  <a:schemeClr val="tx1"/>
                </a:solidFill>
                <a:latin typeface="+mn-lt"/>
                <a:ea typeface="+mn-ea"/>
                <a:cs typeface="+mn-cs"/>
              </a:rPr>
              <a:t>on the southern and eastern cliffs.</a:t>
            </a:r>
            <a:endParaRPr lang="en-GB" dirty="0"/>
          </a:p>
        </p:txBody>
      </p:sp>
      <p:sp>
        <p:nvSpPr>
          <p:cNvPr id="4" name="Slide Number Placeholder 3"/>
          <p:cNvSpPr>
            <a:spLocks noGrp="1"/>
          </p:cNvSpPr>
          <p:nvPr>
            <p:ph type="sldNum" sz="quarter" idx="10"/>
          </p:nvPr>
        </p:nvSpPr>
        <p:spPr/>
        <p:txBody>
          <a:bodyPr/>
          <a:lstStyle/>
          <a:p>
            <a:fld id="{837065D2-5A2B-4071-8B4C-185F6E2FBCDA}" type="slidenum">
              <a:rPr lang="en-GB" smtClean="0"/>
              <a:t>16</a:t>
            </a:fld>
            <a:endParaRPr lang="en-GB"/>
          </a:p>
        </p:txBody>
      </p:sp>
    </p:spTree>
    <p:extLst>
      <p:ext uri="{BB962C8B-B14F-4D97-AF65-F5344CB8AC3E}">
        <p14:creationId xmlns:p14="http://schemas.microsoft.com/office/powerpoint/2010/main" val="8788761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Bullets</a:t>
            </a:r>
            <a:r>
              <a:rPr lang="en-GB" baseline="0" dirty="0"/>
              <a:t> one and two - </a:t>
            </a:r>
            <a:r>
              <a:rPr lang="en-GB" dirty="0"/>
              <a:t>The cultural essence of Gower's landscape has changed radically over the past 50 years.</a:t>
            </a:r>
          </a:p>
          <a:p>
            <a:r>
              <a:rPr lang="en-GB" dirty="0"/>
              <a:t>Agriculture, which has been the traditional mainstay, is gradually being replaced by tourism</a:t>
            </a:r>
          </a:p>
          <a:p>
            <a:r>
              <a:rPr lang="en-GB" dirty="0"/>
              <a:t>and a residential population whose increasing presence is displacing long-held family</a:t>
            </a:r>
          </a:p>
          <a:p>
            <a:r>
              <a:rPr lang="en-GB" dirty="0"/>
              <a:t>farms. Outside the boundary of, but close to the AONB area, many commuter housing</a:t>
            </a:r>
          </a:p>
          <a:p>
            <a:r>
              <a:rPr lang="en-GB" dirty="0"/>
              <a:t>estates of undistinguished appearance have been permitted, their presence also shifting</a:t>
            </a:r>
          </a:p>
          <a:p>
            <a:r>
              <a:rPr lang="en-GB" dirty="0"/>
              <a:t>the balance. However, today’s pattern of scattered nucleated settlements remains largely</a:t>
            </a:r>
          </a:p>
          <a:p>
            <a:r>
              <a:rPr lang="en-GB" dirty="0"/>
              <a:t>True to their historic development, often centred on churches or castles in a compact form.</a:t>
            </a:r>
          </a:p>
          <a:p>
            <a:endParaRPr lang="en-GB" dirty="0"/>
          </a:p>
          <a:p>
            <a:r>
              <a:rPr lang="en-GB" dirty="0"/>
              <a:t>Bullets 3, 4 &amp; 5 - The exceptionally picturesque beaches have attracted several very large static caravan</a:t>
            </a:r>
          </a:p>
          <a:p>
            <a:r>
              <a:rPr lang="en-GB" dirty="0"/>
              <a:t>parks associated, particularly, with Horton and Port </a:t>
            </a:r>
            <a:r>
              <a:rPr lang="en-GB" dirty="0" err="1"/>
              <a:t>Eynon</a:t>
            </a:r>
            <a:r>
              <a:rPr lang="en-GB" dirty="0"/>
              <a:t> on the southern coast, and</a:t>
            </a:r>
          </a:p>
          <a:p>
            <a:r>
              <a:rPr lang="en-GB" dirty="0"/>
              <a:t>Broughton Burrows in the north west. Seasonally, many farmers open their fields as camp</a:t>
            </a:r>
          </a:p>
          <a:p>
            <a:r>
              <a:rPr lang="en-GB" dirty="0"/>
              <a:t>grounds. Two of those beaches – Three Cliff Bay and Rhossili Bay, coupled with the</a:t>
            </a:r>
          </a:p>
          <a:p>
            <a:r>
              <a:rPr lang="en-GB" dirty="0"/>
              <a:t>intriguing topography of Worm’s Head, have become iconic images of the glories of</a:t>
            </a:r>
          </a:p>
          <a:p>
            <a:r>
              <a:rPr lang="en-GB" dirty="0"/>
              <a:t>Gower. The southern and western coasts are a mecca for surfers, and Rhossili Down is</a:t>
            </a:r>
          </a:p>
          <a:p>
            <a:r>
              <a:rPr lang="en-GB" dirty="0"/>
              <a:t>popular with hang-glider enthusiasts.</a:t>
            </a:r>
          </a:p>
          <a:p>
            <a:endParaRPr lang="en-GB" dirty="0"/>
          </a:p>
          <a:p>
            <a:r>
              <a:rPr lang="en-GB" dirty="0"/>
              <a:t>Bullet six - Industry, apart from agriculture, has also declined. Limestone quarrying ceased in the</a:t>
            </a:r>
          </a:p>
          <a:p>
            <a:r>
              <a:rPr lang="en-GB" dirty="0"/>
              <a:t>C19th, while coal mining lingered on into the early part of the 20th century. However, the</a:t>
            </a:r>
          </a:p>
          <a:p>
            <a:r>
              <a:rPr lang="en-GB" dirty="0"/>
              <a:t>abiding traditional cultural image associated with north Gower is the still-active cockle</a:t>
            </a:r>
          </a:p>
          <a:p>
            <a:r>
              <a:rPr lang="en-GB" dirty="0"/>
              <a:t>gathering off </a:t>
            </a:r>
            <a:r>
              <a:rPr lang="en-GB" dirty="0" err="1"/>
              <a:t>Penclawdd</a:t>
            </a:r>
            <a:r>
              <a:rPr lang="en-GB" dirty="0"/>
              <a:t> in the Burry (</a:t>
            </a:r>
            <a:r>
              <a:rPr lang="en-GB" dirty="0" err="1"/>
              <a:t>Loughor</a:t>
            </a:r>
            <a:r>
              <a:rPr lang="en-GB" dirty="0"/>
              <a:t>) estuary.</a:t>
            </a:r>
          </a:p>
        </p:txBody>
      </p:sp>
      <p:sp>
        <p:nvSpPr>
          <p:cNvPr id="4" name="Slide Number Placeholder 3"/>
          <p:cNvSpPr>
            <a:spLocks noGrp="1"/>
          </p:cNvSpPr>
          <p:nvPr>
            <p:ph type="sldNum" sz="quarter" idx="10"/>
          </p:nvPr>
        </p:nvSpPr>
        <p:spPr/>
        <p:txBody>
          <a:bodyPr/>
          <a:lstStyle/>
          <a:p>
            <a:fld id="{837065D2-5A2B-4071-8B4C-185F6E2FBCDA}" type="slidenum">
              <a:rPr lang="en-GB" smtClean="0"/>
              <a:t>17</a:t>
            </a:fld>
            <a:endParaRPr lang="en-GB"/>
          </a:p>
        </p:txBody>
      </p:sp>
    </p:spTree>
    <p:extLst>
      <p:ext uri="{BB962C8B-B14F-4D97-AF65-F5344CB8AC3E}">
        <p14:creationId xmlns:p14="http://schemas.microsoft.com/office/powerpoint/2010/main" val="1160891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99EFD2D-6615-4447-B631-1ED83764737F}" type="datetimeFigureOut">
              <a:rPr lang="en-GB" smtClean="0"/>
              <a:t>10/02/2023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EFC1FB-197B-4D1F-87D9-70B0EE43044B}" type="slidenum">
              <a:rPr lang="en-GB" smtClean="0"/>
              <a:t>‹#›</a:t>
            </a:fld>
            <a:endParaRPr lang="en-GB"/>
          </a:p>
        </p:txBody>
      </p:sp>
    </p:spTree>
    <p:extLst>
      <p:ext uri="{BB962C8B-B14F-4D97-AF65-F5344CB8AC3E}">
        <p14:creationId xmlns:p14="http://schemas.microsoft.com/office/powerpoint/2010/main" val="3919508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99EFD2D-6615-4447-B631-1ED83764737F}" type="datetimeFigureOut">
              <a:rPr lang="en-GB" smtClean="0"/>
              <a:t>10/02/2023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EFC1FB-197B-4D1F-87D9-70B0EE43044B}" type="slidenum">
              <a:rPr lang="en-GB" smtClean="0"/>
              <a:t>‹#›</a:t>
            </a:fld>
            <a:endParaRPr lang="en-GB"/>
          </a:p>
        </p:txBody>
      </p:sp>
    </p:spTree>
    <p:extLst>
      <p:ext uri="{BB962C8B-B14F-4D97-AF65-F5344CB8AC3E}">
        <p14:creationId xmlns:p14="http://schemas.microsoft.com/office/powerpoint/2010/main" val="1221263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99EFD2D-6615-4447-B631-1ED83764737F}" type="datetimeFigureOut">
              <a:rPr lang="en-GB" smtClean="0"/>
              <a:t>10/02/2023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EFC1FB-197B-4D1F-87D9-70B0EE43044B}" type="slidenum">
              <a:rPr lang="en-GB" smtClean="0"/>
              <a:t>‹#›</a:t>
            </a:fld>
            <a:endParaRPr lang="en-GB"/>
          </a:p>
        </p:txBody>
      </p:sp>
    </p:spTree>
    <p:extLst>
      <p:ext uri="{BB962C8B-B14F-4D97-AF65-F5344CB8AC3E}">
        <p14:creationId xmlns:p14="http://schemas.microsoft.com/office/powerpoint/2010/main" val="1840035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99EFD2D-6615-4447-B631-1ED83764737F}" type="datetimeFigureOut">
              <a:rPr lang="en-GB" smtClean="0"/>
              <a:t>10/02/2023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EFC1FB-197B-4D1F-87D9-70B0EE43044B}" type="slidenum">
              <a:rPr lang="en-GB" smtClean="0"/>
              <a:t>‹#›</a:t>
            </a:fld>
            <a:endParaRPr lang="en-GB"/>
          </a:p>
        </p:txBody>
      </p:sp>
    </p:spTree>
    <p:extLst>
      <p:ext uri="{BB962C8B-B14F-4D97-AF65-F5344CB8AC3E}">
        <p14:creationId xmlns:p14="http://schemas.microsoft.com/office/powerpoint/2010/main" val="596488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99EFD2D-6615-4447-B631-1ED83764737F}" type="datetimeFigureOut">
              <a:rPr lang="en-GB" smtClean="0"/>
              <a:t>10/02/2023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EFC1FB-197B-4D1F-87D9-70B0EE43044B}" type="slidenum">
              <a:rPr lang="en-GB" smtClean="0"/>
              <a:t>‹#›</a:t>
            </a:fld>
            <a:endParaRPr lang="en-GB"/>
          </a:p>
        </p:txBody>
      </p:sp>
    </p:spTree>
    <p:extLst>
      <p:ext uri="{BB962C8B-B14F-4D97-AF65-F5344CB8AC3E}">
        <p14:creationId xmlns:p14="http://schemas.microsoft.com/office/powerpoint/2010/main" val="3301939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99EFD2D-6615-4447-B631-1ED83764737F}" type="datetimeFigureOut">
              <a:rPr lang="en-GB" smtClean="0"/>
              <a:t>10/02/2023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EFC1FB-197B-4D1F-87D9-70B0EE43044B}" type="slidenum">
              <a:rPr lang="en-GB" smtClean="0"/>
              <a:t>‹#›</a:t>
            </a:fld>
            <a:endParaRPr lang="en-GB"/>
          </a:p>
        </p:txBody>
      </p:sp>
    </p:spTree>
    <p:extLst>
      <p:ext uri="{BB962C8B-B14F-4D97-AF65-F5344CB8AC3E}">
        <p14:creationId xmlns:p14="http://schemas.microsoft.com/office/powerpoint/2010/main" val="3878083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9EFD2D-6615-4447-B631-1ED83764737F}" type="datetimeFigureOut">
              <a:rPr lang="en-GB" smtClean="0"/>
              <a:t>10/02/2023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EFC1FB-197B-4D1F-87D9-70B0EE43044B}" type="slidenum">
              <a:rPr lang="en-GB" smtClean="0"/>
              <a:t>‹#›</a:t>
            </a:fld>
            <a:endParaRPr lang="en-GB"/>
          </a:p>
        </p:txBody>
      </p:sp>
    </p:spTree>
    <p:extLst>
      <p:ext uri="{BB962C8B-B14F-4D97-AF65-F5344CB8AC3E}">
        <p14:creationId xmlns:p14="http://schemas.microsoft.com/office/powerpoint/2010/main" val="285912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99EFD2D-6615-4447-B631-1ED83764737F}" type="datetimeFigureOut">
              <a:rPr lang="en-GB" smtClean="0"/>
              <a:t>10/02/2023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EFC1FB-197B-4D1F-87D9-70B0EE43044B}" type="slidenum">
              <a:rPr lang="en-GB" smtClean="0"/>
              <a:t>‹#›</a:t>
            </a:fld>
            <a:endParaRPr lang="en-GB"/>
          </a:p>
        </p:txBody>
      </p:sp>
    </p:spTree>
    <p:extLst>
      <p:ext uri="{BB962C8B-B14F-4D97-AF65-F5344CB8AC3E}">
        <p14:creationId xmlns:p14="http://schemas.microsoft.com/office/powerpoint/2010/main" val="949472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99EFD2D-6615-4447-B631-1ED83764737F}" type="datetimeFigureOut">
              <a:rPr lang="en-GB" smtClean="0"/>
              <a:t>10/02/2023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EFC1FB-197B-4D1F-87D9-70B0EE43044B}" type="slidenum">
              <a:rPr lang="en-GB" smtClean="0"/>
              <a:t>‹#›</a:t>
            </a:fld>
            <a:endParaRPr lang="en-GB"/>
          </a:p>
        </p:txBody>
      </p:sp>
    </p:spTree>
    <p:extLst>
      <p:ext uri="{BB962C8B-B14F-4D97-AF65-F5344CB8AC3E}">
        <p14:creationId xmlns:p14="http://schemas.microsoft.com/office/powerpoint/2010/main" val="2900277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99EFD2D-6615-4447-B631-1ED83764737F}" type="datetimeFigureOut">
              <a:rPr lang="en-GB" smtClean="0"/>
              <a:t>10/02/2023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EFC1FB-197B-4D1F-87D9-70B0EE43044B}" type="slidenum">
              <a:rPr lang="en-GB" smtClean="0"/>
              <a:t>‹#›</a:t>
            </a:fld>
            <a:endParaRPr lang="en-GB"/>
          </a:p>
        </p:txBody>
      </p:sp>
    </p:spTree>
    <p:extLst>
      <p:ext uri="{BB962C8B-B14F-4D97-AF65-F5344CB8AC3E}">
        <p14:creationId xmlns:p14="http://schemas.microsoft.com/office/powerpoint/2010/main" val="3432850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99EFD2D-6615-4447-B631-1ED83764737F}" type="datetimeFigureOut">
              <a:rPr lang="en-GB" smtClean="0"/>
              <a:t>10/02/2023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EFC1FB-197B-4D1F-87D9-70B0EE43044B}" type="slidenum">
              <a:rPr lang="en-GB" smtClean="0"/>
              <a:t>‹#›</a:t>
            </a:fld>
            <a:endParaRPr lang="en-GB"/>
          </a:p>
        </p:txBody>
      </p:sp>
    </p:spTree>
    <p:extLst>
      <p:ext uri="{BB962C8B-B14F-4D97-AF65-F5344CB8AC3E}">
        <p14:creationId xmlns:p14="http://schemas.microsoft.com/office/powerpoint/2010/main" val="455486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9EFD2D-6615-4447-B631-1ED83764737F}" type="datetimeFigureOut">
              <a:rPr lang="en-GB" smtClean="0"/>
              <a:t>10/02/2023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EFC1FB-197B-4D1F-87D9-70B0EE43044B}" type="slidenum">
              <a:rPr lang="en-GB" smtClean="0"/>
              <a:t>‹#›</a:t>
            </a:fld>
            <a:endParaRPr lang="en-GB"/>
          </a:p>
        </p:txBody>
      </p:sp>
    </p:spTree>
    <p:extLst>
      <p:ext uri="{BB962C8B-B14F-4D97-AF65-F5344CB8AC3E}">
        <p14:creationId xmlns:p14="http://schemas.microsoft.com/office/powerpoint/2010/main" val="35147698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uozyWZ6XQzM" TargetMode="External"/><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www.youtube.com/watch?v=nPJZklKhG4k" TargetMode="External"/><Relationship Id="rId4" Type="http://schemas.openxmlformats.org/officeDocument/2006/relationships/hyperlink" Target="https://www.tes.com/teaching-resource/formation-of-carboniferous-limestone-6193536"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bgs.ac.uk/mendips/AncientEnv/Devonian.html" TargetMode="External"/><Relationship Id="rId2" Type="http://schemas.openxmlformats.org/officeDocument/2006/relationships/hyperlink" Target="http://www.chm.bris.ac.uk/webprojects1997/SimonH/welcome.ht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18206"/>
            <a:ext cx="9144000" cy="2387600"/>
          </a:xfrm>
        </p:spPr>
        <p:txBody>
          <a:bodyPr/>
          <a:lstStyle/>
          <a:p>
            <a:r>
              <a:rPr lang="en-GB" dirty="0"/>
              <a:t>Landscape &amp; Geology</a:t>
            </a:r>
          </a:p>
        </p:txBody>
      </p:sp>
      <p:sp>
        <p:nvSpPr>
          <p:cNvPr id="3" name="Subtitle 2"/>
          <p:cNvSpPr>
            <a:spLocks noGrp="1"/>
          </p:cNvSpPr>
          <p:nvPr>
            <p:ph type="subTitle" idx="1"/>
          </p:nvPr>
        </p:nvSpPr>
        <p:spPr/>
        <p:txBody>
          <a:bodyPr/>
          <a:lstStyle/>
          <a:p>
            <a:endParaRPr lang="en-GB" dirty="0"/>
          </a:p>
          <a:p>
            <a:r>
              <a:rPr lang="en-GB" dirty="0"/>
              <a:t>The Gower Peninsula</a:t>
            </a:r>
          </a:p>
        </p:txBody>
      </p:sp>
    </p:spTree>
    <p:extLst>
      <p:ext uri="{BB962C8B-B14F-4D97-AF65-F5344CB8AC3E}">
        <p14:creationId xmlns:p14="http://schemas.microsoft.com/office/powerpoint/2010/main" val="3494123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6000" b="-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9040074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3758" y="130630"/>
            <a:ext cx="11804391" cy="6727370"/>
          </a:xfrm>
        </p:spPr>
      </p:pic>
    </p:spTree>
    <p:extLst>
      <p:ext uri="{BB962C8B-B14F-4D97-AF65-F5344CB8AC3E}">
        <p14:creationId xmlns:p14="http://schemas.microsoft.com/office/powerpoint/2010/main" val="3615556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Gower Peninsula</a:t>
            </a:r>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838200" y="1939097"/>
            <a:ext cx="2463437" cy="1770025"/>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90975" y="2329543"/>
            <a:ext cx="3752850" cy="1219200"/>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33163" y="2329543"/>
            <a:ext cx="2466975" cy="1847850"/>
          </a:xfrm>
          <a:prstGeom prst="rect">
            <a:avLst/>
          </a:prstGeom>
        </p:spPr>
      </p:pic>
      <p:sp>
        <p:nvSpPr>
          <p:cNvPr id="7" name="TextBox 6"/>
          <p:cNvSpPr txBox="1"/>
          <p:nvPr/>
        </p:nvSpPr>
        <p:spPr>
          <a:xfrm>
            <a:off x="5867400" y="4469648"/>
            <a:ext cx="6232091" cy="2308324"/>
          </a:xfrm>
          <a:prstGeom prst="rect">
            <a:avLst/>
          </a:prstGeom>
          <a:noFill/>
        </p:spPr>
        <p:txBody>
          <a:bodyPr wrap="none" rtlCol="0">
            <a:spAutoFit/>
          </a:bodyPr>
          <a:lstStyle/>
          <a:p>
            <a:pPr marL="285750" indent="-285750">
              <a:buFont typeface="Arial" panose="020B0604020202020204" pitchFamily="34" charset="0"/>
              <a:buChar char="•"/>
            </a:pPr>
            <a:r>
              <a:rPr lang="en-GB" dirty="0"/>
              <a:t>Beaches</a:t>
            </a:r>
          </a:p>
          <a:p>
            <a:pPr marL="285750" indent="-285750">
              <a:buFont typeface="Arial" panose="020B0604020202020204" pitchFamily="34" charset="0"/>
              <a:buChar char="•"/>
            </a:pPr>
            <a:r>
              <a:rPr lang="en-GB" dirty="0"/>
              <a:t>Gower marks transition from industrial Wales to Urban Wales</a:t>
            </a:r>
          </a:p>
          <a:p>
            <a:pPr marL="285750" indent="-285750">
              <a:buFont typeface="Arial" panose="020B0604020202020204" pitchFamily="34" charset="0"/>
              <a:buChar char="•"/>
            </a:pPr>
            <a:r>
              <a:rPr lang="en-GB" dirty="0"/>
              <a:t>First ANOB in UK 1956</a:t>
            </a:r>
          </a:p>
          <a:p>
            <a:pPr marL="285750" indent="-285750">
              <a:buFont typeface="Arial" panose="020B0604020202020204" pitchFamily="34" charset="0"/>
              <a:buChar char="•"/>
            </a:pPr>
            <a:r>
              <a:rPr lang="en-GB" dirty="0"/>
              <a:t>Country lanes to busy tourist areas:</a:t>
            </a:r>
          </a:p>
          <a:p>
            <a:pPr marL="742950" lvl="1" indent="-285750">
              <a:buFont typeface="Arial" panose="020B0604020202020204" pitchFamily="34" charset="0"/>
              <a:buChar char="•"/>
            </a:pPr>
            <a:r>
              <a:rPr lang="en-GB" dirty="0"/>
              <a:t>Campsites numerous in places</a:t>
            </a:r>
          </a:p>
          <a:p>
            <a:pPr marL="742950" lvl="1" indent="-285750">
              <a:buFont typeface="Arial" panose="020B0604020202020204" pitchFamily="34" charset="0"/>
              <a:buChar char="•"/>
            </a:pPr>
            <a:r>
              <a:rPr lang="en-GB" dirty="0"/>
              <a:t>Golf course</a:t>
            </a:r>
          </a:p>
          <a:p>
            <a:pPr marL="742950" lvl="1" indent="-285750">
              <a:buFont typeface="Arial" panose="020B0604020202020204" pitchFamily="34" charset="0"/>
              <a:buChar char="•"/>
            </a:pPr>
            <a:r>
              <a:rPr lang="en-GB" dirty="0"/>
              <a:t>Swansea Airport</a:t>
            </a:r>
          </a:p>
          <a:p>
            <a:pPr marL="285750" indent="-285750">
              <a:buFont typeface="Arial" panose="020B0604020202020204" pitchFamily="34" charset="0"/>
              <a:buChar char="•"/>
            </a:pPr>
            <a:endParaRPr lang="en-GB" dirty="0"/>
          </a:p>
        </p:txBody>
      </p:sp>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1886" y="4347977"/>
            <a:ext cx="5178062" cy="1779959"/>
          </a:xfrm>
          <a:prstGeom prst="rect">
            <a:avLst/>
          </a:prstGeom>
        </p:spPr>
      </p:pic>
    </p:spTree>
    <p:extLst>
      <p:ext uri="{BB962C8B-B14F-4D97-AF65-F5344CB8AC3E}">
        <p14:creationId xmlns:p14="http://schemas.microsoft.com/office/powerpoint/2010/main" val="2558992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Crash course in Sedimentary rock formation (The rocks of Gower)</a:t>
            </a:r>
          </a:p>
        </p:txBody>
      </p:sp>
      <p:sp>
        <p:nvSpPr>
          <p:cNvPr id="3" name="Content Placeholder 2"/>
          <p:cNvSpPr>
            <a:spLocks noGrp="1"/>
          </p:cNvSpPr>
          <p:nvPr>
            <p:ph idx="1"/>
          </p:nvPr>
        </p:nvSpPr>
        <p:spPr/>
        <p:txBody>
          <a:bodyPr/>
          <a:lstStyle/>
          <a:p>
            <a:r>
              <a:rPr lang="en-GB" dirty="0">
                <a:hlinkClick r:id="rId3"/>
              </a:rPr>
              <a:t>https://www.youtube.com/watch?v=uozyWZ6XQzM</a:t>
            </a:r>
            <a:endParaRPr lang="en-GB" dirty="0"/>
          </a:p>
          <a:p>
            <a:endParaRPr lang="en-GB"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4234" y="2641431"/>
            <a:ext cx="3676954" cy="3535532"/>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15154" y="2996385"/>
            <a:ext cx="3905395" cy="3061515"/>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01419" y="1750345"/>
            <a:ext cx="2152381" cy="2038095"/>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91894" y="3848097"/>
            <a:ext cx="3571429" cy="2676190"/>
          </a:xfrm>
          <a:prstGeom prst="rect">
            <a:avLst/>
          </a:prstGeom>
        </p:spPr>
      </p:pic>
    </p:spTree>
    <p:extLst>
      <p:ext uri="{BB962C8B-B14F-4D97-AF65-F5344CB8AC3E}">
        <p14:creationId xmlns:p14="http://schemas.microsoft.com/office/powerpoint/2010/main" val="8253398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Stratigraphic table showing all the main periods of Earth history, and their ages in years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87601" y="1825625"/>
            <a:ext cx="5216797" cy="4351338"/>
          </a:xfrm>
        </p:spPr>
      </p:pic>
    </p:spTree>
    <p:extLst>
      <p:ext uri="{BB962C8B-B14F-4D97-AF65-F5344CB8AC3E}">
        <p14:creationId xmlns:p14="http://schemas.microsoft.com/office/powerpoint/2010/main" val="1664909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South Wales &amp; Gower Geology structure</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49518" y="1702482"/>
            <a:ext cx="5063564" cy="4351338"/>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3718" y="2890157"/>
            <a:ext cx="6883096" cy="2974262"/>
          </a:xfrm>
          <a:prstGeom prst="rect">
            <a:avLst/>
          </a:prstGeom>
        </p:spPr>
      </p:pic>
    </p:spTree>
    <p:extLst>
      <p:ext uri="{BB962C8B-B14F-4D97-AF65-F5344CB8AC3E}">
        <p14:creationId xmlns:p14="http://schemas.microsoft.com/office/powerpoint/2010/main" val="3880748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929" y="365125"/>
            <a:ext cx="11756571" cy="1325563"/>
          </a:xfrm>
        </p:spPr>
        <p:txBody>
          <a:bodyPr/>
          <a:lstStyle/>
          <a:p>
            <a:r>
              <a:rPr lang="en-GB" dirty="0"/>
              <a:t>Structure of Gower Rocks Anticline and Synclines</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12471" y="1561281"/>
            <a:ext cx="8001000" cy="5251566"/>
          </a:xfrm>
        </p:spPr>
      </p:pic>
    </p:spTree>
    <p:extLst>
      <p:ext uri="{BB962C8B-B14F-4D97-AF65-F5344CB8AC3E}">
        <p14:creationId xmlns:p14="http://schemas.microsoft.com/office/powerpoint/2010/main" val="3442761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248900" cy="995363"/>
          </a:xfrm>
        </p:spPr>
        <p:txBody>
          <a:bodyPr/>
          <a:lstStyle/>
          <a:p>
            <a:r>
              <a:rPr lang="en-GB" dirty="0"/>
              <a:t>Hercynian Orogeny</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955800" y="947737"/>
            <a:ext cx="7880350" cy="5910263"/>
          </a:xfrm>
        </p:spPr>
      </p:pic>
    </p:spTree>
    <p:extLst>
      <p:ext uri="{BB962C8B-B14F-4D97-AF65-F5344CB8AC3E}">
        <p14:creationId xmlns:p14="http://schemas.microsoft.com/office/powerpoint/2010/main" val="40998345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99262"/>
            <a:ext cx="5192486" cy="1325563"/>
          </a:xfrm>
        </p:spPr>
        <p:txBody>
          <a:bodyPr>
            <a:normAutofit fontScale="90000"/>
          </a:bodyPr>
          <a:lstStyle/>
          <a:p>
            <a:r>
              <a:rPr lang="en-GB" dirty="0"/>
              <a:t>Gower Geology </a:t>
            </a:r>
            <a:br>
              <a:rPr lang="en-GB" dirty="0"/>
            </a:br>
            <a:r>
              <a:rPr lang="en-GB" dirty="0"/>
              <a:t>of the Actual Rocks</a:t>
            </a:r>
            <a:br>
              <a:rPr lang="en-GB" dirty="0"/>
            </a:br>
            <a:r>
              <a:rPr lang="en-GB" dirty="0"/>
              <a:t>Stratigraphy</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421085" y="-26187"/>
            <a:ext cx="5426244" cy="6884187"/>
          </a:xfrm>
        </p:spPr>
      </p:pic>
    </p:spTree>
    <p:extLst>
      <p:ext uri="{BB962C8B-B14F-4D97-AF65-F5344CB8AC3E}">
        <p14:creationId xmlns:p14="http://schemas.microsoft.com/office/powerpoint/2010/main" val="33758365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470072" y="61511"/>
            <a:ext cx="5225142" cy="6886171"/>
          </a:xfrm>
        </p:spPr>
      </p:pic>
      <p:sp>
        <p:nvSpPr>
          <p:cNvPr id="5" name="Rectangle 4"/>
          <p:cNvSpPr/>
          <p:nvPr/>
        </p:nvSpPr>
        <p:spPr>
          <a:xfrm>
            <a:off x="484414" y="452735"/>
            <a:ext cx="4397829" cy="2308324"/>
          </a:xfrm>
          <a:prstGeom prst="rect">
            <a:avLst/>
          </a:prstGeom>
        </p:spPr>
        <p:txBody>
          <a:bodyPr wrap="square">
            <a:spAutoFit/>
          </a:bodyPr>
          <a:lstStyle/>
          <a:p>
            <a:r>
              <a:rPr lang="en-GB" sz="3600" dirty="0"/>
              <a:t>Gower Geology </a:t>
            </a:r>
            <a:br>
              <a:rPr lang="en-GB" sz="3600" dirty="0"/>
            </a:br>
            <a:r>
              <a:rPr lang="en-GB" sz="3600" dirty="0"/>
              <a:t>of the Actual Rocks</a:t>
            </a:r>
            <a:br>
              <a:rPr lang="en-GB" sz="3600" dirty="0"/>
            </a:br>
            <a:r>
              <a:rPr lang="en-GB" sz="3600" dirty="0"/>
              <a:t>Stratigraphy and formation history</a:t>
            </a:r>
          </a:p>
        </p:txBody>
      </p:sp>
      <p:sp>
        <p:nvSpPr>
          <p:cNvPr id="2" name="TextBox 1"/>
          <p:cNvSpPr txBox="1"/>
          <p:nvPr/>
        </p:nvSpPr>
        <p:spPr>
          <a:xfrm>
            <a:off x="0" y="3504596"/>
            <a:ext cx="5100563" cy="1754326"/>
          </a:xfrm>
          <a:prstGeom prst="rect">
            <a:avLst/>
          </a:prstGeom>
          <a:noFill/>
        </p:spPr>
        <p:txBody>
          <a:bodyPr wrap="none" rtlCol="0">
            <a:spAutoFit/>
          </a:bodyPr>
          <a:lstStyle/>
          <a:p>
            <a:r>
              <a:rPr lang="en-GB" dirty="0"/>
              <a:t>Sea level transgression (rise) at the end of Devonian </a:t>
            </a:r>
          </a:p>
          <a:p>
            <a:r>
              <a:rPr lang="en-GB" dirty="0"/>
              <a:t>Period creating shallow seas in which Carboniferous </a:t>
            </a:r>
          </a:p>
          <a:p>
            <a:r>
              <a:rPr lang="en-GB" dirty="0"/>
              <a:t>limestone put down</a:t>
            </a:r>
            <a:endParaRPr lang="en-GB" dirty="0">
              <a:hlinkClick r:id="rId4"/>
            </a:endParaRPr>
          </a:p>
          <a:p>
            <a:endParaRPr lang="en-GB" dirty="0">
              <a:hlinkClick r:id="rId4"/>
            </a:endParaRPr>
          </a:p>
          <a:p>
            <a:r>
              <a:rPr lang="en-GB" dirty="0" err="1">
                <a:hlinkClick r:id="rId5"/>
              </a:rPr>
              <a:t>Carboniferious</a:t>
            </a:r>
            <a:r>
              <a:rPr lang="en-GB" dirty="0">
                <a:hlinkClick r:id="rId5"/>
              </a:rPr>
              <a:t> limestone formation </a:t>
            </a:r>
            <a:r>
              <a:rPr lang="en-GB" dirty="0"/>
              <a:t>video </a:t>
            </a:r>
          </a:p>
          <a:p>
            <a:endParaRPr lang="en-GB" dirty="0"/>
          </a:p>
        </p:txBody>
      </p:sp>
    </p:spTree>
    <p:extLst>
      <p:ext uri="{BB962C8B-B14F-4D97-AF65-F5344CB8AC3E}">
        <p14:creationId xmlns:p14="http://schemas.microsoft.com/office/powerpoint/2010/main" val="304387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UK in </a:t>
            </a:r>
            <a:r>
              <a:rPr lang="en-US" dirty="0" err="1"/>
              <a:t>Carboniferious</a:t>
            </a:r>
            <a:r>
              <a:rPr lang="en-US" dirty="0"/>
              <a:t> times</a:t>
            </a:r>
          </a:p>
        </p:txBody>
      </p:sp>
      <p:sp>
        <p:nvSpPr>
          <p:cNvPr id="3" name="Content Placeholder 2"/>
          <p:cNvSpPr>
            <a:spLocks noGrp="1"/>
          </p:cNvSpPr>
          <p:nvPr>
            <p:ph idx="1"/>
          </p:nvPr>
        </p:nvSpPr>
        <p:spPr/>
        <p:txBody>
          <a:bodyPr/>
          <a:lstStyle/>
          <a:p>
            <a:endParaRPr lang="en-US" dirty="0"/>
          </a:p>
        </p:txBody>
      </p:sp>
      <p:pic>
        <p:nvPicPr>
          <p:cNvPr id="4" name="Picture 3" descr="C:\Users\se046\AppData\Local\Microsoft\Windows\Temporary Internet Files\Content.Word\New Picture (7).bmp"/>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0800" y="1295400"/>
            <a:ext cx="7239000" cy="5562600"/>
          </a:xfrm>
          <a:prstGeom prst="rect">
            <a:avLst/>
          </a:prstGeom>
          <a:noFill/>
          <a:ln>
            <a:noFill/>
          </a:ln>
        </p:spPr>
      </p:pic>
    </p:spTree>
    <p:extLst>
      <p:ext uri="{BB962C8B-B14F-4D97-AF65-F5344CB8AC3E}">
        <p14:creationId xmlns:p14="http://schemas.microsoft.com/office/powerpoint/2010/main" val="2116468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Geological landscape influences</a:t>
            </a:r>
          </a:p>
        </p:txBody>
      </p:sp>
      <p:sp>
        <p:nvSpPr>
          <p:cNvPr id="3" name="Content Placeholder 2"/>
          <p:cNvSpPr>
            <a:spLocks noGrp="1"/>
          </p:cNvSpPr>
          <p:nvPr>
            <p:ph idx="1"/>
          </p:nvPr>
        </p:nvSpPr>
        <p:spPr/>
        <p:txBody>
          <a:bodyPr/>
          <a:lstStyle/>
          <a:p>
            <a:r>
              <a:rPr lang="en-GB" dirty="0"/>
              <a:t>The high points of Gower – </a:t>
            </a:r>
            <a:r>
              <a:rPr lang="en-GB" dirty="0" err="1"/>
              <a:t>Cefn</a:t>
            </a:r>
            <a:r>
              <a:rPr lang="en-GB" dirty="0"/>
              <a:t> Bryn and Rhossili Downs</a:t>
            </a:r>
          </a:p>
          <a:p>
            <a:r>
              <a:rPr lang="en-GB" dirty="0" err="1"/>
              <a:t>Mewslade</a:t>
            </a:r>
            <a:r>
              <a:rPr lang="en-GB" dirty="0"/>
              <a:t> line of weakness</a:t>
            </a:r>
          </a:p>
          <a:p>
            <a:r>
              <a:rPr lang="en-GB" dirty="0"/>
              <a:t>Karst </a:t>
            </a:r>
            <a:r>
              <a:rPr lang="en-GB" dirty="0" err="1"/>
              <a:t>sceneray</a:t>
            </a:r>
            <a:r>
              <a:rPr lang="en-GB" dirty="0"/>
              <a:t> (sinkholes and cave systems)</a:t>
            </a:r>
          </a:p>
          <a:p>
            <a:r>
              <a:rPr lang="en-GB" dirty="0"/>
              <a:t>Glacial Valleys and boulder clay</a:t>
            </a:r>
          </a:p>
          <a:p>
            <a:endParaRPr lang="en-GB" dirty="0"/>
          </a:p>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4700" y="2362357"/>
            <a:ext cx="4200000" cy="2514286"/>
          </a:xfrm>
          <a:prstGeom prst="rect">
            <a:avLst/>
          </a:prstGeom>
        </p:spPr>
      </p:pic>
    </p:spTree>
    <p:extLst>
      <p:ext uri="{BB962C8B-B14F-4D97-AF65-F5344CB8AC3E}">
        <p14:creationId xmlns:p14="http://schemas.microsoft.com/office/powerpoint/2010/main" val="1010888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Landscape Habitats of Gower</a:t>
            </a:r>
          </a:p>
        </p:txBody>
      </p:sp>
      <p:sp>
        <p:nvSpPr>
          <p:cNvPr id="3" name="Content Placeholder 2"/>
          <p:cNvSpPr>
            <a:spLocks noGrp="1"/>
          </p:cNvSpPr>
          <p:nvPr>
            <p:ph idx="1"/>
          </p:nvPr>
        </p:nvSpPr>
        <p:spPr>
          <a:xfrm>
            <a:off x="419100" y="1690688"/>
            <a:ext cx="10934700" cy="4486275"/>
          </a:xfrm>
        </p:spPr>
        <p:txBody>
          <a:bodyPr>
            <a:normAutofit fontScale="92500" lnSpcReduction="10000"/>
          </a:bodyPr>
          <a:lstStyle/>
          <a:p>
            <a:r>
              <a:rPr lang="en-GB" dirty="0"/>
              <a:t>Agriculture</a:t>
            </a:r>
          </a:p>
          <a:p>
            <a:r>
              <a:rPr lang="en-GB"/>
              <a:t>SSSIs </a:t>
            </a:r>
            <a:r>
              <a:rPr lang="en-GB" dirty="0"/>
              <a:t>and common land</a:t>
            </a:r>
          </a:p>
          <a:p>
            <a:r>
              <a:rPr lang="en-GB" dirty="0"/>
              <a:t>Deciduous woodland areas</a:t>
            </a:r>
          </a:p>
          <a:p>
            <a:endParaRPr lang="en-GB" dirty="0"/>
          </a:p>
          <a:p>
            <a:endParaRPr lang="en-GB" dirty="0"/>
          </a:p>
          <a:p>
            <a:endParaRPr lang="en-GB" dirty="0"/>
          </a:p>
          <a:p>
            <a:endParaRPr lang="en-GB" dirty="0"/>
          </a:p>
          <a:p>
            <a:endParaRPr lang="en-GB" dirty="0"/>
          </a:p>
          <a:p>
            <a:r>
              <a:rPr lang="en-GB" dirty="0"/>
              <a:t>Coastline</a:t>
            </a:r>
          </a:p>
          <a:p>
            <a:r>
              <a:rPr lang="en-GB" dirty="0"/>
              <a:t>North Gower Mud flats &amp; Marshes </a:t>
            </a:r>
          </a:p>
          <a:p>
            <a:endParaRPr lang="en-GB" dirty="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64714" y="1151276"/>
            <a:ext cx="3828571" cy="5419048"/>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281" y="3162300"/>
            <a:ext cx="3221312" cy="2099924"/>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18774" y="3568700"/>
            <a:ext cx="2506861" cy="1693524"/>
          </a:xfrm>
          <a:prstGeom prst="rect">
            <a:avLst/>
          </a:prstGeom>
        </p:spPr>
      </p:pic>
    </p:spTree>
    <p:extLst>
      <p:ext uri="{BB962C8B-B14F-4D97-AF65-F5344CB8AC3E}">
        <p14:creationId xmlns:p14="http://schemas.microsoft.com/office/powerpoint/2010/main" val="42065189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Historic Landscape influences</a:t>
            </a:r>
          </a:p>
        </p:txBody>
      </p:sp>
      <p:sp>
        <p:nvSpPr>
          <p:cNvPr id="3" name="Content Placeholder 2"/>
          <p:cNvSpPr>
            <a:spLocks noGrp="1"/>
          </p:cNvSpPr>
          <p:nvPr>
            <p:ph idx="1"/>
          </p:nvPr>
        </p:nvSpPr>
        <p:spPr/>
        <p:txBody>
          <a:bodyPr/>
          <a:lstStyle/>
          <a:p>
            <a:r>
              <a:rPr lang="en-GB" dirty="0"/>
              <a:t>Palaeolithic caves</a:t>
            </a:r>
          </a:p>
          <a:p>
            <a:endParaRPr lang="en-GB" dirty="0"/>
          </a:p>
          <a:p>
            <a:r>
              <a:rPr lang="en-GB" dirty="0"/>
              <a:t>Port </a:t>
            </a:r>
            <a:r>
              <a:rPr lang="en-GB" dirty="0" err="1"/>
              <a:t>Eynon</a:t>
            </a:r>
            <a:r>
              <a:rPr lang="en-GB" dirty="0"/>
              <a:t> salt house</a:t>
            </a:r>
          </a:p>
          <a:p>
            <a:endParaRPr lang="en-GB" dirty="0"/>
          </a:p>
          <a:p>
            <a:r>
              <a:rPr lang="en-GB" dirty="0"/>
              <a:t>Iron age settlements at the Knave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4024" y="2967924"/>
            <a:ext cx="4276190" cy="26000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66081" y="1566320"/>
            <a:ext cx="4295238" cy="1266667"/>
          </a:xfrm>
          <a:prstGeom prst="rect">
            <a:avLst/>
          </a:prstGeom>
        </p:spPr>
      </p:pic>
    </p:spTree>
    <p:extLst>
      <p:ext uri="{BB962C8B-B14F-4D97-AF65-F5344CB8AC3E}">
        <p14:creationId xmlns:p14="http://schemas.microsoft.com/office/powerpoint/2010/main" val="18297488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Historic Landscape influences</a:t>
            </a:r>
          </a:p>
        </p:txBody>
      </p:sp>
      <p:sp>
        <p:nvSpPr>
          <p:cNvPr id="3" name="Content Placeholder 2"/>
          <p:cNvSpPr>
            <a:spLocks noGrp="1"/>
          </p:cNvSpPr>
          <p:nvPr>
            <p:ph idx="1"/>
          </p:nvPr>
        </p:nvSpPr>
        <p:spPr/>
        <p:txBody>
          <a:bodyPr/>
          <a:lstStyle/>
          <a:p>
            <a:r>
              <a:rPr lang="en-GB" dirty="0" err="1"/>
              <a:t>Cefn</a:t>
            </a:r>
            <a:r>
              <a:rPr lang="en-GB" dirty="0"/>
              <a:t> Bryn monuments of human activity </a:t>
            </a:r>
            <a:br>
              <a:rPr lang="en-GB" dirty="0"/>
            </a:br>
            <a:r>
              <a:rPr lang="en-GB" dirty="0"/>
              <a:t>from 4th or 3rd millennium BC  </a:t>
            </a:r>
          </a:p>
          <a:p>
            <a:r>
              <a:rPr lang="en-GB" dirty="0"/>
              <a:t>Medieval period – Manorial system</a:t>
            </a:r>
          </a:p>
          <a:p>
            <a:r>
              <a:rPr lang="en-GB" dirty="0"/>
              <a:t>Anglo-Norman influence</a:t>
            </a:r>
          </a:p>
          <a:p>
            <a:r>
              <a:rPr lang="en-GB" dirty="0"/>
              <a:t>Industrialisation North Gower</a:t>
            </a:r>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2957" y="1440737"/>
            <a:ext cx="3446229" cy="2560557"/>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57575" y="4136231"/>
            <a:ext cx="3416991" cy="2502694"/>
          </a:xfrm>
          <a:prstGeom prst="rect">
            <a:avLst/>
          </a:prstGeom>
        </p:spPr>
      </p:pic>
    </p:spTree>
    <p:extLst>
      <p:ext uri="{BB962C8B-B14F-4D97-AF65-F5344CB8AC3E}">
        <p14:creationId xmlns:p14="http://schemas.microsoft.com/office/powerpoint/2010/main" val="41746314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Cultural Landscape influences</a:t>
            </a:r>
          </a:p>
        </p:txBody>
      </p:sp>
      <p:sp>
        <p:nvSpPr>
          <p:cNvPr id="3" name="Content Placeholder 2"/>
          <p:cNvSpPr>
            <a:spLocks noGrp="1"/>
          </p:cNvSpPr>
          <p:nvPr>
            <p:ph idx="1"/>
          </p:nvPr>
        </p:nvSpPr>
        <p:spPr/>
        <p:txBody>
          <a:bodyPr/>
          <a:lstStyle/>
          <a:p>
            <a:r>
              <a:rPr lang="en-GB" dirty="0"/>
              <a:t>Agriculture replaced by tourism over the last 50 years</a:t>
            </a:r>
          </a:p>
          <a:p>
            <a:r>
              <a:rPr lang="en-GB" dirty="0"/>
              <a:t>Commuter settlements</a:t>
            </a:r>
          </a:p>
          <a:p>
            <a:r>
              <a:rPr lang="en-GB" dirty="0"/>
              <a:t>Campsites</a:t>
            </a:r>
          </a:p>
          <a:p>
            <a:r>
              <a:rPr lang="en-GB" dirty="0"/>
              <a:t>Surfing</a:t>
            </a:r>
          </a:p>
          <a:p>
            <a:r>
              <a:rPr lang="en-GB" dirty="0"/>
              <a:t>Paragliding (Rhossili Downs)</a:t>
            </a:r>
          </a:p>
          <a:p>
            <a:r>
              <a:rPr lang="en-GB" dirty="0"/>
              <a:t>Industry decline apart from Cockle </a:t>
            </a:r>
            <a:br>
              <a:rPr lang="en-GB" dirty="0"/>
            </a:br>
            <a:r>
              <a:rPr lang="en-GB" dirty="0"/>
              <a:t>Gathering</a:t>
            </a:r>
          </a:p>
          <a:p>
            <a:endParaRPr lang="en-GB" dirty="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7800" y="2649719"/>
            <a:ext cx="5176571" cy="3532112"/>
          </a:xfrm>
          <a:prstGeom prst="rect">
            <a:avLst/>
          </a:prstGeom>
        </p:spPr>
      </p:pic>
    </p:spTree>
    <p:extLst>
      <p:ext uri="{BB962C8B-B14F-4D97-AF65-F5344CB8AC3E}">
        <p14:creationId xmlns:p14="http://schemas.microsoft.com/office/powerpoint/2010/main" val="37394487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Further reading</a:t>
            </a:r>
          </a:p>
        </p:txBody>
      </p:sp>
      <p:sp>
        <p:nvSpPr>
          <p:cNvPr id="3" name="Content Placeholder 2"/>
          <p:cNvSpPr>
            <a:spLocks noGrp="1"/>
          </p:cNvSpPr>
          <p:nvPr>
            <p:ph idx="1"/>
          </p:nvPr>
        </p:nvSpPr>
        <p:spPr/>
        <p:txBody>
          <a:bodyPr/>
          <a:lstStyle/>
          <a:p>
            <a:r>
              <a:rPr lang="en-GB" dirty="0"/>
              <a:t>Brief Guide to Geological Britain - </a:t>
            </a:r>
            <a:r>
              <a:rPr lang="en-GB" dirty="0">
                <a:hlinkClick r:id="rId2"/>
              </a:rPr>
              <a:t>http://www.chm.bris.ac.uk/webprojects1997/SimonH/welcome.htm</a:t>
            </a:r>
            <a:endParaRPr lang="en-GB" dirty="0"/>
          </a:p>
          <a:p>
            <a:r>
              <a:rPr lang="en-GB" dirty="0"/>
              <a:t>Geological Guide to ages of UK - </a:t>
            </a:r>
            <a:r>
              <a:rPr lang="en-GB" dirty="0">
                <a:hlinkClick r:id="rId3"/>
              </a:rPr>
              <a:t>https://www.bgs.ac.uk/mendips/AncientEnv/Devonian.html</a:t>
            </a:r>
            <a:endParaRPr lang="en-GB" dirty="0"/>
          </a:p>
          <a:p>
            <a:endParaRPr lang="en-GB" dirty="0"/>
          </a:p>
          <a:p>
            <a:pPr marL="0" indent="0">
              <a:buNone/>
            </a:pPr>
            <a:endParaRPr lang="en-GB" dirty="0"/>
          </a:p>
        </p:txBody>
      </p:sp>
    </p:spTree>
    <p:extLst>
      <p:ext uri="{BB962C8B-B14F-4D97-AF65-F5344CB8AC3E}">
        <p14:creationId xmlns:p14="http://schemas.microsoft.com/office/powerpoint/2010/main" val="21829454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387</TotalTime>
  <Words>8820</Words>
  <Application>Microsoft Office PowerPoint</Application>
  <PresentationFormat>Widescreen</PresentationFormat>
  <Paragraphs>477</Paragraphs>
  <Slides>18</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Times New Roman</vt:lpstr>
      <vt:lpstr>Office Theme</vt:lpstr>
      <vt:lpstr>Landscape &amp; Geology</vt:lpstr>
      <vt:lpstr>PowerPoint Presentation</vt:lpstr>
      <vt:lpstr>PowerPoint Presentation</vt:lpstr>
      <vt:lpstr>Gower Peninsula</vt:lpstr>
      <vt:lpstr>Crash course in Sedimentary rock formation (The rocks of Gower)</vt:lpstr>
      <vt:lpstr>Stratigraphic table showing all the main periods of Earth history, and their ages in years</vt:lpstr>
      <vt:lpstr>South Wales &amp; Gower Geology structure</vt:lpstr>
      <vt:lpstr>Structure of Gower Rocks Anticline and Synclines</vt:lpstr>
      <vt:lpstr>Hercynian Orogeny</vt:lpstr>
      <vt:lpstr>Gower Geology  of the Actual Rocks Stratigraphy</vt:lpstr>
      <vt:lpstr>PowerPoint Presentation</vt:lpstr>
      <vt:lpstr>The UK in Carboniferious times</vt:lpstr>
      <vt:lpstr>Geological landscape influences</vt:lpstr>
      <vt:lpstr>Landscape Habitats of Gower</vt:lpstr>
      <vt:lpstr>Historic Landscape influences</vt:lpstr>
      <vt:lpstr>Historic Landscape influences</vt:lpstr>
      <vt:lpstr>Cultural Landscape influences</vt:lpstr>
      <vt:lpstr>Further reading</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Landscape &amp; Geology</dc:title>
  <dc:creator>Anthony Burns</dc:creator>
  <cp:lastModifiedBy>Anthony Burns</cp:lastModifiedBy>
  <cp:revision>45</cp:revision>
  <dcterms:created xsi:type="dcterms:W3CDTF">2019-09-18T12:15:41Z</dcterms:created>
  <dcterms:modified xsi:type="dcterms:W3CDTF">2023-02-10T11:29:45Z</dcterms:modified>
</cp:coreProperties>
</file>