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1" r:id="rId4"/>
    <p:sldId id="259" r:id="rId5"/>
    <p:sldId id="260" r:id="rId6"/>
    <p:sldId id="262" r:id="rId7"/>
    <p:sldId id="263" r:id="rId8"/>
    <p:sldId id="264" r:id="rId9"/>
    <p:sldId id="265" r:id="rId10"/>
    <p:sldId id="266" r:id="rId11"/>
    <p:sldId id="267" r:id="rId12"/>
    <p:sldId id="268" r:id="rId13"/>
    <p:sldId id="26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28BC3DE-7E1D-42D8-840C-E718707A411E}" type="datetimeFigureOut">
              <a:rPr lang="en-GB" smtClean="0"/>
              <a:pPr/>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val="3789983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8BC3DE-7E1D-42D8-840C-E718707A411E}" type="datetimeFigureOut">
              <a:rPr lang="en-GB" smtClean="0"/>
              <a:pPr/>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val="350634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28BC3DE-7E1D-42D8-840C-E718707A411E}" type="datetimeFigureOut">
              <a:rPr lang="en-GB" smtClean="0"/>
              <a:pPr/>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val="1853561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28BC3DE-7E1D-42D8-840C-E718707A411E}" type="datetimeFigureOut">
              <a:rPr lang="en-GB" smtClean="0"/>
              <a:pPr/>
              <a:t>19/11/2018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val="296252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28BC3DE-7E1D-42D8-840C-E718707A411E}" type="datetimeFigureOut">
              <a:rPr lang="en-GB" smtClean="0"/>
              <a:pPr/>
              <a:t>19/11/2018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val="38387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28BC3DE-7E1D-42D8-840C-E718707A411E}" type="datetimeFigureOut">
              <a:rPr lang="en-GB" smtClean="0"/>
              <a:pPr/>
              <a:t>19/11/2018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val="2311328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8BC3DE-7E1D-42D8-840C-E718707A411E}" type="datetimeFigureOut">
              <a:rPr lang="en-GB" smtClean="0"/>
              <a:pPr/>
              <a:t>19/11/2018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val="3478263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8BC3DE-7E1D-42D8-840C-E718707A411E}" type="datetimeFigureOut">
              <a:rPr lang="en-GB" smtClean="0"/>
              <a:pPr/>
              <a:t>19/11/2018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val="1562843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8BC3DE-7E1D-42D8-840C-E718707A411E}" type="datetimeFigureOut">
              <a:rPr lang="en-GB" smtClean="0"/>
              <a:pPr/>
              <a:t>19/11/2018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val="654873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8BC3DE-7E1D-42D8-840C-E718707A411E}" type="datetimeFigureOut">
              <a:rPr lang="en-GB" smtClean="0"/>
              <a:pPr/>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val="4008074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8BC3DE-7E1D-42D8-840C-E718707A411E}" type="datetimeFigureOut">
              <a:rPr lang="en-GB" smtClean="0"/>
              <a:pPr/>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EB35-DC13-47CD-B77C-98A46F334241}" type="slidenum">
              <a:rPr lang="en-GB" smtClean="0"/>
              <a:pPr/>
              <a:t>‹#›</a:t>
            </a:fld>
            <a:endParaRPr lang="en-GB"/>
          </a:p>
        </p:txBody>
      </p:sp>
    </p:spTree>
    <p:extLst>
      <p:ext uri="{BB962C8B-B14F-4D97-AF65-F5344CB8AC3E}">
        <p14:creationId xmlns:p14="http://schemas.microsoft.com/office/powerpoint/2010/main" val="2298080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8BC3DE-7E1D-42D8-840C-E718707A411E}" type="datetimeFigureOut">
              <a:rPr lang="en-GB" smtClean="0"/>
              <a:pPr/>
              <a:t>19/11/2018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FEB35-DC13-47CD-B77C-98A46F334241}" type="slidenum">
              <a:rPr lang="en-GB" smtClean="0"/>
              <a:pPr/>
              <a:t>‹#›</a:t>
            </a:fld>
            <a:endParaRPr lang="en-GB"/>
          </a:p>
        </p:txBody>
      </p:sp>
    </p:spTree>
    <p:extLst>
      <p:ext uri="{BB962C8B-B14F-4D97-AF65-F5344CB8AC3E}">
        <p14:creationId xmlns:p14="http://schemas.microsoft.com/office/powerpoint/2010/main" val="3063728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76672"/>
            <a:ext cx="7772400" cy="1470025"/>
          </a:xfrm>
        </p:spPr>
        <p:txBody>
          <a:bodyPr/>
          <a:lstStyle/>
          <a:p>
            <a:r>
              <a:rPr lang="en-GB" dirty="0" smtClean="0"/>
              <a:t>Sports Events Management</a:t>
            </a:r>
            <a:endParaRPr lang="en-GB" dirty="0"/>
          </a:p>
        </p:txBody>
      </p:sp>
      <p:sp>
        <p:nvSpPr>
          <p:cNvPr id="3" name="Subtitle 2"/>
          <p:cNvSpPr>
            <a:spLocks noGrp="1"/>
          </p:cNvSpPr>
          <p:nvPr>
            <p:ph type="subTitle" idx="1"/>
          </p:nvPr>
        </p:nvSpPr>
        <p:spPr>
          <a:xfrm>
            <a:off x="1277144" y="2276872"/>
            <a:ext cx="6400800" cy="2713856"/>
          </a:xfrm>
        </p:spPr>
        <p:txBody>
          <a:bodyPr>
            <a:normAutofit/>
          </a:bodyPr>
          <a:lstStyle/>
          <a:p>
            <a:r>
              <a:rPr lang="en-GB" sz="6000" dirty="0" smtClean="0"/>
              <a:t>Iron Man Wales</a:t>
            </a:r>
            <a:endParaRPr lang="en-GB" sz="6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9752" y="3645024"/>
            <a:ext cx="4419600" cy="2486025"/>
          </a:xfrm>
          <a:prstGeom prst="rect">
            <a:avLst/>
          </a:prstGeom>
        </p:spPr>
      </p:pic>
    </p:spTree>
    <p:extLst>
      <p:ext uri="{BB962C8B-B14F-4D97-AF65-F5344CB8AC3E}">
        <p14:creationId xmlns:p14="http://schemas.microsoft.com/office/powerpoint/2010/main" val="1729896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Swim</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5360" y="1600200"/>
            <a:ext cx="6613279" cy="4525963"/>
          </a:xfrm>
        </p:spPr>
      </p:pic>
    </p:spTree>
    <p:extLst>
      <p:ext uri="{BB962C8B-B14F-4D97-AF65-F5344CB8AC3E}">
        <p14:creationId xmlns:p14="http://schemas.microsoft.com/office/powerpoint/2010/main" val="541647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Tenby South Beach</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1628800"/>
            <a:ext cx="8136904" cy="4752528"/>
          </a:xfrm>
        </p:spPr>
      </p:pic>
    </p:spTree>
    <p:extLst>
      <p:ext uri="{BB962C8B-B14F-4D97-AF65-F5344CB8AC3E}">
        <p14:creationId xmlns:p14="http://schemas.microsoft.com/office/powerpoint/2010/main" val="3318055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Cycle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13503" y="1600200"/>
            <a:ext cx="7116993" cy="4525963"/>
          </a:xfrm>
        </p:spPr>
      </p:pic>
    </p:spTree>
    <p:extLst>
      <p:ext uri="{BB962C8B-B14F-4D97-AF65-F5344CB8AC3E}">
        <p14:creationId xmlns:p14="http://schemas.microsoft.com/office/powerpoint/2010/main" val="1855447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Run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1640" y="908720"/>
            <a:ext cx="6840760" cy="5832648"/>
          </a:xfrm>
        </p:spPr>
      </p:pic>
    </p:spTree>
    <p:extLst>
      <p:ext uri="{BB962C8B-B14F-4D97-AF65-F5344CB8AC3E}">
        <p14:creationId xmlns:p14="http://schemas.microsoft.com/office/powerpoint/2010/main" val="2519833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Expectations</a:t>
            </a:r>
            <a:endParaRPr lang="en-GB" dirty="0"/>
          </a:p>
        </p:txBody>
      </p:sp>
      <p:sp>
        <p:nvSpPr>
          <p:cNvPr id="3" name="Content Placeholder 2"/>
          <p:cNvSpPr>
            <a:spLocks noGrp="1"/>
          </p:cNvSpPr>
          <p:nvPr>
            <p:ph idx="1"/>
          </p:nvPr>
        </p:nvSpPr>
        <p:spPr/>
        <p:txBody>
          <a:bodyPr/>
          <a:lstStyle/>
          <a:p>
            <a:r>
              <a:rPr lang="en-GB" dirty="0" smtClean="0"/>
              <a:t>Up to 10,000 spectators </a:t>
            </a:r>
          </a:p>
          <a:p>
            <a:r>
              <a:rPr lang="en-GB" dirty="0" smtClean="0"/>
              <a:t>1,500-plus competitors</a:t>
            </a:r>
          </a:p>
          <a:p>
            <a:r>
              <a:rPr lang="en-GB" dirty="0" smtClean="0"/>
              <a:t>Competitors from over 30 countries</a:t>
            </a:r>
          </a:p>
          <a:p>
            <a:r>
              <a:rPr lang="en-GB" dirty="0" smtClean="0"/>
              <a:t>Bookings</a:t>
            </a:r>
          </a:p>
          <a:p>
            <a:r>
              <a:rPr lang="en-GB" dirty="0" smtClean="0"/>
              <a:t>Iron Kids</a:t>
            </a:r>
          </a:p>
          <a:p>
            <a:r>
              <a:rPr lang="en-GB" dirty="0" smtClean="0"/>
              <a:t>Volunteers</a:t>
            </a:r>
          </a:p>
          <a:p>
            <a:r>
              <a:rPr lang="en-GB" dirty="0" smtClean="0"/>
              <a:t>Volunteer party</a:t>
            </a:r>
            <a:endParaRPr lang="en-GB" dirty="0"/>
          </a:p>
        </p:txBody>
      </p:sp>
    </p:spTree>
    <p:extLst>
      <p:ext uri="{BB962C8B-B14F-4D97-AF65-F5344CB8AC3E}">
        <p14:creationId xmlns:p14="http://schemas.microsoft.com/office/powerpoint/2010/main" val="3833234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Iron Man</a:t>
            </a:r>
            <a:endParaRPr lang="en-GB" dirty="0"/>
          </a:p>
        </p:txBody>
      </p:sp>
      <p:sp>
        <p:nvSpPr>
          <p:cNvPr id="3" name="Content Placeholder 2"/>
          <p:cNvSpPr>
            <a:spLocks noGrp="1"/>
          </p:cNvSpPr>
          <p:nvPr>
            <p:ph idx="1"/>
          </p:nvPr>
        </p:nvSpPr>
        <p:spPr/>
        <p:txBody>
          <a:bodyPr/>
          <a:lstStyle/>
          <a:p>
            <a:r>
              <a:rPr lang="en-GB" dirty="0" smtClean="0"/>
              <a:t>2.4 mile swim</a:t>
            </a:r>
          </a:p>
          <a:p>
            <a:r>
              <a:rPr lang="en-GB" dirty="0" smtClean="0"/>
              <a:t>112 mile cycle ride </a:t>
            </a:r>
          </a:p>
          <a:p>
            <a:r>
              <a:rPr lang="en-GB" dirty="0" smtClean="0"/>
              <a:t>26.2 mile marathon </a:t>
            </a:r>
          </a:p>
          <a:p>
            <a:r>
              <a:rPr lang="en-GB" dirty="0"/>
              <a:t>A</a:t>
            </a:r>
            <a:r>
              <a:rPr lang="en-GB" dirty="0" smtClean="0"/>
              <a:t>ll without a break</a:t>
            </a:r>
          </a:p>
          <a:p>
            <a:r>
              <a:rPr lang="en-GB" dirty="0" smtClean="0"/>
              <a:t>Qualifier for Ford Ironman World Championship held every October in Kona, Hawaii</a:t>
            </a:r>
          </a:p>
          <a:p>
            <a:endParaRPr lang="en-GB" dirty="0" smtClean="0"/>
          </a:p>
          <a:p>
            <a:endParaRPr lang="en-GB" dirty="0"/>
          </a:p>
        </p:txBody>
      </p:sp>
    </p:spTree>
    <p:extLst>
      <p:ext uri="{BB962C8B-B14F-4D97-AF65-F5344CB8AC3E}">
        <p14:creationId xmlns:p14="http://schemas.microsoft.com/office/powerpoint/2010/main" val="332437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a:t>
            </a:r>
            <a:endParaRPr lang="en-GB" dirty="0"/>
          </a:p>
        </p:txBody>
      </p:sp>
      <p:sp>
        <p:nvSpPr>
          <p:cNvPr id="3" name="Content Placeholder 2"/>
          <p:cNvSpPr>
            <a:spLocks noGrp="1"/>
          </p:cNvSpPr>
          <p:nvPr>
            <p:ph idx="1"/>
          </p:nvPr>
        </p:nvSpPr>
        <p:spPr/>
        <p:txBody>
          <a:bodyPr/>
          <a:lstStyle/>
          <a:p>
            <a:r>
              <a:rPr lang="en-GB" dirty="0" smtClean="0"/>
              <a:t>Alison Belton, chief executive of Pembrokeshire Tourism, which represents tourism operators in the county, said many were reporting an increase in bookings.</a:t>
            </a:r>
          </a:p>
          <a:p>
            <a:r>
              <a:rPr lang="en-GB" dirty="0" smtClean="0"/>
              <a:t>"Hopefully from our point of view it's not just about the event - it's about the legacy and promoting </a:t>
            </a:r>
            <a:r>
              <a:rPr lang="en-GB" dirty="0" smtClean="0"/>
              <a:t>Pembrokeshire  </a:t>
            </a:r>
          </a:p>
          <a:p>
            <a:r>
              <a:rPr lang="en-GB" dirty="0" smtClean="0"/>
              <a:t>Iron Man (2011)</a:t>
            </a:r>
            <a:endParaRPr lang="en-GB" dirty="0" smtClean="0"/>
          </a:p>
          <a:p>
            <a:endParaRPr lang="en-GB" dirty="0"/>
          </a:p>
        </p:txBody>
      </p:sp>
    </p:spTree>
    <p:extLst>
      <p:ext uri="{BB962C8B-B14F-4D97-AF65-F5344CB8AC3E}">
        <p14:creationId xmlns:p14="http://schemas.microsoft.com/office/powerpoint/2010/main" val="3340059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Welsh Government</a:t>
            </a:r>
            <a:endParaRPr lang="en-GB" dirty="0"/>
          </a:p>
        </p:txBody>
      </p:sp>
      <p:sp>
        <p:nvSpPr>
          <p:cNvPr id="3" name="Content Placeholder 2"/>
          <p:cNvSpPr>
            <a:spLocks noGrp="1"/>
          </p:cNvSpPr>
          <p:nvPr>
            <p:ph idx="1"/>
          </p:nvPr>
        </p:nvSpPr>
        <p:spPr/>
        <p:txBody>
          <a:bodyPr>
            <a:normAutofit lnSpcReduction="10000"/>
          </a:bodyPr>
          <a:lstStyle/>
          <a:p>
            <a:r>
              <a:rPr lang="en-GB" dirty="0" smtClean="0"/>
              <a:t>£485,000 funding over 3 years </a:t>
            </a:r>
          </a:p>
          <a:p>
            <a:r>
              <a:rPr lang="en-GB" dirty="0" smtClean="0"/>
              <a:t>“(It) forms part of a well-established global series, will help to raise the international profile of Wales and Pembrokeshire as a major events destination and as a great place to visit.”</a:t>
            </a:r>
          </a:p>
          <a:p>
            <a:r>
              <a:rPr lang="en-GB" dirty="0" smtClean="0"/>
              <a:t>"[It] will also provide a huge boost for the local tourism industry and a high profile platform for encouraging healthier lifestyles."</a:t>
            </a:r>
          </a:p>
          <a:p>
            <a:endParaRPr lang="en-GB" dirty="0"/>
          </a:p>
        </p:txBody>
      </p:sp>
    </p:spTree>
    <p:extLst>
      <p:ext uri="{BB962C8B-B14F-4D97-AF65-F5344CB8AC3E}">
        <p14:creationId xmlns:p14="http://schemas.microsoft.com/office/powerpoint/2010/main" val="1373238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Road Closures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The county council said there would be a number of road closures for much of the day.</a:t>
            </a:r>
          </a:p>
          <a:p>
            <a:r>
              <a:rPr lang="en-GB" dirty="0" smtClean="0"/>
              <a:t>Notices have been posted along the road route, information leaflets delivered to the many businesses and residents and community meetings held during the build up.</a:t>
            </a:r>
          </a:p>
          <a:p>
            <a:r>
              <a:rPr lang="en-GB" dirty="0" smtClean="0"/>
              <a:t>A spokeswoman said: "It is inevitable that the scale of this event and the restrictions associated with it will cause an element of disruption and inconvenience.</a:t>
            </a:r>
          </a:p>
          <a:p>
            <a:r>
              <a:rPr lang="en-GB" dirty="0" smtClean="0"/>
              <a:t>"However where businesses and residents have contacted the council with concerns about the road closures, both Ironman Wales and Pembrokeshire council have sought to work with them to resolve any issues where it is practicable to do so without having a detrimental impact on the safety of the event."</a:t>
            </a:r>
          </a:p>
          <a:p>
            <a:endParaRPr lang="en-GB" dirty="0"/>
          </a:p>
        </p:txBody>
      </p:sp>
    </p:spTree>
    <p:extLst>
      <p:ext uri="{BB962C8B-B14F-4D97-AF65-F5344CB8AC3E}">
        <p14:creationId xmlns:p14="http://schemas.microsoft.com/office/powerpoint/2010/main" val="976101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2011 - Reality</a:t>
            </a:r>
            <a:r>
              <a:rPr lang="en-GB" dirty="0" smtClean="0"/>
              <a:t>?</a:t>
            </a:r>
            <a:endParaRPr lang="en-GB" dirty="0"/>
          </a:p>
        </p:txBody>
      </p:sp>
      <p:sp>
        <p:nvSpPr>
          <p:cNvPr id="3" name="Content Placeholder 2"/>
          <p:cNvSpPr>
            <a:spLocks noGrp="1"/>
          </p:cNvSpPr>
          <p:nvPr>
            <p:ph idx="1"/>
          </p:nvPr>
        </p:nvSpPr>
        <p:spPr>
          <a:xfrm>
            <a:off x="457200" y="1484784"/>
            <a:ext cx="8229600" cy="5184576"/>
          </a:xfrm>
        </p:spPr>
        <p:txBody>
          <a:bodyPr>
            <a:normAutofit fontScale="62500" lnSpcReduction="20000"/>
          </a:bodyPr>
          <a:lstStyle/>
          <a:p>
            <a:r>
              <a:rPr lang="en-GB" u="none" strike="noStrike" dirty="0" smtClean="0">
                <a:solidFill>
                  <a:srgbClr val="000000"/>
                </a:solidFill>
                <a:effectLst/>
              </a:rPr>
              <a:t>10,000 spectators </a:t>
            </a:r>
          </a:p>
          <a:p>
            <a:r>
              <a:rPr lang="en-GB" dirty="0" smtClean="0">
                <a:solidFill>
                  <a:srgbClr val="000000"/>
                </a:solidFill>
              </a:rPr>
              <a:t>Aim </a:t>
            </a:r>
            <a:r>
              <a:rPr lang="en-GB" u="none" strike="noStrike" dirty="0" smtClean="0">
                <a:solidFill>
                  <a:srgbClr val="000000"/>
                </a:solidFill>
                <a:effectLst/>
              </a:rPr>
              <a:t>promote Pembrokeshire around the world.</a:t>
            </a:r>
          </a:p>
          <a:p>
            <a:r>
              <a:rPr lang="en-GB" u="none" strike="noStrike" dirty="0" smtClean="0">
                <a:solidFill>
                  <a:srgbClr val="000000"/>
                </a:solidFill>
                <a:effectLst/>
              </a:rPr>
              <a:t>Narberth Town councillor Colin Williams said he was delighted with the number of spectators who turned out.</a:t>
            </a:r>
          </a:p>
          <a:p>
            <a:r>
              <a:rPr lang="en-GB" u="none" strike="noStrike" dirty="0" smtClean="0">
                <a:solidFill>
                  <a:srgbClr val="000000"/>
                </a:solidFill>
                <a:effectLst/>
              </a:rPr>
              <a:t>“This is a very proud day for us,” he said.</a:t>
            </a:r>
          </a:p>
          <a:p>
            <a:r>
              <a:rPr lang="en-GB" u="none" strike="noStrike" dirty="0" smtClean="0">
                <a:solidFill>
                  <a:srgbClr val="000000"/>
                </a:solidFill>
                <a:effectLst/>
              </a:rPr>
              <a:t>“It’s something we’ve been looking forward to for months and months and months.”</a:t>
            </a:r>
          </a:p>
          <a:p>
            <a:r>
              <a:rPr lang="en-GB" dirty="0" smtClean="0">
                <a:solidFill>
                  <a:srgbClr val="000000"/>
                </a:solidFill>
              </a:rPr>
              <a:t>Tourism worth £4.2b to Wales</a:t>
            </a:r>
          </a:p>
          <a:p>
            <a:r>
              <a:rPr lang="en-GB" u="none" strike="noStrike" dirty="0" smtClean="0">
                <a:solidFill>
                  <a:srgbClr val="000000"/>
                </a:solidFill>
                <a:effectLst/>
              </a:rPr>
              <a:t>Cardiff and Vale worth £1b+</a:t>
            </a:r>
          </a:p>
          <a:p>
            <a:r>
              <a:rPr lang="en-GB" dirty="0">
                <a:solidFill>
                  <a:srgbClr val="000000"/>
                </a:solidFill>
              </a:rPr>
              <a:t>A</a:t>
            </a:r>
            <a:r>
              <a:rPr lang="en-GB" u="none" strike="noStrike" dirty="0" smtClean="0">
                <a:solidFill>
                  <a:srgbClr val="000000"/>
                </a:solidFill>
                <a:effectLst/>
              </a:rPr>
              <a:t>ccommodation in Wales £635.3m, </a:t>
            </a:r>
          </a:p>
          <a:p>
            <a:r>
              <a:rPr lang="en-GB" u="none" strike="noStrike" dirty="0" smtClean="0">
                <a:solidFill>
                  <a:srgbClr val="000000"/>
                </a:solidFill>
                <a:effectLst/>
              </a:rPr>
              <a:t>£1.1bn was spent on food and drink</a:t>
            </a:r>
          </a:p>
          <a:p>
            <a:r>
              <a:rPr lang="en-GB" u="none" strike="noStrike" dirty="0" smtClean="0">
                <a:solidFill>
                  <a:srgbClr val="000000"/>
                </a:solidFill>
                <a:effectLst/>
              </a:rPr>
              <a:t> £369.6m on transport</a:t>
            </a:r>
          </a:p>
          <a:p>
            <a:r>
              <a:rPr lang="en-GB" u="none" strike="noStrike" dirty="0" smtClean="0">
                <a:solidFill>
                  <a:srgbClr val="000000"/>
                </a:solidFill>
                <a:effectLst/>
              </a:rPr>
              <a:t>£256.2m on culture, sport or recreation </a:t>
            </a:r>
          </a:p>
          <a:p>
            <a:r>
              <a:rPr lang="en-GB" u="none" strike="noStrike" dirty="0" smtClean="0">
                <a:solidFill>
                  <a:srgbClr val="000000"/>
                </a:solidFill>
                <a:effectLst/>
              </a:rPr>
              <a:t>£1.8bn on other tourism-related products.</a:t>
            </a:r>
            <a:br>
              <a:rPr lang="en-GB" u="none" strike="noStrike" dirty="0" smtClean="0">
                <a:solidFill>
                  <a:srgbClr val="000000"/>
                </a:solidFill>
                <a:effectLst/>
              </a:rPr>
            </a:br>
            <a:r>
              <a:rPr lang="en-GB" u="none" strike="noStrike" dirty="0" smtClean="0">
                <a:solidFill>
                  <a:srgbClr val="000000"/>
                </a:solidFill>
                <a:effectLst/>
              </a:rPr>
              <a:t/>
            </a:r>
            <a:br>
              <a:rPr lang="en-GB" u="none" strike="noStrike" dirty="0" smtClean="0">
                <a:solidFill>
                  <a:srgbClr val="000000"/>
                </a:solidFill>
                <a:effectLst/>
              </a:rPr>
            </a:br>
            <a:r>
              <a:rPr lang="en-GB" u="none" strike="noStrike" dirty="0" smtClean="0">
                <a:solidFill>
                  <a:srgbClr val="000000"/>
                </a:solidFill>
                <a:effectLst/>
              </a:rPr>
              <a:t/>
            </a:r>
            <a:br>
              <a:rPr lang="en-GB" u="none" strike="noStrike" dirty="0" smtClean="0">
                <a:solidFill>
                  <a:srgbClr val="000000"/>
                </a:solidFill>
                <a:effectLst/>
              </a:rPr>
            </a:br>
            <a:r>
              <a:rPr lang="en-GB" u="none" strike="noStrike" dirty="0" smtClean="0">
                <a:solidFill>
                  <a:srgbClr val="000000"/>
                </a:solidFill>
                <a:effectLst/>
              </a:rPr>
              <a:t/>
            </a:r>
            <a:br>
              <a:rPr lang="en-GB" u="none" strike="noStrike" dirty="0" smtClean="0">
                <a:solidFill>
                  <a:srgbClr val="000000"/>
                </a:solidFill>
                <a:effectLst/>
              </a:rPr>
            </a:br>
            <a:endParaRPr lang="en-GB" dirty="0"/>
          </a:p>
        </p:txBody>
      </p:sp>
    </p:spTree>
    <p:extLst>
      <p:ext uri="{BB962C8B-B14F-4D97-AF65-F5344CB8AC3E}">
        <p14:creationId xmlns:p14="http://schemas.microsoft.com/office/powerpoint/2010/main" val="3260570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2011 Local </a:t>
            </a:r>
            <a:r>
              <a:rPr lang="en-GB" dirty="0" smtClean="0"/>
              <a:t>authority view</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Councillor Rob Lewis Cabinet Member for Sport and Leisure said Tenby's inaugural Ironman had proved to be a "stunning success." </a:t>
            </a:r>
          </a:p>
          <a:p>
            <a:r>
              <a:rPr lang="en-GB" dirty="0" smtClean="0"/>
              <a:t>"The organisers were delighted. Not only did it attract huge crowds of spectators but the course was also a big hit with the athletes themselves," he said. </a:t>
            </a:r>
          </a:p>
          <a:p>
            <a:r>
              <a:rPr lang="en-GB" dirty="0" smtClean="0"/>
              <a:t>"I believe next year's Ironman Wales will be even better as everyone will be able to put into practice the lessons learnt this time round." </a:t>
            </a:r>
          </a:p>
          <a:p>
            <a:endParaRPr lang="en-GB" dirty="0"/>
          </a:p>
        </p:txBody>
      </p:sp>
    </p:spTree>
    <p:extLst>
      <p:ext uri="{BB962C8B-B14F-4D97-AF65-F5344CB8AC3E}">
        <p14:creationId xmlns:p14="http://schemas.microsoft.com/office/powerpoint/2010/main" val="2505510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858218"/>
          </a:xfrm>
        </p:spPr>
        <p:txBody>
          <a:bodyPr>
            <a:normAutofit fontScale="90000"/>
          </a:bodyPr>
          <a:lstStyle/>
          <a:p>
            <a:r>
              <a:rPr lang="en-GB" dirty="0" smtClean="0"/>
              <a:t>South Pembrokeshire went Ironman Wales crazy on Sunday for the biggest ever sporting event seen in the county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2348880"/>
            <a:ext cx="6048672" cy="4104456"/>
          </a:xfrm>
        </p:spPr>
      </p:pic>
    </p:spTree>
    <p:extLst>
      <p:ext uri="{BB962C8B-B14F-4D97-AF65-F5344CB8AC3E}">
        <p14:creationId xmlns:p14="http://schemas.microsoft.com/office/powerpoint/2010/main" val="40800242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TotalTime>
  <Words>517</Words>
  <Application>Microsoft Office PowerPoint</Application>
  <PresentationFormat>On-screen Show (4:3)</PresentationFormat>
  <Paragraphs>51</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Sports Events Management</vt:lpstr>
      <vt:lpstr>Swim</vt:lpstr>
      <vt:lpstr>Tenby South Beach</vt:lpstr>
      <vt:lpstr>Cycle</vt:lpstr>
      <vt:lpstr>Run</vt:lpstr>
      <vt:lpstr>Expectations</vt:lpstr>
      <vt:lpstr>What is Iron Man</vt:lpstr>
      <vt:lpstr>Legacy</vt:lpstr>
      <vt:lpstr>Welsh Government</vt:lpstr>
      <vt:lpstr>Road Closures</vt:lpstr>
      <vt:lpstr>2011 - Reality?</vt:lpstr>
      <vt:lpstr>2011 Local authority view</vt:lpstr>
      <vt:lpstr>South Pembrokeshire went Ironman Wales crazy on Sunday for the biggest ever sporting event seen in the county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Events Management</dc:title>
  <dc:creator>Jacqui</dc:creator>
  <cp:lastModifiedBy>Jacqui Jones</cp:lastModifiedBy>
  <cp:revision>6</cp:revision>
  <dcterms:created xsi:type="dcterms:W3CDTF">2011-10-24T15:16:26Z</dcterms:created>
  <dcterms:modified xsi:type="dcterms:W3CDTF">2018-11-19T16:17:16Z</dcterms:modified>
</cp:coreProperties>
</file>