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4"/>
  </p:sldMasterIdLst>
  <p:notesMasterIdLst>
    <p:notesMasterId r:id="rId35"/>
  </p:notesMasterIdLst>
  <p:sldIdLst>
    <p:sldId id="292" r:id="rId5"/>
    <p:sldId id="300" r:id="rId6"/>
    <p:sldId id="294" r:id="rId7"/>
    <p:sldId id="295" r:id="rId8"/>
    <p:sldId id="299" r:id="rId9"/>
    <p:sldId id="258" r:id="rId10"/>
    <p:sldId id="259" r:id="rId11"/>
    <p:sldId id="301" r:id="rId12"/>
    <p:sldId id="260" r:id="rId13"/>
    <p:sldId id="302" r:id="rId14"/>
    <p:sldId id="263" r:id="rId15"/>
    <p:sldId id="265" r:id="rId16"/>
    <p:sldId id="269" r:id="rId17"/>
    <p:sldId id="271" r:id="rId18"/>
    <p:sldId id="270" r:id="rId19"/>
    <p:sldId id="275" r:id="rId20"/>
    <p:sldId id="278" r:id="rId21"/>
    <p:sldId id="279" r:id="rId22"/>
    <p:sldId id="280" r:id="rId23"/>
    <p:sldId id="281" r:id="rId24"/>
    <p:sldId id="282" r:id="rId25"/>
    <p:sldId id="283" r:id="rId26"/>
    <p:sldId id="284" r:id="rId27"/>
    <p:sldId id="285" r:id="rId28"/>
    <p:sldId id="286" r:id="rId29"/>
    <p:sldId id="287" r:id="rId30"/>
    <p:sldId id="288" r:id="rId31"/>
    <p:sldId id="290" r:id="rId32"/>
    <p:sldId id="289" r:id="rId33"/>
    <p:sldId id="29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4166EE-56C8-5061-DB90-E519EE2B1628}" v="4" dt="2024-11-25T11:16:25.3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114" autoAdjust="0"/>
    <p:restoredTop sz="94660"/>
  </p:normalViewPr>
  <p:slideViewPr>
    <p:cSldViewPr snapToGrid="0">
      <p:cViewPr varScale="1">
        <p:scale>
          <a:sx n="90" d="100"/>
          <a:sy n="90" d="100"/>
        </p:scale>
        <p:origin x="6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7F0C1C-E522-4CDC-95BA-83D4A1677256}" type="datetimeFigureOut">
              <a:rPr lang="en-GB" smtClean="0"/>
              <a:t>30/10/2025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E7AAFA-184F-4987-81E6-3D032FC15915}" type="slidenum">
              <a:rPr lang="en-GB" smtClean="0"/>
              <a:t>‹#›</a:t>
            </a:fld>
            <a:endParaRPr lang="en-GB"/>
          </a:p>
        </p:txBody>
      </p:sp>
    </p:spTree>
    <p:extLst>
      <p:ext uri="{BB962C8B-B14F-4D97-AF65-F5344CB8AC3E}">
        <p14:creationId xmlns:p14="http://schemas.microsoft.com/office/powerpoint/2010/main" val="624902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5</a:t>
            </a:fld>
            <a:endParaRPr lang="en-GB"/>
          </a:p>
        </p:txBody>
      </p:sp>
    </p:spTree>
    <p:extLst>
      <p:ext uri="{BB962C8B-B14F-4D97-AF65-F5344CB8AC3E}">
        <p14:creationId xmlns:p14="http://schemas.microsoft.com/office/powerpoint/2010/main" val="462930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F36F8AA-9CB6-4BAB-91F4-149615F510E8}" type="slidenum">
              <a:rPr lang="en-GB" altLang="en-US" smtClean="0"/>
              <a:pPr fontAlgn="base">
                <a:spcBef>
                  <a:spcPct val="0"/>
                </a:spcBef>
                <a:spcAft>
                  <a:spcPct val="0"/>
                </a:spcAft>
                <a:defRPr/>
              </a:pPr>
              <a:t>6</a:t>
            </a:fld>
            <a:endParaRPr lang="en-GB" altLang="en-US"/>
          </a:p>
        </p:txBody>
      </p:sp>
    </p:spTree>
    <p:extLst>
      <p:ext uri="{BB962C8B-B14F-4D97-AF65-F5344CB8AC3E}">
        <p14:creationId xmlns:p14="http://schemas.microsoft.com/office/powerpoint/2010/main" val="437374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7</a:t>
            </a:fld>
            <a:endParaRPr lang="en-GB"/>
          </a:p>
        </p:txBody>
      </p:sp>
    </p:spTree>
    <p:extLst>
      <p:ext uri="{BB962C8B-B14F-4D97-AF65-F5344CB8AC3E}">
        <p14:creationId xmlns:p14="http://schemas.microsoft.com/office/powerpoint/2010/main" val="3204127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9</a:t>
            </a:fld>
            <a:endParaRPr lang="en-GB"/>
          </a:p>
        </p:txBody>
      </p:sp>
    </p:spTree>
    <p:extLst>
      <p:ext uri="{BB962C8B-B14F-4D97-AF65-F5344CB8AC3E}">
        <p14:creationId xmlns:p14="http://schemas.microsoft.com/office/powerpoint/2010/main" val="831711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11</a:t>
            </a:fld>
            <a:endParaRPr lang="en-GB"/>
          </a:p>
        </p:txBody>
      </p:sp>
    </p:spTree>
    <p:extLst>
      <p:ext uri="{BB962C8B-B14F-4D97-AF65-F5344CB8AC3E}">
        <p14:creationId xmlns:p14="http://schemas.microsoft.com/office/powerpoint/2010/main" val="599826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13</a:t>
            </a:fld>
            <a:endParaRPr lang="en-GB"/>
          </a:p>
        </p:txBody>
      </p:sp>
    </p:spTree>
    <p:extLst>
      <p:ext uri="{BB962C8B-B14F-4D97-AF65-F5344CB8AC3E}">
        <p14:creationId xmlns:p14="http://schemas.microsoft.com/office/powerpoint/2010/main" val="1670024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355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6FAB9443-B2C3-407E-B917-AA4C903F3223}" type="slidenum">
              <a:rPr lang="en-GB" altLang="en-US" smtClean="0"/>
              <a:pPr fontAlgn="base">
                <a:spcBef>
                  <a:spcPct val="0"/>
                </a:spcBef>
                <a:spcAft>
                  <a:spcPct val="0"/>
                </a:spcAft>
                <a:defRPr/>
              </a:pPr>
              <a:t>15</a:t>
            </a:fld>
            <a:endParaRPr lang="en-GB" altLang="en-US"/>
          </a:p>
        </p:txBody>
      </p:sp>
    </p:spTree>
    <p:extLst>
      <p:ext uri="{BB962C8B-B14F-4D97-AF65-F5344CB8AC3E}">
        <p14:creationId xmlns:p14="http://schemas.microsoft.com/office/powerpoint/2010/main" val="3412650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015657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55374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05726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F6C2B5-CFC6-466B-AA4B-5BB0AD3E30DD}"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165867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F6C2B5-CFC6-466B-AA4B-5BB0AD3E30DD}" type="datetimeFigureOut">
              <a:rPr lang="en-GB" smtClean="0"/>
              <a:t>30/10/2025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866291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F6C2B5-CFC6-466B-AA4B-5BB0AD3E30DD}" type="datetimeFigureOut">
              <a:rPr lang="en-GB" smtClean="0"/>
              <a:t>30/10/2025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4175386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F6C2B5-CFC6-466B-AA4B-5BB0AD3E30DD}" type="datetimeFigureOut">
              <a:rPr lang="en-GB" smtClean="0"/>
              <a:t>30/10/2025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307953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8F6C2B5-CFC6-466B-AA4B-5BB0AD3E30DD}" type="datetimeFigureOut">
              <a:rPr lang="en-GB" smtClean="0"/>
              <a:t>30/10/2025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96393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
        <p:nvSpPr>
          <p:cNvPr id="5" name="Date Placeholder 4"/>
          <p:cNvSpPr>
            <a:spLocks noGrp="1"/>
          </p:cNvSpPr>
          <p:nvPr>
            <p:ph type="dt" sz="half" idx="10"/>
          </p:nvPr>
        </p:nvSpPr>
        <p:spPr/>
        <p:txBody>
          <a:bodyPr/>
          <a:lstStyle/>
          <a:p>
            <a:fld id="{E8F6C2B5-CFC6-466B-AA4B-5BB0AD3E30DD}" type="datetimeFigureOut">
              <a:rPr lang="en-GB" smtClean="0"/>
              <a:t>30/10/2025</a:t>
            </a:fld>
            <a:endParaRPr lang="en-GB"/>
          </a:p>
        </p:txBody>
      </p:sp>
    </p:spTree>
    <p:extLst>
      <p:ext uri="{BB962C8B-B14F-4D97-AF65-F5344CB8AC3E}">
        <p14:creationId xmlns:p14="http://schemas.microsoft.com/office/powerpoint/2010/main" val="895281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198280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23145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422251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0452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397689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1380443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30/10/2025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7630176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600201"/>
            <a:ext cx="5384800" cy="4525963"/>
          </a:xfrm>
        </p:spPr>
        <p:txBody>
          <a:bodyPr/>
          <a:lstStyle/>
          <a:p>
            <a:pPr lvl="0"/>
            <a:endParaRPr lang="en-GB" noProof="0"/>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solidFill>
                <a:srgbClr val="FF388C"/>
              </a:solidFill>
            </a:endParaRPr>
          </a:p>
        </p:txBody>
      </p:sp>
      <p:sp>
        <p:nvSpPr>
          <p:cNvPr id="7" name="Rectangle 6"/>
          <p:cNvSpPr>
            <a:spLocks noGrp="1" noChangeArrowheads="1"/>
          </p:cNvSpPr>
          <p:nvPr>
            <p:ph type="sldNum" sz="quarter" idx="12"/>
          </p:nvPr>
        </p:nvSpPr>
        <p:spPr/>
        <p:txBody>
          <a:bodyPr/>
          <a:lstStyle>
            <a:lvl1pPr>
              <a:defRPr/>
            </a:lvl1pPr>
          </a:lstStyle>
          <a:p>
            <a:pPr>
              <a:defRPr/>
            </a:pPr>
            <a:fld id="{D15615C3-9F89-432D-AB02-87AD8E73812A}" type="slidenum">
              <a:rPr lang="en-GB" altLang="en-US"/>
              <a:pPr>
                <a:defRPr/>
              </a:pPr>
              <a:t>‹#›</a:t>
            </a:fld>
            <a:endParaRPr lang="en-GB" altLang="en-US"/>
          </a:p>
        </p:txBody>
      </p:sp>
    </p:spTree>
    <p:extLst>
      <p:ext uri="{BB962C8B-B14F-4D97-AF65-F5344CB8AC3E}">
        <p14:creationId xmlns:p14="http://schemas.microsoft.com/office/powerpoint/2010/main" val="931948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8F6C2B5-CFC6-466B-AA4B-5BB0AD3E30DD}" type="datetimeFigureOut">
              <a:rPr lang="en-GB" smtClean="0"/>
              <a:t>30/10/2025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3346C0-2116-4582-8001-E61362C4A6C2}" type="slidenum">
              <a:rPr lang="en-GB" smtClean="0"/>
              <a:t>‹#›</a:t>
            </a:fld>
            <a:endParaRPr lang="en-GB"/>
          </a:p>
        </p:txBody>
      </p:sp>
    </p:spTree>
    <p:extLst>
      <p:ext uri="{BB962C8B-B14F-4D97-AF65-F5344CB8AC3E}">
        <p14:creationId xmlns:p14="http://schemas.microsoft.com/office/powerpoint/2010/main" val="9301274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sOtsFMO1mWI" TargetMode="External"/><Relationship Id="rId2" Type="http://schemas.openxmlformats.org/officeDocument/2006/relationships/hyperlink" Target="https://www.youtube.com/watch?v=pk1w0vcEL44" TargetMode="Externa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view.officeapps.live.com/op/view.aspx?src=https%3A%2F%2Fmikegershon.com%2Fwp-content%2Fuploads%2F2021%2F01%2FAssessment-For-Learning-Toolkit-V1.pptx&amp;wdOrigin=BROWSELINK" TargetMode="External"/><Relationship Id="rId7" Type="http://schemas.openxmlformats.org/officeDocument/2006/relationships/hyperlink" Target="https://research.senedd.wales/research-articles/assessment-for-learning-or-accountability/" TargetMode="External"/><Relationship Id="rId2" Type="http://schemas.openxmlformats.org/officeDocument/2006/relationships/hyperlink" Target="http://cambridge-community.org.uk/professional-development/gswafl/index.html" TargetMode="External"/><Relationship Id="rId1" Type="http://schemas.openxmlformats.org/officeDocument/2006/relationships/slideLayout" Target="../slideLayouts/slideLayout2.xml"/><Relationship Id="rId6" Type="http://schemas.openxmlformats.org/officeDocument/2006/relationships/hyperlink" Target="http://learning.gov.wales/docs/learningwales/publications/130429how-to-develop-thinking-en.pdf" TargetMode="External"/><Relationship Id="rId5" Type="http://schemas.openxmlformats.org/officeDocument/2006/relationships/hyperlink" Target="https://www.ase.org.uk/system/files/Hopwrrod-Stephens.pdf" TargetMode="External"/><Relationship Id="rId4" Type="http://schemas.openxmlformats.org/officeDocument/2006/relationships/hyperlink" Target="https://www.nfer.ac.uk/assessment-hub/an-introduction-to-formative-and-summative-assess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39592" y="3451010"/>
            <a:ext cx="8774853" cy="1646302"/>
          </a:xfrm>
        </p:spPr>
        <p:txBody>
          <a:bodyPr/>
          <a:lstStyle/>
          <a:p>
            <a:br>
              <a:rPr lang="en-GB" dirty="0"/>
            </a:br>
            <a:r>
              <a:rPr lang="en-GB" sz="4800" dirty="0" err="1"/>
              <a:t>Astudiaethau</a:t>
            </a:r>
            <a:r>
              <a:rPr lang="en-GB" sz="4800" dirty="0"/>
              <a:t> </a:t>
            </a:r>
            <a:r>
              <a:rPr lang="en-GB" sz="4800" dirty="0" err="1"/>
              <a:t>Cwricwlwm</a:t>
            </a:r>
            <a:r>
              <a:rPr lang="en-GB" sz="4800" dirty="0"/>
              <a:t> ac </a:t>
            </a:r>
            <a:r>
              <a:rPr lang="en-GB" sz="4800" dirty="0" err="1"/>
              <a:t>Asesu</a:t>
            </a:r>
            <a:br>
              <a:rPr lang="en-GB" sz="4800" dirty="0"/>
            </a:br>
            <a:r>
              <a:rPr lang="en-GB" sz="4800" dirty="0"/>
              <a:t>Curriculum and Assessment Studies</a:t>
            </a:r>
            <a:endParaRPr lang="en-GB" dirty="0"/>
          </a:p>
        </p:txBody>
      </p:sp>
      <p:sp>
        <p:nvSpPr>
          <p:cNvPr id="3" name="Subtitle 2"/>
          <p:cNvSpPr>
            <a:spLocks noGrp="1"/>
          </p:cNvSpPr>
          <p:nvPr>
            <p:ph type="subTitle" idx="1"/>
          </p:nvPr>
        </p:nvSpPr>
        <p:spPr>
          <a:xfrm>
            <a:off x="1507066" y="5097312"/>
            <a:ext cx="8239907" cy="1859637"/>
          </a:xfrm>
        </p:spPr>
        <p:txBody>
          <a:bodyPr>
            <a:noAutofit/>
          </a:bodyPr>
          <a:lstStyle/>
          <a:p>
            <a:pPr algn="ctr"/>
            <a:r>
              <a:rPr lang="en-GB" sz="2400" dirty="0"/>
              <a:t>ECES6022/C</a:t>
            </a:r>
          </a:p>
          <a:p>
            <a:pPr algn="ctr"/>
            <a:r>
              <a:rPr lang="en-GB" sz="2400" dirty="0" err="1"/>
              <a:t>Sesiwn</a:t>
            </a:r>
            <a:r>
              <a:rPr lang="en-GB" sz="2400" dirty="0"/>
              <a:t> 3  / Session 3</a:t>
            </a:r>
          </a:p>
        </p:txBody>
      </p:sp>
      <p:pic>
        <p:nvPicPr>
          <p:cNvPr id="5" name="Picture 4"/>
          <p:cNvPicPr/>
          <p:nvPr/>
        </p:nvPicPr>
        <p:blipFill rotWithShape="1">
          <a:blip r:embed="rId2"/>
          <a:srcRect l="47701" t="25678" r="17470" b="40664"/>
          <a:stretch/>
        </p:blipFill>
        <p:spPr bwMode="auto">
          <a:xfrm rot="19437505">
            <a:off x="545887" y="735792"/>
            <a:ext cx="2651076" cy="1734897"/>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3"/>
          <a:srcRect l="54017" t="25325" r="25631" b="39543"/>
          <a:stretch/>
        </p:blipFill>
        <p:spPr bwMode="auto">
          <a:xfrm>
            <a:off x="7036904" y="377687"/>
            <a:ext cx="1948070" cy="179567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60765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br>
              <a:rPr lang="en-GB" sz="4400" dirty="0"/>
            </a:br>
            <a:r>
              <a:rPr lang="en-GB" sz="4400" dirty="0"/>
              <a:t>Learning Outcomes</a:t>
            </a:r>
            <a:br>
              <a:rPr lang="en-GB" sz="4400" dirty="0"/>
            </a:br>
            <a:endParaRPr lang="en-GB" sz="4400" dirty="0"/>
          </a:p>
        </p:txBody>
      </p:sp>
      <p:sp>
        <p:nvSpPr>
          <p:cNvPr id="3" name="Content Placeholder 2"/>
          <p:cNvSpPr>
            <a:spLocks noGrp="1"/>
          </p:cNvSpPr>
          <p:nvPr>
            <p:ph sz="half" idx="1"/>
          </p:nvPr>
        </p:nvSpPr>
        <p:spPr>
          <a:xfrm>
            <a:off x="5214433" y="2401327"/>
            <a:ext cx="4184035" cy="3880772"/>
          </a:xfrm>
        </p:spPr>
        <p:txBody>
          <a:bodyPr>
            <a:normAutofit lnSpcReduction="10000"/>
          </a:bodyPr>
          <a:lstStyle/>
          <a:p>
            <a:pPr marL="342900" lvl="0" indent="-342900" algn="just">
              <a:spcAft>
                <a:spcPts val="100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Critically analyse the concepts related to curriculum and educational assessment theory and practice in extending conceptual understanding of education.</a:t>
            </a:r>
            <a:endParaRPr lang="en-GB" sz="2800" dirty="0">
              <a:effectLst/>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677334" y="2390779"/>
            <a:ext cx="4184034" cy="3880773"/>
          </a:xfrm>
        </p:spPr>
        <p:txBody>
          <a:bodyPr>
            <a:normAutofit lnSpcReduction="10000"/>
          </a:bodyPr>
          <a:lstStyle/>
          <a:p>
            <a:pPr lvl="0" fontAlgn="base" hangingPunct="0"/>
            <a:r>
              <a:rPr lang="cy-GB" sz="2800" dirty="0"/>
              <a:t>Dadansoddi'n feirniadol y cysyniadau sy'n gysylltiedig â theori ac ymarfer asesu'r cwricwlwm ac addysgol wrth ymestyn dealltwriaeth gysyniadol o addysg.</a:t>
            </a:r>
          </a:p>
          <a:p>
            <a:pPr lvl="0" fontAlgn="base" hangingPunct="0"/>
            <a:endParaRPr lang="cy-GB" sz="2800" dirty="0"/>
          </a:p>
        </p:txBody>
      </p:sp>
    </p:spTree>
    <p:extLst>
      <p:ext uri="{BB962C8B-B14F-4D97-AF65-F5344CB8AC3E}">
        <p14:creationId xmlns:p14="http://schemas.microsoft.com/office/powerpoint/2010/main" val="3937129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br>
              <a:rPr lang="en-GB" sz="4400" dirty="0"/>
            </a:br>
            <a:r>
              <a:rPr lang="en-GB" sz="4400" dirty="0"/>
              <a:t>Learning Outcomes</a:t>
            </a:r>
            <a:br>
              <a:rPr lang="en-GB" sz="4400" dirty="0"/>
            </a:br>
            <a:endParaRPr lang="en-GB" sz="4400" dirty="0"/>
          </a:p>
        </p:txBody>
      </p:sp>
      <p:sp>
        <p:nvSpPr>
          <p:cNvPr id="3" name="Content Placeholder 2"/>
          <p:cNvSpPr>
            <a:spLocks noGrp="1"/>
          </p:cNvSpPr>
          <p:nvPr>
            <p:ph sz="half" idx="1"/>
          </p:nvPr>
        </p:nvSpPr>
        <p:spPr>
          <a:xfrm>
            <a:off x="5144631" y="2356035"/>
            <a:ext cx="4184035" cy="3880772"/>
          </a:xfrm>
        </p:spPr>
        <p:txBody>
          <a:bodyPr>
            <a:normAutofit fontScale="92500" lnSpcReduction="10000"/>
          </a:bodyPr>
          <a:lstStyle/>
          <a:p>
            <a:pPr marL="342900" lvl="0" indent="-342900" algn="just">
              <a:spcAft>
                <a:spcPts val="1000"/>
              </a:spcAft>
              <a:buFont typeface="Symbol" panose="05050102010706020507" pitchFamily="18" charset="2"/>
              <a:buChar char=""/>
            </a:pPr>
            <a:r>
              <a:rPr lang="en-GB" sz="2600" dirty="0">
                <a:effectLst/>
                <a:latin typeface="Arial" panose="020B0604020202020204" pitchFamily="34" charset="0"/>
                <a:ea typeface="Times New Roman" panose="02020603050405020304" pitchFamily="18" charset="0"/>
              </a:rPr>
              <a:t>Critically discuss and demonstrate critical awareness of philosophical, sociological, economic and professional factors associated with development &amp; implementation curriculum</a:t>
            </a: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lvl="0" fontAlgn="base" hangingPunct="0"/>
            <a:endParaRPr lang="en-GB" sz="2800" dirty="0"/>
          </a:p>
        </p:txBody>
      </p:sp>
      <p:sp>
        <p:nvSpPr>
          <p:cNvPr id="4" name="Content Placeholder 3"/>
          <p:cNvSpPr>
            <a:spLocks noGrp="1"/>
          </p:cNvSpPr>
          <p:nvPr>
            <p:ph sz="half" idx="2"/>
          </p:nvPr>
        </p:nvSpPr>
        <p:spPr>
          <a:xfrm>
            <a:off x="504010" y="2307172"/>
            <a:ext cx="4184034" cy="3880773"/>
          </a:xfrm>
        </p:spPr>
        <p:txBody>
          <a:bodyPr>
            <a:normAutofit fontScale="92500" lnSpcReduction="10000"/>
          </a:bodyPr>
          <a:lstStyle/>
          <a:p>
            <a:pPr lvl="0" fontAlgn="base" hangingPunct="0"/>
            <a:r>
              <a:rPr lang="cy-GB" sz="2800" dirty="0"/>
              <a:t>Trafod a dangos ymwybyddiaeth feirniadol o ffactorau athronyddol, cymdeithasegol, economaidd a phroffesiynol sy'n gysylltiedig â datblygu a chwricwlwm gweithredu.</a:t>
            </a:r>
            <a:endParaRPr lang="en-GB" sz="2800" dirty="0"/>
          </a:p>
        </p:txBody>
      </p:sp>
    </p:spTree>
    <p:extLst>
      <p:ext uri="{BB962C8B-B14F-4D97-AF65-F5344CB8AC3E}">
        <p14:creationId xmlns:p14="http://schemas.microsoft.com/office/powerpoint/2010/main" val="3178183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br>
              <a:rPr lang="en-GB" sz="4400" dirty="0"/>
            </a:br>
            <a:r>
              <a:rPr lang="en-GB" sz="4400" dirty="0"/>
              <a:t>Learning Outcomes</a:t>
            </a:r>
            <a:br>
              <a:rPr lang="en-GB" sz="4400" dirty="0"/>
            </a:br>
            <a:endParaRPr lang="en-GB" sz="4400" dirty="0"/>
          </a:p>
        </p:txBody>
      </p:sp>
      <p:sp>
        <p:nvSpPr>
          <p:cNvPr id="3" name="Content Placeholder 2"/>
          <p:cNvSpPr>
            <a:spLocks noGrp="1"/>
          </p:cNvSpPr>
          <p:nvPr>
            <p:ph sz="half" idx="1"/>
          </p:nvPr>
        </p:nvSpPr>
        <p:spPr>
          <a:xfrm>
            <a:off x="4844485" y="2216431"/>
            <a:ext cx="4184035" cy="3880772"/>
          </a:xfrm>
        </p:spPr>
        <p:txBody>
          <a:bodyPr>
            <a:normAutofit lnSpcReduction="10000"/>
          </a:bodyPr>
          <a:lstStyle/>
          <a:p>
            <a:pPr algn="just">
              <a:spcAft>
                <a:spcPts val="1000"/>
              </a:spcAft>
            </a:pPr>
            <a:r>
              <a:rPr lang="en-GB" sz="2800" dirty="0">
                <a:effectLst/>
                <a:latin typeface="Arial" panose="020B0604020202020204" pitchFamily="34" charset="0"/>
                <a:ea typeface="Times New Roman" panose="02020603050405020304" pitchFamily="18" charset="0"/>
              </a:rPr>
              <a:t>Demonstrate an enhanced understanding of the main principles and practices of assessment and evaluation within a chosen educational context. </a:t>
            </a:r>
            <a:endParaRPr lang="en-GB" sz="2800" dirty="0">
              <a:effectLst/>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441189" y="2216430"/>
            <a:ext cx="4184034" cy="3880773"/>
          </a:xfrm>
        </p:spPr>
        <p:txBody>
          <a:bodyPr>
            <a:normAutofit lnSpcReduction="10000"/>
          </a:bodyPr>
          <a:lstStyle/>
          <a:p>
            <a:pPr lvl="0" fontAlgn="base" hangingPunct="0"/>
            <a:r>
              <a:rPr lang="cy-GB" sz="2800" dirty="0"/>
              <a:t>Dangos gwell dealltwriaeth o brif egwyddorion ac arferion asesu a gwerthuso o fewn cyd-destun addysgol a ddewiswyd.</a:t>
            </a:r>
            <a:endParaRPr lang="en-GB" sz="2800" dirty="0"/>
          </a:p>
        </p:txBody>
      </p:sp>
    </p:spTree>
    <p:extLst>
      <p:ext uri="{BB962C8B-B14F-4D97-AF65-F5344CB8AC3E}">
        <p14:creationId xmlns:p14="http://schemas.microsoft.com/office/powerpoint/2010/main" val="1011918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9501" y="155171"/>
            <a:ext cx="8596668" cy="1320800"/>
          </a:xfrm>
        </p:spPr>
        <p:txBody>
          <a:bodyPr>
            <a:normAutofit fontScale="90000"/>
          </a:bodyPr>
          <a:lstStyle/>
          <a:p>
            <a:r>
              <a:rPr lang="en-GB" dirty="0" err="1"/>
              <a:t>Asesu</a:t>
            </a:r>
            <a:r>
              <a:rPr lang="en-GB" dirty="0"/>
              <a:t> </a:t>
            </a:r>
            <a:r>
              <a:rPr lang="en-GB" dirty="0" err="1"/>
              <a:t>ar</a:t>
            </a:r>
            <a:r>
              <a:rPr lang="en-GB" dirty="0"/>
              <a:t> </a:t>
            </a:r>
            <a:r>
              <a:rPr lang="en-GB" dirty="0" err="1"/>
              <a:t>Gyfer</a:t>
            </a:r>
            <a:r>
              <a:rPr lang="en-GB" dirty="0"/>
              <a:t> </a:t>
            </a:r>
            <a:r>
              <a:rPr lang="en-GB" dirty="0" err="1"/>
              <a:t>Dysgu</a:t>
            </a:r>
            <a:r>
              <a:rPr lang="en-GB" dirty="0"/>
              <a:t> - GED </a:t>
            </a:r>
            <a:br>
              <a:rPr lang="en-GB" dirty="0"/>
            </a:br>
            <a:r>
              <a:rPr lang="en-GB" dirty="0"/>
              <a:t>Assessment for Learning – KWL</a:t>
            </a:r>
            <a:br>
              <a:rPr lang="en-GB" dirty="0"/>
            </a:br>
            <a:r>
              <a:rPr lang="en-GB" dirty="0"/>
              <a:t> </a:t>
            </a:r>
          </a:p>
        </p:txBody>
      </p:sp>
      <p:graphicFrame>
        <p:nvGraphicFramePr>
          <p:cNvPr id="5" name="Table 4"/>
          <p:cNvGraphicFramePr>
            <a:graphicFrameLocks noGrp="1"/>
          </p:cNvGraphicFramePr>
          <p:nvPr>
            <p:extLst>
              <p:ext uri="{D42A27DB-BD31-4B8C-83A1-F6EECF244321}">
                <p14:modId xmlns:p14="http://schemas.microsoft.com/office/powerpoint/2010/main" val="2398725427"/>
              </p:ext>
            </p:extLst>
          </p:nvPr>
        </p:nvGraphicFramePr>
        <p:xfrm>
          <a:off x="1808451" y="1475971"/>
          <a:ext cx="7272807" cy="4846320"/>
        </p:xfrm>
        <a:graphic>
          <a:graphicData uri="http://schemas.openxmlformats.org/drawingml/2006/table">
            <a:tbl>
              <a:tblPr firstRow="1" bandRow="1">
                <a:tableStyleId>{5C22544A-7EE6-4342-B048-85BDC9FD1C3A}</a:tableStyleId>
              </a:tblPr>
              <a:tblGrid>
                <a:gridCol w="2424269">
                  <a:extLst>
                    <a:ext uri="{9D8B030D-6E8A-4147-A177-3AD203B41FA5}">
                      <a16:colId xmlns:a16="http://schemas.microsoft.com/office/drawing/2014/main" val="20000"/>
                    </a:ext>
                  </a:extLst>
                </a:gridCol>
                <a:gridCol w="2424269">
                  <a:extLst>
                    <a:ext uri="{9D8B030D-6E8A-4147-A177-3AD203B41FA5}">
                      <a16:colId xmlns:a16="http://schemas.microsoft.com/office/drawing/2014/main" val="20001"/>
                    </a:ext>
                  </a:extLst>
                </a:gridCol>
                <a:gridCol w="2424269">
                  <a:extLst>
                    <a:ext uri="{9D8B030D-6E8A-4147-A177-3AD203B41FA5}">
                      <a16:colId xmlns:a16="http://schemas.microsoft.com/office/drawing/2014/main" val="20002"/>
                    </a:ext>
                  </a:extLst>
                </a:gridCol>
              </a:tblGrid>
              <a:tr h="1440160">
                <a:tc>
                  <a:txBody>
                    <a:bodyPr/>
                    <a:lstStyle/>
                    <a:p>
                      <a:r>
                        <a:rPr lang="en-GB" dirty="0"/>
                        <a:t>What do you </a:t>
                      </a:r>
                      <a:r>
                        <a:rPr lang="en-GB" u="sng" dirty="0"/>
                        <a:t>K</a:t>
                      </a:r>
                      <a:r>
                        <a:rPr lang="en-GB" dirty="0"/>
                        <a:t>now? </a:t>
                      </a:r>
                    </a:p>
                    <a:p>
                      <a:endParaRPr lang="en-GB" dirty="0"/>
                    </a:p>
                    <a:p>
                      <a:endParaRPr lang="en-GB" dirty="0"/>
                    </a:p>
                    <a:p>
                      <a:r>
                        <a:rPr lang="en-GB" dirty="0"/>
                        <a:t>Beth </a:t>
                      </a:r>
                      <a:r>
                        <a:rPr lang="en-GB" dirty="0" err="1"/>
                        <a:t>wyt</a:t>
                      </a:r>
                      <a:r>
                        <a:rPr lang="en-GB" dirty="0"/>
                        <a:t> </a:t>
                      </a:r>
                      <a:r>
                        <a:rPr lang="en-GB" dirty="0" err="1"/>
                        <a:t>ti’n</a:t>
                      </a:r>
                      <a:r>
                        <a:rPr lang="en-GB" dirty="0"/>
                        <a:t> </a:t>
                      </a:r>
                      <a:r>
                        <a:rPr lang="en-GB" u="sng" dirty="0" err="1"/>
                        <a:t>G</a:t>
                      </a:r>
                      <a:r>
                        <a:rPr lang="en-GB" dirty="0" err="1"/>
                        <a:t>wybod</a:t>
                      </a:r>
                      <a:r>
                        <a:rPr lang="en-GB" dirty="0"/>
                        <a:t>? </a:t>
                      </a:r>
                      <a:endParaRPr lang="en-GB" i="1" dirty="0"/>
                    </a:p>
                  </a:txBody>
                  <a:tcPr/>
                </a:tc>
                <a:tc>
                  <a:txBody>
                    <a:bodyPr/>
                    <a:lstStyle/>
                    <a:p>
                      <a:r>
                        <a:rPr lang="en-GB" dirty="0"/>
                        <a:t>What do you </a:t>
                      </a:r>
                      <a:r>
                        <a:rPr lang="en-GB" u="sng" dirty="0"/>
                        <a:t>W</a:t>
                      </a:r>
                      <a:r>
                        <a:rPr lang="en-GB" dirty="0"/>
                        <a:t>ant to know?</a:t>
                      </a:r>
                      <a:r>
                        <a:rPr lang="en-GB" baseline="0" dirty="0"/>
                        <a:t> </a:t>
                      </a:r>
                    </a:p>
                    <a:p>
                      <a:endParaRPr lang="en-GB" baseline="0" dirty="0"/>
                    </a:p>
                    <a:p>
                      <a:r>
                        <a:rPr lang="en-GB" baseline="0" dirty="0"/>
                        <a:t>Beth </a:t>
                      </a:r>
                      <a:r>
                        <a:rPr lang="en-GB" baseline="0" dirty="0" err="1"/>
                        <a:t>wyt</a:t>
                      </a:r>
                      <a:r>
                        <a:rPr lang="en-GB" baseline="0" dirty="0"/>
                        <a:t> ti </a:t>
                      </a:r>
                      <a:r>
                        <a:rPr lang="en-GB" u="sng" baseline="0" dirty="0" err="1"/>
                        <a:t>E</a:t>
                      </a:r>
                      <a:r>
                        <a:rPr lang="en-GB" baseline="0" dirty="0" err="1"/>
                        <a:t>isiau</a:t>
                      </a:r>
                      <a:r>
                        <a:rPr lang="en-GB" baseline="0" dirty="0"/>
                        <a:t> </a:t>
                      </a:r>
                      <a:r>
                        <a:rPr lang="en-GB" baseline="0" dirty="0" err="1"/>
                        <a:t>wybod</a:t>
                      </a:r>
                      <a:r>
                        <a:rPr lang="en-GB" baseline="0" dirty="0"/>
                        <a:t>? </a:t>
                      </a:r>
                      <a:endParaRPr lang="en-GB" i="1" dirty="0"/>
                    </a:p>
                  </a:txBody>
                  <a:tcPr/>
                </a:tc>
                <a:tc>
                  <a:txBody>
                    <a:bodyPr/>
                    <a:lstStyle/>
                    <a:p>
                      <a:r>
                        <a:rPr lang="en-GB" dirty="0"/>
                        <a:t>What have you </a:t>
                      </a:r>
                      <a:r>
                        <a:rPr lang="en-GB" u="sng" dirty="0"/>
                        <a:t>L</a:t>
                      </a:r>
                      <a:r>
                        <a:rPr lang="en-GB" dirty="0"/>
                        <a:t>earnt?</a:t>
                      </a:r>
                    </a:p>
                    <a:p>
                      <a:endParaRPr lang="en-GB" dirty="0"/>
                    </a:p>
                    <a:p>
                      <a:r>
                        <a:rPr lang="en-GB" dirty="0"/>
                        <a:t>Beth </a:t>
                      </a:r>
                      <a:r>
                        <a:rPr lang="en-GB" dirty="0" err="1"/>
                        <a:t>wyt</a:t>
                      </a:r>
                      <a:r>
                        <a:rPr lang="en-GB" dirty="0"/>
                        <a:t> ti wedi </a:t>
                      </a:r>
                      <a:r>
                        <a:rPr lang="en-GB" u="sng" dirty="0"/>
                        <a:t>D</a:t>
                      </a:r>
                      <a:r>
                        <a:rPr lang="en-GB" dirty="0"/>
                        <a:t>ysgu?</a:t>
                      </a:r>
                      <a:r>
                        <a:rPr lang="en-GB" baseline="0" dirty="0"/>
                        <a:t> </a:t>
                      </a:r>
                      <a:r>
                        <a:rPr lang="en-GB" dirty="0"/>
                        <a:t> </a:t>
                      </a:r>
                      <a:endParaRPr lang="en-GB" i="1" dirty="0"/>
                    </a:p>
                  </a:txBody>
                  <a:tcPr/>
                </a:tc>
                <a:extLst>
                  <a:ext uri="{0D108BD9-81ED-4DB2-BD59-A6C34878D82A}">
                    <a16:rowId xmlns:a16="http://schemas.microsoft.com/office/drawing/2014/main" val="10000"/>
                  </a:ext>
                </a:extLst>
              </a:tr>
              <a:tr h="931915">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150432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647073" cy="1320800"/>
          </a:xfrm>
        </p:spPr>
        <p:txBody>
          <a:bodyPr>
            <a:normAutofit fontScale="90000"/>
          </a:bodyPr>
          <a:lstStyle/>
          <a:p>
            <a:r>
              <a:rPr lang="en-GB" dirty="0"/>
              <a:t>Beth </a:t>
            </a:r>
            <a:r>
              <a:rPr lang="en-GB" dirty="0" err="1"/>
              <a:t>yw</a:t>
            </a:r>
            <a:r>
              <a:rPr lang="en-GB" dirty="0"/>
              <a:t> Asesu </a:t>
            </a:r>
            <a:r>
              <a:rPr lang="en-GB" dirty="0" err="1"/>
              <a:t>ar</a:t>
            </a:r>
            <a:r>
              <a:rPr lang="en-GB" dirty="0"/>
              <a:t> gyfer Dysgu (</a:t>
            </a:r>
            <a:r>
              <a:rPr lang="en-GB" dirty="0" err="1"/>
              <a:t>AaGD</a:t>
            </a:r>
            <a:r>
              <a:rPr lang="en-GB" dirty="0"/>
              <a:t>)?</a:t>
            </a:r>
            <a:br>
              <a:rPr lang="en-GB" dirty="0"/>
            </a:br>
            <a:r>
              <a:rPr lang="en-GB" dirty="0"/>
              <a:t>What actually is Assessment for Learning (</a:t>
            </a:r>
            <a:r>
              <a:rPr lang="en-GB" dirty="0" err="1"/>
              <a:t>AfL</a:t>
            </a:r>
            <a:r>
              <a:rPr lang="en-GB" dirty="0"/>
              <a:t>)?</a:t>
            </a:r>
            <a:br>
              <a:rPr lang="en-GB" dirty="0"/>
            </a:br>
            <a:br>
              <a:rPr lang="en-GB" dirty="0"/>
            </a:br>
            <a:br>
              <a:rPr lang="en-GB" dirty="0"/>
            </a:br>
            <a:endParaRPr lang="en-GB" dirty="0"/>
          </a:p>
        </p:txBody>
      </p:sp>
      <p:sp>
        <p:nvSpPr>
          <p:cNvPr id="3" name="Content Placeholder 2"/>
          <p:cNvSpPr>
            <a:spLocks noGrp="1"/>
          </p:cNvSpPr>
          <p:nvPr>
            <p:ph idx="1"/>
          </p:nvPr>
        </p:nvSpPr>
        <p:spPr/>
        <p:txBody>
          <a:bodyPr>
            <a:normAutofit/>
          </a:bodyPr>
          <a:lstStyle/>
          <a:p>
            <a:endParaRPr lang="en-GB" altLang="en-US" dirty="0"/>
          </a:p>
          <a:p>
            <a:r>
              <a:rPr lang="en-GB" sz="2400" dirty="0"/>
              <a:t>‘Assessment for learning refers to the </a:t>
            </a:r>
            <a:r>
              <a:rPr lang="en-GB" sz="2400" b="1" dirty="0"/>
              <a:t>ongoing use of assessment as a core element of teaching</a:t>
            </a:r>
            <a:r>
              <a:rPr lang="en-GB" sz="2400" dirty="0"/>
              <a:t>, also known as formative assessment, rather than assessing pupils at the end of a period of learning’</a:t>
            </a:r>
          </a:p>
          <a:p>
            <a:pPr marL="0" indent="0">
              <a:buNone/>
            </a:pPr>
            <a:endParaRPr lang="en-GB" sz="2400" dirty="0"/>
          </a:p>
          <a:p>
            <a:r>
              <a:rPr lang="en-GB" sz="2400" dirty="0"/>
              <a:t>‘Assessment arrangements should give </a:t>
            </a:r>
            <a:r>
              <a:rPr lang="en-GB" sz="2400" b="1" dirty="0"/>
              <a:t>priority to their formative role</a:t>
            </a:r>
            <a:r>
              <a:rPr lang="en-GB" sz="2400" dirty="0"/>
              <a:t> in teaching and learning’ </a:t>
            </a:r>
          </a:p>
          <a:p>
            <a:pPr marL="0" indent="0" algn="r">
              <a:buNone/>
            </a:pPr>
            <a:r>
              <a:rPr lang="en-GB" altLang="en-US" sz="1200" dirty="0"/>
              <a:t>Welsh Parliament (2021)</a:t>
            </a:r>
          </a:p>
        </p:txBody>
      </p:sp>
    </p:spTree>
    <p:custDataLst>
      <p:tags r:id="rId1"/>
    </p:custDataLst>
    <p:extLst>
      <p:ext uri="{BB962C8B-B14F-4D97-AF65-F5344CB8AC3E}">
        <p14:creationId xmlns:p14="http://schemas.microsoft.com/office/powerpoint/2010/main" val="498546782"/>
      </p:ext>
    </p:extLst>
  </p:cSld>
  <p:clrMapOvr>
    <a:masterClrMapping/>
  </p:clrMapOvr>
  <p:transition spd="slow" advTm="34411"/>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a:xfrm>
            <a:off x="677333" y="609600"/>
            <a:ext cx="9245599" cy="1320800"/>
          </a:xfrm>
        </p:spPr>
        <p:txBody>
          <a:bodyPr>
            <a:noAutofit/>
          </a:bodyPr>
          <a:lstStyle/>
          <a:p>
            <a:r>
              <a:rPr lang="en-GB" altLang="en-US" sz="2800" i="1" dirty="0"/>
              <a:t>Asesu </a:t>
            </a:r>
            <a:r>
              <a:rPr lang="en-GB" altLang="en-US" sz="2800" i="1" dirty="0" err="1"/>
              <a:t>ar</a:t>
            </a:r>
            <a:r>
              <a:rPr lang="en-GB" altLang="en-US" sz="2800" i="1" dirty="0"/>
              <a:t> </a:t>
            </a:r>
            <a:r>
              <a:rPr lang="en-GB" altLang="en-US" sz="2800" i="1" dirty="0" err="1"/>
              <a:t>gyfer</a:t>
            </a:r>
            <a:r>
              <a:rPr lang="en-GB" altLang="en-US" sz="2800" i="1" dirty="0"/>
              <a:t> </a:t>
            </a:r>
            <a:r>
              <a:rPr lang="en-GB" altLang="en-US" sz="2800" i="1" dirty="0" err="1"/>
              <a:t>Dysgu</a:t>
            </a:r>
            <a:r>
              <a:rPr lang="en-GB" altLang="en-US" sz="2800" i="1" dirty="0"/>
              <a:t> (</a:t>
            </a:r>
            <a:r>
              <a:rPr lang="en-GB" altLang="en-US" sz="2800" i="1" dirty="0" err="1"/>
              <a:t>AaGD</a:t>
            </a:r>
            <a:r>
              <a:rPr lang="en-GB" altLang="en-US" sz="2800" i="1" dirty="0"/>
              <a:t>) – </a:t>
            </a:r>
            <a:r>
              <a:rPr lang="en-GB" altLang="en-US" sz="2800" i="1" dirty="0" err="1"/>
              <a:t>Canolog</a:t>
            </a:r>
            <a:r>
              <a:rPr lang="en-GB" altLang="en-US" sz="2800" i="1" dirty="0"/>
              <a:t> </a:t>
            </a:r>
            <a:r>
              <a:rPr lang="en-GB" altLang="en-US" sz="2800" i="1" dirty="0" err="1"/>
              <a:t>i</a:t>
            </a:r>
            <a:r>
              <a:rPr lang="en-GB" altLang="en-US" sz="2800" i="1" dirty="0"/>
              <a:t> </a:t>
            </a:r>
            <a:r>
              <a:rPr lang="en-GB" altLang="en-US" sz="2800" i="1" dirty="0" err="1"/>
              <a:t>addysgu</a:t>
            </a:r>
            <a:r>
              <a:rPr lang="en-GB" altLang="en-US" sz="2800" i="1" dirty="0"/>
              <a:t> </a:t>
            </a:r>
            <a:r>
              <a:rPr lang="en-GB" altLang="en-US" sz="2800" i="1" dirty="0" err="1"/>
              <a:t>effeithiol</a:t>
            </a:r>
            <a:br>
              <a:rPr lang="en-GB" altLang="en-US" sz="2800" i="1" dirty="0"/>
            </a:br>
            <a:r>
              <a:rPr lang="en-GB" altLang="en-US" sz="2800" dirty="0"/>
              <a:t>Assessment for Learning (</a:t>
            </a:r>
            <a:r>
              <a:rPr lang="en-GB" altLang="en-US" sz="2800" dirty="0" err="1"/>
              <a:t>AfL</a:t>
            </a:r>
            <a:r>
              <a:rPr lang="en-GB" altLang="en-US" sz="2800" dirty="0"/>
              <a:t>) – Central to effective teaching </a:t>
            </a:r>
            <a:br>
              <a:rPr lang="en-GB" altLang="en-US" sz="2800" dirty="0"/>
            </a:br>
            <a:endParaRPr lang="en-GB" altLang="en-US" sz="2800" i="1" dirty="0"/>
          </a:p>
        </p:txBody>
      </p:sp>
      <p:sp>
        <p:nvSpPr>
          <p:cNvPr id="5" name="Content Placeholder 4"/>
          <p:cNvSpPr>
            <a:spLocks noGrp="1"/>
          </p:cNvSpPr>
          <p:nvPr>
            <p:ph sz="half" idx="1"/>
          </p:nvPr>
        </p:nvSpPr>
        <p:spPr>
          <a:xfrm>
            <a:off x="1060554" y="2011044"/>
            <a:ext cx="4038600" cy="3874983"/>
          </a:xfrm>
          <a:prstGeom prst="rect">
            <a:avLst/>
          </a:prstGeom>
        </p:spPr>
        <p:style>
          <a:lnRef idx="2">
            <a:schemeClr val="accent4"/>
          </a:lnRef>
          <a:fillRef idx="1">
            <a:schemeClr val="lt1"/>
          </a:fillRef>
          <a:effectRef idx="0">
            <a:schemeClr val="accent4"/>
          </a:effectRef>
          <a:fontRef idx="minor">
            <a:schemeClr val="dk1"/>
          </a:fontRef>
        </p:style>
        <p:txBody>
          <a:bodyPr rtlCol="0">
            <a:normAutofit/>
          </a:bodyPr>
          <a:lstStyle/>
          <a:p>
            <a:pPr marL="68580" indent="0">
              <a:buNone/>
              <a:defRPr/>
            </a:pPr>
            <a:r>
              <a:rPr lang="en-GB" dirty="0"/>
              <a:t>Mae </a:t>
            </a:r>
            <a:r>
              <a:rPr lang="en-GB" dirty="0" err="1"/>
              <a:t>asesu</a:t>
            </a:r>
            <a:r>
              <a:rPr lang="en-GB" dirty="0"/>
              <a:t> </a:t>
            </a:r>
            <a:r>
              <a:rPr lang="en-GB" dirty="0" err="1"/>
              <a:t>ar</a:t>
            </a:r>
            <a:r>
              <a:rPr lang="en-GB" dirty="0"/>
              <a:t> </a:t>
            </a:r>
            <a:r>
              <a:rPr lang="en-GB" dirty="0" err="1"/>
              <a:t>gyfer</a:t>
            </a:r>
            <a:r>
              <a:rPr lang="en-GB" dirty="0"/>
              <a:t> </a:t>
            </a:r>
            <a:r>
              <a:rPr lang="en-GB" dirty="0" err="1"/>
              <a:t>dysgu</a:t>
            </a:r>
            <a:r>
              <a:rPr lang="en-GB" dirty="0"/>
              <a:t> (</a:t>
            </a:r>
            <a:r>
              <a:rPr lang="en-GB" dirty="0" err="1"/>
              <a:t>AaGD</a:t>
            </a:r>
            <a:r>
              <a:rPr lang="en-GB" dirty="0"/>
              <a:t>) da:</a:t>
            </a:r>
          </a:p>
          <a:p>
            <a:pPr>
              <a:defRPr/>
            </a:pPr>
            <a:r>
              <a:rPr lang="en-GB" dirty="0" err="1"/>
              <a:t>Wedi</a:t>
            </a:r>
            <a:r>
              <a:rPr lang="en-GB" dirty="0"/>
              <a:t> </a:t>
            </a:r>
            <a:r>
              <a:rPr lang="en-GB" dirty="0" err="1"/>
              <a:t>ei</a:t>
            </a:r>
            <a:r>
              <a:rPr lang="en-GB" dirty="0"/>
              <a:t> </a:t>
            </a:r>
            <a:r>
              <a:rPr lang="en-GB" dirty="0" err="1"/>
              <a:t>wreiddio</a:t>
            </a:r>
            <a:r>
              <a:rPr lang="en-GB" dirty="0"/>
              <a:t> </a:t>
            </a:r>
            <a:r>
              <a:rPr lang="en-GB" dirty="0" err="1"/>
              <a:t>yn</a:t>
            </a:r>
            <a:r>
              <a:rPr lang="en-GB" dirty="0"/>
              <a:t> y </a:t>
            </a:r>
            <a:r>
              <a:rPr lang="en-GB" dirty="0" err="1"/>
              <a:t>ffordd</a:t>
            </a:r>
            <a:r>
              <a:rPr lang="en-GB" dirty="0"/>
              <a:t> </a:t>
            </a:r>
            <a:r>
              <a:rPr lang="en-GB" dirty="0" err="1"/>
              <a:t>mae</a:t>
            </a:r>
            <a:r>
              <a:rPr lang="en-GB" dirty="0"/>
              <a:t> </a:t>
            </a:r>
            <a:r>
              <a:rPr lang="en-GB" dirty="0" err="1"/>
              <a:t>dysgu</a:t>
            </a:r>
            <a:r>
              <a:rPr lang="en-GB" dirty="0"/>
              <a:t> ac </a:t>
            </a:r>
            <a:r>
              <a:rPr lang="en-GB" dirty="0" err="1"/>
              <a:t>addysgu</a:t>
            </a:r>
            <a:r>
              <a:rPr lang="en-GB" dirty="0"/>
              <a:t> </a:t>
            </a:r>
            <a:r>
              <a:rPr lang="en-GB" dirty="0" err="1"/>
              <a:t>yn</a:t>
            </a:r>
            <a:r>
              <a:rPr lang="en-GB" dirty="0"/>
              <a:t> </a:t>
            </a:r>
            <a:r>
              <a:rPr lang="en-GB" dirty="0" err="1"/>
              <a:t>digwydd</a:t>
            </a:r>
            <a:r>
              <a:rPr lang="en-GB" dirty="0"/>
              <a:t>;</a:t>
            </a:r>
          </a:p>
          <a:p>
            <a:pPr>
              <a:defRPr/>
            </a:pPr>
            <a:r>
              <a:rPr lang="en-GB" dirty="0" err="1"/>
              <a:t>Yn</a:t>
            </a:r>
            <a:r>
              <a:rPr lang="en-GB" dirty="0"/>
              <a:t> </a:t>
            </a:r>
            <a:r>
              <a:rPr lang="en-GB" dirty="0" err="1"/>
              <a:t>cynnwys</a:t>
            </a:r>
            <a:r>
              <a:rPr lang="en-GB" dirty="0"/>
              <a:t> </a:t>
            </a:r>
            <a:r>
              <a:rPr lang="en-GB" dirty="0" err="1"/>
              <a:t>rhannu</a:t>
            </a:r>
            <a:r>
              <a:rPr lang="en-GB" dirty="0"/>
              <a:t> </a:t>
            </a:r>
            <a:r>
              <a:rPr lang="en-GB" dirty="0" err="1"/>
              <a:t>deilliannau</a:t>
            </a:r>
            <a:r>
              <a:rPr lang="en-GB" dirty="0"/>
              <a:t> </a:t>
            </a:r>
            <a:r>
              <a:rPr lang="en-GB" dirty="0" err="1"/>
              <a:t>dysgu</a:t>
            </a:r>
            <a:r>
              <a:rPr lang="en-GB" dirty="0"/>
              <a:t> </a:t>
            </a:r>
            <a:r>
              <a:rPr lang="en-GB" dirty="0" err="1"/>
              <a:t>gyda’r</a:t>
            </a:r>
            <a:r>
              <a:rPr lang="en-GB" dirty="0"/>
              <a:t> </a:t>
            </a:r>
            <a:r>
              <a:rPr lang="en-GB" dirty="0" err="1"/>
              <a:t>disgyblion</a:t>
            </a:r>
            <a:r>
              <a:rPr lang="en-GB" dirty="0"/>
              <a:t>;</a:t>
            </a:r>
          </a:p>
          <a:p>
            <a:pPr>
              <a:defRPr/>
            </a:pPr>
            <a:r>
              <a:rPr lang="en-GB" dirty="0"/>
              <a:t>Yn </a:t>
            </a:r>
            <a:r>
              <a:rPr lang="en-GB" dirty="0" err="1"/>
              <a:t>anelu</a:t>
            </a:r>
            <a:r>
              <a:rPr lang="en-GB" dirty="0"/>
              <a:t> </a:t>
            </a:r>
            <a:r>
              <a:rPr lang="en-GB" dirty="0" err="1"/>
              <a:t>i</a:t>
            </a:r>
            <a:r>
              <a:rPr lang="en-GB" dirty="0"/>
              <a:t> </a:t>
            </a:r>
            <a:r>
              <a:rPr lang="en-GB" dirty="0" err="1"/>
              <a:t>gynorthwyo</a:t>
            </a:r>
            <a:r>
              <a:rPr lang="en-GB" dirty="0"/>
              <a:t> disgyblion </a:t>
            </a:r>
            <a:r>
              <a:rPr lang="en-GB" dirty="0" err="1"/>
              <a:t>i</a:t>
            </a:r>
            <a:r>
              <a:rPr lang="en-GB" dirty="0"/>
              <a:t> </a:t>
            </a:r>
            <a:r>
              <a:rPr lang="en-GB" dirty="0" err="1"/>
              <a:t>wybod</a:t>
            </a:r>
            <a:r>
              <a:rPr lang="en-GB" dirty="0"/>
              <a:t> ac </a:t>
            </a:r>
            <a:r>
              <a:rPr lang="en-GB" dirty="0" err="1"/>
              <a:t>i</a:t>
            </a:r>
            <a:r>
              <a:rPr lang="en-GB" dirty="0"/>
              <a:t> </a:t>
            </a:r>
            <a:r>
              <a:rPr lang="en-GB" dirty="0" err="1"/>
              <a:t>adnabod</a:t>
            </a:r>
            <a:r>
              <a:rPr lang="en-GB" dirty="0"/>
              <a:t> y </a:t>
            </a:r>
            <a:r>
              <a:rPr lang="en-GB" dirty="0" err="1"/>
              <a:t>safonau</a:t>
            </a:r>
            <a:r>
              <a:rPr lang="en-GB" dirty="0"/>
              <a:t> y </a:t>
            </a:r>
            <a:r>
              <a:rPr lang="en-GB" dirty="0" err="1"/>
              <a:t>maent</a:t>
            </a:r>
            <a:r>
              <a:rPr lang="en-GB" dirty="0"/>
              <a:t> yn </a:t>
            </a:r>
            <a:r>
              <a:rPr lang="en-GB" dirty="0" err="1"/>
              <a:t>anelu</a:t>
            </a:r>
            <a:r>
              <a:rPr lang="en-GB" dirty="0"/>
              <a:t> </a:t>
            </a:r>
            <a:r>
              <a:rPr lang="en-GB" dirty="0" err="1"/>
              <a:t>ato</a:t>
            </a:r>
            <a:r>
              <a:rPr lang="en-GB" dirty="0"/>
              <a:t>;</a:t>
            </a:r>
          </a:p>
          <a:p>
            <a:pPr>
              <a:defRPr/>
            </a:pPr>
            <a:r>
              <a:rPr lang="en-GB" dirty="0"/>
              <a:t>Yn cynnwys disgyblion mewn </a:t>
            </a:r>
            <a:r>
              <a:rPr lang="en-GB" dirty="0" err="1"/>
              <a:t>hunan-asesiad</a:t>
            </a:r>
            <a:r>
              <a:rPr lang="en-GB" dirty="0"/>
              <a:t>.</a:t>
            </a:r>
          </a:p>
        </p:txBody>
      </p:sp>
      <p:sp>
        <p:nvSpPr>
          <p:cNvPr id="2" name="Content Placeholder 1"/>
          <p:cNvSpPr>
            <a:spLocks noGrp="1"/>
          </p:cNvSpPr>
          <p:nvPr>
            <p:ph sz="half" idx="2"/>
          </p:nvPr>
        </p:nvSpPr>
        <p:spPr>
          <a:xfrm>
            <a:off x="5519544" y="2011044"/>
            <a:ext cx="4038600" cy="3874984"/>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marL="0" indent="0">
              <a:buNone/>
              <a:defRPr/>
            </a:pPr>
            <a:r>
              <a:rPr lang="en-GB" dirty="0"/>
              <a:t>Good </a:t>
            </a:r>
            <a:r>
              <a:rPr lang="en-GB" dirty="0" err="1"/>
              <a:t>AfL</a:t>
            </a:r>
            <a:r>
              <a:rPr lang="en-GB" dirty="0"/>
              <a:t> (assessment for learning):</a:t>
            </a:r>
          </a:p>
          <a:p>
            <a:pPr>
              <a:buFont typeface="Arial" panose="020B0604020202020204" pitchFamily="34" charset="0"/>
              <a:buChar char="•"/>
              <a:defRPr/>
            </a:pPr>
            <a:r>
              <a:rPr lang="en-GB" dirty="0"/>
              <a:t>is embedded in teaching and learning of which it is an essential part;</a:t>
            </a:r>
          </a:p>
          <a:p>
            <a:pPr>
              <a:buFont typeface="Arial" panose="020B0604020202020204" pitchFamily="34" charset="0"/>
              <a:buChar char="•"/>
              <a:defRPr/>
            </a:pPr>
            <a:r>
              <a:rPr lang="en-GB" dirty="0"/>
              <a:t>involves sharing learning goals with pupils;</a:t>
            </a:r>
          </a:p>
          <a:p>
            <a:pPr>
              <a:buFont typeface="Arial" panose="020B0604020202020204" pitchFamily="34" charset="0"/>
              <a:buChar char="•"/>
              <a:defRPr/>
            </a:pPr>
            <a:r>
              <a:rPr lang="en-GB" dirty="0"/>
              <a:t>aims to help pupils to know and to recognise the standards they are aiming for;</a:t>
            </a:r>
          </a:p>
          <a:p>
            <a:pPr>
              <a:buFont typeface="Arial" panose="020B0604020202020204" pitchFamily="34" charset="0"/>
              <a:buChar char="•"/>
              <a:defRPr/>
            </a:pPr>
            <a:r>
              <a:rPr lang="en-GB" dirty="0"/>
              <a:t>involves pupils in self-assessment.</a:t>
            </a:r>
          </a:p>
          <a:p>
            <a:endParaRPr lang="en-GB" dirty="0"/>
          </a:p>
        </p:txBody>
      </p:sp>
    </p:spTree>
    <p:custDataLst>
      <p:tags r:id="rId1"/>
    </p:custDataLst>
    <p:extLst>
      <p:ext uri="{BB962C8B-B14F-4D97-AF65-F5344CB8AC3E}">
        <p14:creationId xmlns:p14="http://schemas.microsoft.com/office/powerpoint/2010/main" val="2429692291"/>
      </p:ext>
    </p:extLst>
  </p:cSld>
  <p:clrMapOvr>
    <a:masterClrMapping/>
  </p:clrMapOvr>
  <p:transition spd="slow" advTm="90692"/>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5ACD5-043B-A619-B326-531EF1EB20FE}"/>
              </a:ext>
            </a:extLst>
          </p:cNvPr>
          <p:cNvSpPr>
            <a:spLocks noGrp="1"/>
          </p:cNvSpPr>
          <p:nvPr>
            <p:ph type="title"/>
          </p:nvPr>
        </p:nvSpPr>
        <p:spPr/>
        <p:txBody>
          <a:bodyPr>
            <a:normAutofit fontScale="90000"/>
          </a:bodyPr>
          <a:lstStyle/>
          <a:p>
            <a:pPr algn="ctr"/>
            <a:r>
              <a:rPr lang="en-GB" dirty="0"/>
              <a:t>Assessment &amp; the new Curriculum </a:t>
            </a:r>
            <a:r>
              <a:rPr lang="en-GB" sz="1100" dirty="0"/>
              <a:t>(W.G., 2019)</a:t>
            </a:r>
            <a:br>
              <a:rPr lang="en-GB" dirty="0"/>
            </a:br>
            <a:br>
              <a:rPr lang="en-GB" sz="2000" dirty="0"/>
            </a:br>
            <a:r>
              <a:rPr lang="en-GB" sz="2000" dirty="0"/>
              <a:t>https://educationwales.blog.gov.wales/2019/04/26/assessment-and-the-new-curriculum/</a:t>
            </a:r>
          </a:p>
        </p:txBody>
      </p:sp>
      <p:pic>
        <p:nvPicPr>
          <p:cNvPr id="4" name="Picture 3" descr="A diagram of a learning process">
            <a:extLst>
              <a:ext uri="{FF2B5EF4-FFF2-40B4-BE49-F238E27FC236}">
                <a16:creationId xmlns:a16="http://schemas.microsoft.com/office/drawing/2014/main" id="{36503B31-CD69-7D5C-FF58-1995861389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6167" y="2018714"/>
            <a:ext cx="7010400" cy="4839286"/>
          </a:xfrm>
          <a:prstGeom prst="rect">
            <a:avLst/>
          </a:prstGeom>
        </p:spPr>
      </p:pic>
    </p:spTree>
    <p:extLst>
      <p:ext uri="{BB962C8B-B14F-4D97-AF65-F5344CB8AC3E}">
        <p14:creationId xmlns:p14="http://schemas.microsoft.com/office/powerpoint/2010/main" val="1963000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028008" y="324515"/>
            <a:ext cx="8229600" cy="1282154"/>
          </a:xfrm>
        </p:spPr>
        <p:txBody>
          <a:bodyPr>
            <a:normAutofit fontScale="90000"/>
          </a:bodyPr>
          <a:lstStyle/>
          <a:p>
            <a:pPr algn="ctr"/>
            <a:r>
              <a:rPr lang="en-GB" altLang="en-US" sz="4000" dirty="0" err="1"/>
              <a:t>Asesu</a:t>
            </a:r>
            <a:r>
              <a:rPr lang="en-GB" altLang="en-US" sz="4000" dirty="0"/>
              <a:t> </a:t>
            </a:r>
            <a:r>
              <a:rPr lang="en-GB" altLang="en-US" sz="4000" dirty="0" err="1"/>
              <a:t>ffurfuannol</a:t>
            </a:r>
            <a:br>
              <a:rPr lang="en-GB" altLang="en-US" sz="4000" dirty="0"/>
            </a:br>
            <a:r>
              <a:rPr lang="en-GB" altLang="en-US" sz="4000" dirty="0"/>
              <a:t>Formative assessment</a:t>
            </a:r>
            <a:br>
              <a:rPr lang="en-GB" altLang="en-US" sz="4000" dirty="0"/>
            </a:br>
            <a:endParaRPr lang="en-GB" altLang="en-US" sz="2700" dirty="0"/>
          </a:p>
        </p:txBody>
      </p:sp>
      <p:sp>
        <p:nvSpPr>
          <p:cNvPr id="3" name="Content Placeholder 2"/>
          <p:cNvSpPr>
            <a:spLocks noGrp="1"/>
          </p:cNvSpPr>
          <p:nvPr>
            <p:ph sz="half" idx="1"/>
          </p:nvPr>
        </p:nvSpPr>
        <p:spPr>
          <a:xfrm>
            <a:off x="833411" y="1833776"/>
            <a:ext cx="4254624" cy="4607664"/>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indent="-342900">
              <a:defRPr/>
            </a:pPr>
            <a:r>
              <a:rPr lang="en-GB" sz="3000" dirty="0" err="1">
                <a:solidFill>
                  <a:srgbClr val="FF0000"/>
                </a:solidFill>
              </a:rPr>
              <a:t>Asesu</a:t>
            </a:r>
            <a:r>
              <a:rPr lang="en-GB" sz="3000" dirty="0">
                <a:solidFill>
                  <a:srgbClr val="FF0000"/>
                </a:solidFill>
              </a:rPr>
              <a:t> </a:t>
            </a:r>
            <a:r>
              <a:rPr lang="en-GB" sz="3000" dirty="0" err="1">
                <a:solidFill>
                  <a:srgbClr val="FF0000"/>
                </a:solidFill>
              </a:rPr>
              <a:t>ffurfiannol</a:t>
            </a:r>
            <a:r>
              <a:rPr lang="en-GB" sz="3000" dirty="0"/>
              <a:t> – tystiolaeth yn </a:t>
            </a:r>
            <a:r>
              <a:rPr lang="en-GB" sz="3000" dirty="0" err="1"/>
              <a:t>cael</a:t>
            </a:r>
            <a:r>
              <a:rPr lang="en-GB" sz="3000" dirty="0"/>
              <a:t> ei </a:t>
            </a:r>
            <a:r>
              <a:rPr lang="en-GB" sz="3000" dirty="0" err="1"/>
              <a:t>ddefnyddio</a:t>
            </a:r>
            <a:r>
              <a:rPr lang="en-GB" sz="3000" dirty="0"/>
              <a:t> </a:t>
            </a:r>
            <a:r>
              <a:rPr lang="en-GB" sz="3000" dirty="0" err="1"/>
              <a:t>i</a:t>
            </a:r>
            <a:r>
              <a:rPr lang="en-GB" sz="3000" dirty="0"/>
              <a:t> </a:t>
            </a:r>
            <a:r>
              <a:rPr lang="en-GB" sz="3000" dirty="0" err="1"/>
              <a:t>addasu’r</a:t>
            </a:r>
            <a:r>
              <a:rPr lang="en-GB" sz="3000" dirty="0"/>
              <a:t> </a:t>
            </a:r>
            <a:r>
              <a:rPr lang="en-GB" sz="3000" dirty="0" err="1"/>
              <a:t>addysgu</a:t>
            </a:r>
            <a:r>
              <a:rPr lang="en-GB" sz="3000" dirty="0"/>
              <a:t> </a:t>
            </a:r>
            <a:r>
              <a:rPr lang="en-GB" sz="3000" dirty="0" err="1"/>
              <a:t>i</a:t>
            </a:r>
            <a:r>
              <a:rPr lang="en-GB" sz="3000" dirty="0"/>
              <a:t> </a:t>
            </a:r>
            <a:r>
              <a:rPr lang="en-GB" sz="3000" dirty="0" err="1"/>
              <a:t>gwrdd</a:t>
            </a:r>
            <a:r>
              <a:rPr lang="en-GB" sz="3000" dirty="0"/>
              <a:t> ag </a:t>
            </a:r>
            <a:r>
              <a:rPr lang="en-GB" sz="3000" dirty="0" err="1"/>
              <a:t>anghenion</a:t>
            </a:r>
            <a:r>
              <a:rPr lang="en-GB" sz="3000" dirty="0"/>
              <a:t> y </a:t>
            </a:r>
            <a:r>
              <a:rPr lang="en-GB" sz="3000" dirty="0" err="1"/>
              <a:t>dysgwr</a:t>
            </a:r>
            <a:endParaRPr lang="en-GB" sz="3000" dirty="0"/>
          </a:p>
          <a:p>
            <a:pPr>
              <a:defRPr/>
            </a:pPr>
            <a:r>
              <a:rPr lang="en-GB" sz="3000" dirty="0"/>
              <a:t>Yn </a:t>
            </a:r>
            <a:r>
              <a:rPr lang="en-GB" sz="3000" dirty="0" err="1"/>
              <a:t>arwain</a:t>
            </a:r>
            <a:r>
              <a:rPr lang="en-GB" sz="3000" dirty="0"/>
              <a:t> at yr </a:t>
            </a:r>
            <a:r>
              <a:rPr lang="en-GB" sz="3000" dirty="0" err="1"/>
              <a:t>athro</a:t>
            </a:r>
            <a:r>
              <a:rPr lang="en-GB" sz="3000" dirty="0"/>
              <a:t> </a:t>
            </a:r>
            <a:r>
              <a:rPr lang="en-GB" sz="3000" dirty="0" err="1"/>
              <a:t>yn</a:t>
            </a:r>
            <a:r>
              <a:rPr lang="en-GB" sz="3000" dirty="0"/>
              <a:t> </a:t>
            </a:r>
            <a:r>
              <a:rPr lang="en-GB" sz="3000" dirty="0" err="1"/>
              <a:t>addasu’r</a:t>
            </a:r>
            <a:r>
              <a:rPr lang="en-GB" sz="3000" dirty="0"/>
              <a:t> </a:t>
            </a:r>
            <a:r>
              <a:rPr lang="en-GB" sz="3000" dirty="0" err="1"/>
              <a:t>addysgu</a:t>
            </a:r>
            <a:r>
              <a:rPr lang="en-GB" sz="3000" dirty="0"/>
              <a:t> </a:t>
            </a:r>
            <a:r>
              <a:rPr lang="en-GB" sz="3000" dirty="0" err="1"/>
              <a:t>a’r</a:t>
            </a:r>
            <a:r>
              <a:rPr lang="en-GB" sz="3000" dirty="0"/>
              <a:t> </a:t>
            </a:r>
            <a:r>
              <a:rPr lang="en-GB" sz="3000" dirty="0" err="1"/>
              <a:t>gweithgareddau</a:t>
            </a:r>
            <a:r>
              <a:rPr lang="en-GB" sz="3000" dirty="0"/>
              <a:t> </a:t>
            </a:r>
            <a:r>
              <a:rPr lang="en-GB" sz="3000" dirty="0" err="1"/>
              <a:t>dysgu</a:t>
            </a:r>
            <a:endParaRPr lang="en-GB" sz="3000" dirty="0"/>
          </a:p>
          <a:p>
            <a:pPr indent="-342900">
              <a:defRPr/>
            </a:pPr>
            <a:endParaRPr lang="en-GB" sz="3000" dirty="0"/>
          </a:p>
          <a:p>
            <a:pPr>
              <a:defRPr/>
            </a:pPr>
            <a:endParaRPr lang="en-GB" sz="2000" dirty="0"/>
          </a:p>
        </p:txBody>
      </p:sp>
      <p:sp>
        <p:nvSpPr>
          <p:cNvPr id="2" name="Content Placeholder 1"/>
          <p:cNvSpPr>
            <a:spLocks noGrp="1"/>
          </p:cNvSpPr>
          <p:nvPr>
            <p:ph sz="half" idx="2"/>
          </p:nvPr>
        </p:nvSpPr>
        <p:spPr>
          <a:xfrm>
            <a:off x="5586046" y="1833776"/>
            <a:ext cx="4176464" cy="4607664"/>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r>
              <a:rPr lang="en-US" altLang="en-US" sz="3100" dirty="0">
                <a:solidFill>
                  <a:srgbClr val="FF0000"/>
                </a:solidFill>
              </a:rPr>
              <a:t>Formative assessment</a:t>
            </a:r>
            <a:r>
              <a:rPr lang="en-US" altLang="en-US" sz="3100" dirty="0"/>
              <a:t> – evidence is used to adapt the teaching to meet the needs of the student</a:t>
            </a:r>
          </a:p>
          <a:p>
            <a:r>
              <a:rPr lang="en-US" altLang="en-US" sz="3100" dirty="0"/>
              <a:t>Leads to modifying teaching and learning activities</a:t>
            </a:r>
          </a:p>
          <a:p>
            <a:endParaRPr lang="en-GB" dirty="0"/>
          </a:p>
        </p:txBody>
      </p:sp>
    </p:spTree>
    <p:extLst>
      <p:ext uri="{BB962C8B-B14F-4D97-AF65-F5344CB8AC3E}">
        <p14:creationId xmlns:p14="http://schemas.microsoft.com/office/powerpoint/2010/main" val="3761050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C7735-6221-98A0-6F6C-D73C308F7BCF}"/>
              </a:ext>
            </a:extLst>
          </p:cNvPr>
          <p:cNvSpPr>
            <a:spLocks noGrp="1"/>
          </p:cNvSpPr>
          <p:nvPr>
            <p:ph type="title"/>
          </p:nvPr>
        </p:nvSpPr>
        <p:spPr/>
        <p:txBody>
          <a:bodyPr/>
          <a:lstStyle/>
          <a:p>
            <a:r>
              <a:rPr lang="en-GB" dirty="0" err="1"/>
              <a:t>Asesiad</a:t>
            </a:r>
            <a:r>
              <a:rPr lang="en-GB" dirty="0"/>
              <a:t> </a:t>
            </a:r>
            <a:r>
              <a:rPr lang="en-GB" dirty="0" err="1"/>
              <a:t>Crynodol</a:t>
            </a:r>
            <a:br>
              <a:rPr lang="en-GB" dirty="0"/>
            </a:br>
            <a:r>
              <a:rPr lang="en-GB" dirty="0"/>
              <a:t>Summative Assessment</a:t>
            </a:r>
          </a:p>
        </p:txBody>
      </p:sp>
      <p:sp>
        <p:nvSpPr>
          <p:cNvPr id="3" name="Text Placeholder 2">
            <a:extLst>
              <a:ext uri="{FF2B5EF4-FFF2-40B4-BE49-F238E27FC236}">
                <a16:creationId xmlns:a16="http://schemas.microsoft.com/office/drawing/2014/main" id="{216A1672-17E1-CA94-FFE8-8EB8D1079723}"/>
              </a:ext>
            </a:extLst>
          </p:cNvPr>
          <p:cNvSpPr>
            <a:spLocks noGrp="1"/>
          </p:cNvSpPr>
          <p:nvPr>
            <p:ph type="body" idx="1"/>
          </p:nvPr>
        </p:nvSpPr>
        <p:spPr/>
        <p:txBody>
          <a:bodyPr/>
          <a:lstStyle/>
          <a:p>
            <a:r>
              <a:rPr lang="en-GB" dirty="0" err="1">
                <a:solidFill>
                  <a:srgbClr val="FF0000"/>
                </a:solidFill>
              </a:rPr>
              <a:t>Asesiad</a:t>
            </a:r>
            <a:r>
              <a:rPr lang="en-GB" dirty="0">
                <a:solidFill>
                  <a:srgbClr val="FF0000"/>
                </a:solidFill>
              </a:rPr>
              <a:t> </a:t>
            </a:r>
            <a:r>
              <a:rPr lang="en-GB" dirty="0" err="1">
                <a:solidFill>
                  <a:srgbClr val="FF0000"/>
                </a:solidFill>
              </a:rPr>
              <a:t>crynodol</a:t>
            </a:r>
            <a:endParaRPr lang="en-GB" dirty="0">
              <a:solidFill>
                <a:srgbClr val="FF0000"/>
              </a:solidFill>
            </a:endParaRPr>
          </a:p>
        </p:txBody>
      </p:sp>
      <p:sp>
        <p:nvSpPr>
          <p:cNvPr id="4" name="Content Placeholder 3">
            <a:extLst>
              <a:ext uri="{FF2B5EF4-FFF2-40B4-BE49-F238E27FC236}">
                <a16:creationId xmlns:a16="http://schemas.microsoft.com/office/drawing/2014/main" id="{48125984-5E33-0C3E-6AE4-9464F8DD369A}"/>
              </a:ext>
            </a:extLst>
          </p:cNvPr>
          <p:cNvSpPr>
            <a:spLocks noGrp="1"/>
          </p:cNvSpPr>
          <p:nvPr>
            <p:ph sz="half" idx="2"/>
          </p:nvPr>
        </p:nvSpPr>
        <p:spPr/>
        <p:txBody>
          <a:bodyPr>
            <a:normAutofit lnSpcReduction="10000"/>
          </a:bodyPr>
          <a:lstStyle/>
          <a:p>
            <a:r>
              <a:rPr lang="en-GB" dirty="0"/>
              <a:t>‘</a:t>
            </a:r>
            <a:r>
              <a:rPr lang="en-GB" b="0" i="0" dirty="0">
                <a:solidFill>
                  <a:srgbClr val="3C3C3B"/>
                </a:solidFill>
                <a:effectLst/>
                <a:latin typeface="Gotham"/>
              </a:rPr>
              <a:t>Summative assessment sums up what a pupil has achieved at the end of a period of time, relative to the learning aims and the relevant national standards. The period of time may vary, depending on what the teacher wants to find out. There may be an assessment at the end of a topic, at the end of a term or half-term, at the end of a year or, as in the case of the national curriculum tests, at the end of a key stage’. (NFER, 2024)</a:t>
            </a:r>
            <a:endParaRPr lang="en-GB" dirty="0"/>
          </a:p>
        </p:txBody>
      </p:sp>
      <p:sp>
        <p:nvSpPr>
          <p:cNvPr id="5" name="Text Placeholder 4">
            <a:extLst>
              <a:ext uri="{FF2B5EF4-FFF2-40B4-BE49-F238E27FC236}">
                <a16:creationId xmlns:a16="http://schemas.microsoft.com/office/drawing/2014/main" id="{757881A1-6BF6-D513-2317-9E9A3F312BF9}"/>
              </a:ext>
            </a:extLst>
          </p:cNvPr>
          <p:cNvSpPr>
            <a:spLocks noGrp="1"/>
          </p:cNvSpPr>
          <p:nvPr>
            <p:ph type="body" sz="quarter" idx="3"/>
          </p:nvPr>
        </p:nvSpPr>
        <p:spPr/>
        <p:txBody>
          <a:bodyPr/>
          <a:lstStyle/>
          <a:p>
            <a:r>
              <a:rPr lang="en-GB" dirty="0">
                <a:solidFill>
                  <a:srgbClr val="FF0000"/>
                </a:solidFill>
              </a:rPr>
              <a:t>Summative Assessment</a:t>
            </a:r>
          </a:p>
        </p:txBody>
      </p:sp>
      <p:sp>
        <p:nvSpPr>
          <p:cNvPr id="6" name="Content Placeholder 5">
            <a:extLst>
              <a:ext uri="{FF2B5EF4-FFF2-40B4-BE49-F238E27FC236}">
                <a16:creationId xmlns:a16="http://schemas.microsoft.com/office/drawing/2014/main" id="{BAFA1C82-AAA5-B6E3-A397-25E7B95503C1}"/>
              </a:ext>
            </a:extLst>
          </p:cNvPr>
          <p:cNvSpPr>
            <a:spLocks noGrp="1"/>
          </p:cNvSpPr>
          <p:nvPr>
            <p:ph sz="quarter" idx="4"/>
          </p:nvPr>
        </p:nvSpPr>
        <p:spPr/>
        <p:txBody>
          <a:bodyPr>
            <a:normAutofit lnSpcReduction="10000"/>
          </a:bodyPr>
          <a:lstStyle/>
          <a:p>
            <a:r>
              <a:rPr lang="en-GB" b="0" i="0" dirty="0">
                <a:solidFill>
                  <a:srgbClr val="3C3C3B"/>
                </a:solidFill>
                <a:effectLst/>
                <a:latin typeface="Gotham"/>
              </a:rPr>
              <a:t>‘Summative assessment sums up what a pupil has achieved at the end of a period of time, relative to the learning aims and the relevant national standards. The period of time may vary, depending on what the teacher wants to find out. There may be an assessment at the end of a topic, at the end of a term or half-term, at the end of a year or, as in the case of the national curriculum tests, at the end of a key stage’. (NFER, 2024)</a:t>
            </a:r>
            <a:endParaRPr lang="en-GB" dirty="0"/>
          </a:p>
        </p:txBody>
      </p:sp>
    </p:spTree>
    <p:extLst>
      <p:ext uri="{BB962C8B-B14F-4D97-AF65-F5344CB8AC3E}">
        <p14:creationId xmlns:p14="http://schemas.microsoft.com/office/powerpoint/2010/main" val="3114340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2063750" y="476673"/>
            <a:ext cx="8208963" cy="1692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endParaRPr lang="en-US" altLang="en-US" sz="2800" dirty="0"/>
          </a:p>
          <a:p>
            <a:pPr eaLnBrk="1" hangingPunct="1"/>
            <a:endParaRPr lang="en-US" altLang="en-US" sz="2800" dirty="0"/>
          </a:p>
          <a:p>
            <a:pPr algn="r" eaLnBrk="1" hangingPunct="1"/>
            <a:endParaRPr lang="en-GB" altLang="en-US" sz="2400" dirty="0"/>
          </a:p>
          <a:p>
            <a:pPr algn="r" eaLnBrk="1" hangingPunct="1"/>
            <a:endParaRPr lang="en-US" altLang="en-US" sz="2400" dirty="0"/>
          </a:p>
        </p:txBody>
      </p:sp>
      <p:sp>
        <p:nvSpPr>
          <p:cNvPr id="2" name="Title 1"/>
          <p:cNvSpPr>
            <a:spLocks noGrp="1"/>
          </p:cNvSpPr>
          <p:nvPr>
            <p:ph type="title"/>
          </p:nvPr>
        </p:nvSpPr>
        <p:spPr>
          <a:xfrm>
            <a:off x="318347" y="609600"/>
            <a:ext cx="9624905" cy="1320800"/>
          </a:xfrm>
        </p:spPr>
        <p:txBody>
          <a:bodyPr>
            <a:normAutofit fontScale="90000"/>
          </a:bodyPr>
          <a:lstStyle/>
          <a:p>
            <a:r>
              <a:rPr lang="en-GB" sz="3300" dirty="0"/>
              <a:t>Mae </a:t>
            </a:r>
            <a:r>
              <a:rPr lang="en-GB" sz="3300" dirty="0" err="1"/>
              <a:t>asesu</a:t>
            </a:r>
            <a:r>
              <a:rPr lang="en-GB" sz="3300" dirty="0"/>
              <a:t> </a:t>
            </a:r>
            <a:r>
              <a:rPr lang="en-GB" sz="3300" dirty="0" err="1"/>
              <a:t>ffurfiannol</a:t>
            </a:r>
            <a:r>
              <a:rPr lang="en-GB" sz="3300" dirty="0"/>
              <a:t> yn </a:t>
            </a:r>
            <a:r>
              <a:rPr lang="en-GB" sz="3300" dirty="0" err="1"/>
              <a:t>digwydd</a:t>
            </a:r>
            <a:r>
              <a:rPr lang="en-GB" sz="3300" dirty="0"/>
              <a:t> yn ystod y dysgu </a:t>
            </a:r>
            <a:br>
              <a:rPr lang="en-GB" sz="3300" dirty="0"/>
            </a:br>
            <a:r>
              <a:rPr lang="en-GB" sz="3300" dirty="0"/>
              <a:t>Formative assessment happens during the teaching </a:t>
            </a:r>
            <a:br>
              <a:rPr lang="en-GB" dirty="0"/>
            </a:br>
            <a:endParaRPr lang="en-GB" dirty="0"/>
          </a:p>
        </p:txBody>
      </p:sp>
      <p:sp>
        <p:nvSpPr>
          <p:cNvPr id="3" name="Content Placeholder 2"/>
          <p:cNvSpPr>
            <a:spLocks noGrp="1"/>
          </p:cNvSpPr>
          <p:nvPr>
            <p:ph sz="half" idx="1"/>
          </p:nvPr>
        </p:nvSpPr>
        <p:spPr/>
        <p:txBody>
          <a:bodyPr/>
          <a:lstStyle/>
          <a:p>
            <a:r>
              <a:rPr lang="en-GB" dirty="0" err="1"/>
              <a:t>Offeryn</a:t>
            </a:r>
            <a:r>
              <a:rPr lang="en-GB" dirty="0"/>
              <a:t> </a:t>
            </a:r>
            <a:r>
              <a:rPr lang="en-GB" dirty="0" err="1"/>
              <a:t>mae</a:t>
            </a:r>
            <a:r>
              <a:rPr lang="en-GB" dirty="0"/>
              <a:t> </a:t>
            </a:r>
            <a:r>
              <a:rPr lang="en-GB" dirty="0" err="1"/>
              <a:t>athrawon</a:t>
            </a:r>
            <a:r>
              <a:rPr lang="en-GB" dirty="0"/>
              <a:t> yn </a:t>
            </a:r>
            <a:r>
              <a:rPr lang="en-GB" dirty="0" err="1"/>
              <a:t>defnyddio</a:t>
            </a:r>
            <a:r>
              <a:rPr lang="en-GB" dirty="0"/>
              <a:t> </a:t>
            </a:r>
            <a:r>
              <a:rPr lang="en-GB" dirty="0" err="1"/>
              <a:t>i</a:t>
            </a:r>
            <a:r>
              <a:rPr lang="en-GB" dirty="0"/>
              <a:t> </a:t>
            </a:r>
            <a:r>
              <a:rPr lang="en-GB" dirty="0" err="1"/>
              <a:t>fesur</a:t>
            </a:r>
            <a:r>
              <a:rPr lang="en-GB" dirty="0"/>
              <a:t> dealltwriaeth </a:t>
            </a:r>
            <a:r>
              <a:rPr lang="en-GB" dirty="0" err="1"/>
              <a:t>disgybl</a:t>
            </a:r>
            <a:r>
              <a:rPr lang="en-GB" dirty="0"/>
              <a:t> o </a:t>
            </a:r>
            <a:r>
              <a:rPr lang="en-GB" dirty="0" err="1"/>
              <a:t>destun</a:t>
            </a:r>
            <a:r>
              <a:rPr lang="en-GB" dirty="0"/>
              <a:t> neu </a:t>
            </a:r>
            <a:r>
              <a:rPr lang="en-GB" dirty="0" err="1"/>
              <a:t>sgil</a:t>
            </a:r>
            <a:r>
              <a:rPr lang="en-GB" dirty="0"/>
              <a:t> </a:t>
            </a:r>
            <a:r>
              <a:rPr lang="en-GB" dirty="0" err="1"/>
              <a:t>maent</a:t>
            </a:r>
            <a:r>
              <a:rPr lang="en-GB" dirty="0"/>
              <a:t> yn dysgu. </a:t>
            </a:r>
          </a:p>
          <a:p>
            <a:r>
              <a:rPr lang="en-GB" dirty="0"/>
              <a:t>Asesu </a:t>
            </a:r>
            <a:r>
              <a:rPr lang="en-GB" dirty="0" err="1"/>
              <a:t>ffurfiannol</a:t>
            </a:r>
            <a:r>
              <a:rPr lang="en-GB" dirty="0"/>
              <a:t> yn </a:t>
            </a:r>
            <a:r>
              <a:rPr lang="en-GB" dirty="0" err="1"/>
              <a:t>adnabod</a:t>
            </a:r>
            <a:r>
              <a:rPr lang="en-GB" dirty="0"/>
              <a:t> </a:t>
            </a:r>
            <a:r>
              <a:rPr lang="en-GB" dirty="0" err="1"/>
              <a:t>camddealltwriaeth</a:t>
            </a:r>
            <a:r>
              <a:rPr lang="en-GB" dirty="0"/>
              <a:t> neu </a:t>
            </a:r>
            <a:r>
              <a:rPr lang="en-GB" dirty="0" err="1"/>
              <a:t>gamgymeriad</a:t>
            </a:r>
            <a:r>
              <a:rPr lang="en-GB" dirty="0"/>
              <a:t> </a:t>
            </a:r>
            <a:r>
              <a:rPr lang="en-GB" dirty="0" err="1"/>
              <a:t>mae</a:t>
            </a:r>
            <a:r>
              <a:rPr lang="en-GB" dirty="0"/>
              <a:t> disgyblion yn ei </a:t>
            </a:r>
            <a:r>
              <a:rPr lang="en-GB" dirty="0" err="1"/>
              <a:t>wneud</a:t>
            </a:r>
            <a:r>
              <a:rPr lang="en-GB" dirty="0"/>
              <a:t> </a:t>
            </a:r>
            <a:r>
              <a:rPr lang="en-GB" dirty="0" err="1"/>
              <a:t>tra’n</a:t>
            </a:r>
            <a:r>
              <a:rPr lang="en-GB" dirty="0"/>
              <a:t> </a:t>
            </a:r>
            <a:r>
              <a:rPr lang="en-GB" dirty="0" err="1"/>
              <a:t>cael</a:t>
            </a:r>
            <a:r>
              <a:rPr lang="en-GB" dirty="0"/>
              <a:t> </a:t>
            </a:r>
            <a:r>
              <a:rPr lang="en-GB" dirty="0" err="1"/>
              <a:t>eu</a:t>
            </a:r>
            <a:r>
              <a:rPr lang="en-GB" dirty="0"/>
              <a:t> </a:t>
            </a:r>
            <a:r>
              <a:rPr lang="en-GB" dirty="0" err="1"/>
              <a:t>dysgu</a:t>
            </a:r>
            <a:r>
              <a:rPr lang="en-GB" dirty="0"/>
              <a:t> </a:t>
            </a:r>
          </a:p>
          <a:p>
            <a:pPr marL="0" indent="0">
              <a:buNone/>
            </a:pPr>
            <a:r>
              <a:rPr lang="en-GB" sz="1200" dirty="0"/>
              <a:t>(Kahl, 2005 cited in primary Science Teaching Trust, 2018)</a:t>
            </a:r>
          </a:p>
        </p:txBody>
      </p:sp>
      <p:sp>
        <p:nvSpPr>
          <p:cNvPr id="4" name="Content Placeholder 3"/>
          <p:cNvSpPr>
            <a:spLocks noGrp="1"/>
          </p:cNvSpPr>
          <p:nvPr>
            <p:ph sz="half" idx="2"/>
          </p:nvPr>
        </p:nvSpPr>
        <p:spPr/>
        <p:txBody>
          <a:bodyPr/>
          <a:lstStyle/>
          <a:p>
            <a:r>
              <a:rPr lang="en-US" altLang="en-US" dirty="0"/>
              <a:t>“A formative assessment is a tool that teachers use to measure student grasp of specific topics and skills they are teaching. It’s a ‘midstream’ tool to identify specific student misconceptions and mistakes while the material is being taught” </a:t>
            </a:r>
          </a:p>
          <a:p>
            <a:pPr marL="0" indent="0">
              <a:buNone/>
            </a:pPr>
            <a:r>
              <a:rPr lang="en-US" altLang="en-US" sz="1200" dirty="0"/>
              <a:t>(Kahl, 2005 cited in Primary Science Teaching Trust, 2018)</a:t>
            </a:r>
            <a:r>
              <a:rPr lang="en-GB" altLang="en-US" sz="1200" dirty="0"/>
              <a:t> </a:t>
            </a:r>
          </a:p>
          <a:p>
            <a:pPr marL="0" indent="0">
              <a:buNone/>
            </a:pPr>
            <a:endParaRPr lang="en-GB" dirty="0"/>
          </a:p>
        </p:txBody>
      </p:sp>
    </p:spTree>
    <p:extLst>
      <p:ext uri="{BB962C8B-B14F-4D97-AF65-F5344CB8AC3E}">
        <p14:creationId xmlns:p14="http://schemas.microsoft.com/office/powerpoint/2010/main" val="3987140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br>
              <a:rPr lang="en-GB" dirty="0"/>
            </a:br>
            <a:r>
              <a:rPr lang="en-GB" dirty="0" err="1"/>
              <a:t>Tasg</a:t>
            </a:r>
            <a:r>
              <a:rPr lang="en-GB" dirty="0"/>
              <a:t> 								Task</a:t>
            </a:r>
          </a:p>
        </p:txBody>
      </p:sp>
      <p:sp>
        <p:nvSpPr>
          <p:cNvPr id="3" name="Content Placeholder 2"/>
          <p:cNvSpPr>
            <a:spLocks noGrp="1"/>
          </p:cNvSpPr>
          <p:nvPr>
            <p:ph sz="half" idx="1"/>
          </p:nvPr>
        </p:nvSpPr>
        <p:spPr>
          <a:xfrm>
            <a:off x="673456" y="2160589"/>
            <a:ext cx="4184035" cy="3880772"/>
          </a:xfrm>
        </p:spPr>
        <p:txBody>
          <a:bodyPr>
            <a:normAutofit/>
          </a:bodyPr>
          <a:lstStyle/>
          <a:p>
            <a:r>
              <a:rPr lang="en-GB" dirty="0"/>
              <a:t>Beth </a:t>
            </a:r>
            <a:r>
              <a:rPr lang="en-GB" dirty="0" err="1"/>
              <a:t>yw’r</a:t>
            </a:r>
            <a:r>
              <a:rPr lang="en-GB" dirty="0"/>
              <a:t> </a:t>
            </a:r>
            <a:r>
              <a:rPr lang="en-GB" dirty="0" err="1"/>
              <a:t>gwahaniaeth</a:t>
            </a:r>
            <a:r>
              <a:rPr lang="en-GB" dirty="0"/>
              <a:t> rhwng </a:t>
            </a:r>
            <a:r>
              <a:rPr lang="en-GB" dirty="0" err="1"/>
              <a:t>asesu’r</a:t>
            </a:r>
            <a:r>
              <a:rPr lang="en-GB" dirty="0"/>
              <a:t> dysgu ac asesu </a:t>
            </a:r>
            <a:r>
              <a:rPr lang="en-GB" dirty="0" err="1"/>
              <a:t>ar</a:t>
            </a:r>
            <a:r>
              <a:rPr lang="en-GB" dirty="0"/>
              <a:t> gyfer dysgu. </a:t>
            </a:r>
          </a:p>
          <a:p>
            <a:r>
              <a:rPr lang="en-GB" dirty="0" err="1"/>
              <a:t>Meini</a:t>
            </a:r>
            <a:r>
              <a:rPr lang="en-GB" dirty="0"/>
              <a:t> </a:t>
            </a:r>
            <a:r>
              <a:rPr lang="en-GB" dirty="0" err="1"/>
              <a:t>Prawf</a:t>
            </a:r>
            <a:r>
              <a:rPr lang="en-GB" dirty="0"/>
              <a:t> </a:t>
            </a:r>
            <a:r>
              <a:rPr lang="en-GB" dirty="0" err="1"/>
              <a:t>Llwyddiant</a:t>
            </a:r>
            <a:endParaRPr lang="en-GB" dirty="0"/>
          </a:p>
          <a:p>
            <a:pPr lvl="1"/>
            <a:r>
              <a:rPr lang="en-GB" dirty="0" err="1"/>
              <a:t>Defnyddiwch</a:t>
            </a:r>
            <a:r>
              <a:rPr lang="en-GB" dirty="0"/>
              <a:t> y </a:t>
            </a:r>
            <a:r>
              <a:rPr lang="en-GB" dirty="0" err="1"/>
              <a:t>termau</a:t>
            </a:r>
            <a:r>
              <a:rPr lang="en-GB" dirty="0"/>
              <a:t> cywir </a:t>
            </a:r>
            <a:r>
              <a:rPr lang="en-GB" dirty="0" err="1"/>
              <a:t>i</a:t>
            </a:r>
            <a:r>
              <a:rPr lang="en-GB" dirty="0"/>
              <a:t> </a:t>
            </a:r>
            <a:r>
              <a:rPr lang="en-GB" dirty="0" err="1"/>
              <a:t>ddangos</a:t>
            </a:r>
            <a:r>
              <a:rPr lang="en-GB" dirty="0"/>
              <a:t> eich dealltwriaeth o’r </a:t>
            </a:r>
            <a:r>
              <a:rPr lang="en-GB" dirty="0" err="1"/>
              <a:t>prif</a:t>
            </a:r>
            <a:r>
              <a:rPr lang="en-GB" dirty="0"/>
              <a:t> </a:t>
            </a:r>
            <a:r>
              <a:rPr lang="en-GB" dirty="0" err="1"/>
              <a:t>nodweddion</a:t>
            </a:r>
            <a:r>
              <a:rPr lang="en-GB" dirty="0"/>
              <a:t>. </a:t>
            </a:r>
          </a:p>
        </p:txBody>
      </p:sp>
      <p:sp>
        <p:nvSpPr>
          <p:cNvPr id="4" name="Content Placeholder 3"/>
          <p:cNvSpPr>
            <a:spLocks noGrp="1"/>
          </p:cNvSpPr>
          <p:nvPr>
            <p:ph sz="half" idx="2"/>
          </p:nvPr>
        </p:nvSpPr>
        <p:spPr/>
        <p:txBody>
          <a:bodyPr>
            <a:normAutofit/>
          </a:bodyPr>
          <a:lstStyle/>
          <a:p>
            <a:r>
              <a:rPr lang="en-GB" dirty="0"/>
              <a:t>What is the difference between assessment of and assessment for learning. </a:t>
            </a:r>
          </a:p>
          <a:p>
            <a:r>
              <a:rPr lang="en-GB" dirty="0"/>
              <a:t>Success Criteria</a:t>
            </a:r>
          </a:p>
          <a:p>
            <a:pPr lvl="1"/>
            <a:r>
              <a:rPr lang="en-GB" dirty="0"/>
              <a:t>Use the correct technical terms to demonstrate your understanding of key principles.</a:t>
            </a: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50229">
            <a:off x="7487268" y="581262"/>
            <a:ext cx="1033973" cy="1101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50229">
            <a:off x="2604721" y="478280"/>
            <a:ext cx="1033973" cy="1101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1">
            <a:extLst>
              <a:ext uri="{FF2B5EF4-FFF2-40B4-BE49-F238E27FC236}">
                <a16:creationId xmlns:a16="http://schemas.microsoft.com/office/drawing/2014/main" id="{981611EE-A531-6D82-2C87-D55CA3A2F08F}"/>
              </a:ext>
            </a:extLst>
          </p:cNvPr>
          <p:cNvSpPr>
            <a:spLocks noChangeArrowheads="1"/>
          </p:cNvSpPr>
          <p:nvPr/>
        </p:nvSpPr>
        <p:spPr bwMode="auto">
          <a:xfrm>
            <a:off x="-277091" y="-2760"/>
            <a:ext cx="75342" cy="30714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100" b="0" i="0" u="none" strike="noStrike" cap="none" normalizeH="0" baseline="0" dirty="0">
                <a:ln>
                  <a:noFill/>
                </a:ln>
                <a:solidFill>
                  <a:srgbClr val="1F1F1F"/>
                </a:solidFill>
                <a:effectLst/>
                <a:latin typeface="Arial Unicode MS"/>
                <a:ea typeface="inheri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41985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863405" y="1956893"/>
            <a:ext cx="5040561" cy="1138237"/>
          </a:xfrm>
        </p:spPr>
        <p:txBody>
          <a:bodyPr>
            <a:noAutofit/>
          </a:bodyPr>
          <a:lstStyle/>
          <a:p>
            <a:pPr eaLnBrk="1" hangingPunct="1"/>
            <a:r>
              <a:rPr lang="en-GB" altLang="en-US" sz="3600" dirty="0"/>
              <a:t>Egwyddorion </a:t>
            </a:r>
            <a:r>
              <a:rPr lang="en-GB" altLang="en-US" sz="3600" dirty="0" err="1"/>
              <a:t>AagD</a:t>
            </a:r>
            <a:br>
              <a:rPr lang="en-GB" altLang="en-US" sz="3600" dirty="0"/>
            </a:br>
            <a:r>
              <a:rPr lang="en-GB" altLang="en-US" sz="3600" dirty="0"/>
              <a:t>Key Principles of </a:t>
            </a:r>
            <a:r>
              <a:rPr lang="en-GB" altLang="en-US" sz="3600" dirty="0" err="1"/>
              <a:t>AfL</a:t>
            </a:r>
            <a:endParaRPr lang="en-GB" altLang="en-US" sz="3600" dirty="0"/>
          </a:p>
        </p:txBody>
      </p:sp>
      <p:sp>
        <p:nvSpPr>
          <p:cNvPr id="9" name="Oval 8"/>
          <p:cNvSpPr/>
          <p:nvPr/>
        </p:nvSpPr>
        <p:spPr>
          <a:xfrm>
            <a:off x="1415480" y="2988022"/>
            <a:ext cx="3887986" cy="2147986"/>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err="1">
                <a:solidFill>
                  <a:srgbClr val="FFFF00"/>
                </a:solidFill>
              </a:rPr>
              <a:t>Defnyddio</a:t>
            </a:r>
            <a:r>
              <a:rPr lang="en-GB" sz="2400" dirty="0">
                <a:solidFill>
                  <a:srgbClr val="FFFF00"/>
                </a:solidFill>
              </a:rPr>
              <a:t> data </a:t>
            </a:r>
            <a:r>
              <a:rPr lang="en-GB" sz="2400" dirty="0" err="1">
                <a:solidFill>
                  <a:srgbClr val="FFFF00"/>
                </a:solidFill>
              </a:rPr>
              <a:t>crynodol</a:t>
            </a:r>
            <a:r>
              <a:rPr lang="en-GB" sz="2400" dirty="0">
                <a:solidFill>
                  <a:srgbClr val="FFFF00"/>
                </a:solidFill>
              </a:rPr>
              <a:t> yn </a:t>
            </a:r>
            <a:r>
              <a:rPr lang="en-GB" sz="2400" dirty="0" err="1">
                <a:solidFill>
                  <a:srgbClr val="FFFF00"/>
                </a:solidFill>
              </a:rPr>
              <a:t>ffurfiannol</a:t>
            </a:r>
            <a:r>
              <a:rPr lang="en-GB" sz="2400" dirty="0">
                <a:solidFill>
                  <a:srgbClr val="FFFF00"/>
                </a:solidFill>
              </a:rPr>
              <a:t> </a:t>
            </a:r>
          </a:p>
          <a:p>
            <a:pPr algn="ctr">
              <a:buFont typeface="Arial" panose="020B0604020202020204" pitchFamily="34" charset="0"/>
              <a:buChar char="•"/>
              <a:defRPr/>
            </a:pPr>
            <a:r>
              <a:rPr lang="en-GB" sz="2400" dirty="0"/>
              <a:t>Formative use of summative data.</a:t>
            </a:r>
          </a:p>
        </p:txBody>
      </p:sp>
      <p:sp>
        <p:nvSpPr>
          <p:cNvPr id="2" name="Oval 1"/>
          <p:cNvSpPr/>
          <p:nvPr/>
        </p:nvSpPr>
        <p:spPr>
          <a:xfrm>
            <a:off x="1991544" y="156668"/>
            <a:ext cx="3888556" cy="18002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000" dirty="0" err="1">
                <a:solidFill>
                  <a:srgbClr val="FFFF00"/>
                </a:solidFill>
              </a:rPr>
              <a:t>Amcanion</a:t>
            </a:r>
            <a:r>
              <a:rPr lang="en-GB" sz="2000" dirty="0">
                <a:solidFill>
                  <a:srgbClr val="FFFF00"/>
                </a:solidFill>
              </a:rPr>
              <a:t> dysgu a </a:t>
            </a:r>
            <a:r>
              <a:rPr lang="en-GB" sz="2000" dirty="0" err="1">
                <a:solidFill>
                  <a:srgbClr val="FFFF00"/>
                </a:solidFill>
              </a:rPr>
              <a:t>meini</a:t>
            </a:r>
            <a:r>
              <a:rPr lang="en-GB" sz="2000" dirty="0">
                <a:solidFill>
                  <a:srgbClr val="FFFF00"/>
                </a:solidFill>
              </a:rPr>
              <a:t> </a:t>
            </a:r>
            <a:r>
              <a:rPr lang="en-GB" sz="2000" dirty="0" err="1">
                <a:solidFill>
                  <a:srgbClr val="FFFF00"/>
                </a:solidFill>
              </a:rPr>
              <a:t>prawf</a:t>
            </a:r>
            <a:r>
              <a:rPr lang="en-GB" sz="2000" dirty="0">
                <a:solidFill>
                  <a:srgbClr val="FFFF00"/>
                </a:solidFill>
              </a:rPr>
              <a:t> </a:t>
            </a:r>
            <a:r>
              <a:rPr lang="en-GB" sz="2000" dirty="0" err="1">
                <a:solidFill>
                  <a:srgbClr val="FFFF00"/>
                </a:solidFill>
              </a:rPr>
              <a:t>llwyddiant</a:t>
            </a:r>
            <a:endParaRPr lang="en-GB" sz="2000" dirty="0">
              <a:solidFill>
                <a:srgbClr val="FFFF00"/>
              </a:solidFill>
            </a:endParaRPr>
          </a:p>
          <a:p>
            <a:pPr algn="ctr">
              <a:buFont typeface="Arial" panose="020B0604020202020204" pitchFamily="34" charset="0"/>
              <a:buChar char="•"/>
              <a:defRPr/>
            </a:pPr>
            <a:r>
              <a:rPr lang="en-GB" sz="2000" dirty="0"/>
              <a:t>Learning objectives and success criteria</a:t>
            </a:r>
          </a:p>
        </p:txBody>
      </p:sp>
      <p:sp>
        <p:nvSpPr>
          <p:cNvPr id="6" name="Oval 5"/>
          <p:cNvSpPr/>
          <p:nvPr/>
        </p:nvSpPr>
        <p:spPr>
          <a:xfrm>
            <a:off x="7122119" y="188641"/>
            <a:ext cx="3384550" cy="18002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800" dirty="0" err="1">
                <a:solidFill>
                  <a:srgbClr val="FFFF00"/>
                </a:solidFill>
              </a:rPr>
              <a:t>Cwestiynnu</a:t>
            </a:r>
            <a:endParaRPr lang="en-GB" sz="2800" dirty="0">
              <a:solidFill>
                <a:srgbClr val="FFFF00"/>
              </a:solidFill>
            </a:endParaRPr>
          </a:p>
          <a:p>
            <a:pPr algn="ctr">
              <a:buFont typeface="Arial" panose="020B0604020202020204" pitchFamily="34" charset="0"/>
              <a:buChar char="•"/>
              <a:defRPr/>
            </a:pPr>
            <a:r>
              <a:rPr lang="en-GB" sz="2800" dirty="0"/>
              <a:t>Questioning</a:t>
            </a:r>
          </a:p>
        </p:txBody>
      </p:sp>
      <p:sp>
        <p:nvSpPr>
          <p:cNvPr id="7" name="Oval 6"/>
          <p:cNvSpPr/>
          <p:nvPr/>
        </p:nvSpPr>
        <p:spPr>
          <a:xfrm>
            <a:off x="7139930" y="2958306"/>
            <a:ext cx="3528070" cy="2448272"/>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err="1">
                <a:solidFill>
                  <a:srgbClr val="FFFF00"/>
                </a:solidFill>
              </a:rPr>
              <a:t>Adborth</a:t>
            </a:r>
            <a:r>
              <a:rPr lang="en-GB" sz="2400" dirty="0">
                <a:solidFill>
                  <a:srgbClr val="FFFF00"/>
                </a:solidFill>
              </a:rPr>
              <a:t> </a:t>
            </a:r>
            <a:r>
              <a:rPr lang="en-GB" sz="2400" dirty="0" err="1">
                <a:solidFill>
                  <a:srgbClr val="FFFF00"/>
                </a:solidFill>
              </a:rPr>
              <a:t>llafar</a:t>
            </a:r>
            <a:r>
              <a:rPr lang="en-GB" sz="2400" dirty="0">
                <a:solidFill>
                  <a:srgbClr val="FFFF00"/>
                </a:solidFill>
              </a:rPr>
              <a:t> ac </a:t>
            </a:r>
            <a:r>
              <a:rPr lang="en-GB" sz="2400" dirty="0" err="1">
                <a:solidFill>
                  <a:srgbClr val="FFFF00"/>
                </a:solidFill>
              </a:rPr>
              <a:t>ysgrifenedig</a:t>
            </a:r>
            <a:endParaRPr lang="en-GB" sz="2400" dirty="0">
              <a:solidFill>
                <a:srgbClr val="FFFF00"/>
              </a:solidFill>
            </a:endParaRPr>
          </a:p>
          <a:p>
            <a:pPr algn="ctr">
              <a:buFont typeface="Arial" panose="020B0604020202020204" pitchFamily="34" charset="0"/>
              <a:buChar char="•"/>
              <a:defRPr/>
            </a:pPr>
            <a:r>
              <a:rPr lang="en-GB" sz="2400" dirty="0"/>
              <a:t>Oral and written feedback</a:t>
            </a:r>
          </a:p>
        </p:txBody>
      </p:sp>
      <p:sp>
        <p:nvSpPr>
          <p:cNvPr id="8" name="Oval 7"/>
          <p:cNvSpPr/>
          <p:nvPr/>
        </p:nvSpPr>
        <p:spPr>
          <a:xfrm>
            <a:off x="4223793" y="4869161"/>
            <a:ext cx="4053961" cy="18129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a:solidFill>
                  <a:srgbClr val="FFFF00"/>
                </a:solidFill>
              </a:rPr>
              <a:t>Hunan-</a:t>
            </a:r>
            <a:r>
              <a:rPr lang="en-GB" sz="2400" dirty="0" err="1">
                <a:solidFill>
                  <a:srgbClr val="FFFF00"/>
                </a:solidFill>
              </a:rPr>
              <a:t>asesu</a:t>
            </a:r>
            <a:r>
              <a:rPr lang="en-GB" sz="2400" dirty="0">
                <a:solidFill>
                  <a:srgbClr val="FFFF00"/>
                </a:solidFill>
              </a:rPr>
              <a:t> ac </a:t>
            </a:r>
            <a:r>
              <a:rPr lang="en-GB" sz="2400" dirty="0" err="1">
                <a:solidFill>
                  <a:srgbClr val="FFFF00"/>
                </a:solidFill>
              </a:rPr>
              <a:t>asesu</a:t>
            </a:r>
            <a:r>
              <a:rPr lang="en-GB" sz="2400" dirty="0">
                <a:solidFill>
                  <a:srgbClr val="FFFF00"/>
                </a:solidFill>
              </a:rPr>
              <a:t> </a:t>
            </a:r>
            <a:r>
              <a:rPr lang="en-GB" sz="2400" dirty="0" err="1">
                <a:solidFill>
                  <a:srgbClr val="FFFF00"/>
                </a:solidFill>
              </a:rPr>
              <a:t>cyfoed</a:t>
            </a:r>
            <a:endParaRPr lang="en-GB" sz="2400" dirty="0">
              <a:solidFill>
                <a:srgbClr val="FFFF00"/>
              </a:solidFill>
            </a:endParaRPr>
          </a:p>
          <a:p>
            <a:pPr algn="ctr">
              <a:buFont typeface="Arial" panose="020B0604020202020204" pitchFamily="34" charset="0"/>
              <a:buChar char="•"/>
              <a:defRPr/>
            </a:pPr>
            <a:r>
              <a:rPr lang="en-GB" sz="2400" dirty="0"/>
              <a:t>Peer and self assessment</a:t>
            </a:r>
          </a:p>
        </p:txBody>
      </p:sp>
    </p:spTree>
    <p:custDataLst>
      <p:tags r:id="rId1"/>
    </p:custDataLst>
    <p:extLst>
      <p:ext uri="{BB962C8B-B14F-4D97-AF65-F5344CB8AC3E}">
        <p14:creationId xmlns:p14="http://schemas.microsoft.com/office/powerpoint/2010/main" val="618149838"/>
      </p:ext>
    </p:extLst>
  </p:cSld>
  <p:clrMapOvr>
    <a:masterClrMapping/>
  </p:clrMapOvr>
  <p:transition spd="slow" advTm="22044"/>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down)">
                                      <p:cBhvr>
                                        <p:cTn id="10" dur="500"/>
                                        <p:tgtEl>
                                          <p:spTgt spid="2"/>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down)">
                                      <p:cBhvr>
                                        <p:cTn id="16" dur="500"/>
                                        <p:tgtEl>
                                          <p:spTgt spid="8"/>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P spid="6" grpId="0" animBg="1"/>
      <p:bldP spid="7"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t>Beth </a:t>
            </a:r>
            <a:r>
              <a:rPr lang="en-GB" altLang="en-US" dirty="0" err="1"/>
              <a:t>mae</a:t>
            </a:r>
            <a:r>
              <a:rPr lang="en-GB" altLang="en-US" dirty="0"/>
              <a:t> hyn yn edrych fel…</a:t>
            </a:r>
            <a:endParaRPr lang="en-GB" dirty="0"/>
          </a:p>
        </p:txBody>
      </p:sp>
      <p:sp>
        <p:nvSpPr>
          <p:cNvPr id="5" name="Content Placeholder 4"/>
          <p:cNvSpPr>
            <a:spLocks noGrp="1"/>
          </p:cNvSpPr>
          <p:nvPr>
            <p:ph idx="1"/>
          </p:nvPr>
        </p:nvSpPr>
        <p:spPr>
          <a:xfrm>
            <a:off x="589281" y="1659363"/>
            <a:ext cx="8596668" cy="3461278"/>
          </a:xfrm>
        </p:spPr>
        <p:style>
          <a:lnRef idx="2">
            <a:schemeClr val="accent4"/>
          </a:lnRef>
          <a:fillRef idx="1">
            <a:schemeClr val="lt1"/>
          </a:fillRef>
          <a:effectRef idx="0">
            <a:schemeClr val="accent4"/>
          </a:effectRef>
          <a:fontRef idx="minor">
            <a:schemeClr val="dk1"/>
          </a:fontRef>
        </p:style>
        <p:txBody>
          <a:bodyPr>
            <a:normAutofit/>
          </a:bodyPr>
          <a:lstStyle/>
          <a:p>
            <a:pPr marL="0" indent="0">
              <a:buNone/>
              <a:defRPr/>
            </a:pPr>
            <a:r>
              <a:rPr lang="en-GB" b="1" dirty="0" err="1"/>
              <a:t>Ystyriwch</a:t>
            </a:r>
            <a:r>
              <a:rPr lang="en-GB" b="1" dirty="0"/>
              <a:t> y </a:t>
            </a:r>
            <a:r>
              <a:rPr lang="en-GB" b="1" dirty="0" err="1"/>
              <a:t>pum</a:t>
            </a:r>
            <a:r>
              <a:rPr lang="en-GB" b="1" dirty="0"/>
              <a:t> </a:t>
            </a:r>
            <a:r>
              <a:rPr lang="en-GB" b="1" dirty="0" err="1"/>
              <a:t>egwyddor</a:t>
            </a:r>
            <a:r>
              <a:rPr lang="en-GB" b="1" dirty="0"/>
              <a:t> </a:t>
            </a:r>
            <a:r>
              <a:rPr lang="en-GB" b="1" dirty="0" err="1"/>
              <a:t>canlynol</a:t>
            </a:r>
            <a:r>
              <a:rPr lang="en-GB" b="1" dirty="0"/>
              <a:t>.</a:t>
            </a:r>
          </a:p>
          <a:p>
            <a:pPr marL="0" indent="0">
              <a:buNone/>
              <a:defRPr/>
            </a:pPr>
            <a:r>
              <a:rPr lang="en-GB" b="1" dirty="0" err="1"/>
              <a:t>Disgrifiwch</a:t>
            </a:r>
            <a:r>
              <a:rPr lang="en-GB" b="1" dirty="0"/>
              <a:t> </a:t>
            </a:r>
            <a:r>
              <a:rPr lang="en-GB" b="1" dirty="0" err="1"/>
              <a:t>sut</a:t>
            </a:r>
            <a:r>
              <a:rPr lang="en-GB" b="1" dirty="0"/>
              <a:t> </a:t>
            </a:r>
            <a:r>
              <a:rPr lang="en-GB" b="1" dirty="0" err="1"/>
              <a:t>gallai</a:t>
            </a:r>
            <a:r>
              <a:rPr lang="en-GB" b="1" dirty="0"/>
              <a:t> </a:t>
            </a:r>
            <a:r>
              <a:rPr lang="en-GB" b="1" dirty="0" err="1"/>
              <a:t>hyn</a:t>
            </a:r>
            <a:r>
              <a:rPr lang="en-GB" b="1" dirty="0"/>
              <a:t> </a:t>
            </a:r>
            <a:r>
              <a:rPr lang="en-GB" b="1" dirty="0" err="1"/>
              <a:t>edrych</a:t>
            </a:r>
            <a:r>
              <a:rPr lang="en-GB" b="1" dirty="0"/>
              <a:t> </a:t>
            </a:r>
            <a:r>
              <a:rPr lang="en-GB" b="1" dirty="0" err="1"/>
              <a:t>yn</a:t>
            </a:r>
            <a:r>
              <a:rPr lang="en-GB" b="1" dirty="0"/>
              <a:t> </a:t>
            </a:r>
            <a:r>
              <a:rPr lang="en-GB" b="1" dirty="0" err="1"/>
              <a:t>ymarferol</a:t>
            </a:r>
            <a:r>
              <a:rPr lang="en-GB" b="1" dirty="0"/>
              <a:t>:</a:t>
            </a:r>
          </a:p>
          <a:p>
            <a:pPr>
              <a:defRPr/>
            </a:pPr>
            <a:r>
              <a:rPr lang="en-GB" dirty="0" err="1"/>
              <a:t>darparu</a:t>
            </a:r>
            <a:r>
              <a:rPr lang="en-GB" dirty="0"/>
              <a:t> </a:t>
            </a:r>
            <a:r>
              <a:rPr lang="en-GB" dirty="0" err="1"/>
              <a:t>adborth</a:t>
            </a:r>
            <a:r>
              <a:rPr lang="en-GB" dirty="0"/>
              <a:t> </a:t>
            </a:r>
            <a:r>
              <a:rPr lang="en-GB" dirty="0" err="1"/>
              <a:t>effeithiol</a:t>
            </a:r>
            <a:r>
              <a:rPr lang="en-GB" dirty="0"/>
              <a:t> </a:t>
            </a:r>
            <a:r>
              <a:rPr lang="en-GB" dirty="0" err="1"/>
              <a:t>i</a:t>
            </a:r>
            <a:r>
              <a:rPr lang="en-GB" dirty="0"/>
              <a:t> </a:t>
            </a:r>
            <a:r>
              <a:rPr lang="en-GB" dirty="0" err="1"/>
              <a:t>ddisgyblion</a:t>
            </a:r>
            <a:r>
              <a:rPr lang="en-GB" dirty="0"/>
              <a:t>;</a:t>
            </a:r>
          </a:p>
          <a:p>
            <a:pPr>
              <a:defRPr/>
            </a:pPr>
            <a:r>
              <a:rPr lang="en-GB" dirty="0"/>
              <a:t>cynnwys disgyblion yn </a:t>
            </a:r>
            <a:r>
              <a:rPr lang="en-GB" dirty="0" err="1"/>
              <a:t>weithredol</a:t>
            </a:r>
            <a:r>
              <a:rPr lang="en-GB" dirty="0"/>
              <a:t> yn </a:t>
            </a:r>
            <a:r>
              <a:rPr lang="en-GB" dirty="0" err="1"/>
              <a:t>eu</a:t>
            </a:r>
            <a:r>
              <a:rPr lang="en-GB" dirty="0"/>
              <a:t> dysgu </a:t>
            </a:r>
            <a:r>
              <a:rPr lang="en-GB" dirty="0" err="1"/>
              <a:t>eu</a:t>
            </a:r>
            <a:r>
              <a:rPr lang="en-GB" dirty="0"/>
              <a:t> </a:t>
            </a:r>
            <a:r>
              <a:rPr lang="en-GB" dirty="0" err="1"/>
              <a:t>hun</a:t>
            </a:r>
            <a:r>
              <a:rPr lang="en-GB" dirty="0"/>
              <a:t>;</a:t>
            </a:r>
          </a:p>
          <a:p>
            <a:pPr>
              <a:defRPr/>
            </a:pPr>
            <a:r>
              <a:rPr lang="en-GB" dirty="0" err="1"/>
              <a:t>addasu’r</a:t>
            </a:r>
            <a:r>
              <a:rPr lang="en-GB" dirty="0"/>
              <a:t> </a:t>
            </a:r>
            <a:r>
              <a:rPr lang="en-GB" dirty="0" err="1"/>
              <a:t>addysgu</a:t>
            </a:r>
            <a:r>
              <a:rPr lang="en-GB" dirty="0"/>
              <a:t> </a:t>
            </a:r>
            <a:r>
              <a:rPr lang="en-GB" dirty="0" err="1"/>
              <a:t>i</a:t>
            </a:r>
            <a:r>
              <a:rPr lang="en-GB" dirty="0"/>
              <a:t> </a:t>
            </a:r>
            <a:r>
              <a:rPr lang="en-GB" dirty="0" err="1"/>
              <a:t>gymryd</a:t>
            </a:r>
            <a:r>
              <a:rPr lang="en-GB" dirty="0"/>
              <a:t> </a:t>
            </a:r>
            <a:r>
              <a:rPr lang="en-GB" dirty="0" err="1"/>
              <a:t>i</a:t>
            </a:r>
            <a:r>
              <a:rPr lang="en-GB" dirty="0"/>
              <a:t> ystyriaeth </a:t>
            </a:r>
            <a:r>
              <a:rPr lang="en-GB" dirty="0" err="1"/>
              <a:t>ganlyniadau</a:t>
            </a:r>
            <a:r>
              <a:rPr lang="en-GB" dirty="0"/>
              <a:t> asesu;</a:t>
            </a:r>
          </a:p>
          <a:p>
            <a:pPr>
              <a:defRPr/>
            </a:pPr>
            <a:r>
              <a:rPr lang="en-GB" dirty="0" err="1"/>
              <a:t>adnabod</a:t>
            </a:r>
            <a:r>
              <a:rPr lang="en-GB" dirty="0"/>
              <a:t> </a:t>
            </a:r>
            <a:r>
              <a:rPr lang="en-GB" dirty="0" err="1"/>
              <a:t>yr</a:t>
            </a:r>
            <a:r>
              <a:rPr lang="en-GB" dirty="0"/>
              <a:t> </a:t>
            </a:r>
            <a:r>
              <a:rPr lang="en-GB" dirty="0" err="1"/>
              <a:t>effaith</a:t>
            </a:r>
            <a:r>
              <a:rPr lang="en-GB" dirty="0"/>
              <a:t> </a:t>
            </a:r>
            <a:r>
              <a:rPr lang="en-GB" dirty="0" err="1"/>
              <a:t>enfawr</a:t>
            </a:r>
            <a:r>
              <a:rPr lang="en-GB" dirty="0"/>
              <a:t> </a:t>
            </a:r>
            <a:r>
              <a:rPr lang="en-GB" dirty="0" err="1"/>
              <a:t>mae</a:t>
            </a:r>
            <a:r>
              <a:rPr lang="en-GB" dirty="0"/>
              <a:t> asesu yn ei </a:t>
            </a:r>
            <a:r>
              <a:rPr lang="en-GB" dirty="0" err="1"/>
              <a:t>gael</a:t>
            </a:r>
            <a:r>
              <a:rPr lang="en-GB" dirty="0"/>
              <a:t> </a:t>
            </a:r>
            <a:r>
              <a:rPr lang="en-GB" dirty="0" err="1"/>
              <a:t>ar</a:t>
            </a:r>
            <a:r>
              <a:rPr lang="en-GB" dirty="0"/>
              <a:t> </a:t>
            </a:r>
            <a:r>
              <a:rPr lang="en-GB" dirty="0" err="1"/>
              <a:t>ysgogiad</a:t>
            </a:r>
            <a:r>
              <a:rPr lang="en-GB" dirty="0"/>
              <a:t> a </a:t>
            </a:r>
            <a:r>
              <a:rPr lang="en-GB" dirty="0" err="1"/>
              <a:t>hunan-hyder</a:t>
            </a:r>
            <a:r>
              <a:rPr lang="en-GB" dirty="0"/>
              <a:t> disgyblion, </a:t>
            </a:r>
            <a:r>
              <a:rPr lang="en-GB" dirty="0" err="1"/>
              <a:t>ffactorau</a:t>
            </a:r>
            <a:r>
              <a:rPr lang="en-GB" dirty="0"/>
              <a:t> </a:t>
            </a:r>
            <a:r>
              <a:rPr lang="en-GB" dirty="0" err="1"/>
              <a:t>allweddol</a:t>
            </a:r>
            <a:r>
              <a:rPr lang="en-GB" dirty="0"/>
              <a:t> </a:t>
            </a:r>
            <a:r>
              <a:rPr lang="en-GB" dirty="0" err="1"/>
              <a:t>i</a:t>
            </a:r>
            <a:r>
              <a:rPr lang="en-GB" dirty="0"/>
              <a:t> </a:t>
            </a:r>
            <a:r>
              <a:rPr lang="en-GB" dirty="0" err="1"/>
              <a:t>ddysgu</a:t>
            </a:r>
            <a:r>
              <a:rPr lang="en-GB" dirty="0"/>
              <a:t>;</a:t>
            </a:r>
          </a:p>
          <a:p>
            <a:pPr>
              <a:defRPr/>
            </a:pPr>
            <a:r>
              <a:rPr lang="en-GB" dirty="0" err="1"/>
              <a:t>ysytried</a:t>
            </a:r>
            <a:r>
              <a:rPr lang="en-GB" dirty="0"/>
              <a:t> </a:t>
            </a:r>
            <a:r>
              <a:rPr lang="en-GB" dirty="0" err="1"/>
              <a:t>yr</a:t>
            </a:r>
            <a:r>
              <a:rPr lang="en-GB" dirty="0"/>
              <a:t> angen </a:t>
            </a:r>
            <a:r>
              <a:rPr lang="en-GB" dirty="0" err="1"/>
              <a:t>i</a:t>
            </a:r>
            <a:r>
              <a:rPr lang="en-GB" dirty="0"/>
              <a:t> </a:t>
            </a:r>
            <a:r>
              <a:rPr lang="en-GB" dirty="0" err="1"/>
              <a:t>ddisgyblion</a:t>
            </a:r>
            <a:r>
              <a:rPr lang="en-GB" dirty="0"/>
              <a:t> </a:t>
            </a:r>
            <a:r>
              <a:rPr lang="en-GB" dirty="0" err="1"/>
              <a:t>allu</a:t>
            </a:r>
            <a:r>
              <a:rPr lang="en-GB" dirty="0"/>
              <a:t> asesu </a:t>
            </a:r>
            <a:r>
              <a:rPr lang="en-GB" dirty="0" err="1"/>
              <a:t>eu</a:t>
            </a:r>
            <a:r>
              <a:rPr lang="en-GB" dirty="0"/>
              <a:t> </a:t>
            </a:r>
            <a:r>
              <a:rPr lang="en-GB" dirty="0" err="1"/>
              <a:t>hunain</a:t>
            </a:r>
            <a:r>
              <a:rPr lang="en-GB" dirty="0"/>
              <a:t> ac </a:t>
            </a:r>
            <a:r>
              <a:rPr lang="en-GB" dirty="0" err="1"/>
              <a:t>i</a:t>
            </a:r>
            <a:r>
              <a:rPr lang="en-GB" dirty="0"/>
              <a:t> </a:t>
            </a:r>
            <a:r>
              <a:rPr lang="en-GB" dirty="0" err="1"/>
              <a:t>ddeall</a:t>
            </a:r>
            <a:r>
              <a:rPr lang="en-GB" dirty="0"/>
              <a:t> sut </a:t>
            </a:r>
            <a:r>
              <a:rPr lang="en-GB" dirty="0" err="1"/>
              <a:t>i</a:t>
            </a:r>
            <a:r>
              <a:rPr lang="en-GB" dirty="0"/>
              <a:t> </a:t>
            </a:r>
            <a:r>
              <a:rPr lang="en-GB" dirty="0" err="1"/>
              <a:t>wella</a:t>
            </a:r>
            <a:r>
              <a:rPr lang="en-GB" dirty="0"/>
              <a:t>.</a:t>
            </a:r>
          </a:p>
        </p:txBody>
      </p:sp>
    </p:spTree>
    <p:extLst>
      <p:ext uri="{BB962C8B-B14F-4D97-AF65-F5344CB8AC3E}">
        <p14:creationId xmlns:p14="http://schemas.microsoft.com/office/powerpoint/2010/main" val="29056681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br>
              <a:rPr lang="en-GB" sz="3600" dirty="0"/>
            </a:br>
            <a:br>
              <a:rPr lang="en-GB" sz="2667" dirty="0"/>
            </a:br>
            <a:endParaRPr lang="en-GB" sz="2667" dirty="0"/>
          </a:p>
        </p:txBody>
      </p:sp>
      <p:sp>
        <p:nvSpPr>
          <p:cNvPr id="3" name="Content Placeholder 2"/>
          <p:cNvSpPr>
            <a:spLocks noGrp="1"/>
          </p:cNvSpPr>
          <p:nvPr>
            <p:ph idx="1"/>
          </p:nvPr>
        </p:nvSpPr>
        <p:spPr>
          <a:xfrm>
            <a:off x="677334" y="1821922"/>
            <a:ext cx="8596668" cy="3880773"/>
          </a:xfrm>
          <a:prstGeom prst="rect">
            <a:avLst/>
          </a:prstGeom>
        </p:spPr>
        <p:style>
          <a:lnRef idx="2">
            <a:schemeClr val="accent5"/>
          </a:lnRef>
          <a:fillRef idx="1">
            <a:schemeClr val="lt1"/>
          </a:fillRef>
          <a:effectRef idx="0">
            <a:schemeClr val="accent5"/>
          </a:effectRef>
          <a:fontRef idx="minor">
            <a:schemeClr val="dk1"/>
          </a:fontRef>
        </p:style>
        <p:txBody>
          <a:bodyPr rtlCol="0">
            <a:normAutofit fontScale="92500" lnSpcReduction="10000"/>
          </a:bodyPr>
          <a:lstStyle/>
          <a:p>
            <a:pPr marL="0" indent="0">
              <a:buNone/>
            </a:pPr>
            <a:r>
              <a:rPr lang="en-GB" altLang="en-US" sz="2400" b="1" dirty="0"/>
              <a:t>Look at the five principles below. Describe what this might look like in practice:</a:t>
            </a:r>
            <a:endParaRPr lang="en-US" altLang="en-US" sz="2400" b="1" dirty="0"/>
          </a:p>
          <a:p>
            <a:pPr>
              <a:defRPr/>
            </a:pPr>
            <a:r>
              <a:rPr lang="en-GB" sz="2400" dirty="0"/>
              <a:t>providing effective feedback to pupils;</a:t>
            </a:r>
          </a:p>
          <a:p>
            <a:pPr>
              <a:defRPr/>
            </a:pPr>
            <a:r>
              <a:rPr lang="en-GB" sz="2400" dirty="0"/>
              <a:t>actively involving pupils in their own learning;</a:t>
            </a:r>
          </a:p>
          <a:p>
            <a:pPr>
              <a:defRPr/>
            </a:pPr>
            <a:r>
              <a:rPr lang="en-GB" sz="2400" dirty="0"/>
              <a:t>adjusting teaching to take account of the results of assessment;</a:t>
            </a:r>
          </a:p>
          <a:p>
            <a:pPr>
              <a:defRPr/>
            </a:pPr>
            <a:r>
              <a:rPr lang="en-GB" sz="2400" dirty="0"/>
              <a:t>recognising the profound influence assessment has on the motivation and self-esteem of pupils, both of which are crucial to learning;</a:t>
            </a:r>
          </a:p>
          <a:p>
            <a:pPr>
              <a:defRPr/>
            </a:pPr>
            <a:r>
              <a:rPr lang="en-GB" sz="2400" dirty="0"/>
              <a:t>considering the need for pupils to be able to assess themselves and to understand how to improve.</a:t>
            </a:r>
          </a:p>
        </p:txBody>
      </p:sp>
      <p:sp>
        <p:nvSpPr>
          <p:cNvPr id="15364" name="Rectangle 3"/>
          <p:cNvSpPr>
            <a:spLocks noChangeArrowheads="1"/>
          </p:cNvSpPr>
          <p:nvPr/>
        </p:nvSpPr>
        <p:spPr bwMode="auto">
          <a:xfrm>
            <a:off x="831528" y="562114"/>
            <a:ext cx="86106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r>
              <a:rPr lang="en-GB" altLang="en-US" sz="4000" dirty="0">
                <a:latin typeface="+mn-lt"/>
              </a:rPr>
              <a:t>What does this look like? </a:t>
            </a:r>
          </a:p>
        </p:txBody>
      </p:sp>
    </p:spTree>
    <p:custDataLst>
      <p:tags r:id="rId1"/>
    </p:custDataLst>
    <p:extLst>
      <p:ext uri="{BB962C8B-B14F-4D97-AF65-F5344CB8AC3E}">
        <p14:creationId xmlns:p14="http://schemas.microsoft.com/office/powerpoint/2010/main" val="4043752470"/>
      </p:ext>
    </p:extLst>
  </p:cSld>
  <p:clrMapOvr>
    <a:masterClrMapping/>
  </p:clrMapOvr>
  <p:transition spd="slow" advTm="11072"/>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r>
              <a:rPr lang="en-GB" altLang="en-US" dirty="0"/>
              <a:t>Pam bod </a:t>
            </a:r>
            <a:r>
              <a:rPr lang="en-GB" altLang="en-US" dirty="0" err="1"/>
              <a:t>hyn</a:t>
            </a:r>
            <a:r>
              <a:rPr lang="en-GB" altLang="en-US" dirty="0"/>
              <a:t> </a:t>
            </a:r>
            <a:r>
              <a:rPr lang="en-GB" altLang="en-US" dirty="0" err="1"/>
              <a:t>yn</a:t>
            </a:r>
            <a:r>
              <a:rPr lang="en-GB" altLang="en-US" dirty="0"/>
              <a:t> </a:t>
            </a:r>
            <a:r>
              <a:rPr lang="en-GB" altLang="en-US" dirty="0" err="1"/>
              <a:t>bwysig</a:t>
            </a:r>
            <a:r>
              <a:rPr lang="en-GB" altLang="en-US" dirty="0"/>
              <a:t>?</a:t>
            </a:r>
            <a:br>
              <a:rPr lang="en-GB" altLang="en-US" dirty="0"/>
            </a:br>
            <a:r>
              <a:rPr lang="en-GB" altLang="en-US" dirty="0"/>
              <a:t>Why is this important?</a:t>
            </a:r>
          </a:p>
        </p:txBody>
      </p:sp>
      <p:sp>
        <p:nvSpPr>
          <p:cNvPr id="3" name="Content Placeholder 2"/>
          <p:cNvSpPr>
            <a:spLocks noGrp="1"/>
          </p:cNvSpPr>
          <p:nvPr>
            <p:ph sz="half" idx="1"/>
          </p:nvPr>
        </p:nvSpPr>
        <p:spPr>
          <a:xfrm>
            <a:off x="761257" y="2852936"/>
            <a:ext cx="4038600" cy="327322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sz="2400" dirty="0"/>
              <a:t>Mae </a:t>
            </a:r>
            <a:r>
              <a:rPr lang="en-GB" sz="2400" dirty="0" err="1"/>
              <a:t>angen</a:t>
            </a:r>
            <a:r>
              <a:rPr lang="en-GB" sz="2400" dirty="0"/>
              <a:t> </a:t>
            </a:r>
            <a:r>
              <a:rPr lang="en-GB" sz="2400" dirty="0" err="1"/>
              <a:t>i’r</a:t>
            </a:r>
            <a:r>
              <a:rPr lang="en-GB" sz="2400" dirty="0"/>
              <a:t> </a:t>
            </a:r>
            <a:r>
              <a:rPr lang="en-GB" sz="2400" dirty="0" err="1"/>
              <a:t>asesu</a:t>
            </a:r>
            <a:r>
              <a:rPr lang="en-GB" sz="2400" dirty="0"/>
              <a:t> </a:t>
            </a:r>
            <a:r>
              <a:rPr lang="en-GB" sz="2400" dirty="0" err="1"/>
              <a:t>ei</a:t>
            </a:r>
            <a:r>
              <a:rPr lang="en-GB" sz="2400" dirty="0"/>
              <a:t> </a:t>
            </a:r>
            <a:r>
              <a:rPr lang="en-GB" sz="2400" dirty="0" err="1"/>
              <a:t>hun</a:t>
            </a:r>
            <a:r>
              <a:rPr lang="en-GB" sz="2400" dirty="0"/>
              <a:t> </a:t>
            </a:r>
            <a:r>
              <a:rPr lang="en-GB" sz="2400" dirty="0" err="1"/>
              <a:t>fod</a:t>
            </a:r>
            <a:r>
              <a:rPr lang="en-GB" sz="2400" dirty="0"/>
              <a:t> </a:t>
            </a:r>
            <a:r>
              <a:rPr lang="en-GB" sz="2400" dirty="0" err="1"/>
              <a:t>yn</a:t>
            </a:r>
            <a:r>
              <a:rPr lang="en-GB" sz="2400" dirty="0"/>
              <a:t> </a:t>
            </a:r>
            <a:r>
              <a:rPr lang="en-GB" sz="2400" dirty="0" err="1"/>
              <a:t>brofiad</a:t>
            </a:r>
            <a:r>
              <a:rPr lang="en-GB" sz="2400" dirty="0"/>
              <a:t> </a:t>
            </a:r>
            <a:r>
              <a:rPr lang="en-GB" sz="2400" dirty="0" err="1"/>
              <a:t>gwerth</a:t>
            </a:r>
            <a:r>
              <a:rPr lang="en-GB" sz="2400" dirty="0"/>
              <a:t> </a:t>
            </a:r>
            <a:r>
              <a:rPr lang="en-GB" sz="2400" dirty="0" err="1"/>
              <a:t>chweil</a:t>
            </a:r>
            <a:r>
              <a:rPr lang="en-GB" sz="2400" dirty="0"/>
              <a:t> </a:t>
            </a:r>
            <a:r>
              <a:rPr lang="en-GB" sz="2400" dirty="0" err="1"/>
              <a:t>i’r</a:t>
            </a:r>
            <a:r>
              <a:rPr lang="en-GB" sz="2400" dirty="0"/>
              <a:t> </a:t>
            </a:r>
            <a:r>
              <a:rPr lang="en-GB" sz="2400" dirty="0" err="1"/>
              <a:t>disgyblion</a:t>
            </a:r>
            <a:r>
              <a:rPr lang="en-GB" sz="2400" dirty="0"/>
              <a:t> </a:t>
            </a:r>
            <a:r>
              <a:rPr lang="en-GB" sz="2400" dirty="0" err="1"/>
              <a:t>yn</a:t>
            </a:r>
            <a:r>
              <a:rPr lang="en-GB" sz="2400" dirty="0"/>
              <a:t> </a:t>
            </a:r>
            <a:r>
              <a:rPr lang="en-GB" sz="2400" dirty="0" err="1"/>
              <a:t>hytrach</a:t>
            </a:r>
            <a:r>
              <a:rPr lang="en-GB" sz="2400" dirty="0"/>
              <a:t> </a:t>
            </a:r>
            <a:r>
              <a:rPr lang="en-GB" sz="2400" dirty="0" err="1"/>
              <a:t>na</a:t>
            </a:r>
            <a:r>
              <a:rPr lang="en-GB" sz="2400" dirty="0"/>
              <a:t> </a:t>
            </a:r>
            <a:r>
              <a:rPr lang="en-GB" sz="2400" dirty="0" err="1"/>
              <a:t>thasg</a:t>
            </a:r>
            <a:r>
              <a:rPr lang="en-GB" sz="2400" dirty="0"/>
              <a:t> </a:t>
            </a:r>
            <a:r>
              <a:rPr lang="en-GB" sz="2400" dirty="0" err="1"/>
              <a:t>i</a:t>
            </a:r>
            <a:r>
              <a:rPr lang="en-GB" sz="2400" dirty="0"/>
              <a:t> </a:t>
            </a:r>
            <a:r>
              <a:rPr lang="en-GB" sz="2400" dirty="0" err="1"/>
              <a:t>fesur</a:t>
            </a:r>
            <a:r>
              <a:rPr lang="en-GB" sz="2400" dirty="0"/>
              <a:t> </a:t>
            </a:r>
            <a:r>
              <a:rPr lang="en-GB" sz="2400" dirty="0" err="1"/>
              <a:t>yr</a:t>
            </a:r>
            <a:r>
              <a:rPr lang="en-GB" sz="2400" dirty="0"/>
              <a:t> </a:t>
            </a:r>
            <a:r>
              <a:rPr lang="en-GB" sz="2400" dirty="0" err="1"/>
              <a:t>hyn</a:t>
            </a:r>
            <a:r>
              <a:rPr lang="en-GB" sz="2400" dirty="0"/>
              <a:t> y </a:t>
            </a:r>
            <a:r>
              <a:rPr lang="en-GB" sz="2400" dirty="0" err="1"/>
              <a:t>maent</a:t>
            </a:r>
            <a:r>
              <a:rPr lang="en-GB" sz="2400" dirty="0"/>
              <a:t> </a:t>
            </a:r>
            <a:r>
              <a:rPr lang="en-GB" sz="2400" dirty="0" err="1"/>
              <a:t>wedi</a:t>
            </a:r>
            <a:r>
              <a:rPr lang="en-GB" sz="2400" dirty="0"/>
              <a:t> </a:t>
            </a:r>
            <a:r>
              <a:rPr lang="en-GB" sz="2400" dirty="0" err="1"/>
              <a:t>ei</a:t>
            </a:r>
            <a:r>
              <a:rPr lang="en-GB" sz="2400" dirty="0"/>
              <a:t> </a:t>
            </a:r>
            <a:r>
              <a:rPr lang="en-GB" sz="2400" dirty="0" err="1"/>
              <a:t>ddysgu’n</a:t>
            </a:r>
            <a:r>
              <a:rPr lang="en-GB" sz="2400" dirty="0"/>
              <a:t> </a:t>
            </a:r>
            <a:r>
              <a:rPr lang="en-GB" sz="2400" dirty="0" err="1"/>
              <a:t>unig</a:t>
            </a:r>
            <a:r>
              <a:rPr lang="en-GB" sz="2400" dirty="0"/>
              <a:t>.</a:t>
            </a:r>
          </a:p>
        </p:txBody>
      </p:sp>
      <p:sp>
        <p:nvSpPr>
          <p:cNvPr id="2" name="Content Placeholder 1"/>
          <p:cNvSpPr>
            <a:spLocks noGrp="1"/>
          </p:cNvSpPr>
          <p:nvPr>
            <p:ph sz="half" idx="2"/>
          </p:nvPr>
        </p:nvSpPr>
        <p:spPr>
          <a:xfrm>
            <a:off x="6183284" y="2658974"/>
            <a:ext cx="4038600" cy="3273227"/>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sz="2600" dirty="0"/>
              <a:t>The assessment itself needs to be a worthwhile learning experience for pupils, rather than simply a task to measure what they’ve learned. </a:t>
            </a:r>
          </a:p>
          <a:p>
            <a:pPr>
              <a:defRPr/>
            </a:pPr>
            <a:endParaRPr lang="en-GB" sz="2600" dirty="0"/>
          </a:p>
          <a:p>
            <a:endParaRPr lang="en-GB" dirty="0"/>
          </a:p>
        </p:txBody>
      </p:sp>
      <p:graphicFrame>
        <p:nvGraphicFramePr>
          <p:cNvPr id="4" name="Table 3">
            <a:extLst>
              <a:ext uri="{FF2B5EF4-FFF2-40B4-BE49-F238E27FC236}">
                <a16:creationId xmlns:a16="http://schemas.microsoft.com/office/drawing/2014/main" id="{865C8837-C87A-411A-76FD-6C1B3F69850E}"/>
              </a:ext>
            </a:extLst>
          </p:cNvPr>
          <p:cNvGraphicFramePr>
            <a:graphicFrameLocks noGrp="1"/>
          </p:cNvGraphicFramePr>
          <p:nvPr>
            <p:extLst>
              <p:ext uri="{D42A27DB-BD31-4B8C-83A1-F6EECF244321}">
                <p14:modId xmlns:p14="http://schemas.microsoft.com/office/powerpoint/2010/main" val="3133915579"/>
              </p:ext>
            </p:extLst>
          </p:nvPr>
        </p:nvGraphicFramePr>
        <p:xfrm>
          <a:off x="1880643" y="1749056"/>
          <a:ext cx="6190751" cy="1045236"/>
        </p:xfrm>
        <a:graphic>
          <a:graphicData uri="http://schemas.openxmlformats.org/drawingml/2006/table">
            <a:tbl>
              <a:tblPr firstRow="1" firstCol="1" bandRow="1">
                <a:tableStyleId>{5C22544A-7EE6-4342-B048-85BDC9FD1C3A}</a:tableStyleId>
              </a:tblPr>
              <a:tblGrid>
                <a:gridCol w="2032257">
                  <a:extLst>
                    <a:ext uri="{9D8B030D-6E8A-4147-A177-3AD203B41FA5}">
                      <a16:colId xmlns:a16="http://schemas.microsoft.com/office/drawing/2014/main" val="1796935822"/>
                    </a:ext>
                  </a:extLst>
                </a:gridCol>
                <a:gridCol w="2032257">
                  <a:extLst>
                    <a:ext uri="{9D8B030D-6E8A-4147-A177-3AD203B41FA5}">
                      <a16:colId xmlns:a16="http://schemas.microsoft.com/office/drawing/2014/main" val="3767351179"/>
                    </a:ext>
                  </a:extLst>
                </a:gridCol>
                <a:gridCol w="93980">
                  <a:extLst>
                    <a:ext uri="{9D8B030D-6E8A-4147-A177-3AD203B41FA5}">
                      <a16:colId xmlns:a16="http://schemas.microsoft.com/office/drawing/2014/main" val="3579819019"/>
                    </a:ext>
                  </a:extLst>
                </a:gridCol>
                <a:gridCol w="2032257">
                  <a:extLst>
                    <a:ext uri="{9D8B030D-6E8A-4147-A177-3AD203B41FA5}">
                      <a16:colId xmlns:a16="http://schemas.microsoft.com/office/drawing/2014/main" val="1331813654"/>
                    </a:ext>
                  </a:extLst>
                </a:gridCol>
              </a:tblGrid>
              <a:tr h="460485">
                <a:tc>
                  <a:txBody>
                    <a:bodyPr/>
                    <a:lstStyle/>
                    <a:p>
                      <a:pPr>
                        <a:lnSpc>
                          <a:spcPct val="115000"/>
                        </a:lnSpc>
                      </a:pPr>
                      <a:r>
                        <a:rPr lang="en-GB" sz="1000" kern="100">
                          <a:effectLst/>
                        </a:rPr>
                        <a:t>Time</a:t>
                      </a:r>
                    </a:p>
                    <a:p>
                      <a:pPr>
                        <a:lnSpc>
                          <a:spcPct val="115000"/>
                        </a:lnSpc>
                      </a:pPr>
                      <a:r>
                        <a:rPr lang="en-GB" sz="1000" kern="100">
                          <a:effectLst/>
                        </a:rPr>
                        <a:t> </a:t>
                      </a:r>
                      <a:endParaRPr lang="en-GB" sz="10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lnSpc>
                          <a:spcPct val="115000"/>
                        </a:lnSpc>
                      </a:pPr>
                      <a:r>
                        <a:rPr lang="en-GB" sz="1000" kern="100" dirty="0">
                          <a:effectLst/>
                        </a:rPr>
                        <a:t>Session activities, organisation and management</a:t>
                      </a:r>
                      <a:endParaRPr lang="en-GB" sz="1000" kern="100" dirty="0">
                        <a:effectLst/>
                        <a:latin typeface="Times New Roman" panose="02020603050405020304" pitchFamily="18" charset="0"/>
                        <a:ea typeface="Times New Roman" panose="02020603050405020304" pitchFamily="18" charset="0"/>
                      </a:endParaRPr>
                    </a:p>
                  </a:txBody>
                  <a:tcPr marL="68580" marR="68580" marT="0" marB="0"/>
                </a:tc>
                <a:tc gridSpan="2">
                  <a:txBody>
                    <a:bodyPr/>
                    <a:lstStyle/>
                    <a:p>
                      <a:pPr>
                        <a:lnSpc>
                          <a:spcPct val="115000"/>
                        </a:lnSpc>
                      </a:pPr>
                      <a:r>
                        <a:rPr lang="en-GB" sz="1000" kern="100">
                          <a:effectLst/>
                        </a:rPr>
                        <a:t>Assessment for Learning (strategies and opportunities)</a:t>
                      </a:r>
                      <a:endParaRPr lang="en-GB" sz="1000" kern="10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4180467229"/>
                  </a:ext>
                </a:extLst>
              </a:tr>
              <a:tr h="194917">
                <a:tc rowSpan="3">
                  <a:txBody>
                    <a:bodyPr/>
                    <a:lstStyle/>
                    <a:p>
                      <a:pPr algn="ctr">
                        <a:lnSpc>
                          <a:spcPct val="115000"/>
                        </a:lnSpc>
                      </a:pPr>
                      <a:r>
                        <a:rPr lang="en-GB" sz="1000" kern="100">
                          <a:effectLst/>
                        </a:rPr>
                        <a:t> </a:t>
                      </a:r>
                      <a:endParaRPr lang="en-GB" sz="1000" kern="100">
                        <a:effectLst/>
                        <a:latin typeface="Times New Roman" panose="02020603050405020304" pitchFamily="18" charset="0"/>
                        <a:ea typeface="Times New Roman" panose="02020603050405020304" pitchFamily="18" charset="0"/>
                      </a:endParaRPr>
                    </a:p>
                  </a:txBody>
                  <a:tcPr marL="68580" marR="68580" marT="0" marB="0" anchor="ctr"/>
                </a:tc>
                <a:tc gridSpan="2">
                  <a:txBody>
                    <a:bodyPr/>
                    <a:lstStyle/>
                    <a:p>
                      <a:pPr>
                        <a:lnSpc>
                          <a:spcPct val="115000"/>
                        </a:lnSpc>
                      </a:pPr>
                      <a:r>
                        <a:rPr lang="en-GB" sz="1000" kern="100" dirty="0">
                          <a:effectLst/>
                        </a:rPr>
                        <a:t>Introduction</a:t>
                      </a:r>
                      <a:endParaRPr lang="en-GB" sz="1000" kern="1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tc>
                  <a:txBody>
                    <a:bodyPr/>
                    <a:lstStyle/>
                    <a:p>
                      <a:pPr>
                        <a:lnSpc>
                          <a:spcPct val="115000"/>
                        </a:lnSpc>
                      </a:pPr>
                      <a:r>
                        <a:rPr lang="en-GB" sz="1000" kern="100">
                          <a:effectLst/>
                        </a:rPr>
                        <a:t> </a:t>
                      </a:r>
                      <a:endParaRPr lang="en-GB" sz="10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090873856"/>
                  </a:ext>
                </a:extLst>
              </a:tr>
              <a:tr h="194917">
                <a:tc vMerge="1">
                  <a:txBody>
                    <a:bodyPr/>
                    <a:lstStyle/>
                    <a:p>
                      <a:endParaRPr lang="en-GB"/>
                    </a:p>
                  </a:txBody>
                  <a:tcPr/>
                </a:tc>
                <a:tc rowSpan="2" gridSpan="2">
                  <a:txBody>
                    <a:bodyPr/>
                    <a:lstStyle/>
                    <a:p>
                      <a:pPr>
                        <a:lnSpc>
                          <a:spcPct val="115000"/>
                        </a:lnSpc>
                      </a:pPr>
                      <a:r>
                        <a:rPr lang="en-GB" sz="1000" kern="100">
                          <a:effectLst/>
                        </a:rPr>
                        <a:t> </a:t>
                      </a:r>
                      <a:endParaRPr lang="en-GB" sz="1000" kern="100">
                        <a:effectLst/>
                        <a:latin typeface="Times New Roman" panose="02020603050405020304" pitchFamily="18" charset="0"/>
                        <a:ea typeface="Times New Roman" panose="02020603050405020304" pitchFamily="18" charset="0"/>
                      </a:endParaRPr>
                    </a:p>
                  </a:txBody>
                  <a:tcPr marL="68580" marR="68580" marT="0" marB="0"/>
                </a:tc>
                <a:tc rowSpan="2" hMerge="1">
                  <a:txBody>
                    <a:bodyPr/>
                    <a:lstStyle/>
                    <a:p>
                      <a:endParaRPr lang="en-GB"/>
                    </a:p>
                  </a:txBody>
                  <a:tcPr/>
                </a:tc>
                <a:tc>
                  <a:txBody>
                    <a:bodyPr/>
                    <a:lstStyle/>
                    <a:p>
                      <a:pPr>
                        <a:lnSpc>
                          <a:spcPct val="115000"/>
                        </a:lnSpc>
                      </a:pPr>
                      <a:r>
                        <a:rPr lang="en-GB" sz="1000" kern="100">
                          <a:effectLst/>
                        </a:rPr>
                        <a:t> </a:t>
                      </a:r>
                      <a:endParaRPr lang="en-GB" sz="10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512234564"/>
                  </a:ext>
                </a:extLst>
              </a:tr>
              <a:tr h="194917">
                <a:tc vMerge="1">
                  <a:txBody>
                    <a:bodyPr/>
                    <a:lstStyle/>
                    <a:p>
                      <a:endParaRPr lang="en-GB"/>
                    </a:p>
                  </a:txBody>
                  <a:tcPr/>
                </a:tc>
                <a:tc gridSpan="2" vMerge="1">
                  <a:txBody>
                    <a:bodyPr/>
                    <a:lstStyle/>
                    <a:p>
                      <a:endParaRPr lang="en-GB"/>
                    </a:p>
                  </a:txBody>
                  <a:tcPr/>
                </a:tc>
                <a:tc hMerge="1" vMerge="1">
                  <a:txBody>
                    <a:bodyPr/>
                    <a:lstStyle/>
                    <a:p>
                      <a:endParaRPr lang="en-GB"/>
                    </a:p>
                  </a:txBody>
                  <a:tcPr/>
                </a:tc>
                <a:tc>
                  <a:txBody>
                    <a:bodyPr/>
                    <a:lstStyle/>
                    <a:p>
                      <a:pPr>
                        <a:lnSpc>
                          <a:spcPct val="115000"/>
                        </a:lnSpc>
                      </a:pPr>
                      <a:r>
                        <a:rPr lang="en-GB" sz="1000" kern="100" dirty="0">
                          <a:effectLst/>
                        </a:rPr>
                        <a:t> </a:t>
                      </a:r>
                      <a:endParaRPr lang="en-GB" sz="1000" kern="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84109788"/>
                  </a:ext>
                </a:extLst>
              </a:tr>
            </a:tbl>
          </a:graphicData>
        </a:graphic>
      </p:graphicFrame>
    </p:spTree>
    <p:extLst>
      <p:ext uri="{BB962C8B-B14F-4D97-AF65-F5344CB8AC3E}">
        <p14:creationId xmlns:p14="http://schemas.microsoft.com/office/powerpoint/2010/main" val="2812836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995681" y="386080"/>
            <a:ext cx="8596668" cy="1320800"/>
          </a:xfrm>
        </p:spPr>
        <p:txBody>
          <a:bodyPr>
            <a:normAutofit/>
          </a:bodyPr>
          <a:lstStyle/>
          <a:p>
            <a:r>
              <a:rPr lang="en-GB" altLang="en-US" dirty="0"/>
              <a:t> </a:t>
            </a:r>
            <a:br>
              <a:rPr lang="en-GB" altLang="en-US" dirty="0"/>
            </a:br>
            <a:r>
              <a:rPr lang="en-GB" altLang="en-US" dirty="0" err="1"/>
              <a:t>Tasg</a:t>
            </a:r>
            <a:r>
              <a:rPr lang="en-GB" altLang="en-US" dirty="0"/>
              <a:t> 							Task</a:t>
            </a:r>
          </a:p>
        </p:txBody>
      </p:sp>
      <p:sp>
        <p:nvSpPr>
          <p:cNvPr id="3" name="Content Placeholder 2"/>
          <p:cNvSpPr>
            <a:spLocks noGrp="1"/>
          </p:cNvSpPr>
          <p:nvPr>
            <p:ph sz="half" idx="1"/>
          </p:nvPr>
        </p:nvSpPr>
        <p:spPr>
          <a:xfrm>
            <a:off x="677334" y="2160589"/>
            <a:ext cx="4184035" cy="2790718"/>
          </a:xfrm>
          <a:prstGeom prst="rect">
            <a:avLst/>
          </a:prstGeom>
        </p:spPr>
        <p:style>
          <a:lnRef idx="2">
            <a:schemeClr val="accent4"/>
          </a:lnRef>
          <a:fillRef idx="1">
            <a:schemeClr val="lt1"/>
          </a:fillRef>
          <a:effectRef idx="0">
            <a:schemeClr val="accent4"/>
          </a:effectRef>
          <a:fontRef idx="minor">
            <a:schemeClr val="dk1"/>
          </a:fontRef>
        </p:style>
        <p:txBody>
          <a:bodyPr>
            <a:normAutofit lnSpcReduction="10000"/>
          </a:bodyPr>
          <a:lstStyle/>
          <a:p>
            <a:pPr>
              <a:defRPr/>
            </a:pPr>
            <a:r>
              <a:rPr lang="en-GB" dirty="0" err="1"/>
              <a:t>Edrychwch</a:t>
            </a:r>
            <a:r>
              <a:rPr lang="en-GB" dirty="0"/>
              <a:t> </a:t>
            </a:r>
            <a:r>
              <a:rPr lang="en-GB" dirty="0" err="1"/>
              <a:t>ar</a:t>
            </a:r>
            <a:r>
              <a:rPr lang="en-GB" dirty="0"/>
              <a:t> y strategaethau Asesu </a:t>
            </a:r>
            <a:r>
              <a:rPr lang="en-GB" dirty="0" err="1"/>
              <a:t>ar</a:t>
            </a:r>
            <a:r>
              <a:rPr lang="en-GB" dirty="0"/>
              <a:t> gyfer Dysgu sydd wedi </a:t>
            </a:r>
            <a:r>
              <a:rPr lang="en-GB" dirty="0" err="1"/>
              <a:t>eu</a:t>
            </a:r>
            <a:r>
              <a:rPr lang="en-GB" dirty="0"/>
              <a:t> </a:t>
            </a:r>
            <a:r>
              <a:rPr lang="en-GB" dirty="0" err="1"/>
              <a:t>cymryd</a:t>
            </a:r>
            <a:r>
              <a:rPr lang="en-GB" dirty="0"/>
              <a:t> o </a:t>
            </a:r>
            <a:r>
              <a:rPr lang="en-GB" dirty="0" err="1"/>
              <a:t>bwynt</a:t>
            </a:r>
            <a:r>
              <a:rPr lang="en-GB" dirty="0"/>
              <a:t> </a:t>
            </a:r>
            <a:r>
              <a:rPr lang="en-GB" dirty="0" err="1"/>
              <a:t>pwer</a:t>
            </a:r>
            <a:r>
              <a:rPr lang="en-GB" dirty="0"/>
              <a:t> </a:t>
            </a:r>
            <a:r>
              <a:rPr lang="en-GB" dirty="0" err="1"/>
              <a:t>AaGD</a:t>
            </a:r>
            <a:r>
              <a:rPr lang="en-GB" dirty="0"/>
              <a:t> Mike </a:t>
            </a:r>
            <a:r>
              <a:rPr lang="en-GB" dirty="0" err="1"/>
              <a:t>Gershon</a:t>
            </a:r>
            <a:r>
              <a:rPr lang="en-GB" dirty="0"/>
              <a:t> (rhestr gyfeirnodi)</a:t>
            </a:r>
          </a:p>
          <a:p>
            <a:pPr>
              <a:defRPr/>
            </a:pPr>
            <a:r>
              <a:rPr lang="en-GB" dirty="0" err="1"/>
              <a:t>Dewisiwch</a:t>
            </a:r>
            <a:r>
              <a:rPr lang="en-GB" dirty="0"/>
              <a:t> 2 strategaeth a </a:t>
            </a:r>
            <a:r>
              <a:rPr lang="en-GB" dirty="0" err="1"/>
              <a:t>nodwch</a:t>
            </a:r>
            <a:r>
              <a:rPr lang="en-GB" dirty="0"/>
              <a:t> yr egwyddorion </a:t>
            </a:r>
            <a:r>
              <a:rPr lang="en-GB" dirty="0" err="1"/>
              <a:t>AaGD</a:t>
            </a:r>
            <a:r>
              <a:rPr lang="en-GB" dirty="0"/>
              <a:t> sy’n </a:t>
            </a:r>
            <a:r>
              <a:rPr lang="en-GB" dirty="0" err="1"/>
              <a:t>eu</a:t>
            </a:r>
            <a:r>
              <a:rPr lang="en-GB" dirty="0"/>
              <a:t> </a:t>
            </a:r>
            <a:r>
              <a:rPr lang="en-GB" dirty="0" err="1"/>
              <a:t>tanategu</a:t>
            </a:r>
            <a:r>
              <a:rPr lang="en-GB" dirty="0"/>
              <a:t>. (</a:t>
            </a:r>
            <a:r>
              <a:rPr lang="en-GB" dirty="0" err="1"/>
              <a:t>Ystyriwch</a:t>
            </a:r>
            <a:r>
              <a:rPr lang="en-GB" dirty="0"/>
              <a:t> y </a:t>
            </a:r>
            <a:r>
              <a:rPr lang="en-GB" dirty="0" err="1"/>
              <a:t>pum</a:t>
            </a:r>
            <a:r>
              <a:rPr lang="en-GB" dirty="0"/>
              <a:t> </a:t>
            </a:r>
            <a:r>
              <a:rPr lang="en-GB" dirty="0" err="1"/>
              <a:t>egwyddor</a:t>
            </a:r>
            <a:r>
              <a:rPr lang="en-GB" dirty="0"/>
              <a:t> </a:t>
            </a:r>
            <a:r>
              <a:rPr lang="en-GB" dirty="0" err="1"/>
              <a:t>canlynol</a:t>
            </a:r>
            <a:r>
              <a:rPr lang="en-GB" dirty="0"/>
              <a:t>)</a:t>
            </a:r>
          </a:p>
        </p:txBody>
      </p:sp>
      <p:sp>
        <p:nvSpPr>
          <p:cNvPr id="2" name="Content Placeholder 1"/>
          <p:cNvSpPr>
            <a:spLocks noGrp="1"/>
          </p:cNvSpPr>
          <p:nvPr>
            <p:ph sz="half" idx="2"/>
          </p:nvPr>
        </p:nvSpPr>
        <p:spPr>
          <a:xfrm>
            <a:off x="5089970" y="2160590"/>
            <a:ext cx="4184034" cy="2790718"/>
          </a:xfrm>
          <a:prstGeom prst="rect">
            <a:avLst/>
          </a:prstGeom>
        </p:spPr>
        <p:style>
          <a:lnRef idx="2">
            <a:schemeClr val="accent5"/>
          </a:lnRef>
          <a:fillRef idx="1">
            <a:schemeClr val="lt1"/>
          </a:fillRef>
          <a:effectRef idx="0">
            <a:schemeClr val="accent5"/>
          </a:effectRef>
          <a:fontRef idx="minor">
            <a:schemeClr val="dk1"/>
          </a:fontRef>
        </p:style>
        <p:txBody>
          <a:bodyPr>
            <a:normAutofit lnSpcReduction="10000"/>
          </a:bodyPr>
          <a:lstStyle/>
          <a:p>
            <a:pPr>
              <a:defRPr/>
            </a:pPr>
            <a:r>
              <a:rPr lang="en-GB" dirty="0"/>
              <a:t>Look at the following Assessment for Learning strategies taken from Mike Gershon’s useful </a:t>
            </a:r>
            <a:r>
              <a:rPr lang="en-GB" dirty="0" err="1"/>
              <a:t>AfL</a:t>
            </a:r>
            <a:r>
              <a:rPr lang="en-GB" dirty="0"/>
              <a:t> </a:t>
            </a:r>
            <a:r>
              <a:rPr lang="en-GB" dirty="0" err="1"/>
              <a:t>powerpoint</a:t>
            </a:r>
            <a:r>
              <a:rPr lang="en-GB" dirty="0"/>
              <a:t> (n.d.)</a:t>
            </a:r>
          </a:p>
          <a:p>
            <a:pPr marL="0" indent="0">
              <a:buNone/>
              <a:defRPr/>
            </a:pPr>
            <a:endParaRPr lang="en-GB" dirty="0"/>
          </a:p>
          <a:p>
            <a:pPr>
              <a:defRPr/>
            </a:pPr>
            <a:r>
              <a:rPr lang="en-GB" dirty="0"/>
              <a:t>Choose two strategies and identify the underpinning principles of </a:t>
            </a:r>
            <a:r>
              <a:rPr lang="en-GB" dirty="0" err="1"/>
              <a:t>AfL</a:t>
            </a:r>
            <a:r>
              <a:rPr lang="en-GB" dirty="0"/>
              <a:t> (Refer back to the 5 principles of </a:t>
            </a:r>
            <a:r>
              <a:rPr lang="en-GB" dirty="0" err="1"/>
              <a:t>AfL</a:t>
            </a:r>
            <a:r>
              <a:rPr lang="en-GB" dirty="0"/>
              <a:t>). </a:t>
            </a:r>
          </a:p>
          <a:p>
            <a:endParaRPr lang="en-GB" dirty="0"/>
          </a:p>
        </p:txBody>
      </p:sp>
    </p:spTree>
    <p:extLst>
      <p:ext uri="{BB962C8B-B14F-4D97-AF65-F5344CB8AC3E}">
        <p14:creationId xmlns:p14="http://schemas.microsoft.com/office/powerpoint/2010/main" val="15223490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err="1">
                <a:ea typeface="MS PGothic" pitchFamily="34" charset="-128"/>
              </a:rPr>
              <a:t>Goleuadau</a:t>
            </a:r>
            <a:r>
              <a:rPr lang="en-GB" altLang="en-US" dirty="0">
                <a:ea typeface="MS PGothic" pitchFamily="34" charset="-128"/>
              </a:rPr>
              <a:t> </a:t>
            </a:r>
            <a:r>
              <a:rPr lang="en-GB" altLang="en-US" dirty="0" err="1">
                <a:ea typeface="MS PGothic" pitchFamily="34" charset="-128"/>
              </a:rPr>
              <a:t>Traffig</a:t>
            </a:r>
            <a:endParaRPr lang="en-GB" altLang="en-US" dirty="0">
              <a:ea typeface="MS PGothic" pitchFamily="34" charset="-128"/>
            </a:endParaRPr>
          </a:p>
        </p:txBody>
      </p:sp>
      <p:sp>
        <p:nvSpPr>
          <p:cNvPr id="22531" name="Rectangle 3"/>
          <p:cNvSpPr>
            <a:spLocks noGrp="1" noChangeArrowheads="1"/>
          </p:cNvSpPr>
          <p:nvPr>
            <p:ph type="body" sz="half" idx="1"/>
          </p:nvPr>
        </p:nvSpPr>
        <p:spPr>
          <a:xfrm>
            <a:off x="1981200" y="1600201"/>
            <a:ext cx="4546848" cy="4525963"/>
          </a:xfrm>
        </p:spPr>
        <p:txBody>
          <a:bodyPr>
            <a:normAutofit/>
          </a:bodyPr>
          <a:lstStyle/>
          <a:p>
            <a:pPr eaLnBrk="1" hangingPunct="1">
              <a:buFontTx/>
              <a:buNone/>
            </a:pPr>
            <a:r>
              <a:rPr lang="en-GB" altLang="en-US" sz="1600" dirty="0" err="1">
                <a:ea typeface="MS PGothic" pitchFamily="34" charset="-128"/>
              </a:rPr>
              <a:t>Defnyddio</a:t>
            </a:r>
            <a:r>
              <a:rPr lang="en-GB" altLang="en-US" sz="1600" dirty="0">
                <a:ea typeface="MS PGothic" pitchFamily="34" charset="-128"/>
              </a:rPr>
              <a:t> </a:t>
            </a:r>
            <a:r>
              <a:rPr lang="en-GB" altLang="en-US" sz="1600" dirty="0" err="1">
                <a:ea typeface="MS PGothic" pitchFamily="34" charset="-128"/>
              </a:rPr>
              <a:t>goleuadau</a:t>
            </a:r>
            <a:r>
              <a:rPr lang="en-GB" altLang="en-US" sz="1600" dirty="0">
                <a:ea typeface="MS PGothic" pitchFamily="34" charset="-128"/>
              </a:rPr>
              <a:t> </a:t>
            </a:r>
            <a:r>
              <a:rPr lang="en-GB" altLang="en-US" sz="1600" dirty="0" err="1">
                <a:ea typeface="MS PGothic" pitchFamily="34" charset="-128"/>
              </a:rPr>
              <a:t>traffig</a:t>
            </a:r>
            <a:r>
              <a:rPr lang="en-GB" altLang="en-US" sz="1600" dirty="0">
                <a:ea typeface="MS PGothic" pitchFamily="34" charset="-128"/>
              </a:rPr>
              <a:t> fel modd </a:t>
            </a:r>
            <a:r>
              <a:rPr lang="en-GB" altLang="en-US" sz="1600" dirty="0" err="1">
                <a:ea typeface="MS PGothic" pitchFamily="34" charset="-128"/>
              </a:rPr>
              <a:t>gweledol</a:t>
            </a:r>
            <a:r>
              <a:rPr lang="en-GB" altLang="en-US" sz="1600" dirty="0">
                <a:ea typeface="MS PGothic" pitchFamily="34" charset="-128"/>
              </a:rPr>
              <a:t> o arddangos dealltwriaeth.</a:t>
            </a:r>
          </a:p>
          <a:p>
            <a:pPr eaLnBrk="1" hangingPunct="1">
              <a:buFontTx/>
              <a:buNone/>
            </a:pPr>
            <a:r>
              <a:rPr lang="en-GB" altLang="en-US" sz="1600" dirty="0" err="1">
                <a:ea typeface="MS PGothic" pitchFamily="34" charset="-128"/>
              </a:rPr>
              <a:t>e.e</a:t>
            </a:r>
            <a:r>
              <a:rPr lang="en-GB" altLang="en-US" sz="1600" dirty="0">
                <a:ea typeface="MS PGothic" pitchFamily="34" charset="-128"/>
              </a:rPr>
              <a:t>. </a:t>
            </a:r>
          </a:p>
          <a:p>
            <a:pPr eaLnBrk="1" hangingPunct="1"/>
            <a:r>
              <a:rPr lang="en-GB" altLang="en-US" sz="1600" dirty="0">
                <a:ea typeface="MS PGothic" pitchFamily="34" charset="-128"/>
              </a:rPr>
              <a:t>Mae gan </a:t>
            </a:r>
            <a:r>
              <a:rPr lang="en-GB" altLang="en-US" sz="1600" dirty="0" err="1">
                <a:ea typeface="MS PGothic" pitchFamily="34" charset="-128"/>
              </a:rPr>
              <a:t>ddisgyblion</a:t>
            </a:r>
            <a:r>
              <a:rPr lang="en-GB" altLang="en-US" sz="1600" dirty="0">
                <a:ea typeface="MS PGothic" pitchFamily="34" charset="-128"/>
              </a:rPr>
              <a:t> </a:t>
            </a:r>
            <a:r>
              <a:rPr lang="en-GB" altLang="en-US" sz="1600" dirty="0" err="1">
                <a:ea typeface="MS PGothic" pitchFamily="34" charset="-128"/>
              </a:rPr>
              <a:t>gardiau</a:t>
            </a:r>
            <a:r>
              <a:rPr lang="en-GB" altLang="en-US" sz="1600" dirty="0">
                <a:ea typeface="MS PGothic" pitchFamily="34" charset="-128"/>
              </a:rPr>
              <a:t> </a:t>
            </a:r>
            <a:r>
              <a:rPr lang="en-GB" altLang="en-US" sz="1600" dirty="0" err="1">
                <a:ea typeface="MS PGothic" pitchFamily="34" charset="-128"/>
              </a:rPr>
              <a:t>coch</a:t>
            </a:r>
            <a:r>
              <a:rPr lang="en-GB" altLang="en-US" sz="1600" dirty="0">
                <a:ea typeface="MS PGothic" pitchFamily="34" charset="-128"/>
              </a:rPr>
              <a:t>, </a:t>
            </a:r>
            <a:r>
              <a:rPr lang="en-GB" altLang="en-US" sz="1600" dirty="0" err="1">
                <a:ea typeface="MS PGothic" pitchFamily="34" charset="-128"/>
              </a:rPr>
              <a:t>melyn</a:t>
            </a:r>
            <a:r>
              <a:rPr lang="en-GB" altLang="en-US" sz="1600" dirty="0">
                <a:ea typeface="MS PGothic" pitchFamily="34" charset="-128"/>
              </a:rPr>
              <a:t> a </a:t>
            </a:r>
            <a:r>
              <a:rPr lang="en-GB" altLang="en-US" sz="1600" dirty="0" err="1">
                <a:ea typeface="MS PGothic" pitchFamily="34" charset="-128"/>
              </a:rPr>
              <a:t>gwyrdd</a:t>
            </a:r>
            <a:r>
              <a:rPr lang="en-GB" altLang="en-US" sz="1600" dirty="0">
                <a:ea typeface="MS PGothic" pitchFamily="34" charset="-128"/>
              </a:rPr>
              <a:t>. </a:t>
            </a:r>
            <a:r>
              <a:rPr lang="en-GB" altLang="en-US" sz="1600" dirty="0" err="1">
                <a:ea typeface="MS PGothic" pitchFamily="34" charset="-128"/>
              </a:rPr>
              <a:t>Maent</a:t>
            </a:r>
            <a:r>
              <a:rPr lang="en-GB" altLang="en-US" sz="1600" dirty="0">
                <a:ea typeface="MS PGothic" pitchFamily="34" charset="-128"/>
              </a:rPr>
              <a:t>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gallu</a:t>
            </a:r>
            <a:r>
              <a:rPr lang="en-GB" altLang="en-US" sz="1600" dirty="0">
                <a:ea typeface="MS PGothic" pitchFamily="34" charset="-128"/>
              </a:rPr>
              <a:t> </a:t>
            </a:r>
            <a:r>
              <a:rPr lang="en-GB" altLang="en-US" sz="1600" dirty="0" err="1">
                <a:ea typeface="MS PGothic" pitchFamily="34" charset="-128"/>
              </a:rPr>
              <a:t>dangos</a:t>
            </a:r>
            <a:r>
              <a:rPr lang="en-GB" altLang="en-US" sz="1600" dirty="0">
                <a:ea typeface="MS PGothic" pitchFamily="34" charset="-128"/>
              </a:rPr>
              <a:t> </a:t>
            </a:r>
            <a:r>
              <a:rPr lang="en-GB" altLang="en-US" sz="1600" dirty="0" err="1">
                <a:ea typeface="MS PGothic" pitchFamily="34" charset="-128"/>
              </a:rPr>
              <a:t>rhain</a:t>
            </a:r>
            <a:r>
              <a:rPr lang="en-GB" altLang="en-US" sz="1600" dirty="0">
                <a:ea typeface="MS PGothic" pitchFamily="34" charset="-128"/>
              </a:rPr>
              <a:t> </a:t>
            </a:r>
            <a:r>
              <a:rPr lang="en-GB" altLang="en-US" sz="1600" dirty="0" err="1">
                <a:ea typeface="MS PGothic" pitchFamily="34" charset="-128"/>
              </a:rPr>
              <a:t>ar</a:t>
            </a:r>
            <a:r>
              <a:rPr lang="en-GB" altLang="en-US" sz="1600" dirty="0">
                <a:ea typeface="MS PGothic" pitchFamily="34" charset="-128"/>
              </a:rPr>
              <a:t> y </a:t>
            </a:r>
            <a:r>
              <a:rPr lang="en-GB" altLang="en-US" sz="1600" dirty="0" err="1">
                <a:ea typeface="MS PGothic" pitchFamily="34" charset="-128"/>
              </a:rPr>
              <a:t>ddesg</a:t>
            </a:r>
            <a:r>
              <a:rPr lang="en-GB" altLang="en-US" sz="1600" dirty="0">
                <a:ea typeface="MS PGothic" pitchFamily="34" charset="-128"/>
              </a:rPr>
              <a:t> </a:t>
            </a:r>
            <a:r>
              <a:rPr lang="en-GB" altLang="en-US" sz="1600" dirty="0" err="1">
                <a:ea typeface="MS PGothic" pitchFamily="34" charset="-128"/>
              </a:rPr>
              <a:t>neu</a:t>
            </a:r>
            <a:r>
              <a:rPr lang="en-GB" altLang="en-US" sz="1600" dirty="0">
                <a:ea typeface="MS PGothic" pitchFamily="34" charset="-128"/>
              </a:rPr>
              <a:t>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yr</a:t>
            </a:r>
            <a:r>
              <a:rPr lang="en-GB" altLang="en-US" sz="1600" dirty="0">
                <a:ea typeface="MS PGothic" pitchFamily="34" charset="-128"/>
              </a:rPr>
              <a:t> </a:t>
            </a:r>
            <a:r>
              <a:rPr lang="en-GB" altLang="en-US" sz="1600" dirty="0" err="1">
                <a:ea typeface="MS PGothic" pitchFamily="34" charset="-128"/>
              </a:rPr>
              <a:t>awyr</a:t>
            </a:r>
            <a:r>
              <a:rPr lang="en-GB" altLang="en-US" sz="1600" dirty="0">
                <a:ea typeface="MS PGothic" pitchFamily="34" charset="-128"/>
              </a:rPr>
              <a:t> (</a:t>
            </a:r>
            <a:r>
              <a:rPr lang="en-GB" altLang="en-US" sz="1600" dirty="0" err="1">
                <a:ea typeface="MS PGothic" pitchFamily="34" charset="-128"/>
              </a:rPr>
              <a:t>Coch</a:t>
            </a:r>
            <a:r>
              <a:rPr lang="en-GB" altLang="en-US" sz="1600" dirty="0">
                <a:ea typeface="MS PGothic" pitchFamily="34" charset="-128"/>
              </a:rPr>
              <a:t> = dim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deall</a:t>
            </a:r>
            <a:r>
              <a:rPr lang="en-GB" altLang="en-US" sz="1600" dirty="0">
                <a:ea typeface="MS PGothic" pitchFamily="34" charset="-128"/>
              </a:rPr>
              <a:t>, </a:t>
            </a:r>
            <a:r>
              <a:rPr lang="en-GB" altLang="en-US" sz="1600" dirty="0" err="1">
                <a:ea typeface="MS PGothic" pitchFamily="34" charset="-128"/>
              </a:rPr>
              <a:t>gwyrdd</a:t>
            </a:r>
            <a:r>
              <a:rPr lang="en-GB" altLang="en-US" sz="1600" dirty="0">
                <a:ea typeface="MS PGothic" pitchFamily="34" charset="-128"/>
              </a:rPr>
              <a:t> – </a:t>
            </a:r>
            <a:r>
              <a:rPr lang="en-GB" altLang="en-US" sz="1600" dirty="0" err="1">
                <a:ea typeface="MS PGothic" pitchFamily="34" charset="-128"/>
              </a:rPr>
              <a:t>deall</a:t>
            </a:r>
            <a:r>
              <a:rPr lang="en-GB" altLang="en-US" sz="1600" dirty="0">
                <a:ea typeface="MS PGothic" pitchFamily="34" charset="-128"/>
              </a:rPr>
              <a:t>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llwyr</a:t>
            </a:r>
            <a:r>
              <a:rPr lang="en-GB" altLang="en-US" sz="1600" dirty="0">
                <a:ea typeface="MS PGothic" pitchFamily="34" charset="-128"/>
              </a:rPr>
              <a:t> </a:t>
            </a:r>
            <a:r>
              <a:rPr lang="en-GB" altLang="en-US" sz="1600" dirty="0" err="1">
                <a:ea typeface="MS PGothic" pitchFamily="34" charset="-128"/>
              </a:rPr>
              <a:t>ayb</a:t>
            </a:r>
            <a:r>
              <a:rPr lang="en-GB" altLang="en-US" sz="1600" dirty="0">
                <a:ea typeface="MS PGothic" pitchFamily="34" charset="-128"/>
              </a:rPr>
              <a:t>.)</a:t>
            </a:r>
          </a:p>
          <a:p>
            <a:pPr eaLnBrk="1" hangingPunct="1"/>
            <a:endParaRPr lang="en-GB" altLang="en-US" sz="1600" dirty="0">
              <a:ea typeface="MS PGothic" pitchFamily="34" charset="-128"/>
            </a:endParaRPr>
          </a:p>
          <a:p>
            <a:pPr eaLnBrk="1" hangingPunct="1"/>
            <a:r>
              <a:rPr lang="en-GB" altLang="en-US" sz="1600" dirty="0">
                <a:ea typeface="MS PGothic" pitchFamily="34" charset="-128"/>
              </a:rPr>
              <a:t>Disgyblion yn </a:t>
            </a:r>
            <a:r>
              <a:rPr lang="en-GB" altLang="en-US" sz="1600" dirty="0" err="1">
                <a:ea typeface="MS PGothic" pitchFamily="34" charset="-128"/>
              </a:rPr>
              <a:t>hunan</a:t>
            </a:r>
            <a:r>
              <a:rPr lang="en-GB" altLang="en-US" sz="1600" dirty="0">
                <a:ea typeface="MS PGothic" pitchFamily="34" charset="-128"/>
              </a:rPr>
              <a:t> – asesu gan </a:t>
            </a:r>
            <a:r>
              <a:rPr lang="en-GB" altLang="en-US" sz="1600" dirty="0" err="1">
                <a:ea typeface="MS PGothic" pitchFamily="34" charset="-128"/>
              </a:rPr>
              <a:t>ddefnyddio’r</a:t>
            </a:r>
            <a:r>
              <a:rPr lang="en-GB" altLang="en-US" sz="1600" dirty="0">
                <a:ea typeface="MS PGothic" pitchFamily="34" charset="-128"/>
              </a:rPr>
              <a:t> </a:t>
            </a:r>
            <a:r>
              <a:rPr lang="en-GB" altLang="en-US" sz="1600" dirty="0" err="1">
                <a:ea typeface="MS PGothic" pitchFamily="34" charset="-128"/>
              </a:rPr>
              <a:t>goleuadau</a:t>
            </a:r>
            <a:r>
              <a:rPr lang="en-GB" altLang="en-US" sz="1600" dirty="0">
                <a:ea typeface="MS PGothic" pitchFamily="34" charset="-128"/>
              </a:rPr>
              <a:t> </a:t>
            </a:r>
            <a:r>
              <a:rPr lang="en-GB" altLang="en-US" sz="1600" dirty="0" err="1">
                <a:ea typeface="MS PGothic" pitchFamily="34" charset="-128"/>
              </a:rPr>
              <a:t>traffig</a:t>
            </a:r>
            <a:r>
              <a:rPr lang="en-GB" altLang="en-US" sz="1600" dirty="0">
                <a:ea typeface="MS PGothic" pitchFamily="34" charset="-128"/>
              </a:rPr>
              <a:t>. </a:t>
            </a:r>
            <a:r>
              <a:rPr lang="en-GB" altLang="en-US" sz="1600" dirty="0" err="1">
                <a:ea typeface="MS PGothic" pitchFamily="34" charset="-128"/>
              </a:rPr>
              <a:t>Athrawon</a:t>
            </a:r>
            <a:r>
              <a:rPr lang="en-GB" altLang="en-US" sz="1600" dirty="0">
                <a:ea typeface="MS PGothic" pitchFamily="34" charset="-128"/>
              </a:rPr>
              <a:t> yn gallu </a:t>
            </a:r>
            <a:r>
              <a:rPr lang="en-GB" altLang="en-US" sz="1600" dirty="0" err="1">
                <a:ea typeface="MS PGothic" pitchFamily="34" charset="-128"/>
              </a:rPr>
              <a:t>cofnodi</a:t>
            </a:r>
            <a:r>
              <a:rPr lang="en-GB" altLang="en-US" sz="1600" dirty="0">
                <a:ea typeface="MS PGothic" pitchFamily="34" charset="-128"/>
              </a:rPr>
              <a:t> rhain yn </a:t>
            </a:r>
            <a:r>
              <a:rPr lang="en-GB" altLang="en-US" sz="1600" dirty="0" err="1">
                <a:ea typeface="MS PGothic" pitchFamily="34" charset="-128"/>
              </a:rPr>
              <a:t>weledol</a:t>
            </a:r>
            <a:r>
              <a:rPr lang="en-GB" altLang="en-US" sz="1600" dirty="0">
                <a:ea typeface="MS PGothic" pitchFamily="34" charset="-128"/>
              </a:rPr>
              <a:t> yn </a:t>
            </a:r>
            <a:r>
              <a:rPr lang="en-GB" altLang="en-US" sz="1600" dirty="0" err="1">
                <a:ea typeface="MS PGothic" pitchFamily="34" charset="-128"/>
              </a:rPr>
              <a:t>eu</a:t>
            </a:r>
            <a:r>
              <a:rPr lang="en-GB" altLang="en-US" sz="1600" dirty="0">
                <a:ea typeface="MS PGothic" pitchFamily="34" charset="-128"/>
              </a:rPr>
              <a:t> </a:t>
            </a:r>
            <a:r>
              <a:rPr lang="en-GB" altLang="en-US" sz="1600" dirty="0" err="1">
                <a:ea typeface="MS PGothic" pitchFamily="34" charset="-128"/>
              </a:rPr>
              <a:t>llyfrau</a:t>
            </a:r>
            <a:r>
              <a:rPr lang="en-GB" altLang="en-US" sz="1600" dirty="0">
                <a:ea typeface="MS PGothic" pitchFamily="34" charset="-128"/>
              </a:rPr>
              <a:t> marcio. </a:t>
            </a:r>
          </a:p>
          <a:p>
            <a:pPr eaLnBrk="1" hangingPunct="1"/>
            <a:endParaRPr lang="en-GB" altLang="en-US" sz="1600" dirty="0">
              <a:ea typeface="MS PGothic" pitchFamily="34" charset="-128"/>
            </a:endParaRPr>
          </a:p>
          <a:p>
            <a:pPr eaLnBrk="1" hangingPunct="1"/>
            <a:r>
              <a:rPr lang="en-GB" altLang="en-US" sz="1600" dirty="0" err="1">
                <a:ea typeface="MS PGothic" pitchFamily="34" charset="-128"/>
              </a:rPr>
              <a:t>Asesu</a:t>
            </a:r>
            <a:r>
              <a:rPr lang="en-GB" altLang="en-US" sz="1600" dirty="0">
                <a:ea typeface="MS PGothic" pitchFamily="34" charset="-128"/>
              </a:rPr>
              <a:t> </a:t>
            </a:r>
            <a:r>
              <a:rPr lang="en-GB" altLang="en-US" sz="1600" dirty="0" err="1">
                <a:ea typeface="MS PGothic" pitchFamily="34" charset="-128"/>
              </a:rPr>
              <a:t>cyfoedion</a:t>
            </a:r>
            <a:r>
              <a:rPr lang="en-GB" altLang="en-US" sz="1600" dirty="0">
                <a:ea typeface="MS PGothic" pitchFamily="34" charset="-128"/>
              </a:rPr>
              <a:t> </a:t>
            </a:r>
            <a:r>
              <a:rPr lang="en-GB" altLang="en-US" sz="1600" dirty="0" err="1">
                <a:ea typeface="MS PGothic" pitchFamily="34" charset="-128"/>
              </a:rPr>
              <a:t>ayb</a:t>
            </a:r>
            <a:r>
              <a:rPr lang="en-GB" altLang="en-US" sz="1600" dirty="0">
                <a:ea typeface="MS PGothic" pitchFamily="34" charset="-128"/>
              </a:rPr>
              <a:t>. </a:t>
            </a:r>
            <a:r>
              <a:rPr lang="en-GB" altLang="en-US" sz="1600" dirty="0" err="1">
                <a:ea typeface="MS PGothic" pitchFamily="34" charset="-128"/>
              </a:rPr>
              <a:t>Gan</a:t>
            </a:r>
            <a:r>
              <a:rPr lang="en-GB" altLang="en-US" sz="1600" dirty="0">
                <a:ea typeface="MS PGothic" pitchFamily="34" charset="-128"/>
              </a:rPr>
              <a:t> </a:t>
            </a:r>
            <a:r>
              <a:rPr lang="en-GB" altLang="en-US" sz="1600" dirty="0" err="1">
                <a:ea typeface="MS PGothic" pitchFamily="34" charset="-128"/>
              </a:rPr>
              <a:t>ddefnyddio</a:t>
            </a:r>
            <a:r>
              <a:rPr lang="en-GB" altLang="en-US" sz="1600" dirty="0">
                <a:ea typeface="MS PGothic" pitchFamily="34" charset="-128"/>
              </a:rPr>
              <a:t> </a:t>
            </a:r>
            <a:r>
              <a:rPr lang="en-GB" altLang="en-US" sz="1600" dirty="0" err="1">
                <a:ea typeface="MS PGothic" pitchFamily="34" charset="-128"/>
              </a:rPr>
              <a:t>goleuadau</a:t>
            </a:r>
            <a:r>
              <a:rPr lang="en-GB" altLang="en-US" sz="1600" dirty="0">
                <a:ea typeface="MS PGothic" pitchFamily="34" charset="-128"/>
              </a:rPr>
              <a:t> </a:t>
            </a:r>
            <a:r>
              <a:rPr lang="en-GB" altLang="en-US" sz="1600" dirty="0" err="1">
                <a:ea typeface="MS PGothic" pitchFamily="34" charset="-128"/>
              </a:rPr>
              <a:t>traffig</a:t>
            </a:r>
            <a:r>
              <a:rPr lang="en-GB" altLang="en-US" sz="1600" dirty="0">
                <a:ea typeface="MS PGothic" pitchFamily="34" charset="-128"/>
              </a:rPr>
              <a:t>. </a:t>
            </a:r>
          </a:p>
          <a:p>
            <a:pPr eaLnBrk="1" hangingPunct="1">
              <a:buFontTx/>
              <a:buNone/>
            </a:pPr>
            <a:endParaRPr lang="en-GB" altLang="en-US" sz="1600" dirty="0">
              <a:ea typeface="MS PGothic" pitchFamily="34" charset="-128"/>
            </a:endParaRPr>
          </a:p>
        </p:txBody>
      </p:sp>
      <p:pic>
        <p:nvPicPr>
          <p:cNvPr id="22532" name="Picture 6" descr="http://gocomplainontheinternet.com/wp-content/uploads/2008/11/traffic_ligh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571625"/>
            <a:ext cx="32686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6637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a:ea typeface="MS PGothic" pitchFamily="34" charset="-128"/>
              </a:rPr>
              <a:t>Traffic Lights</a:t>
            </a:r>
          </a:p>
        </p:txBody>
      </p:sp>
      <p:sp>
        <p:nvSpPr>
          <p:cNvPr id="22531" name="Rectangle 3"/>
          <p:cNvSpPr>
            <a:spLocks noGrp="1" noChangeArrowheads="1"/>
          </p:cNvSpPr>
          <p:nvPr>
            <p:ph type="body" sz="half" idx="1"/>
          </p:nvPr>
        </p:nvSpPr>
        <p:spPr/>
        <p:txBody>
          <a:bodyPr>
            <a:normAutofit/>
          </a:bodyPr>
          <a:lstStyle/>
          <a:p>
            <a:pPr eaLnBrk="1" hangingPunct="1">
              <a:buFontTx/>
              <a:buNone/>
            </a:pPr>
            <a:r>
              <a:rPr lang="en-GB" altLang="en-US" sz="1600" dirty="0">
                <a:ea typeface="MS PGothic" pitchFamily="34" charset="-128"/>
              </a:rPr>
              <a:t>Use traffic lights as a visual means of </a:t>
            </a:r>
          </a:p>
          <a:p>
            <a:pPr eaLnBrk="1" hangingPunct="1">
              <a:buFontTx/>
              <a:buNone/>
            </a:pPr>
            <a:r>
              <a:rPr lang="en-GB" altLang="en-US" sz="1600" dirty="0">
                <a:ea typeface="MS PGothic" pitchFamily="34" charset="-128"/>
              </a:rPr>
              <a:t>showing understanding.</a:t>
            </a:r>
          </a:p>
          <a:p>
            <a:pPr eaLnBrk="1" hangingPunct="1">
              <a:buFontTx/>
              <a:buNone/>
            </a:pPr>
            <a:endParaRPr lang="en-GB" altLang="en-US" sz="1600" dirty="0">
              <a:ea typeface="MS PGothic" pitchFamily="34" charset="-128"/>
            </a:endParaRPr>
          </a:p>
          <a:p>
            <a:pPr eaLnBrk="1" hangingPunct="1">
              <a:buFontTx/>
              <a:buNone/>
            </a:pPr>
            <a:r>
              <a:rPr lang="en-GB" altLang="en-US" sz="1600" dirty="0">
                <a:ea typeface="MS PGothic" pitchFamily="34" charset="-128"/>
              </a:rPr>
              <a:t>e.g. </a:t>
            </a:r>
          </a:p>
          <a:p>
            <a:pPr eaLnBrk="1" hangingPunct="1"/>
            <a:r>
              <a:rPr lang="en-GB" altLang="en-US" sz="1600" dirty="0">
                <a:ea typeface="MS PGothic" pitchFamily="34" charset="-128"/>
              </a:rPr>
              <a:t>Students have red, amber and green cards which they show on their desks or in the air. (red = don</a:t>
            </a:r>
            <a:r>
              <a:rPr lang="en-GB" altLang="en-US" sz="1600" dirty="0"/>
              <a:t>’</a:t>
            </a:r>
            <a:r>
              <a:rPr lang="en-GB" altLang="ja-JP" sz="1600" dirty="0"/>
              <a:t>t understand, green = totally get it etc.)</a:t>
            </a:r>
          </a:p>
          <a:p>
            <a:pPr eaLnBrk="1" hangingPunct="1"/>
            <a:endParaRPr lang="en-GB" altLang="en-US" sz="1600" dirty="0">
              <a:ea typeface="MS PGothic" pitchFamily="34" charset="-128"/>
            </a:endParaRPr>
          </a:p>
          <a:p>
            <a:pPr eaLnBrk="1" hangingPunct="1"/>
            <a:r>
              <a:rPr lang="en-GB" altLang="en-US" sz="1600" dirty="0">
                <a:ea typeface="MS PGothic" pitchFamily="34" charset="-128"/>
              </a:rPr>
              <a:t>Students self-assess using traffic lights. The teacher could then record these visually in their mark book.</a:t>
            </a:r>
          </a:p>
          <a:p>
            <a:pPr eaLnBrk="1" hangingPunct="1"/>
            <a:endParaRPr lang="en-GB" altLang="en-US" sz="1600" dirty="0">
              <a:ea typeface="MS PGothic" pitchFamily="34" charset="-128"/>
            </a:endParaRPr>
          </a:p>
          <a:p>
            <a:pPr eaLnBrk="1" hangingPunct="1"/>
            <a:r>
              <a:rPr lang="en-GB" altLang="en-US" sz="1600" dirty="0">
                <a:ea typeface="MS PGothic" pitchFamily="34" charset="-128"/>
              </a:rPr>
              <a:t>Peer assess presentations etc. with traffic lights </a:t>
            </a:r>
          </a:p>
          <a:p>
            <a:pPr eaLnBrk="1" hangingPunct="1">
              <a:buFontTx/>
              <a:buNone/>
            </a:pPr>
            <a:endParaRPr lang="en-GB" altLang="en-US" sz="1600" dirty="0">
              <a:ea typeface="MS PGothic" pitchFamily="34" charset="-128"/>
            </a:endParaRPr>
          </a:p>
          <a:p>
            <a:pPr eaLnBrk="1" hangingPunct="1">
              <a:buFontTx/>
              <a:buNone/>
            </a:pPr>
            <a:endParaRPr lang="en-GB" altLang="en-US" sz="1600" dirty="0">
              <a:ea typeface="MS PGothic" pitchFamily="34" charset="-128"/>
            </a:endParaRPr>
          </a:p>
        </p:txBody>
      </p:sp>
      <p:pic>
        <p:nvPicPr>
          <p:cNvPr id="22532" name="Picture 6" descr="http://gocomplainontheinternet.com/wp-content/uploads/2008/11/traffic_ligh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571625"/>
            <a:ext cx="32686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3823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a:ea typeface="MS PGothic" pitchFamily="34" charset="-128"/>
              </a:rPr>
              <a:t>2 </a:t>
            </a:r>
            <a:r>
              <a:rPr lang="en-GB" altLang="en-US" dirty="0" err="1">
                <a:ea typeface="MS PGothic" pitchFamily="34" charset="-128"/>
              </a:rPr>
              <a:t>seren</a:t>
            </a:r>
            <a:r>
              <a:rPr lang="en-GB" altLang="en-US" dirty="0">
                <a:ea typeface="MS PGothic" pitchFamily="34" charset="-128"/>
              </a:rPr>
              <a:t> a </a:t>
            </a:r>
            <a:r>
              <a:rPr lang="en-GB" altLang="en-US" dirty="0" err="1">
                <a:ea typeface="MS PGothic" pitchFamily="34" charset="-128"/>
              </a:rPr>
              <a:t>dymuniad</a:t>
            </a:r>
            <a:endParaRPr lang="en-GB" altLang="en-US" dirty="0">
              <a:ea typeface="MS PGothic" pitchFamily="34" charset="-128"/>
            </a:endParaRPr>
          </a:p>
        </p:txBody>
      </p:sp>
      <p:sp>
        <p:nvSpPr>
          <p:cNvPr id="23555" name="Rectangle 3"/>
          <p:cNvSpPr>
            <a:spLocks noGrp="1" noChangeArrowheads="1"/>
          </p:cNvSpPr>
          <p:nvPr>
            <p:ph type="body" sz="half" idx="1"/>
          </p:nvPr>
        </p:nvSpPr>
        <p:spPr/>
        <p:txBody>
          <a:bodyPr>
            <a:normAutofit/>
          </a:bodyPr>
          <a:lstStyle/>
          <a:p>
            <a:pPr eaLnBrk="1" hangingPunct="1">
              <a:buFontTx/>
              <a:buNone/>
            </a:pPr>
            <a:r>
              <a:rPr lang="en-GB" altLang="en-US" dirty="0">
                <a:ea typeface="MS PGothic" pitchFamily="34" charset="-128"/>
              </a:rPr>
              <a:t>Wrth asesu </a:t>
            </a:r>
            <a:r>
              <a:rPr lang="en-GB" altLang="en-US" dirty="0" err="1">
                <a:ea typeface="MS PGothic" pitchFamily="34" charset="-128"/>
              </a:rPr>
              <a:t>cyfoed</a:t>
            </a:r>
            <a:r>
              <a:rPr lang="en-GB" altLang="en-US" dirty="0">
                <a:ea typeface="MS PGothic" pitchFamily="34" charset="-128"/>
              </a:rPr>
              <a:t>, </a:t>
            </a:r>
            <a:r>
              <a:rPr lang="en-GB" altLang="en-US" dirty="0" err="1">
                <a:ea typeface="MS PGothic" pitchFamily="34" charset="-128"/>
              </a:rPr>
              <a:t>gofyn</a:t>
            </a:r>
            <a:r>
              <a:rPr lang="en-GB" altLang="en-US" dirty="0">
                <a:ea typeface="MS PGothic" pitchFamily="34" charset="-128"/>
              </a:rPr>
              <a:t> </a:t>
            </a:r>
            <a:r>
              <a:rPr lang="en-GB" altLang="en-US" dirty="0" err="1">
                <a:ea typeface="MS PGothic" pitchFamily="34" charset="-128"/>
              </a:rPr>
              <a:t>i</a:t>
            </a:r>
            <a:r>
              <a:rPr lang="en-GB" altLang="en-US" dirty="0">
                <a:ea typeface="MS PGothic" pitchFamily="34" charset="-128"/>
              </a:rPr>
              <a:t> </a:t>
            </a:r>
            <a:r>
              <a:rPr lang="en-GB" altLang="en-US" dirty="0" err="1">
                <a:ea typeface="MS PGothic" pitchFamily="34" charset="-128"/>
              </a:rPr>
              <a:t>ddisgybl</a:t>
            </a:r>
            <a:r>
              <a:rPr lang="en-GB" altLang="en-US" dirty="0">
                <a:ea typeface="MS PGothic" pitchFamily="34" charset="-128"/>
              </a:rPr>
              <a:t> </a:t>
            </a:r>
            <a:r>
              <a:rPr lang="en-GB" altLang="en-US" dirty="0" err="1">
                <a:ea typeface="MS PGothic" pitchFamily="34" charset="-128"/>
              </a:rPr>
              <a:t>nodi</a:t>
            </a:r>
            <a:r>
              <a:rPr lang="en-GB" altLang="en-US" dirty="0">
                <a:ea typeface="MS PGothic" pitchFamily="34" charset="-128"/>
              </a:rPr>
              <a:t> </a:t>
            </a:r>
            <a:r>
              <a:rPr lang="en-GB" altLang="en-US" dirty="0" err="1">
                <a:ea typeface="MS PGothic" pitchFamily="34" charset="-128"/>
              </a:rPr>
              <a:t>dwy</a:t>
            </a:r>
            <a:r>
              <a:rPr lang="en-GB" altLang="en-US" dirty="0">
                <a:ea typeface="MS PGothic" pitchFamily="34" charset="-128"/>
              </a:rPr>
              <a:t> </a:t>
            </a:r>
            <a:r>
              <a:rPr lang="en-GB" altLang="en-US" dirty="0" err="1">
                <a:ea typeface="MS PGothic" pitchFamily="34" charset="-128"/>
              </a:rPr>
              <a:t>seren</a:t>
            </a:r>
            <a:r>
              <a:rPr lang="en-GB" altLang="en-US" dirty="0">
                <a:ea typeface="MS PGothic" pitchFamily="34" charset="-128"/>
              </a:rPr>
              <a:t> a </a:t>
            </a:r>
            <a:r>
              <a:rPr lang="en-GB" altLang="en-US" dirty="0" err="1">
                <a:ea typeface="MS PGothic" pitchFamily="34" charset="-128"/>
              </a:rPr>
              <a:t>dymuniad</a:t>
            </a:r>
            <a:r>
              <a:rPr lang="en-GB" altLang="en-US" dirty="0">
                <a:ea typeface="MS PGothic" pitchFamily="34" charset="-128"/>
              </a:rPr>
              <a:t> am waith </a:t>
            </a:r>
            <a:r>
              <a:rPr lang="en-GB" altLang="en-US" dirty="0" err="1">
                <a:ea typeface="MS PGothic" pitchFamily="34" charset="-128"/>
              </a:rPr>
              <a:t>disgybl</a:t>
            </a:r>
            <a:r>
              <a:rPr lang="en-GB" altLang="en-US" dirty="0">
                <a:ea typeface="MS PGothic" pitchFamily="34" charset="-128"/>
              </a:rPr>
              <a:t> arall.</a:t>
            </a: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Dwy</a:t>
            </a:r>
            <a:r>
              <a:rPr lang="en-GB" altLang="en-US" dirty="0">
                <a:ea typeface="MS PGothic" pitchFamily="34" charset="-128"/>
              </a:rPr>
              <a:t> </a:t>
            </a:r>
            <a:r>
              <a:rPr lang="en-GB" altLang="en-US" dirty="0" err="1">
                <a:ea typeface="MS PGothic" pitchFamily="34" charset="-128"/>
              </a:rPr>
              <a:t>seren</a:t>
            </a:r>
            <a:r>
              <a:rPr lang="en-GB" altLang="en-US" dirty="0">
                <a:ea typeface="MS PGothic" pitchFamily="34" charset="-128"/>
              </a:rPr>
              <a:t> = 2 </a:t>
            </a:r>
            <a:r>
              <a:rPr lang="en-GB" altLang="en-US" dirty="0" err="1">
                <a:ea typeface="MS PGothic" pitchFamily="34" charset="-128"/>
              </a:rPr>
              <a:t>beth</a:t>
            </a:r>
            <a:r>
              <a:rPr lang="en-GB" altLang="en-US" dirty="0">
                <a:ea typeface="MS PGothic" pitchFamily="34" charset="-128"/>
              </a:rPr>
              <a:t> </a:t>
            </a:r>
            <a:r>
              <a:rPr lang="en-GB" altLang="en-US" dirty="0" err="1">
                <a:ea typeface="MS PGothic" pitchFamily="34" charset="-128"/>
              </a:rPr>
              <a:t>sy’n</a:t>
            </a:r>
            <a:r>
              <a:rPr lang="en-GB" altLang="en-US" dirty="0">
                <a:ea typeface="MS PGothic" pitchFamily="34" charset="-128"/>
              </a:rPr>
              <a:t> </a:t>
            </a:r>
            <a:r>
              <a:rPr lang="en-GB" altLang="en-US" dirty="0" err="1">
                <a:ea typeface="MS PGothic" pitchFamily="34" charset="-128"/>
              </a:rPr>
              <a:t>dda</a:t>
            </a:r>
            <a:r>
              <a:rPr lang="en-GB" altLang="en-US" dirty="0">
                <a:ea typeface="MS PGothic" pitchFamily="34" charset="-128"/>
              </a:rPr>
              <a:t> am y </a:t>
            </a:r>
            <a:r>
              <a:rPr lang="en-GB" altLang="en-US" dirty="0" err="1">
                <a:ea typeface="MS PGothic" pitchFamily="34" charset="-128"/>
              </a:rPr>
              <a:t>gwaith</a:t>
            </a:r>
            <a:endParaRPr lang="en-GB" altLang="en-US" dirty="0">
              <a:ea typeface="MS PGothic" pitchFamily="34" charset="-128"/>
            </a:endParaRP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Dymuniad</a:t>
            </a:r>
            <a:r>
              <a:rPr lang="en-GB" altLang="en-US" dirty="0">
                <a:ea typeface="MS PGothic" pitchFamily="34" charset="-128"/>
              </a:rPr>
              <a:t> = </a:t>
            </a:r>
            <a:r>
              <a:rPr lang="en-GB" altLang="en-US" dirty="0" err="1">
                <a:ea typeface="MS PGothic" pitchFamily="34" charset="-128"/>
              </a:rPr>
              <a:t>rhywbeth</a:t>
            </a:r>
            <a:r>
              <a:rPr lang="en-GB" altLang="en-US" dirty="0">
                <a:ea typeface="MS PGothic" pitchFamily="34" charset="-128"/>
              </a:rPr>
              <a:t> sy’n </a:t>
            </a:r>
            <a:r>
              <a:rPr lang="en-GB" altLang="en-US" dirty="0" err="1">
                <a:ea typeface="MS PGothic" pitchFamily="34" charset="-128"/>
              </a:rPr>
              <a:t>bosib</a:t>
            </a:r>
            <a:r>
              <a:rPr lang="en-GB" altLang="en-US" dirty="0">
                <a:ea typeface="MS PGothic" pitchFamily="34" charset="-128"/>
              </a:rPr>
              <a:t> gwneud yn well </a:t>
            </a:r>
            <a:r>
              <a:rPr lang="en-GB" altLang="en-US" dirty="0" err="1">
                <a:ea typeface="MS PGothic" pitchFamily="34" charset="-128"/>
              </a:rPr>
              <a:t>fyth</a:t>
            </a:r>
            <a:r>
              <a:rPr lang="en-GB" altLang="en-US" dirty="0">
                <a:ea typeface="MS PGothic" pitchFamily="34" charset="-128"/>
              </a:rPr>
              <a:t> y </a:t>
            </a:r>
            <a:r>
              <a:rPr lang="en-GB" altLang="en-US" dirty="0" err="1">
                <a:ea typeface="MS PGothic" pitchFamily="34" charset="-128"/>
              </a:rPr>
              <a:t>tro</a:t>
            </a:r>
            <a:r>
              <a:rPr lang="en-GB" altLang="en-US" dirty="0">
                <a:ea typeface="MS PGothic" pitchFamily="34" charset="-128"/>
              </a:rPr>
              <a:t> </a:t>
            </a:r>
            <a:r>
              <a:rPr lang="en-GB" altLang="en-US" dirty="0" err="1">
                <a:ea typeface="MS PGothic" pitchFamily="34" charset="-128"/>
              </a:rPr>
              <a:t>nesaf</a:t>
            </a:r>
            <a:r>
              <a:rPr lang="en-GB" altLang="en-US" dirty="0">
                <a:ea typeface="MS PGothic" pitchFamily="34" charset="-128"/>
              </a:rPr>
              <a:t> </a:t>
            </a:r>
          </a:p>
        </p:txBody>
      </p:sp>
      <p:pic>
        <p:nvPicPr>
          <p:cNvPr id="23556" name="Picture 6" descr="http://www.pmbni.org.uk/img/photos/2star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8876" y="1500188"/>
            <a:ext cx="37512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spTree>
    <p:extLst>
      <p:ext uri="{BB962C8B-B14F-4D97-AF65-F5344CB8AC3E}">
        <p14:creationId xmlns:p14="http://schemas.microsoft.com/office/powerpoint/2010/main" val="35159982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a:ea typeface="MS PGothic" pitchFamily="34" charset="-128"/>
              </a:rPr>
              <a:t>2 stars and a wish</a:t>
            </a:r>
          </a:p>
        </p:txBody>
      </p:sp>
      <p:sp>
        <p:nvSpPr>
          <p:cNvPr id="23555" name="Rectangle 3"/>
          <p:cNvSpPr>
            <a:spLocks noGrp="1" noChangeArrowheads="1"/>
          </p:cNvSpPr>
          <p:nvPr>
            <p:ph type="body" sz="half" idx="1"/>
          </p:nvPr>
        </p:nvSpPr>
        <p:spPr/>
        <p:txBody>
          <a:bodyPr>
            <a:noAutofit/>
          </a:bodyPr>
          <a:lstStyle/>
          <a:p>
            <a:pPr eaLnBrk="1" hangingPunct="1">
              <a:buFontTx/>
              <a:buNone/>
            </a:pPr>
            <a:r>
              <a:rPr lang="en-GB" altLang="en-US" dirty="0">
                <a:ea typeface="MS PGothic" pitchFamily="34" charset="-128"/>
              </a:rPr>
              <a:t>For peer assessment, ask students to </a:t>
            </a:r>
          </a:p>
          <a:p>
            <a:pPr eaLnBrk="1" hangingPunct="1">
              <a:buFontTx/>
              <a:buNone/>
            </a:pPr>
            <a:r>
              <a:rPr lang="en-GB" altLang="en-US" dirty="0">
                <a:ea typeface="MS PGothic" pitchFamily="34" charset="-128"/>
              </a:rPr>
              <a:t>give two stars and a wish.</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Two stars = 2 things that are good </a:t>
            </a:r>
          </a:p>
          <a:p>
            <a:pPr eaLnBrk="1" hangingPunct="1">
              <a:buFontTx/>
              <a:buNone/>
            </a:pPr>
            <a:r>
              <a:rPr lang="en-GB" altLang="en-US" dirty="0">
                <a:ea typeface="MS PGothic" pitchFamily="34" charset="-128"/>
              </a:rPr>
              <a:t>about the piece of work</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A wish = something they can improve </a:t>
            </a:r>
          </a:p>
          <a:p>
            <a:pPr eaLnBrk="1" hangingPunct="1">
              <a:buFontTx/>
              <a:buNone/>
            </a:pPr>
            <a:r>
              <a:rPr lang="en-GB" altLang="en-US" dirty="0">
                <a:ea typeface="MS PGothic" pitchFamily="34" charset="-128"/>
              </a:rPr>
              <a:t>to make it even better</a:t>
            </a:r>
          </a:p>
        </p:txBody>
      </p:sp>
      <p:pic>
        <p:nvPicPr>
          <p:cNvPr id="23556" name="Picture 6" descr="http://www.pmbni.org.uk/img/photos/2star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8876" y="1500188"/>
            <a:ext cx="37512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spTree>
    <p:extLst>
      <p:ext uri="{BB962C8B-B14F-4D97-AF65-F5344CB8AC3E}">
        <p14:creationId xmlns:p14="http://schemas.microsoft.com/office/powerpoint/2010/main" val="5267535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err="1">
                <a:ea typeface="MS PGothic" pitchFamily="34" charset="-128"/>
              </a:rPr>
              <a:t>Bodiau</a:t>
            </a:r>
            <a:endParaRPr lang="en-GB" altLang="en-US" dirty="0">
              <a:ea typeface="MS PGothic" pitchFamily="34" charset="-128"/>
            </a:endParaRPr>
          </a:p>
        </p:txBody>
      </p:sp>
      <p:sp>
        <p:nvSpPr>
          <p:cNvPr id="24579" name="Rectangle 3"/>
          <p:cNvSpPr>
            <a:spLocks noGrp="1" noChangeArrowheads="1"/>
          </p:cNvSpPr>
          <p:nvPr>
            <p:ph type="body" sz="half" idx="1"/>
          </p:nvPr>
        </p:nvSpPr>
        <p:spPr>
          <a:xfrm>
            <a:off x="1981200" y="1600201"/>
            <a:ext cx="4330824" cy="4525963"/>
          </a:xfrm>
        </p:spPr>
        <p:txBody>
          <a:bodyPr>
            <a:noAutofit/>
          </a:bodyPr>
          <a:lstStyle/>
          <a:p>
            <a:pPr eaLnBrk="1" hangingPunct="1">
              <a:buFontTx/>
              <a:buNone/>
            </a:pPr>
            <a:r>
              <a:rPr lang="en-GB" altLang="en-US" dirty="0" err="1">
                <a:ea typeface="MS PGothic" pitchFamily="34" charset="-128"/>
              </a:rPr>
              <a:t>Cadarnhau</a:t>
            </a:r>
            <a:r>
              <a:rPr lang="en-GB" altLang="en-US" dirty="0">
                <a:ea typeface="MS PGothic" pitchFamily="34" charset="-128"/>
              </a:rPr>
              <a:t> dealltwriaeth y dosbarth o’r hyn sy’n </a:t>
            </a:r>
            <a:r>
              <a:rPr lang="en-GB" altLang="en-US" dirty="0" err="1">
                <a:ea typeface="MS PGothic" pitchFamily="34" charset="-128"/>
              </a:rPr>
              <a:t>cael</a:t>
            </a:r>
            <a:r>
              <a:rPr lang="en-GB" altLang="en-US" dirty="0">
                <a:ea typeface="MS PGothic" pitchFamily="34" charset="-128"/>
              </a:rPr>
              <a:t> ei </a:t>
            </a:r>
            <a:r>
              <a:rPr lang="en-GB" altLang="en-US" dirty="0" err="1">
                <a:ea typeface="MS PGothic" pitchFamily="34" charset="-128"/>
              </a:rPr>
              <a:t>ddysgu</a:t>
            </a:r>
            <a:r>
              <a:rPr lang="en-GB" altLang="en-US" dirty="0">
                <a:ea typeface="MS PGothic" pitchFamily="34" charset="-128"/>
              </a:rPr>
              <a:t> wrth </a:t>
            </a:r>
            <a:r>
              <a:rPr lang="en-GB" altLang="en-US" dirty="0" err="1">
                <a:ea typeface="MS PGothic" pitchFamily="34" charset="-128"/>
              </a:rPr>
              <a:t>ofyn</a:t>
            </a:r>
            <a:r>
              <a:rPr lang="en-GB" altLang="en-US" dirty="0">
                <a:ea typeface="MS PGothic" pitchFamily="34" charset="-128"/>
              </a:rPr>
              <a:t> </a:t>
            </a:r>
            <a:r>
              <a:rPr lang="en-GB" altLang="en-US" dirty="0" err="1">
                <a:ea typeface="MS PGothic" pitchFamily="34" charset="-128"/>
              </a:rPr>
              <a:t>iddynt</a:t>
            </a:r>
            <a:r>
              <a:rPr lang="en-GB" altLang="en-US" dirty="0">
                <a:ea typeface="MS PGothic" pitchFamily="34" charset="-128"/>
              </a:rPr>
              <a:t> </a:t>
            </a:r>
            <a:r>
              <a:rPr lang="en-GB" altLang="en-US" dirty="0" err="1">
                <a:ea typeface="MS PGothic" pitchFamily="34" charset="-128"/>
              </a:rPr>
              <a:t>ddangos</a:t>
            </a:r>
            <a:r>
              <a:rPr lang="en-GB" altLang="en-US" dirty="0">
                <a:ea typeface="MS PGothic" pitchFamily="34" charset="-128"/>
              </a:rPr>
              <a:t> </a:t>
            </a:r>
            <a:r>
              <a:rPr lang="en-GB" altLang="en-US" dirty="0" err="1">
                <a:ea typeface="MS PGothic" pitchFamily="34" charset="-128"/>
              </a:rPr>
              <a:t>bodiau</a:t>
            </a:r>
            <a:r>
              <a:rPr lang="en-GB" altLang="en-US" dirty="0">
                <a:ea typeface="MS PGothic" pitchFamily="34" charset="-128"/>
              </a:rPr>
              <a:t>. </a:t>
            </a:r>
          </a:p>
          <a:p>
            <a:pPr eaLnBrk="1" hangingPunct="1">
              <a:buFontTx/>
              <a:buNone/>
            </a:pPr>
            <a:r>
              <a:rPr lang="en-GB" altLang="en-US" dirty="0" err="1">
                <a:ea typeface="MS PGothic" pitchFamily="34" charset="-128"/>
              </a:rPr>
              <a:t>Bodiau</a:t>
            </a:r>
            <a:r>
              <a:rPr lang="en-GB" altLang="en-US" dirty="0">
                <a:ea typeface="MS PGothic" pitchFamily="34" charset="-128"/>
              </a:rPr>
              <a:t> </a:t>
            </a:r>
            <a:r>
              <a:rPr lang="en-GB" altLang="en-US" dirty="0" err="1">
                <a:ea typeface="MS PGothic" pitchFamily="34" charset="-128"/>
              </a:rPr>
              <a:t>i</a:t>
            </a:r>
            <a:r>
              <a:rPr lang="en-GB" altLang="en-US" dirty="0">
                <a:ea typeface="MS PGothic" pitchFamily="34" charset="-128"/>
              </a:rPr>
              <a:t> </a:t>
            </a:r>
            <a:r>
              <a:rPr lang="en-GB" altLang="en-US" dirty="0" err="1">
                <a:ea typeface="MS PGothic" pitchFamily="34" charset="-128"/>
              </a:rPr>
              <a:t>fyny</a:t>
            </a:r>
            <a:r>
              <a:rPr lang="en-GB" altLang="en-US" dirty="0">
                <a:ea typeface="MS PGothic" pitchFamily="34" charset="-128"/>
              </a:rPr>
              <a:t> = Rwy’n </a:t>
            </a:r>
            <a:r>
              <a:rPr lang="en-GB" altLang="en-US" dirty="0" err="1">
                <a:ea typeface="MS PGothic" pitchFamily="34" charset="-128"/>
              </a:rPr>
              <a:t>deall</a:t>
            </a:r>
            <a:endParaRPr lang="en-GB" altLang="en-US" dirty="0">
              <a:ea typeface="MS PGothic" pitchFamily="34" charset="-128"/>
            </a:endParaRP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Bodiau</a:t>
            </a:r>
            <a:r>
              <a:rPr lang="en-GB" altLang="en-US" dirty="0">
                <a:ea typeface="MS PGothic" pitchFamily="34" charset="-128"/>
              </a:rPr>
              <a:t> </a:t>
            </a:r>
            <a:r>
              <a:rPr lang="en-GB" altLang="en-US" dirty="0" err="1">
                <a:ea typeface="MS PGothic" pitchFamily="34" charset="-128"/>
              </a:rPr>
              <a:t>hanner</a:t>
            </a:r>
            <a:r>
              <a:rPr lang="en-GB" altLang="en-US" dirty="0">
                <a:ea typeface="MS PGothic" pitchFamily="34" charset="-128"/>
              </a:rPr>
              <a:t> </a:t>
            </a:r>
            <a:r>
              <a:rPr lang="en-GB" altLang="en-US" dirty="0" err="1">
                <a:ea typeface="MS PGothic" pitchFamily="34" charset="-128"/>
              </a:rPr>
              <a:t>ffordd</a:t>
            </a:r>
            <a:r>
              <a:rPr lang="en-GB" altLang="en-US" dirty="0">
                <a:ea typeface="MS PGothic" pitchFamily="34" charset="-128"/>
              </a:rPr>
              <a:t> = </a:t>
            </a:r>
            <a:r>
              <a:rPr lang="en-GB" altLang="en-US" dirty="0" err="1">
                <a:ea typeface="MS PGothic" pitchFamily="34" charset="-128"/>
              </a:rPr>
              <a:t>bron</a:t>
            </a:r>
            <a:r>
              <a:rPr lang="en-GB" altLang="en-US" dirty="0">
                <a:ea typeface="MS PGothic" pitchFamily="34" charset="-128"/>
              </a:rPr>
              <a:t> a </a:t>
            </a:r>
            <a:r>
              <a:rPr lang="en-GB" altLang="en-US" dirty="0" err="1">
                <a:ea typeface="MS PGothic" pitchFamily="34" charset="-128"/>
              </a:rPr>
              <a:t>deall</a:t>
            </a:r>
            <a:endParaRPr lang="en-GB" altLang="en-US" dirty="0">
              <a:ea typeface="MS PGothic" pitchFamily="34" charset="-128"/>
            </a:endParaRP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Bodiau</a:t>
            </a:r>
            <a:r>
              <a:rPr lang="en-GB" altLang="en-US" dirty="0">
                <a:ea typeface="MS PGothic" pitchFamily="34" charset="-128"/>
              </a:rPr>
              <a:t> </a:t>
            </a:r>
            <a:r>
              <a:rPr lang="en-GB" altLang="en-US" dirty="0" err="1">
                <a:ea typeface="MS PGothic" pitchFamily="34" charset="-128"/>
              </a:rPr>
              <a:t>lawr</a:t>
            </a:r>
            <a:r>
              <a:rPr lang="en-GB" altLang="en-US" dirty="0">
                <a:ea typeface="MS PGothic" pitchFamily="34" charset="-128"/>
              </a:rPr>
              <a:t> = Nid </a:t>
            </a:r>
            <a:r>
              <a:rPr lang="en-GB" altLang="en-US" dirty="0" err="1">
                <a:ea typeface="MS PGothic" pitchFamily="34" charset="-128"/>
              </a:rPr>
              <a:t>wyf</a:t>
            </a:r>
            <a:r>
              <a:rPr lang="en-GB" altLang="en-US" dirty="0">
                <a:ea typeface="MS PGothic" pitchFamily="34" charset="-128"/>
              </a:rPr>
              <a:t> yn </a:t>
            </a:r>
            <a:r>
              <a:rPr lang="en-GB" altLang="en-US" dirty="0" err="1">
                <a:ea typeface="MS PGothic" pitchFamily="34" charset="-128"/>
              </a:rPr>
              <a:t>deall</a:t>
            </a:r>
            <a:endParaRPr lang="en-GB" altLang="en-US" dirty="0">
              <a:ea typeface="MS PGothic" pitchFamily="34" charset="-128"/>
            </a:endParaRPr>
          </a:p>
        </p:txBody>
      </p:sp>
      <p:pic>
        <p:nvPicPr>
          <p:cNvPr id="24580"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124189">
            <a:off x="8733683" y="514909"/>
            <a:ext cx="2741719" cy="2741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pic>
        <p:nvPicPr>
          <p:cNvPr id="6"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629047">
            <a:off x="6312024" y="3283162"/>
            <a:ext cx="2741719" cy="2741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700672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ea typeface="MS PGothic" pitchFamily="34" charset="-128"/>
              </a:rPr>
              <a:t>Thumbs</a:t>
            </a:r>
          </a:p>
        </p:txBody>
      </p:sp>
      <p:sp>
        <p:nvSpPr>
          <p:cNvPr id="24579" name="Rectangle 3"/>
          <p:cNvSpPr>
            <a:spLocks noGrp="1" noChangeArrowheads="1"/>
          </p:cNvSpPr>
          <p:nvPr>
            <p:ph type="body" sz="half" idx="1"/>
          </p:nvPr>
        </p:nvSpPr>
        <p:spPr/>
        <p:txBody>
          <a:bodyPr>
            <a:noAutofit/>
          </a:bodyPr>
          <a:lstStyle/>
          <a:p>
            <a:pPr eaLnBrk="1" hangingPunct="1">
              <a:buFontTx/>
              <a:buNone/>
            </a:pPr>
            <a:r>
              <a:rPr lang="en-GB" altLang="en-US" dirty="0">
                <a:ea typeface="MS PGothic" pitchFamily="34" charset="-128"/>
              </a:rPr>
              <a:t>Check class understanding of what </a:t>
            </a:r>
          </a:p>
          <a:p>
            <a:pPr eaLnBrk="1" hangingPunct="1">
              <a:buFontTx/>
              <a:buNone/>
            </a:pPr>
            <a:r>
              <a:rPr lang="en-GB" altLang="en-US" dirty="0">
                <a:ea typeface="MS PGothic" pitchFamily="34" charset="-128"/>
              </a:rPr>
              <a:t>you are teaching by asking them </a:t>
            </a:r>
          </a:p>
          <a:p>
            <a:pPr eaLnBrk="1" hangingPunct="1">
              <a:buFontTx/>
              <a:buNone/>
            </a:pPr>
            <a:r>
              <a:rPr lang="en-GB" altLang="en-US" dirty="0">
                <a:ea typeface="MS PGothic" pitchFamily="34" charset="-128"/>
              </a:rPr>
              <a:t>to show their thumbs.</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Thumbs up = I get it</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Thumbs half-way = sort of</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Thumbs down = I don</a:t>
            </a:r>
            <a:r>
              <a:rPr lang="ja-JP" altLang="en-GB" dirty="0"/>
              <a:t>’</a:t>
            </a:r>
            <a:r>
              <a:rPr lang="en-GB" altLang="ja-JP" dirty="0"/>
              <a:t>t get it</a:t>
            </a:r>
            <a:endParaRPr lang="en-GB" altLang="en-US" dirty="0">
              <a:ea typeface="MS PGothic" pitchFamily="34" charset="-128"/>
            </a:endParaRPr>
          </a:p>
        </p:txBody>
      </p:sp>
      <p:pic>
        <p:nvPicPr>
          <p:cNvPr id="24580"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068719">
            <a:off x="5371255" y="349626"/>
            <a:ext cx="2755265" cy="2755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pic>
        <p:nvPicPr>
          <p:cNvPr id="6"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315981">
            <a:off x="6438169" y="3440921"/>
            <a:ext cx="2755265" cy="2755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00365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err="1">
                <a:ea typeface="MS PGothic" pitchFamily="34" charset="-128"/>
              </a:rPr>
              <a:t>Cynllun</a:t>
            </a:r>
            <a:r>
              <a:rPr lang="en-GB" altLang="en-US" dirty="0">
                <a:ea typeface="MS PGothic" pitchFamily="34" charset="-128"/>
              </a:rPr>
              <a:t> </a:t>
            </a:r>
            <a:r>
              <a:rPr lang="en-GB" altLang="en-US" dirty="0" err="1">
                <a:ea typeface="MS PGothic" pitchFamily="34" charset="-128"/>
              </a:rPr>
              <a:t>marcio</a:t>
            </a:r>
            <a:r>
              <a:rPr lang="en-GB" altLang="en-US" dirty="0">
                <a:ea typeface="MS PGothic" pitchFamily="34" charset="-128"/>
              </a:rPr>
              <a:t> </a:t>
            </a:r>
            <a:r>
              <a:rPr lang="en-GB" altLang="en-US" dirty="0" err="1">
                <a:ea typeface="MS PGothic" pitchFamily="34" charset="-128"/>
              </a:rPr>
              <a:t>disgyblion</a:t>
            </a:r>
            <a:endParaRPr lang="en-GB" altLang="en-US" dirty="0">
              <a:ea typeface="MS PGothic" pitchFamily="34" charset="-128"/>
            </a:endParaRPr>
          </a:p>
        </p:txBody>
      </p:sp>
      <p:sp>
        <p:nvSpPr>
          <p:cNvPr id="25603" name="Rectangle 3"/>
          <p:cNvSpPr>
            <a:spLocks noGrp="1" noChangeArrowheads="1"/>
          </p:cNvSpPr>
          <p:nvPr>
            <p:ph type="body" sz="half" idx="1"/>
          </p:nvPr>
        </p:nvSpPr>
        <p:spPr>
          <a:xfrm>
            <a:off x="1981200" y="1600200"/>
            <a:ext cx="4546848" cy="4781128"/>
          </a:xfrm>
        </p:spPr>
        <p:txBody>
          <a:bodyPr>
            <a:normAutofit/>
          </a:bodyPr>
          <a:lstStyle/>
          <a:p>
            <a:pPr eaLnBrk="1" hangingPunct="1">
              <a:buFontTx/>
              <a:buNone/>
            </a:pPr>
            <a:r>
              <a:rPr lang="en-GB" altLang="en-US" sz="2200" dirty="0" err="1">
                <a:ea typeface="MS PGothic" pitchFamily="34" charset="-128"/>
              </a:rPr>
              <a:t>Gofyn</a:t>
            </a:r>
            <a:r>
              <a:rPr lang="en-GB" altLang="en-US" sz="2200" dirty="0">
                <a:ea typeface="MS PGothic" pitchFamily="34" charset="-128"/>
              </a:rPr>
              <a:t> </a:t>
            </a:r>
            <a:r>
              <a:rPr lang="en-GB" altLang="en-US" sz="2200" dirty="0" err="1">
                <a:ea typeface="MS PGothic" pitchFamily="34" charset="-128"/>
              </a:rPr>
              <a:t>i</a:t>
            </a:r>
            <a:r>
              <a:rPr lang="en-GB" altLang="en-US" sz="2200" dirty="0">
                <a:ea typeface="MS PGothic" pitchFamily="34" charset="-128"/>
              </a:rPr>
              <a:t> </a:t>
            </a:r>
            <a:r>
              <a:rPr lang="en-GB" altLang="en-US" sz="2200" dirty="0" err="1">
                <a:ea typeface="MS PGothic" pitchFamily="34" charset="-128"/>
              </a:rPr>
              <a:t>ddisgyblion</a:t>
            </a:r>
            <a:r>
              <a:rPr lang="en-GB" altLang="en-US" sz="2200" dirty="0">
                <a:ea typeface="MS PGothic" pitchFamily="34" charset="-128"/>
              </a:rPr>
              <a:t> </a:t>
            </a:r>
            <a:r>
              <a:rPr lang="en-GB" altLang="en-US" sz="2200" dirty="0" err="1">
                <a:ea typeface="MS PGothic" pitchFamily="34" charset="-128"/>
              </a:rPr>
              <a:t>gynhyrchu</a:t>
            </a:r>
            <a:r>
              <a:rPr lang="en-GB" altLang="en-US" sz="2200" dirty="0">
                <a:ea typeface="MS PGothic" pitchFamily="34" charset="-128"/>
              </a:rPr>
              <a:t> </a:t>
            </a:r>
            <a:r>
              <a:rPr lang="en-GB" altLang="en-US" sz="2200" dirty="0" err="1">
                <a:ea typeface="MS PGothic" pitchFamily="34" charset="-128"/>
              </a:rPr>
              <a:t>cynllun</a:t>
            </a:r>
            <a:r>
              <a:rPr lang="en-GB" altLang="en-US" sz="2200" dirty="0">
                <a:ea typeface="MS PGothic" pitchFamily="34" charset="-128"/>
              </a:rPr>
              <a:t> marcio </a:t>
            </a:r>
            <a:r>
              <a:rPr lang="en-GB" altLang="en-US" sz="2200" dirty="0" err="1">
                <a:ea typeface="MS PGothic" pitchFamily="34" charset="-128"/>
              </a:rPr>
              <a:t>eu</a:t>
            </a:r>
            <a:r>
              <a:rPr lang="en-GB" altLang="en-US" sz="2200" dirty="0">
                <a:ea typeface="MS PGothic" pitchFamily="34" charset="-128"/>
              </a:rPr>
              <a:t> </a:t>
            </a:r>
            <a:r>
              <a:rPr lang="en-GB" altLang="en-US" sz="2200" dirty="0" err="1">
                <a:ea typeface="MS PGothic" pitchFamily="34" charset="-128"/>
              </a:rPr>
              <a:t>hunain</a:t>
            </a:r>
            <a:r>
              <a:rPr lang="en-GB" altLang="en-US" sz="2200" dirty="0">
                <a:ea typeface="MS PGothic" pitchFamily="34" charset="-128"/>
              </a:rPr>
              <a:t>.</a:t>
            </a:r>
          </a:p>
          <a:p>
            <a:pPr eaLnBrk="1" hangingPunct="1">
              <a:buFontTx/>
              <a:buNone/>
            </a:pPr>
            <a:r>
              <a:rPr lang="en-GB" altLang="en-US" sz="2200" dirty="0" err="1">
                <a:ea typeface="MS PGothic" pitchFamily="34" charset="-128"/>
              </a:rPr>
              <a:t>Byddant</a:t>
            </a:r>
            <a:r>
              <a:rPr lang="en-GB" altLang="en-US" sz="2200" dirty="0">
                <a:ea typeface="MS PGothic" pitchFamily="34" charset="-128"/>
              </a:rPr>
              <a:t> yn gallu marcio </a:t>
            </a:r>
            <a:r>
              <a:rPr lang="en-GB" altLang="en-US" sz="2200" dirty="0" err="1">
                <a:ea typeface="MS PGothic" pitchFamily="34" charset="-128"/>
              </a:rPr>
              <a:t>cyfoed</a:t>
            </a:r>
            <a:r>
              <a:rPr lang="en-GB" altLang="en-US" sz="2200" dirty="0">
                <a:ea typeface="MS PGothic" pitchFamily="34" charset="-128"/>
              </a:rPr>
              <a:t> neu </a:t>
            </a:r>
            <a:r>
              <a:rPr lang="en-GB" altLang="en-US" sz="2200" dirty="0" err="1">
                <a:ea typeface="MS PGothic" pitchFamily="34" charset="-128"/>
              </a:rPr>
              <a:t>hunan</a:t>
            </a:r>
            <a:r>
              <a:rPr lang="en-GB" altLang="en-US" sz="2200" dirty="0">
                <a:ea typeface="MS PGothic" pitchFamily="34" charset="-128"/>
              </a:rPr>
              <a:t>-asesu yn </a:t>
            </a:r>
            <a:r>
              <a:rPr lang="en-GB" altLang="en-US" sz="2200" dirty="0" err="1">
                <a:ea typeface="MS PGothic" pitchFamily="34" charset="-128"/>
              </a:rPr>
              <a:t>ôl</a:t>
            </a:r>
            <a:r>
              <a:rPr lang="en-GB" altLang="en-US" sz="2200" dirty="0">
                <a:ea typeface="MS PGothic" pitchFamily="34" charset="-128"/>
              </a:rPr>
              <a:t> y </a:t>
            </a:r>
            <a:r>
              <a:rPr lang="en-GB" altLang="en-US" sz="2200" dirty="0" err="1">
                <a:ea typeface="MS PGothic" pitchFamily="34" charset="-128"/>
              </a:rPr>
              <a:t>cynllun</a:t>
            </a:r>
            <a:r>
              <a:rPr lang="en-GB" altLang="en-US" sz="2200" dirty="0">
                <a:ea typeface="MS PGothic" pitchFamily="34" charset="-128"/>
              </a:rPr>
              <a:t> marcio. </a:t>
            </a:r>
          </a:p>
          <a:p>
            <a:pPr eaLnBrk="1" hangingPunct="1">
              <a:buFontTx/>
              <a:buNone/>
            </a:pPr>
            <a:r>
              <a:rPr lang="en-GB" altLang="en-US" sz="2200" dirty="0" err="1">
                <a:ea typeface="MS PGothic" pitchFamily="34" charset="-128"/>
              </a:rPr>
              <a:t>Bydd</a:t>
            </a:r>
            <a:r>
              <a:rPr lang="en-GB" altLang="en-US" sz="2200" dirty="0">
                <a:ea typeface="MS PGothic" pitchFamily="34" charset="-128"/>
              </a:rPr>
              <a:t> </a:t>
            </a:r>
            <a:r>
              <a:rPr lang="en-GB" altLang="en-US" sz="2200" dirty="0" err="1">
                <a:ea typeface="MS PGothic" pitchFamily="34" charset="-128"/>
              </a:rPr>
              <a:t>angen</a:t>
            </a:r>
            <a:r>
              <a:rPr lang="en-GB" altLang="en-US" sz="2200" dirty="0">
                <a:ea typeface="MS PGothic" pitchFamily="34" charset="-128"/>
              </a:rPr>
              <a:t> </a:t>
            </a:r>
            <a:r>
              <a:rPr lang="en-GB" altLang="en-US" sz="2200" dirty="0" err="1">
                <a:ea typeface="MS PGothic" pitchFamily="34" charset="-128"/>
              </a:rPr>
              <a:t>trafod</a:t>
            </a:r>
            <a:r>
              <a:rPr lang="en-GB" altLang="en-US" sz="2200" dirty="0">
                <a:ea typeface="MS PGothic" pitchFamily="34" charset="-128"/>
              </a:rPr>
              <a:t> </a:t>
            </a:r>
            <a:r>
              <a:rPr lang="en-GB" altLang="en-US" sz="2200" dirty="0" err="1">
                <a:ea typeface="MS PGothic" pitchFamily="34" charset="-128"/>
              </a:rPr>
              <a:t>pwrpas</a:t>
            </a:r>
            <a:r>
              <a:rPr lang="en-GB" altLang="en-US" sz="2200" dirty="0">
                <a:ea typeface="MS PGothic" pitchFamily="34" charset="-128"/>
              </a:rPr>
              <a:t> y </a:t>
            </a:r>
            <a:r>
              <a:rPr lang="en-GB" altLang="en-US" sz="2200" dirty="0" err="1">
                <a:ea typeface="MS PGothic" pitchFamily="34" charset="-128"/>
              </a:rPr>
              <a:t>cynllun</a:t>
            </a:r>
            <a:r>
              <a:rPr lang="en-GB" altLang="en-US" sz="2200" dirty="0">
                <a:ea typeface="MS PGothic" pitchFamily="34" charset="-128"/>
              </a:rPr>
              <a:t> </a:t>
            </a:r>
            <a:r>
              <a:rPr lang="en-GB" altLang="en-US" sz="2200" dirty="0" err="1">
                <a:ea typeface="MS PGothic" pitchFamily="34" charset="-128"/>
              </a:rPr>
              <a:t>marcio</a:t>
            </a:r>
            <a:r>
              <a:rPr lang="en-GB" altLang="en-US" sz="2200" dirty="0">
                <a:ea typeface="MS PGothic" pitchFamily="34" charset="-128"/>
              </a:rPr>
              <a:t> </a:t>
            </a:r>
            <a:r>
              <a:rPr lang="en-GB" altLang="en-US" sz="2200" dirty="0" err="1">
                <a:ea typeface="MS PGothic" pitchFamily="34" charset="-128"/>
              </a:rPr>
              <a:t>gyda’r</a:t>
            </a:r>
            <a:r>
              <a:rPr lang="en-GB" altLang="en-US" sz="2200" dirty="0">
                <a:ea typeface="MS PGothic" pitchFamily="34" charset="-128"/>
              </a:rPr>
              <a:t> </a:t>
            </a:r>
            <a:r>
              <a:rPr lang="en-GB" altLang="en-US" sz="2200" dirty="0" err="1">
                <a:ea typeface="MS PGothic" pitchFamily="34" charset="-128"/>
              </a:rPr>
              <a:t>disgyblion</a:t>
            </a:r>
            <a:r>
              <a:rPr lang="en-GB" altLang="en-US" sz="2200" dirty="0">
                <a:ea typeface="MS PGothic" pitchFamily="34" charset="-128"/>
              </a:rPr>
              <a:t> – </a:t>
            </a:r>
            <a:r>
              <a:rPr lang="en-GB" altLang="en-US" sz="2200" dirty="0" err="1">
                <a:ea typeface="MS PGothic" pitchFamily="34" charset="-128"/>
              </a:rPr>
              <a:t>gwneud</a:t>
            </a:r>
            <a:r>
              <a:rPr lang="en-GB" altLang="en-US" sz="2200" dirty="0">
                <a:ea typeface="MS PGothic" pitchFamily="34" charset="-128"/>
              </a:rPr>
              <a:t> </a:t>
            </a:r>
            <a:r>
              <a:rPr lang="en-GB" altLang="en-US" sz="2200" dirty="0" err="1">
                <a:ea typeface="MS PGothic" pitchFamily="34" charset="-128"/>
              </a:rPr>
              <a:t>penderfyniad</a:t>
            </a:r>
            <a:r>
              <a:rPr lang="en-GB" altLang="en-US" sz="2200" dirty="0">
                <a:ea typeface="MS PGothic" pitchFamily="34" charset="-128"/>
              </a:rPr>
              <a:t>, </a:t>
            </a:r>
            <a:r>
              <a:rPr lang="en-GB" altLang="en-US" sz="2200" dirty="0" err="1">
                <a:ea typeface="MS PGothic" pitchFamily="34" charset="-128"/>
              </a:rPr>
              <a:t>cyfathrebu</a:t>
            </a:r>
            <a:r>
              <a:rPr lang="en-GB" altLang="en-US" sz="2200" dirty="0">
                <a:ea typeface="MS PGothic" pitchFamily="34" charset="-128"/>
              </a:rPr>
              <a:t>, </a:t>
            </a:r>
            <a:r>
              <a:rPr lang="en-GB" altLang="en-US" sz="2200" dirty="0" err="1">
                <a:ea typeface="MS PGothic" pitchFamily="34" charset="-128"/>
              </a:rPr>
              <a:t>safonau</a:t>
            </a:r>
            <a:r>
              <a:rPr lang="en-GB" altLang="en-US" sz="2200" dirty="0">
                <a:ea typeface="MS PGothic" pitchFamily="34" charset="-128"/>
              </a:rPr>
              <a:t> </a:t>
            </a:r>
            <a:r>
              <a:rPr lang="en-GB" altLang="en-US" sz="2200" dirty="0" err="1">
                <a:ea typeface="MS PGothic" pitchFamily="34" charset="-128"/>
              </a:rPr>
              <a:t>ayb</a:t>
            </a:r>
            <a:r>
              <a:rPr lang="en-GB" altLang="en-US" sz="2200" dirty="0">
                <a:ea typeface="MS PGothic" pitchFamily="34" charset="-128"/>
              </a:rPr>
              <a:t>.</a:t>
            </a:r>
          </a:p>
        </p:txBody>
      </p:sp>
      <p:pic>
        <p:nvPicPr>
          <p:cNvPr id="25604" name="Picture 6" descr="http://homepages.which.net/~j.fish/images/pempro.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928813"/>
            <a:ext cx="3057525" cy="375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784363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a:ea typeface="MS PGothic" pitchFamily="34" charset="-128"/>
              </a:rPr>
              <a:t>Student Mark-Scheme</a:t>
            </a:r>
          </a:p>
        </p:txBody>
      </p:sp>
      <p:sp>
        <p:nvSpPr>
          <p:cNvPr id="25603" name="Rectangle 3"/>
          <p:cNvSpPr>
            <a:spLocks noGrp="1" noChangeArrowheads="1"/>
          </p:cNvSpPr>
          <p:nvPr>
            <p:ph type="body" sz="half" idx="1"/>
          </p:nvPr>
        </p:nvSpPr>
        <p:spPr>
          <a:xfrm>
            <a:off x="1981200" y="1600201"/>
            <a:ext cx="5122912" cy="4525963"/>
          </a:xfrm>
        </p:spPr>
        <p:txBody>
          <a:bodyPr>
            <a:noAutofit/>
          </a:bodyPr>
          <a:lstStyle/>
          <a:p>
            <a:pPr eaLnBrk="1" hangingPunct="1">
              <a:buFontTx/>
              <a:buNone/>
            </a:pPr>
            <a:r>
              <a:rPr lang="en-GB" altLang="en-US" sz="2200" dirty="0">
                <a:ea typeface="MS PGothic" pitchFamily="34" charset="-128"/>
              </a:rPr>
              <a:t>Ask students to produce their own </a:t>
            </a:r>
          </a:p>
          <a:p>
            <a:pPr eaLnBrk="1" hangingPunct="1">
              <a:buFontTx/>
              <a:buNone/>
            </a:pPr>
            <a:r>
              <a:rPr lang="en-GB" altLang="en-US" sz="2200" dirty="0">
                <a:ea typeface="MS PGothic" pitchFamily="34" charset="-128"/>
              </a:rPr>
              <a:t>mark-schemes working individually or </a:t>
            </a:r>
          </a:p>
          <a:p>
            <a:pPr eaLnBrk="1" hangingPunct="1">
              <a:buFontTx/>
              <a:buNone/>
            </a:pPr>
            <a:r>
              <a:rPr lang="en-GB" altLang="en-US" sz="2200" dirty="0">
                <a:ea typeface="MS PGothic" pitchFamily="34" charset="-128"/>
              </a:rPr>
              <a:t>in groups. They can then peer- or </a:t>
            </a:r>
          </a:p>
          <a:p>
            <a:pPr eaLnBrk="1" hangingPunct="1">
              <a:buFontTx/>
              <a:buNone/>
            </a:pPr>
            <a:r>
              <a:rPr lang="en-GB" altLang="en-US" sz="2200" dirty="0">
                <a:ea typeface="MS PGothic" pitchFamily="34" charset="-128"/>
              </a:rPr>
              <a:t>self-assess work in accordance </a:t>
            </a:r>
          </a:p>
          <a:p>
            <a:pPr eaLnBrk="1" hangingPunct="1">
              <a:buFontTx/>
              <a:buNone/>
            </a:pPr>
            <a:r>
              <a:rPr lang="en-GB" altLang="en-US" sz="2200" dirty="0">
                <a:ea typeface="MS PGothic" pitchFamily="34" charset="-128"/>
              </a:rPr>
              <a:t>with these schemes.</a:t>
            </a:r>
          </a:p>
          <a:p>
            <a:pPr eaLnBrk="1" hangingPunct="1">
              <a:buFontTx/>
              <a:buNone/>
            </a:pPr>
            <a:endParaRPr lang="en-GB" altLang="en-US" sz="2200" dirty="0">
              <a:ea typeface="MS PGothic" pitchFamily="34" charset="-128"/>
            </a:endParaRPr>
          </a:p>
          <a:p>
            <a:pPr eaLnBrk="1" hangingPunct="1">
              <a:buFontTx/>
              <a:buNone/>
            </a:pPr>
            <a:r>
              <a:rPr lang="en-GB" altLang="en-US" sz="2200" dirty="0">
                <a:ea typeface="MS PGothic" pitchFamily="34" charset="-128"/>
              </a:rPr>
              <a:t>Talk about the purpose of a mark-</a:t>
            </a:r>
          </a:p>
          <a:p>
            <a:pPr eaLnBrk="1" hangingPunct="1">
              <a:buFontTx/>
              <a:buNone/>
            </a:pPr>
            <a:r>
              <a:rPr lang="en-GB" altLang="en-US" sz="2200" dirty="0">
                <a:ea typeface="MS PGothic" pitchFamily="34" charset="-128"/>
              </a:rPr>
              <a:t>scheme with students – judgement, </a:t>
            </a:r>
          </a:p>
          <a:p>
            <a:pPr eaLnBrk="1" hangingPunct="1">
              <a:buFontTx/>
              <a:buNone/>
            </a:pPr>
            <a:r>
              <a:rPr lang="en-GB" altLang="en-US" sz="2200" dirty="0">
                <a:ea typeface="MS PGothic" pitchFamily="34" charset="-128"/>
              </a:rPr>
              <a:t>communication, standardisation etc.</a:t>
            </a:r>
          </a:p>
        </p:txBody>
      </p:sp>
      <p:pic>
        <p:nvPicPr>
          <p:cNvPr id="25604" name="Picture 6" descr="http://homepages.which.net/~j.fish/images/pempro.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928813"/>
            <a:ext cx="3057525" cy="3752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624727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636832" y="246048"/>
            <a:ext cx="7941568" cy="1143000"/>
          </a:xfrm>
        </p:spPr>
        <p:txBody>
          <a:bodyPr/>
          <a:lstStyle/>
          <a:p>
            <a:pPr eaLnBrk="1" hangingPunct="1"/>
            <a:r>
              <a:rPr lang="en-US" altLang="en-US" dirty="0">
                <a:ea typeface="MS PGothic" pitchFamily="34" charset="-128"/>
              </a:rPr>
              <a:t>Grid GED</a:t>
            </a:r>
          </a:p>
        </p:txBody>
      </p:sp>
      <p:sp>
        <p:nvSpPr>
          <p:cNvPr id="26627" name="Rectangle 3"/>
          <p:cNvSpPr>
            <a:spLocks noGrp="1" noChangeArrowheads="1"/>
          </p:cNvSpPr>
          <p:nvPr>
            <p:ph type="body" sz="half" idx="1"/>
          </p:nvPr>
        </p:nvSpPr>
        <p:spPr>
          <a:xfrm>
            <a:off x="2207568" y="1052737"/>
            <a:ext cx="4752528" cy="5073427"/>
          </a:xfrm>
        </p:spPr>
        <p:txBody>
          <a:bodyPr>
            <a:noAutofit/>
          </a:bodyPr>
          <a:lstStyle/>
          <a:p>
            <a:pPr eaLnBrk="1" hangingPunct="1">
              <a:buFontTx/>
              <a:buNone/>
            </a:pPr>
            <a:r>
              <a:rPr lang="en-US" altLang="en-US" sz="1800" dirty="0" err="1">
                <a:ea typeface="MS PGothic" pitchFamily="34" charset="-128"/>
              </a:rPr>
              <a:t>Ar</a:t>
            </a:r>
            <a:r>
              <a:rPr lang="en-US" altLang="en-US" sz="1800" dirty="0">
                <a:ea typeface="MS PGothic" pitchFamily="34" charset="-128"/>
              </a:rPr>
              <a:t> </a:t>
            </a:r>
            <a:r>
              <a:rPr lang="en-US" altLang="en-US" sz="1800" dirty="0" err="1">
                <a:ea typeface="MS PGothic" pitchFamily="34" charset="-128"/>
              </a:rPr>
              <a:t>ddechrau</a:t>
            </a:r>
            <a:r>
              <a:rPr lang="en-US" altLang="en-US" sz="1800" dirty="0">
                <a:ea typeface="MS PGothic" pitchFamily="34" charset="-128"/>
              </a:rPr>
              <a:t> </a:t>
            </a:r>
            <a:r>
              <a:rPr lang="en-US" altLang="en-US" sz="1800" dirty="0" err="1">
                <a:ea typeface="MS PGothic" pitchFamily="34" charset="-128"/>
              </a:rPr>
              <a:t>testun</a:t>
            </a:r>
            <a:r>
              <a:rPr lang="en-US" altLang="en-US" sz="1800" dirty="0">
                <a:ea typeface="MS PGothic" pitchFamily="34" charset="-128"/>
              </a:rPr>
              <a:t> </a:t>
            </a:r>
            <a:r>
              <a:rPr lang="en-US" altLang="en-US" sz="1800" dirty="0" err="1">
                <a:ea typeface="MS PGothic" pitchFamily="34" charset="-128"/>
              </a:rPr>
              <a:t>newydd</a:t>
            </a:r>
            <a:r>
              <a:rPr lang="en-US" altLang="en-US" sz="1800" dirty="0">
                <a:ea typeface="MS PGothic" pitchFamily="34" charset="-128"/>
              </a:rPr>
              <a:t> </a:t>
            </a:r>
            <a:r>
              <a:rPr lang="en-US" altLang="en-US" sz="1800" dirty="0" err="1">
                <a:ea typeface="MS PGothic" pitchFamily="34" charset="-128"/>
              </a:rPr>
              <a:t>disgyblion</a:t>
            </a:r>
            <a:r>
              <a:rPr lang="en-US" altLang="en-US" sz="1800" dirty="0">
                <a:ea typeface="MS PGothic" pitchFamily="34" charset="-128"/>
              </a:rPr>
              <a:t> </a:t>
            </a:r>
            <a:r>
              <a:rPr lang="en-US" altLang="en-US" sz="1800" dirty="0" err="1">
                <a:ea typeface="MS PGothic" pitchFamily="34" charset="-128"/>
              </a:rPr>
              <a:t>i</a:t>
            </a:r>
            <a:r>
              <a:rPr lang="en-US" altLang="en-US" sz="1800" dirty="0">
                <a:ea typeface="MS PGothic" pitchFamily="34" charset="-128"/>
              </a:rPr>
              <a:t> </a:t>
            </a:r>
            <a:r>
              <a:rPr lang="en-US" altLang="en-US" sz="1800" dirty="0" err="1">
                <a:ea typeface="MS PGothic" pitchFamily="34" charset="-128"/>
              </a:rPr>
              <a:t>greu</a:t>
            </a:r>
            <a:r>
              <a:rPr lang="en-US" altLang="en-US" sz="1800" dirty="0">
                <a:ea typeface="MS PGothic" pitchFamily="34" charset="-128"/>
              </a:rPr>
              <a:t> grid </a:t>
            </a:r>
            <a:r>
              <a:rPr lang="en-US" altLang="en-US" sz="1800" dirty="0" err="1">
                <a:ea typeface="MS PGothic" pitchFamily="34" charset="-128"/>
              </a:rPr>
              <a:t>gyda</a:t>
            </a:r>
            <a:r>
              <a:rPr lang="en-US" altLang="en-US" sz="1800" dirty="0">
                <a:ea typeface="MS PGothic" pitchFamily="34" charset="-128"/>
              </a:rPr>
              <a:t> </a:t>
            </a:r>
            <a:r>
              <a:rPr lang="en-US" altLang="en-US" sz="1800" dirty="0" err="1">
                <a:ea typeface="MS PGothic" pitchFamily="34" charset="-128"/>
              </a:rPr>
              <a:t>tair</a:t>
            </a:r>
            <a:r>
              <a:rPr lang="en-US" altLang="en-US" sz="1800" dirty="0">
                <a:ea typeface="MS PGothic" pitchFamily="34" charset="-128"/>
              </a:rPr>
              <a:t> </a:t>
            </a:r>
            <a:r>
              <a:rPr lang="en-US" altLang="en-US" sz="1800" dirty="0" err="1">
                <a:ea typeface="MS PGothic" pitchFamily="34" charset="-128"/>
              </a:rPr>
              <a:t>colofn</a:t>
            </a:r>
            <a:r>
              <a:rPr lang="en-US" altLang="en-US" sz="1800" dirty="0">
                <a:ea typeface="MS PGothic" pitchFamily="34" charset="-128"/>
              </a:rPr>
              <a:t> –</a:t>
            </a:r>
          </a:p>
          <a:p>
            <a:pPr eaLnBrk="1" hangingPunct="1">
              <a:buFontTx/>
              <a:buNone/>
            </a:pPr>
            <a:endParaRPr lang="en-US" altLang="en-US" sz="1800" dirty="0">
              <a:ea typeface="MS PGothic" pitchFamily="34" charset="-128"/>
            </a:endParaRPr>
          </a:p>
          <a:p>
            <a:pPr eaLnBrk="1" hangingPunct="1">
              <a:buFontTx/>
              <a:buNone/>
            </a:pPr>
            <a:r>
              <a:rPr lang="en-US" altLang="en-US" sz="1800" dirty="0">
                <a:ea typeface="MS PGothic" pitchFamily="34" charset="-128"/>
              </a:rPr>
              <a:t>Beth </a:t>
            </a:r>
            <a:r>
              <a:rPr lang="en-US" altLang="en-US" dirty="0" err="1">
                <a:ea typeface="MS PGothic" pitchFamily="34" charset="-128"/>
              </a:rPr>
              <a:t>dwi</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b="1" dirty="0" err="1">
                <a:solidFill>
                  <a:schemeClr val="accent1"/>
                </a:solidFill>
                <a:ea typeface="MS PGothic" pitchFamily="34" charset="-128"/>
              </a:rPr>
              <a:t>g</a:t>
            </a:r>
            <a:r>
              <a:rPr lang="en-US" altLang="en-US" sz="1800" dirty="0" err="1">
                <a:ea typeface="MS PGothic" pitchFamily="34" charset="-128"/>
              </a:rPr>
              <a:t>wybod</a:t>
            </a:r>
            <a:r>
              <a:rPr lang="en-US" altLang="en-US" sz="1800" dirty="0">
                <a:ea typeface="MS PGothic" pitchFamily="34" charset="-128"/>
              </a:rPr>
              <a:t>;</a:t>
            </a:r>
          </a:p>
          <a:p>
            <a:pPr eaLnBrk="1" hangingPunct="1">
              <a:buFontTx/>
              <a:buNone/>
            </a:pPr>
            <a:r>
              <a:rPr lang="en-US" altLang="en-US" sz="1800" dirty="0">
                <a:ea typeface="MS PGothic" pitchFamily="34" charset="-128"/>
              </a:rPr>
              <a:t>Beth </a:t>
            </a:r>
            <a:r>
              <a:rPr lang="en-US" altLang="en-US" sz="1800" dirty="0" err="1">
                <a:ea typeface="MS PGothic" pitchFamily="34" charset="-128"/>
              </a:rPr>
              <a:t>dwi</a:t>
            </a:r>
            <a:r>
              <a:rPr lang="en-US" altLang="en-US" sz="1800" dirty="0">
                <a:ea typeface="MS PGothic" pitchFamily="34" charset="-128"/>
              </a:rPr>
              <a:t> </a:t>
            </a:r>
            <a:r>
              <a:rPr lang="en-US" altLang="en-US" sz="1800" b="1" dirty="0" err="1">
                <a:solidFill>
                  <a:schemeClr val="accent1"/>
                </a:solidFill>
                <a:ea typeface="MS PGothic" pitchFamily="34" charset="-128"/>
              </a:rPr>
              <a:t>e</a:t>
            </a:r>
            <a:r>
              <a:rPr lang="en-US" altLang="en-US" sz="1800" dirty="0" err="1">
                <a:ea typeface="MS PGothic" pitchFamily="34" charset="-128"/>
              </a:rPr>
              <a:t>isiau</a:t>
            </a:r>
            <a:r>
              <a:rPr lang="en-US" altLang="en-US" sz="1800" dirty="0">
                <a:ea typeface="MS PGothic" pitchFamily="34" charset="-128"/>
              </a:rPr>
              <a:t> </a:t>
            </a:r>
            <a:r>
              <a:rPr lang="en-US" altLang="en-US" sz="1800" dirty="0" err="1">
                <a:ea typeface="MS PGothic" pitchFamily="34" charset="-128"/>
              </a:rPr>
              <a:t>gwybod</a:t>
            </a:r>
            <a:r>
              <a:rPr lang="en-US" altLang="en-US" sz="1800" dirty="0">
                <a:ea typeface="MS PGothic" pitchFamily="34" charset="-128"/>
              </a:rPr>
              <a:t>;</a:t>
            </a:r>
          </a:p>
          <a:p>
            <a:pPr eaLnBrk="1" hangingPunct="1">
              <a:buFontTx/>
              <a:buNone/>
            </a:pPr>
            <a:r>
              <a:rPr lang="en-US" altLang="en-US" sz="1800" dirty="0">
                <a:ea typeface="MS PGothic" pitchFamily="34" charset="-128"/>
              </a:rPr>
              <a:t>Beth </a:t>
            </a:r>
            <a:r>
              <a:rPr lang="en-US" altLang="en-US" dirty="0" err="1">
                <a:ea typeface="MS PGothic" pitchFamily="34" charset="-128"/>
              </a:rPr>
              <a:t>dwi</a:t>
            </a:r>
            <a:r>
              <a:rPr lang="en-US" altLang="en-US" sz="1800" dirty="0">
                <a:ea typeface="MS PGothic" pitchFamily="34" charset="-128"/>
              </a:rPr>
              <a:t> </a:t>
            </a:r>
            <a:r>
              <a:rPr lang="en-US" altLang="en-US" sz="1800" dirty="0" err="1">
                <a:ea typeface="MS PGothic" pitchFamily="34" charset="-128"/>
              </a:rPr>
              <a:t>wedi</a:t>
            </a:r>
            <a:r>
              <a:rPr lang="en-US" altLang="en-US" sz="1800" dirty="0">
                <a:ea typeface="MS PGothic" pitchFamily="34" charset="-128"/>
              </a:rPr>
              <a:t> </a:t>
            </a:r>
            <a:r>
              <a:rPr lang="en-US" altLang="en-US" sz="1800" b="1" dirty="0" err="1">
                <a:solidFill>
                  <a:schemeClr val="accent1"/>
                </a:solidFill>
                <a:ea typeface="MS PGothic" pitchFamily="34" charset="-128"/>
              </a:rPr>
              <a:t>d</a:t>
            </a:r>
            <a:r>
              <a:rPr lang="en-US" altLang="en-US" sz="1800" dirty="0" err="1">
                <a:ea typeface="MS PGothic" pitchFamily="34" charset="-128"/>
              </a:rPr>
              <a:t>ysgu</a:t>
            </a:r>
            <a:r>
              <a:rPr lang="en-US" altLang="en-US" sz="1800" dirty="0">
                <a:ea typeface="MS PGothic" pitchFamily="34" charset="-128"/>
              </a:rPr>
              <a:t>.</a:t>
            </a:r>
          </a:p>
          <a:p>
            <a:pPr eaLnBrk="1" hangingPunct="1">
              <a:buFontTx/>
              <a:buNone/>
            </a:pPr>
            <a:endParaRPr lang="en-US" altLang="en-US" sz="1800" dirty="0">
              <a:ea typeface="MS PGothic" pitchFamily="34" charset="-128"/>
            </a:endParaRPr>
          </a:p>
          <a:p>
            <a:pPr eaLnBrk="1" hangingPunct="1">
              <a:buFontTx/>
              <a:buNone/>
            </a:pPr>
            <a:r>
              <a:rPr lang="en-US" altLang="en-US" sz="1800" dirty="0" err="1">
                <a:ea typeface="MS PGothic" pitchFamily="34" charset="-128"/>
              </a:rPr>
              <a:t>Maent</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dechrau</a:t>
            </a:r>
            <a:r>
              <a:rPr lang="en-US" altLang="en-US" sz="1800" dirty="0">
                <a:ea typeface="MS PGothic" pitchFamily="34" charset="-128"/>
              </a:rPr>
              <a:t> </a:t>
            </a:r>
            <a:r>
              <a:rPr lang="en-US" altLang="en-US" sz="1800" dirty="0" err="1">
                <a:ea typeface="MS PGothic" pitchFamily="34" charset="-128"/>
              </a:rPr>
              <a:t>trwy</a:t>
            </a:r>
            <a:r>
              <a:rPr lang="en-US" altLang="en-US" sz="1800" dirty="0">
                <a:ea typeface="MS PGothic" pitchFamily="34" charset="-128"/>
              </a:rPr>
              <a:t> </a:t>
            </a:r>
            <a:r>
              <a:rPr lang="en-US" altLang="en-US" dirty="0" err="1">
                <a:ea typeface="MS PGothic" pitchFamily="34" charset="-128"/>
              </a:rPr>
              <a:t>f</a:t>
            </a:r>
            <a:r>
              <a:rPr lang="en-US" altLang="en-US" sz="1800" dirty="0" err="1">
                <a:ea typeface="MS PGothic" pitchFamily="34" charset="-128"/>
              </a:rPr>
              <a:t>eddwl</a:t>
            </a:r>
            <a:r>
              <a:rPr lang="en-US" altLang="en-US" sz="1800" dirty="0">
                <a:ea typeface="MS PGothic" pitchFamily="34" charset="-128"/>
              </a:rPr>
              <a:t> a </a:t>
            </a:r>
            <a:r>
              <a:rPr lang="en-US" altLang="en-US" sz="1800" dirty="0" err="1">
                <a:ea typeface="MS PGothic" pitchFamily="34" charset="-128"/>
              </a:rPr>
              <a:t>llenwi</a:t>
            </a:r>
            <a:r>
              <a:rPr lang="en-US" altLang="en-US" dirty="0" err="1">
                <a:ea typeface="MS PGothic" pitchFamily="34" charset="-128"/>
              </a:rPr>
              <a:t>’r</a:t>
            </a:r>
            <a:r>
              <a:rPr lang="en-US" altLang="en-US" sz="1800" dirty="0">
                <a:ea typeface="MS PGothic" pitchFamily="34" charset="-128"/>
              </a:rPr>
              <a:t> </a:t>
            </a:r>
            <a:r>
              <a:rPr lang="en-US" altLang="en-US" sz="1800" dirty="0" err="1">
                <a:ea typeface="MS PGothic" pitchFamily="34" charset="-128"/>
              </a:rPr>
              <a:t>ddwy</a:t>
            </a:r>
            <a:r>
              <a:rPr lang="en-US" altLang="en-US" sz="1800" dirty="0">
                <a:ea typeface="MS PGothic" pitchFamily="34" charset="-128"/>
              </a:rPr>
              <a:t> </a:t>
            </a:r>
            <a:r>
              <a:rPr lang="en-US" altLang="en-US" dirty="0" err="1">
                <a:ea typeface="MS PGothic" pitchFamily="34" charset="-128"/>
              </a:rPr>
              <a:t>g</a:t>
            </a:r>
            <a:r>
              <a:rPr lang="en-US" altLang="en-US" sz="1800" dirty="0" err="1">
                <a:ea typeface="MS PGothic" pitchFamily="34" charset="-128"/>
              </a:rPr>
              <a:t>olofn</a:t>
            </a:r>
            <a:r>
              <a:rPr lang="en-US" altLang="en-US" sz="1800" dirty="0">
                <a:ea typeface="MS PGothic" pitchFamily="34" charset="-128"/>
              </a:rPr>
              <a:t> </a:t>
            </a:r>
            <a:r>
              <a:rPr lang="en-US" altLang="en-US" dirty="0" err="1">
                <a:ea typeface="MS PGothic" pitchFamily="34" charset="-128"/>
              </a:rPr>
              <a:t>g</a:t>
            </a:r>
            <a:r>
              <a:rPr lang="en-US" altLang="en-US" sz="1800" dirty="0" err="1">
                <a:ea typeface="MS PGothic" pitchFamily="34" charset="-128"/>
              </a:rPr>
              <a:t>yntaf</a:t>
            </a:r>
            <a:r>
              <a:rPr lang="en-US" altLang="en-US" sz="1800" dirty="0">
                <a:ea typeface="MS PGothic" pitchFamily="34" charset="-128"/>
              </a:rPr>
              <a:t>. </a:t>
            </a:r>
            <a:r>
              <a:rPr lang="en-US" altLang="en-US" sz="1800" dirty="0" err="1">
                <a:ea typeface="MS PGothic" pitchFamily="34" charset="-128"/>
              </a:rPr>
              <a:t>Yna</a:t>
            </a:r>
            <a:r>
              <a:rPr lang="en-US" altLang="en-US" sz="1800" dirty="0">
                <a:ea typeface="MS PGothic" pitchFamily="34" charset="-128"/>
              </a:rPr>
              <a:t> </a:t>
            </a:r>
            <a:r>
              <a:rPr lang="en-US" altLang="en-US" sz="1800" dirty="0" err="1">
                <a:ea typeface="MS PGothic" pitchFamily="34" charset="-128"/>
              </a:rPr>
              <a:t>byddant</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dychwelyd</a:t>
            </a:r>
            <a:r>
              <a:rPr lang="en-US" altLang="en-US" sz="1800" dirty="0">
                <a:ea typeface="MS PGothic" pitchFamily="34" charset="-128"/>
              </a:rPr>
              <a:t> at y </a:t>
            </a:r>
            <a:r>
              <a:rPr lang="en-US" altLang="en-US" sz="1800" dirty="0" err="1">
                <a:ea typeface="MS PGothic" pitchFamily="34" charset="-128"/>
              </a:rPr>
              <a:t>drydydd</a:t>
            </a:r>
            <a:r>
              <a:rPr lang="en-US" altLang="en-US" sz="1800" dirty="0">
                <a:ea typeface="MS PGothic" pitchFamily="34" charset="-128"/>
              </a:rPr>
              <a:t> </a:t>
            </a:r>
            <a:r>
              <a:rPr lang="en-US" altLang="en-US" sz="1800" dirty="0" err="1">
                <a:ea typeface="MS PGothic" pitchFamily="34" charset="-128"/>
              </a:rPr>
              <a:t>golofn</a:t>
            </a:r>
            <a:r>
              <a:rPr lang="en-US" altLang="en-US" sz="1800" dirty="0">
                <a:ea typeface="MS PGothic" pitchFamily="34" charset="-128"/>
              </a:rPr>
              <a:t> </a:t>
            </a:r>
            <a:r>
              <a:rPr lang="en-US" altLang="en-US" sz="1800" dirty="0" err="1">
                <a:ea typeface="MS PGothic" pitchFamily="34" charset="-128"/>
              </a:rPr>
              <a:t>ar</a:t>
            </a:r>
            <a:r>
              <a:rPr lang="en-US" altLang="en-US" sz="1800" dirty="0">
                <a:ea typeface="MS PGothic" pitchFamily="34" charset="-128"/>
              </a:rPr>
              <a:t> </a:t>
            </a:r>
            <a:r>
              <a:rPr lang="en-US" altLang="en-US" sz="1800" dirty="0" err="1">
                <a:ea typeface="MS PGothic" pitchFamily="34" charset="-128"/>
              </a:rPr>
              <a:t>ddiwedd</a:t>
            </a:r>
            <a:r>
              <a:rPr lang="en-US" altLang="en-US" sz="1800" dirty="0">
                <a:ea typeface="MS PGothic" pitchFamily="34" charset="-128"/>
              </a:rPr>
              <a:t> </a:t>
            </a:r>
            <a:r>
              <a:rPr lang="en-US" altLang="en-US" sz="1800" dirty="0" err="1">
                <a:ea typeface="MS PGothic" pitchFamily="34" charset="-128"/>
              </a:rPr>
              <a:t>yr</a:t>
            </a:r>
            <a:r>
              <a:rPr lang="en-US" altLang="en-US" sz="1800" dirty="0">
                <a:ea typeface="MS PGothic" pitchFamily="34" charset="-128"/>
              </a:rPr>
              <a:t> </a:t>
            </a:r>
            <a:r>
              <a:rPr lang="en-US" altLang="en-US" sz="1800" dirty="0" err="1">
                <a:ea typeface="MS PGothic" pitchFamily="34" charset="-128"/>
              </a:rPr>
              <a:t>uned</a:t>
            </a:r>
            <a:r>
              <a:rPr lang="en-US" altLang="en-US" sz="1800" dirty="0">
                <a:ea typeface="MS PGothic" pitchFamily="34" charset="-128"/>
              </a:rPr>
              <a:t> (</a:t>
            </a:r>
            <a:r>
              <a:rPr lang="en-US" altLang="en-US" sz="1800" dirty="0" err="1">
                <a:ea typeface="MS PGothic" pitchFamily="34" charset="-128"/>
              </a:rPr>
              <a:t>neu</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dychwelyd</a:t>
            </a:r>
            <a:r>
              <a:rPr lang="en-US" altLang="en-US" sz="1800" dirty="0">
                <a:ea typeface="MS PGothic" pitchFamily="34" charset="-128"/>
              </a:rPr>
              <a:t> </a:t>
            </a:r>
            <a:r>
              <a:rPr lang="en-US" altLang="en-US" sz="1800" dirty="0" err="1">
                <a:ea typeface="MS PGothic" pitchFamily="34" charset="-128"/>
              </a:rPr>
              <a:t>ato</a:t>
            </a:r>
            <a:r>
              <a:rPr lang="en-US" altLang="en-US" sz="1800" dirty="0">
                <a:ea typeface="MS PGothic" pitchFamily="34" charset="-128"/>
              </a:rPr>
              <a:t> </a:t>
            </a:r>
            <a:r>
              <a:rPr lang="en-US" altLang="en-US" sz="1800" dirty="0" err="1">
                <a:ea typeface="MS PGothic" pitchFamily="34" charset="-128"/>
              </a:rPr>
              <a:t>trwy</a:t>
            </a:r>
            <a:r>
              <a:rPr lang="en-US" altLang="en-US" sz="1800" dirty="0">
                <a:ea typeface="MS PGothic" pitchFamily="34" charset="-128"/>
              </a:rPr>
              <a:t> </a:t>
            </a:r>
            <a:r>
              <a:rPr lang="en-US" altLang="en-US" sz="1800" dirty="0" err="1">
                <a:ea typeface="MS PGothic" pitchFamily="34" charset="-128"/>
              </a:rPr>
              <a:t>gydol</a:t>
            </a:r>
            <a:r>
              <a:rPr lang="en-US" altLang="en-US" sz="1800" dirty="0">
                <a:ea typeface="MS PGothic" pitchFamily="34" charset="-128"/>
              </a:rPr>
              <a:t> y </a:t>
            </a:r>
            <a:r>
              <a:rPr lang="en-US" altLang="en-US" sz="1800" dirty="0" err="1">
                <a:ea typeface="MS PGothic" pitchFamily="34" charset="-128"/>
              </a:rPr>
              <a:t>gwaith</a:t>
            </a:r>
            <a:r>
              <a:rPr lang="en-US" altLang="en-US" sz="1800" dirty="0">
                <a:ea typeface="MS PGothic" pitchFamily="34" charset="-128"/>
              </a:rPr>
              <a:t>)</a:t>
            </a:r>
          </a:p>
          <a:p>
            <a:pPr eaLnBrk="1" hangingPunct="1">
              <a:buFontTx/>
              <a:buNone/>
            </a:pPr>
            <a:endParaRPr lang="en-US" altLang="en-US" sz="1800" dirty="0">
              <a:ea typeface="MS PGothic" pitchFamily="34" charset="-128"/>
            </a:endParaRPr>
          </a:p>
          <a:p>
            <a:pPr eaLnBrk="1" hangingPunct="1">
              <a:buFontTx/>
              <a:buNone/>
            </a:pPr>
            <a:r>
              <a:rPr lang="en-US" altLang="en-US" sz="1800" dirty="0" err="1">
                <a:ea typeface="MS PGothic" pitchFamily="34" charset="-128"/>
              </a:rPr>
              <a:t>Amrywiaeth</a:t>
            </a:r>
            <a:r>
              <a:rPr lang="en-US" altLang="en-US" sz="1800" dirty="0">
                <a:ea typeface="MS PGothic" pitchFamily="34" charset="-128"/>
              </a:rPr>
              <a:t> – </a:t>
            </a:r>
            <a:r>
              <a:rPr lang="en-US" altLang="en-US" sz="1800" dirty="0" err="1">
                <a:ea typeface="MS PGothic" pitchFamily="34" charset="-128"/>
              </a:rPr>
              <a:t>colofn</a:t>
            </a:r>
            <a:r>
              <a:rPr lang="en-US" altLang="en-US" sz="1800" dirty="0">
                <a:ea typeface="MS PGothic" pitchFamily="34" charset="-128"/>
              </a:rPr>
              <a:t> </a:t>
            </a:r>
            <a:r>
              <a:rPr lang="en-US" altLang="en-US" sz="1800" dirty="0" err="1">
                <a:ea typeface="MS PGothic" pitchFamily="34" charset="-128"/>
              </a:rPr>
              <a:t>ychwanegol</a:t>
            </a:r>
            <a:r>
              <a:rPr lang="en-US" altLang="en-US" sz="1800" dirty="0">
                <a:ea typeface="MS PGothic" pitchFamily="34" charset="-128"/>
              </a:rPr>
              <a:t> ‘</a:t>
            </a:r>
            <a:r>
              <a:rPr lang="en-US" altLang="en-US" sz="1800" dirty="0" err="1">
                <a:ea typeface="MS PGothic" pitchFamily="34" charset="-128"/>
              </a:rPr>
              <a:t>Sut</a:t>
            </a:r>
            <a:r>
              <a:rPr lang="en-US" altLang="en-US" sz="1800" dirty="0">
                <a:ea typeface="MS PGothic" pitchFamily="34" charset="-128"/>
              </a:rPr>
              <a:t> </a:t>
            </a:r>
            <a:r>
              <a:rPr lang="en-US" altLang="en-US" sz="1800" dirty="0" err="1">
                <a:ea typeface="MS PGothic" pitchFamily="34" charset="-128"/>
              </a:rPr>
              <a:t>byddai’n</a:t>
            </a:r>
            <a:r>
              <a:rPr lang="en-US" altLang="en-US" sz="1800" dirty="0">
                <a:ea typeface="MS PGothic" pitchFamily="34" charset="-128"/>
              </a:rPr>
              <a:t> </a:t>
            </a:r>
            <a:r>
              <a:rPr lang="en-US" altLang="en-US" sz="1800" dirty="0" err="1">
                <a:ea typeface="MS PGothic" pitchFamily="34" charset="-128"/>
              </a:rPr>
              <a:t>dysgu</a:t>
            </a:r>
            <a:r>
              <a:rPr lang="en-US" altLang="en-US" sz="1800" dirty="0">
                <a:ea typeface="MS PGothic" pitchFamily="34" charset="-128"/>
              </a:rPr>
              <a:t>?’</a:t>
            </a:r>
          </a:p>
        </p:txBody>
      </p:sp>
      <p:pic>
        <p:nvPicPr>
          <p:cNvPr id="26628" name="Picture 8" descr="http://www.educationtechnologies.com/images/3kids_kwl03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2105" y="1785938"/>
            <a:ext cx="3164408" cy="35872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6278880" y="5696373"/>
            <a:ext cx="2275840" cy="369332"/>
          </a:xfrm>
          <a:prstGeom prst="rect">
            <a:avLst/>
          </a:prstGeom>
          <a:noFill/>
        </p:spPr>
        <p:txBody>
          <a:bodyPr wrap="square" rtlCol="0">
            <a:spAutoFit/>
          </a:bodyPr>
          <a:lstStyle/>
          <a:p>
            <a:r>
              <a:rPr lang="en-GB" dirty="0" err="1"/>
              <a:t>Gweler</a:t>
            </a:r>
            <a:r>
              <a:rPr lang="en-GB" dirty="0"/>
              <a:t> </a:t>
            </a:r>
            <a:r>
              <a:rPr lang="en-GB" dirty="0" err="1"/>
              <a:t>sleid</a:t>
            </a:r>
            <a:endParaRPr lang="en-GB" dirty="0"/>
          </a:p>
        </p:txBody>
      </p:sp>
    </p:spTree>
    <p:extLst>
      <p:ext uri="{BB962C8B-B14F-4D97-AF65-F5344CB8AC3E}">
        <p14:creationId xmlns:p14="http://schemas.microsoft.com/office/powerpoint/2010/main" val="36190437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altLang="en-US">
                <a:ea typeface="MS PGothic" pitchFamily="34" charset="-128"/>
              </a:rPr>
              <a:t>KWL</a:t>
            </a:r>
          </a:p>
        </p:txBody>
      </p:sp>
      <p:sp>
        <p:nvSpPr>
          <p:cNvPr id="26627" name="Rectangle 3"/>
          <p:cNvSpPr>
            <a:spLocks noGrp="1" noChangeArrowheads="1"/>
          </p:cNvSpPr>
          <p:nvPr>
            <p:ph type="body" sz="half" idx="1"/>
          </p:nvPr>
        </p:nvSpPr>
        <p:spPr/>
        <p:txBody>
          <a:bodyPr>
            <a:normAutofit fontScale="92500" lnSpcReduction="20000"/>
          </a:bodyPr>
          <a:lstStyle/>
          <a:p>
            <a:pPr eaLnBrk="1" hangingPunct="1">
              <a:buFontTx/>
              <a:buNone/>
            </a:pPr>
            <a:r>
              <a:rPr lang="en-US" altLang="en-US" sz="1600">
                <a:ea typeface="MS PGothic" pitchFamily="34" charset="-128"/>
              </a:rPr>
              <a:t>At the beginning of a topic pupils create a </a:t>
            </a:r>
          </a:p>
          <a:p>
            <a:pPr eaLnBrk="1" hangingPunct="1">
              <a:buFontTx/>
              <a:buNone/>
            </a:pPr>
            <a:r>
              <a:rPr lang="en-US" altLang="en-US" sz="1600">
                <a:ea typeface="MS PGothic" pitchFamily="34" charset="-128"/>
              </a:rPr>
              <a:t>grid with three columns – </a:t>
            </a:r>
          </a:p>
          <a:p>
            <a:pPr eaLnBrk="1" hangingPunct="1">
              <a:buFontTx/>
              <a:buNone/>
            </a:pPr>
            <a:endParaRPr lang="en-US" altLang="en-US" sz="1600">
              <a:ea typeface="MS PGothic" pitchFamily="34" charset="-128"/>
            </a:endParaRPr>
          </a:p>
          <a:p>
            <a:pPr eaLnBrk="1" hangingPunct="1">
              <a:buFontTx/>
              <a:buNone/>
            </a:pPr>
            <a:r>
              <a:rPr lang="en-US" altLang="en-US" sz="1600">
                <a:ea typeface="MS PGothic" pitchFamily="34" charset="-128"/>
              </a:rPr>
              <a:t>What They Know;</a:t>
            </a:r>
          </a:p>
          <a:p>
            <a:pPr eaLnBrk="1" hangingPunct="1">
              <a:buFontTx/>
              <a:buNone/>
            </a:pPr>
            <a:r>
              <a:rPr lang="en-US" altLang="en-US" sz="1600">
                <a:ea typeface="MS PGothic" pitchFamily="34" charset="-128"/>
              </a:rPr>
              <a:t>What They Want To Know;</a:t>
            </a:r>
          </a:p>
          <a:p>
            <a:pPr eaLnBrk="1" hangingPunct="1">
              <a:buFontTx/>
              <a:buNone/>
            </a:pPr>
            <a:r>
              <a:rPr lang="en-US" altLang="en-US" sz="1600">
                <a:ea typeface="MS PGothic" pitchFamily="34" charset="-128"/>
              </a:rPr>
              <a:t>What They Have Learnt.</a:t>
            </a:r>
          </a:p>
          <a:p>
            <a:pPr eaLnBrk="1" hangingPunct="1">
              <a:buFontTx/>
              <a:buNone/>
            </a:pPr>
            <a:endParaRPr lang="en-US" altLang="en-US" sz="1600">
              <a:ea typeface="MS PGothic" pitchFamily="34" charset="-128"/>
            </a:endParaRPr>
          </a:p>
          <a:p>
            <a:pPr eaLnBrk="1" hangingPunct="1">
              <a:buFontTx/>
              <a:buNone/>
            </a:pPr>
            <a:r>
              <a:rPr lang="en-US" altLang="en-US" sz="1600">
                <a:ea typeface="MS PGothic" pitchFamily="34" charset="-128"/>
              </a:rPr>
              <a:t>They begin by brainstorming and filling in </a:t>
            </a:r>
          </a:p>
          <a:p>
            <a:pPr eaLnBrk="1" hangingPunct="1">
              <a:buFontTx/>
              <a:buNone/>
            </a:pPr>
            <a:r>
              <a:rPr lang="en-US" altLang="en-US" sz="1600">
                <a:ea typeface="MS PGothic" pitchFamily="34" charset="-128"/>
              </a:rPr>
              <a:t>the first two columns and then return to </a:t>
            </a:r>
          </a:p>
          <a:p>
            <a:pPr eaLnBrk="1" hangingPunct="1">
              <a:buFontTx/>
              <a:buNone/>
            </a:pPr>
            <a:r>
              <a:rPr lang="en-US" altLang="en-US" sz="1600">
                <a:ea typeface="MS PGothic" pitchFamily="34" charset="-128"/>
              </a:rPr>
              <a:t>the third at the end of the unit (or refer </a:t>
            </a:r>
          </a:p>
          <a:p>
            <a:pPr eaLnBrk="1" hangingPunct="1">
              <a:buFontTx/>
              <a:buNone/>
            </a:pPr>
            <a:r>
              <a:rPr lang="en-US" altLang="en-US" sz="1600">
                <a:ea typeface="MS PGothic" pitchFamily="34" charset="-128"/>
              </a:rPr>
              <a:t>throughout) .</a:t>
            </a:r>
          </a:p>
          <a:p>
            <a:pPr eaLnBrk="1" hangingPunct="1">
              <a:buFontTx/>
              <a:buNone/>
            </a:pPr>
            <a:endParaRPr lang="en-US" altLang="en-US" sz="1600">
              <a:ea typeface="MS PGothic" pitchFamily="34" charset="-128"/>
            </a:endParaRPr>
          </a:p>
          <a:p>
            <a:pPr eaLnBrk="1" hangingPunct="1">
              <a:buFontTx/>
              <a:buNone/>
            </a:pPr>
            <a:endParaRPr lang="en-US" altLang="en-US" sz="1600">
              <a:ea typeface="MS PGothic" pitchFamily="34" charset="-128"/>
            </a:endParaRPr>
          </a:p>
          <a:p>
            <a:pPr eaLnBrk="1" hangingPunct="1">
              <a:buFontTx/>
              <a:buNone/>
            </a:pPr>
            <a:r>
              <a:rPr lang="en-US" altLang="en-US" sz="1600">
                <a:ea typeface="MS PGothic" pitchFamily="34" charset="-128"/>
              </a:rPr>
              <a:t>Variation – extra column ‘How Will I Learn’</a:t>
            </a:r>
          </a:p>
        </p:txBody>
      </p:sp>
      <p:pic>
        <p:nvPicPr>
          <p:cNvPr id="26628" name="Picture 8" descr="http://www.educationtechnologies.com/images/3kids_kwl03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2713" y="1785938"/>
            <a:ext cx="3733800"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60942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920" y="133004"/>
            <a:ext cx="8596668" cy="1320800"/>
          </a:xfrm>
        </p:spPr>
        <p:txBody>
          <a:bodyPr>
            <a:normAutofit fontScale="90000"/>
          </a:bodyPr>
          <a:lstStyle/>
          <a:p>
            <a:r>
              <a:rPr lang="en-GB" dirty="0"/>
              <a:t>Asesu </a:t>
            </a:r>
            <a:r>
              <a:rPr lang="en-GB" dirty="0" err="1"/>
              <a:t>ar</a:t>
            </a:r>
            <a:r>
              <a:rPr lang="en-GB" dirty="0"/>
              <a:t> Gyfer Dysgu - GED </a:t>
            </a:r>
            <a:br>
              <a:rPr lang="en-GB" dirty="0"/>
            </a:br>
            <a:r>
              <a:rPr lang="en-GB" dirty="0"/>
              <a:t>Assessment for Learning – Be KWL</a:t>
            </a:r>
            <a:br>
              <a:rPr lang="en-GB" dirty="0"/>
            </a:b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846109203"/>
              </p:ext>
            </p:extLst>
          </p:nvPr>
        </p:nvGraphicFramePr>
        <p:xfrm>
          <a:off x="2423593" y="1556792"/>
          <a:ext cx="7272807" cy="4846320"/>
        </p:xfrm>
        <a:graphic>
          <a:graphicData uri="http://schemas.openxmlformats.org/drawingml/2006/table">
            <a:tbl>
              <a:tblPr firstRow="1" bandRow="1">
                <a:tableStyleId>{7DF18680-E054-41AD-8BC1-D1AEF772440D}</a:tableStyleId>
              </a:tblPr>
              <a:tblGrid>
                <a:gridCol w="2424269">
                  <a:extLst>
                    <a:ext uri="{9D8B030D-6E8A-4147-A177-3AD203B41FA5}">
                      <a16:colId xmlns:a16="http://schemas.microsoft.com/office/drawing/2014/main" val="20000"/>
                    </a:ext>
                  </a:extLst>
                </a:gridCol>
                <a:gridCol w="2424269">
                  <a:extLst>
                    <a:ext uri="{9D8B030D-6E8A-4147-A177-3AD203B41FA5}">
                      <a16:colId xmlns:a16="http://schemas.microsoft.com/office/drawing/2014/main" val="20001"/>
                    </a:ext>
                  </a:extLst>
                </a:gridCol>
                <a:gridCol w="2424269">
                  <a:extLst>
                    <a:ext uri="{9D8B030D-6E8A-4147-A177-3AD203B41FA5}">
                      <a16:colId xmlns:a16="http://schemas.microsoft.com/office/drawing/2014/main" val="20002"/>
                    </a:ext>
                  </a:extLst>
                </a:gridCol>
              </a:tblGrid>
              <a:tr h="1440160">
                <a:tc>
                  <a:txBody>
                    <a:bodyPr/>
                    <a:lstStyle/>
                    <a:p>
                      <a:r>
                        <a:rPr lang="en-GB" dirty="0"/>
                        <a:t>What do you </a:t>
                      </a:r>
                      <a:r>
                        <a:rPr lang="en-GB" u="sng" dirty="0"/>
                        <a:t>K</a:t>
                      </a:r>
                      <a:r>
                        <a:rPr lang="en-GB" dirty="0"/>
                        <a:t>now? </a:t>
                      </a:r>
                    </a:p>
                    <a:p>
                      <a:endParaRPr lang="en-GB" dirty="0"/>
                    </a:p>
                    <a:p>
                      <a:endParaRPr lang="en-GB" dirty="0"/>
                    </a:p>
                    <a:p>
                      <a:r>
                        <a:rPr lang="en-GB" dirty="0"/>
                        <a:t>Beth </a:t>
                      </a:r>
                      <a:r>
                        <a:rPr lang="en-GB" dirty="0" err="1"/>
                        <a:t>wyt</a:t>
                      </a:r>
                      <a:r>
                        <a:rPr lang="en-GB" dirty="0"/>
                        <a:t> </a:t>
                      </a:r>
                      <a:r>
                        <a:rPr lang="en-GB" dirty="0" err="1"/>
                        <a:t>ti’n</a:t>
                      </a:r>
                      <a:r>
                        <a:rPr lang="en-GB" dirty="0"/>
                        <a:t> </a:t>
                      </a:r>
                      <a:r>
                        <a:rPr lang="en-GB" u="sng" dirty="0" err="1"/>
                        <a:t>G</a:t>
                      </a:r>
                      <a:r>
                        <a:rPr lang="en-GB" dirty="0" err="1"/>
                        <a:t>wybod</a:t>
                      </a:r>
                      <a:r>
                        <a:rPr lang="en-GB" dirty="0"/>
                        <a:t>? </a:t>
                      </a:r>
                      <a:endParaRPr lang="en-GB" i="1" dirty="0"/>
                    </a:p>
                  </a:txBody>
                  <a:tcPr/>
                </a:tc>
                <a:tc>
                  <a:txBody>
                    <a:bodyPr/>
                    <a:lstStyle/>
                    <a:p>
                      <a:r>
                        <a:rPr lang="en-GB" dirty="0"/>
                        <a:t>What do you </a:t>
                      </a:r>
                      <a:r>
                        <a:rPr lang="en-GB" u="sng" dirty="0"/>
                        <a:t>W</a:t>
                      </a:r>
                      <a:r>
                        <a:rPr lang="en-GB" dirty="0"/>
                        <a:t>ant to know?</a:t>
                      </a:r>
                      <a:r>
                        <a:rPr lang="en-GB" baseline="0" dirty="0"/>
                        <a:t> </a:t>
                      </a:r>
                    </a:p>
                    <a:p>
                      <a:endParaRPr lang="en-GB" baseline="0" dirty="0"/>
                    </a:p>
                    <a:p>
                      <a:r>
                        <a:rPr lang="en-GB" baseline="0" dirty="0"/>
                        <a:t>Beth </a:t>
                      </a:r>
                      <a:r>
                        <a:rPr lang="en-GB" baseline="0" dirty="0" err="1"/>
                        <a:t>wyt</a:t>
                      </a:r>
                      <a:r>
                        <a:rPr lang="en-GB" baseline="0" dirty="0"/>
                        <a:t> ti </a:t>
                      </a:r>
                      <a:r>
                        <a:rPr lang="en-GB" u="sng" baseline="0" dirty="0" err="1"/>
                        <a:t>E</a:t>
                      </a:r>
                      <a:r>
                        <a:rPr lang="en-GB" baseline="0" dirty="0" err="1"/>
                        <a:t>isiau</a:t>
                      </a:r>
                      <a:r>
                        <a:rPr lang="en-GB" baseline="0" dirty="0"/>
                        <a:t> </a:t>
                      </a:r>
                      <a:r>
                        <a:rPr lang="en-GB" baseline="0" dirty="0" err="1"/>
                        <a:t>wybod</a:t>
                      </a:r>
                      <a:r>
                        <a:rPr lang="en-GB" baseline="0" dirty="0"/>
                        <a:t>? </a:t>
                      </a:r>
                      <a:endParaRPr lang="en-GB" i="1" dirty="0"/>
                    </a:p>
                  </a:txBody>
                  <a:tcPr/>
                </a:tc>
                <a:tc>
                  <a:txBody>
                    <a:bodyPr/>
                    <a:lstStyle/>
                    <a:p>
                      <a:r>
                        <a:rPr lang="en-GB" dirty="0"/>
                        <a:t>What have you </a:t>
                      </a:r>
                      <a:r>
                        <a:rPr lang="en-GB" u="sng" dirty="0"/>
                        <a:t>L</a:t>
                      </a:r>
                      <a:r>
                        <a:rPr lang="en-GB" dirty="0"/>
                        <a:t>earnt?</a:t>
                      </a:r>
                    </a:p>
                    <a:p>
                      <a:endParaRPr lang="en-GB" dirty="0"/>
                    </a:p>
                    <a:p>
                      <a:r>
                        <a:rPr lang="en-GB" dirty="0"/>
                        <a:t>Beth </a:t>
                      </a:r>
                      <a:r>
                        <a:rPr lang="en-GB" dirty="0" err="1"/>
                        <a:t>wyt</a:t>
                      </a:r>
                      <a:r>
                        <a:rPr lang="en-GB" dirty="0"/>
                        <a:t> ti wedi </a:t>
                      </a:r>
                      <a:r>
                        <a:rPr lang="en-GB" u="sng" dirty="0"/>
                        <a:t>D</a:t>
                      </a:r>
                      <a:r>
                        <a:rPr lang="en-GB" dirty="0"/>
                        <a:t>ysgu?</a:t>
                      </a:r>
                      <a:r>
                        <a:rPr lang="en-GB" baseline="0" dirty="0"/>
                        <a:t> </a:t>
                      </a:r>
                      <a:r>
                        <a:rPr lang="en-GB" dirty="0"/>
                        <a:t> </a:t>
                      </a:r>
                      <a:endParaRPr lang="en-GB" i="1" dirty="0"/>
                    </a:p>
                  </a:txBody>
                  <a:tcPr/>
                </a:tc>
                <a:extLst>
                  <a:ext uri="{0D108BD9-81ED-4DB2-BD59-A6C34878D82A}">
                    <a16:rowId xmlns:a16="http://schemas.microsoft.com/office/drawing/2014/main" val="10000"/>
                  </a:ext>
                </a:extLst>
              </a:tr>
              <a:tr h="931915">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3917732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5290" y="570807"/>
            <a:ext cx="8596668" cy="1320800"/>
          </a:xfrm>
        </p:spPr>
        <p:txBody>
          <a:bodyPr>
            <a:normAutofit/>
          </a:bodyPr>
          <a:lstStyle/>
          <a:p>
            <a:r>
              <a:rPr lang="en-GB" dirty="0" err="1"/>
              <a:t>Tasg</a:t>
            </a:r>
            <a:r>
              <a:rPr lang="en-GB" dirty="0"/>
              <a:t> </a:t>
            </a:r>
            <a:r>
              <a:rPr lang="en-GB" dirty="0" err="1"/>
              <a:t>asyncronig</a:t>
            </a:r>
            <a:r>
              <a:rPr lang="en-GB" dirty="0"/>
              <a:t> </a:t>
            </a:r>
            <a:r>
              <a:rPr lang="en-GB" dirty="0" err="1"/>
              <a:t>ar</a:t>
            </a:r>
            <a:r>
              <a:rPr lang="en-GB" dirty="0"/>
              <a:t> </a:t>
            </a:r>
            <a:r>
              <a:rPr lang="en-GB" dirty="0" err="1"/>
              <a:t>gyfer</a:t>
            </a:r>
            <a:r>
              <a:rPr lang="en-GB" dirty="0"/>
              <a:t> </a:t>
            </a:r>
            <a:r>
              <a:rPr lang="en-GB" dirty="0" err="1"/>
              <a:t>wythnos</a:t>
            </a:r>
            <a:r>
              <a:rPr lang="en-GB" dirty="0"/>
              <a:t> 1</a:t>
            </a:r>
            <a:br>
              <a:rPr lang="en-GB"/>
            </a:br>
            <a:r>
              <a:rPr lang="en-GB"/>
              <a:t>Asynchronous </a:t>
            </a:r>
            <a:r>
              <a:rPr lang="en-GB" dirty="0"/>
              <a:t>task for week 1</a:t>
            </a:r>
          </a:p>
        </p:txBody>
      </p:sp>
      <p:sp>
        <p:nvSpPr>
          <p:cNvPr id="5" name="Content Placeholder 4"/>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err="1"/>
              <a:t>Gwyliwch</a:t>
            </a:r>
            <a:r>
              <a:rPr lang="en-GB" dirty="0"/>
              <a:t> y clip </a:t>
            </a:r>
            <a:r>
              <a:rPr lang="en-GB" dirty="0" err="1"/>
              <a:t>canlynol</a:t>
            </a:r>
            <a:r>
              <a:rPr lang="en-GB" dirty="0"/>
              <a:t> ac </a:t>
            </a:r>
            <a:r>
              <a:rPr lang="en-GB" dirty="0" err="1"/>
              <a:t>adfyfyriwch</a:t>
            </a:r>
            <a:r>
              <a:rPr lang="en-GB" dirty="0"/>
              <a:t> </a:t>
            </a:r>
            <a:r>
              <a:rPr lang="en-GB" dirty="0" err="1"/>
              <a:t>ar</a:t>
            </a:r>
            <a:r>
              <a:rPr lang="en-GB" dirty="0"/>
              <a:t> y </a:t>
            </a:r>
            <a:r>
              <a:rPr lang="en-GB" dirty="0" err="1"/>
              <a:t>canlynol</a:t>
            </a:r>
            <a:r>
              <a:rPr lang="en-GB" dirty="0"/>
              <a:t>:</a:t>
            </a:r>
          </a:p>
          <a:p>
            <a:r>
              <a:rPr lang="en-GB" dirty="0">
                <a:hlinkClick r:id="rId2"/>
              </a:rPr>
              <a:t>https://www.youtube.com/watch?v=pk1w0vcEL44</a:t>
            </a:r>
            <a:endParaRPr lang="en-GB" dirty="0"/>
          </a:p>
          <a:p>
            <a:r>
              <a:rPr lang="en-GB" dirty="0">
                <a:hlinkClick r:id="rId3"/>
              </a:rPr>
              <a:t>https://www.youtube.com/watch?v=sOtsFMO1mWI</a:t>
            </a:r>
            <a:endParaRPr lang="en-GB" dirty="0"/>
          </a:p>
          <a:p>
            <a:r>
              <a:rPr lang="en-GB" dirty="0"/>
              <a:t>Pa </a:t>
            </a:r>
            <a:r>
              <a:rPr lang="en-GB" dirty="0" err="1"/>
              <a:t>dechnegau</a:t>
            </a:r>
            <a:r>
              <a:rPr lang="en-GB" dirty="0"/>
              <a:t> </a:t>
            </a:r>
            <a:r>
              <a:rPr lang="en-GB" dirty="0" err="1"/>
              <a:t>AaGD</a:t>
            </a:r>
            <a:r>
              <a:rPr lang="en-GB" dirty="0"/>
              <a:t> </a:t>
            </a:r>
            <a:r>
              <a:rPr lang="en-GB" dirty="0" err="1"/>
              <a:t>allwch</a:t>
            </a:r>
            <a:r>
              <a:rPr lang="en-GB" dirty="0"/>
              <a:t> chi </a:t>
            </a:r>
            <a:r>
              <a:rPr lang="en-GB" dirty="0" err="1"/>
              <a:t>eu</a:t>
            </a:r>
            <a:r>
              <a:rPr lang="en-GB" dirty="0"/>
              <a:t> </a:t>
            </a:r>
            <a:r>
              <a:rPr lang="en-GB" dirty="0" err="1"/>
              <a:t>hadnabod</a:t>
            </a:r>
            <a:r>
              <a:rPr lang="en-GB" dirty="0"/>
              <a:t>?</a:t>
            </a:r>
          </a:p>
          <a:p>
            <a:r>
              <a:rPr lang="en-GB" dirty="0"/>
              <a:t>Beth </a:t>
            </a:r>
            <a:r>
              <a:rPr lang="en-GB" dirty="0" err="1"/>
              <a:t>yw</a:t>
            </a:r>
            <a:r>
              <a:rPr lang="en-GB" dirty="0"/>
              <a:t> </a:t>
            </a:r>
            <a:r>
              <a:rPr lang="en-GB" dirty="0" err="1"/>
              <a:t>manteision</a:t>
            </a:r>
            <a:r>
              <a:rPr lang="en-GB" dirty="0"/>
              <a:t> y dull yma?</a:t>
            </a:r>
          </a:p>
          <a:p>
            <a:r>
              <a:rPr lang="en-GB" dirty="0"/>
              <a:t>Pa </a:t>
            </a:r>
            <a:r>
              <a:rPr lang="en-GB" dirty="0" err="1"/>
              <a:t>heriau</a:t>
            </a:r>
            <a:r>
              <a:rPr lang="en-GB" dirty="0"/>
              <a:t> posibl sydd </a:t>
            </a:r>
            <a:r>
              <a:rPr lang="en-GB" dirty="0" err="1"/>
              <a:t>i</a:t>
            </a:r>
            <a:r>
              <a:rPr lang="en-GB" dirty="0"/>
              <a:t> </a:t>
            </a:r>
            <a:r>
              <a:rPr lang="en-GB" dirty="0" err="1"/>
              <a:t>weithredu’r</a:t>
            </a:r>
            <a:r>
              <a:rPr lang="en-GB" dirty="0"/>
              <a:t> </a:t>
            </a:r>
            <a:r>
              <a:rPr lang="en-GB" dirty="0" err="1"/>
              <a:t>technegau</a:t>
            </a:r>
            <a:r>
              <a:rPr lang="en-GB" dirty="0"/>
              <a:t> Asesu </a:t>
            </a:r>
            <a:r>
              <a:rPr lang="en-GB" dirty="0" err="1"/>
              <a:t>ar</a:t>
            </a:r>
            <a:r>
              <a:rPr lang="en-GB" dirty="0"/>
              <a:t> Gyfer Dysgu  yma?</a:t>
            </a:r>
          </a:p>
        </p:txBody>
      </p:sp>
      <p:sp>
        <p:nvSpPr>
          <p:cNvPr id="7" name="Content Placeholder 6"/>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a:t>Watch the following clip and reflect on the following:</a:t>
            </a:r>
          </a:p>
          <a:p>
            <a:r>
              <a:rPr lang="en-GB" dirty="0">
                <a:hlinkClick r:id="rId2"/>
              </a:rPr>
              <a:t>https://www.youtube.com/watch?v=pk1w0vcEL44</a:t>
            </a:r>
            <a:endParaRPr lang="en-GB" dirty="0"/>
          </a:p>
          <a:p>
            <a:r>
              <a:rPr lang="en-GB" dirty="0">
                <a:hlinkClick r:id="rId3"/>
              </a:rPr>
              <a:t>https://www.youtube.com/watch?v=sOtsFMO1mWI</a:t>
            </a:r>
            <a:endParaRPr lang="en-GB" dirty="0"/>
          </a:p>
          <a:p>
            <a:r>
              <a:rPr lang="en-GB" dirty="0"/>
              <a:t>What </a:t>
            </a:r>
            <a:r>
              <a:rPr lang="en-GB" dirty="0" err="1"/>
              <a:t>AfL</a:t>
            </a:r>
            <a:r>
              <a:rPr lang="en-GB" dirty="0"/>
              <a:t> techniques can you identify?</a:t>
            </a:r>
          </a:p>
          <a:p>
            <a:r>
              <a:rPr lang="en-GB" dirty="0"/>
              <a:t>What are the advantages of this approach?</a:t>
            </a:r>
          </a:p>
          <a:p>
            <a:r>
              <a:rPr lang="en-GB" dirty="0"/>
              <a:t>What challenges can you identify in implementing the above Assessment for Learning techniques.</a:t>
            </a:r>
          </a:p>
        </p:txBody>
      </p:sp>
    </p:spTree>
    <p:extLst>
      <p:ext uri="{BB962C8B-B14F-4D97-AF65-F5344CB8AC3E}">
        <p14:creationId xmlns:p14="http://schemas.microsoft.com/office/powerpoint/2010/main" val="23584130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835034" y="109136"/>
            <a:ext cx="7920880" cy="1143000"/>
          </a:xfrm>
        </p:spPr>
        <p:txBody>
          <a:bodyPr>
            <a:normAutofit fontScale="90000"/>
          </a:bodyPr>
          <a:lstStyle/>
          <a:p>
            <a:br>
              <a:rPr lang="en-GB" u="sng" dirty="0"/>
            </a:br>
            <a:r>
              <a:rPr lang="en-GB" u="sng" dirty="0"/>
              <a:t>Rhestr gyfeirnodi/Reference list</a:t>
            </a:r>
          </a:p>
        </p:txBody>
      </p:sp>
      <p:sp>
        <p:nvSpPr>
          <p:cNvPr id="8" name="Content Placeholder 7"/>
          <p:cNvSpPr>
            <a:spLocks noGrp="1"/>
          </p:cNvSpPr>
          <p:nvPr>
            <p:ph idx="1"/>
          </p:nvPr>
        </p:nvSpPr>
        <p:spPr>
          <a:xfrm>
            <a:off x="1919536" y="1844824"/>
            <a:ext cx="8280920" cy="4539960"/>
          </a:xfrm>
        </p:spPr>
        <p:txBody>
          <a:bodyPr>
            <a:normAutofit fontScale="85000" lnSpcReduction="20000"/>
          </a:bodyPr>
          <a:lstStyle/>
          <a:p>
            <a:r>
              <a:rPr lang="en-GB" dirty="0"/>
              <a:t>Cambridge (no date) </a:t>
            </a:r>
            <a:r>
              <a:rPr lang="en-GB" i="1" dirty="0"/>
              <a:t>Getting Started with Assessment for Learning. </a:t>
            </a:r>
            <a:r>
              <a:rPr lang="en-GB" dirty="0"/>
              <a:t>Available online at: </a:t>
            </a:r>
            <a:r>
              <a:rPr lang="en-GB" dirty="0">
                <a:hlinkClick r:id="rId2"/>
              </a:rPr>
              <a:t>http://cambridge-community.org.uk/professional-development/gswafl/index.html</a:t>
            </a:r>
            <a:r>
              <a:rPr lang="en-GB" dirty="0"/>
              <a:t>  (Accessed 17.11.2024)</a:t>
            </a:r>
          </a:p>
          <a:p>
            <a:r>
              <a:rPr lang="en-GB" dirty="0" err="1"/>
              <a:t>Gershon</a:t>
            </a:r>
            <a:r>
              <a:rPr lang="en-GB" dirty="0"/>
              <a:t>, M. (no date) </a:t>
            </a:r>
            <a:r>
              <a:rPr lang="en-GB" i="1" dirty="0"/>
              <a:t>Assessment for Learning tools </a:t>
            </a:r>
            <a:r>
              <a:rPr lang="en-GB" dirty="0" err="1"/>
              <a:t>powerpoint</a:t>
            </a:r>
            <a:r>
              <a:rPr lang="en-GB" dirty="0"/>
              <a:t>. Available online at: </a:t>
            </a:r>
            <a:r>
              <a:rPr lang="en-GB" dirty="0">
                <a:hlinkClick r:id="rId3"/>
              </a:rPr>
              <a:t>https://view.officeapps.live.com/op/view.aspx?src=https%3A%2F%2Fmikegershon.com%2Fwp-content%2Fuploads%2F2021%2F01%2FAssessment-For-Learning-Toolkit-V1.pptx&amp;wdOrigin=BROWSELINK</a:t>
            </a:r>
            <a:r>
              <a:rPr lang="en-GB" dirty="0"/>
              <a:t> (Accessed 17.11.2024)</a:t>
            </a:r>
          </a:p>
          <a:p>
            <a:r>
              <a:rPr lang="en-GB" dirty="0"/>
              <a:t>National Foundation for Educational Research (NFER) (2024) </a:t>
            </a:r>
            <a:r>
              <a:rPr lang="en-GB" i="1" dirty="0"/>
              <a:t>An introduction to formative &amp; summative assessment. </a:t>
            </a:r>
            <a:r>
              <a:rPr lang="en-GB" dirty="0"/>
              <a:t>Available at </a:t>
            </a:r>
            <a:r>
              <a:rPr lang="en-GB" dirty="0">
                <a:hlinkClick r:id="rId4"/>
              </a:rPr>
              <a:t>https://www.nfer.ac.uk/assessment-hub/an-introduction-to-formative-and-summative-assessment/</a:t>
            </a:r>
            <a:r>
              <a:rPr lang="en-GB" dirty="0"/>
              <a:t> (Accessed 19/11/2024)</a:t>
            </a:r>
          </a:p>
          <a:p>
            <a:r>
              <a:rPr lang="en-GB" dirty="0"/>
              <a:t>Primary Science Teaching Trust (2018) </a:t>
            </a:r>
            <a:r>
              <a:rPr lang="en-GB" i="1" dirty="0"/>
              <a:t>Teachers’ attempts to improve assessment practice in primary science are influenced by job role and teaching experience. </a:t>
            </a:r>
            <a:r>
              <a:rPr lang="en-GB" dirty="0"/>
              <a:t>Available at </a:t>
            </a:r>
            <a:r>
              <a:rPr lang="en-GB" dirty="0">
                <a:hlinkClick r:id="rId5"/>
              </a:rPr>
              <a:t>https://www.ase.org.uk/system/files/Hopwrrod-Stephens.pdf</a:t>
            </a:r>
            <a:r>
              <a:rPr lang="en-GB" dirty="0"/>
              <a:t> (Accessed 17.11.2024)</a:t>
            </a:r>
          </a:p>
          <a:p>
            <a:r>
              <a:rPr lang="en-GB" dirty="0"/>
              <a:t>Welsh Government (2010) </a:t>
            </a:r>
            <a:r>
              <a:rPr lang="en-GB" i="1" dirty="0"/>
              <a:t>How to develop thinking and assessment for learning in the classroom. </a:t>
            </a:r>
            <a:r>
              <a:rPr lang="en-GB" dirty="0"/>
              <a:t>Available online at: </a:t>
            </a:r>
            <a:r>
              <a:rPr lang="en-GB" dirty="0">
                <a:hlinkClick r:id="rId6"/>
              </a:rPr>
              <a:t>http://learning.gov.wales/docs/learningwales/publications/130429how-to-develop-thinking-en.pdf</a:t>
            </a:r>
            <a:r>
              <a:rPr lang="en-GB" dirty="0"/>
              <a:t> (Accessed 17.11.2024)</a:t>
            </a:r>
          </a:p>
          <a:p>
            <a:r>
              <a:rPr lang="en-GB" dirty="0"/>
              <a:t>Welsh Parliament (2021)  </a:t>
            </a:r>
            <a:r>
              <a:rPr lang="en-GB" i="1" dirty="0"/>
              <a:t>Assessment for Learning or Accountability? </a:t>
            </a:r>
            <a:r>
              <a:rPr lang="en-GB" dirty="0"/>
              <a:t>Available at </a:t>
            </a:r>
            <a:r>
              <a:rPr lang="en-GB" dirty="0">
                <a:hlinkClick r:id="rId7"/>
              </a:rPr>
              <a:t>https://research.senedd.wales/research-articles/assessment-for-learning-or-accountability/</a:t>
            </a:r>
            <a:r>
              <a:rPr lang="en-GB" dirty="0"/>
              <a:t> (Accessed 17.11.2024)</a:t>
            </a:r>
          </a:p>
          <a:p>
            <a:endParaRPr lang="en-GB" dirty="0"/>
          </a:p>
        </p:txBody>
      </p:sp>
    </p:spTree>
    <p:extLst>
      <p:ext uri="{BB962C8B-B14F-4D97-AF65-F5344CB8AC3E}">
        <p14:creationId xmlns:p14="http://schemas.microsoft.com/office/powerpoint/2010/main" val="95130739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 name="TIMING" val="|10.4|17.7"/>
</p:tagLst>
</file>

<file path=ppt/tags/tag2.xml><?xml version="1.0" encoding="utf-8"?>
<p:tagLst xmlns:a="http://schemas.openxmlformats.org/drawingml/2006/main" xmlns:r="http://schemas.openxmlformats.org/officeDocument/2006/relationships" xmlns:p="http://schemas.openxmlformats.org/presentationml/2006/main">
  <p:tag name="TIMING" val="|8.1|1.8|4.5|3.3|5.2"/>
</p:tagLst>
</file>

<file path=ppt/tags/tag3.xml><?xml version="1.0" encoding="utf-8"?>
<p:tagLst xmlns:a="http://schemas.openxmlformats.org/drawingml/2006/main" xmlns:r="http://schemas.openxmlformats.org/officeDocument/2006/relationships" xmlns:p="http://schemas.openxmlformats.org/presentationml/2006/main">
  <p:tag name="TIMING" val="|6.3|3.3|2|2.6|2.3"/>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1FD6B2E1200AF48BA448E754939966D" ma:contentTypeVersion="4" ma:contentTypeDescription="Create a new document." ma:contentTypeScope="" ma:versionID="bd553f5816e880c847bd62189d2b4110">
  <xsd:schema xmlns:xsd="http://www.w3.org/2001/XMLSchema" xmlns:xs="http://www.w3.org/2001/XMLSchema" xmlns:p="http://schemas.microsoft.com/office/2006/metadata/properties" xmlns:ns2="b32c28a0-a8b9-423e-b7e6-2e8a7477bef9" targetNamespace="http://schemas.microsoft.com/office/2006/metadata/properties" ma:root="true" ma:fieldsID="9233e294881767674248c4451ece8fb7" ns2:_="">
    <xsd:import namespace="b32c28a0-a8b9-423e-b7e6-2e8a7477bef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32c28a0-a8b9-423e-b7e6-2e8a7477bef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B5196B5-E5B5-4C0B-BF14-DF22C3CA7508}">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9BEEC4C6-6727-414C-BC7C-B31FB987F916}">
  <ds:schemaRefs>
    <ds:schemaRef ds:uri="http://schemas.microsoft.com/sharepoint/v3/contenttype/forms"/>
  </ds:schemaRefs>
</ds:datastoreItem>
</file>

<file path=customXml/itemProps3.xml><?xml version="1.0" encoding="utf-8"?>
<ds:datastoreItem xmlns:ds="http://schemas.openxmlformats.org/officeDocument/2006/customXml" ds:itemID="{18DAC126-E5E0-4102-B6E5-68EBBB1B50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32c28a0-a8b9-423e-b7e6-2e8a7477be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2313</Words>
  <Application>Microsoft Office PowerPoint</Application>
  <PresentationFormat>Widescreen</PresentationFormat>
  <Paragraphs>265</Paragraphs>
  <Slides>30</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30</vt:i4>
      </vt:variant>
    </vt:vector>
  </HeadingPairs>
  <TitlesOfParts>
    <vt:vector size="40" baseType="lpstr">
      <vt:lpstr>Arial Unicode MS</vt:lpstr>
      <vt:lpstr>Gotham</vt:lpstr>
      <vt:lpstr>MS PGothic</vt:lpstr>
      <vt:lpstr>Arial</vt:lpstr>
      <vt:lpstr>Calibri</vt:lpstr>
      <vt:lpstr>Symbol</vt:lpstr>
      <vt:lpstr>Times New Roman</vt:lpstr>
      <vt:lpstr>Trebuchet MS</vt:lpstr>
      <vt:lpstr>Wingdings 3</vt:lpstr>
      <vt:lpstr>Facet</vt:lpstr>
      <vt:lpstr> Astudiaethau Cwricwlwm ac Asesu Curriculum and Assessment Studies</vt:lpstr>
      <vt:lpstr>Deilliannau Dysgu Learning Outcomes </vt:lpstr>
      <vt:lpstr>Deilliannau Dysgu Learning Outcomes </vt:lpstr>
      <vt:lpstr>Deilliannau Dysgu Learning Outcomes </vt:lpstr>
      <vt:lpstr>Asesu ar Gyfer Dysgu - GED  Assessment for Learning – KWL  </vt:lpstr>
      <vt:lpstr>Beth yw Asesu ar gyfer Dysgu (AaGD)? What actually is Assessment for Learning (AfL)?   </vt:lpstr>
      <vt:lpstr>Asesu ar gyfer Dysgu (AaGD) – Canolog i addysgu effeithiol Assessment for Learning (AfL) – Central to effective teaching  </vt:lpstr>
      <vt:lpstr>Assessment &amp; the new Curriculum (W.G., 2019)  https://educationwales.blog.gov.wales/2019/04/26/assessment-and-the-new-curriculum/</vt:lpstr>
      <vt:lpstr>Asesu ffurfuannol Formative assessment </vt:lpstr>
      <vt:lpstr>Asesiad Crynodol Summative Assessment</vt:lpstr>
      <vt:lpstr>Mae asesu ffurfiannol yn digwydd yn ystod y dysgu  Formative assessment happens during the teaching  </vt:lpstr>
      <vt:lpstr>  Tasg         Task</vt:lpstr>
      <vt:lpstr>Egwyddorion AagD Key Principles of AfL</vt:lpstr>
      <vt:lpstr>Beth mae hyn yn edrych fel…</vt:lpstr>
      <vt:lpstr>  </vt:lpstr>
      <vt:lpstr>Pam bod hyn yn bwysig? Why is this important?</vt:lpstr>
      <vt:lpstr>  Tasg        Task</vt:lpstr>
      <vt:lpstr>Goleuadau Traffig</vt:lpstr>
      <vt:lpstr>Traffic Lights</vt:lpstr>
      <vt:lpstr>2 seren a dymuniad</vt:lpstr>
      <vt:lpstr>2 stars and a wish</vt:lpstr>
      <vt:lpstr>Bodiau</vt:lpstr>
      <vt:lpstr>Thumbs</vt:lpstr>
      <vt:lpstr>Cynllun marcio disgyblion</vt:lpstr>
      <vt:lpstr>Student Mark-Scheme</vt:lpstr>
      <vt:lpstr>Grid GED</vt:lpstr>
      <vt:lpstr>KWL</vt:lpstr>
      <vt:lpstr>Asesu ar Gyfer Dysgu - GED  Assessment for Learning – Be KWL </vt:lpstr>
      <vt:lpstr>Tasg asyncronig ar gyfer wythnos 1 Asynchronous task for week 1</vt:lpstr>
      <vt:lpstr> Rhestr gyfeirnodi/Reference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Cynllunio’r Cwricwlwm Curriculum Design</dc:title>
  <dc:creator>Alison Baggott</dc:creator>
  <cp:lastModifiedBy>Sue Ainsworth</cp:lastModifiedBy>
  <cp:revision>30</cp:revision>
  <dcterms:created xsi:type="dcterms:W3CDTF">2019-08-13T12:12:06Z</dcterms:created>
  <dcterms:modified xsi:type="dcterms:W3CDTF">2025-10-30T07:59:46Z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0x010100B1FD6B2E1200AF48BA448E754939966D</vt:lpwstr>
  </property>
</Properties>
</file>