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4" r:id="rId8"/>
    <p:sldId id="265" r:id="rId9"/>
    <p:sldId id="262" r:id="rId10"/>
    <p:sldId id="263"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DCD801-EAA4-4DB4-A011-43E2DC0088BD}" type="datetimeFigureOut">
              <a:rPr lang="en-US" smtClean="0"/>
              <a:pPr/>
              <a:t>3/3/2020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FCD57E4-FF9F-4803-852A-C3ACE7F17D8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CRM</a:t>
            </a:r>
            <a:r>
              <a:rPr lang="en-GB" sz="1200" kern="1200" dirty="0" smtClean="0">
                <a:solidFill>
                  <a:schemeClr val="tx1"/>
                </a:solidFill>
                <a:latin typeface="+mn-lt"/>
                <a:ea typeface="+mn-ea"/>
                <a:cs typeface="+mn-cs"/>
              </a:rPr>
              <a:t>:</a:t>
            </a:r>
          </a:p>
          <a:p>
            <a:r>
              <a:rPr lang="en-GB" sz="1200" kern="1200" dirty="0" smtClean="0">
                <a:solidFill>
                  <a:schemeClr val="tx1"/>
                </a:solidFill>
                <a:latin typeface="+mn-lt"/>
                <a:ea typeface="+mn-ea"/>
                <a:cs typeface="+mn-cs"/>
              </a:rPr>
              <a:t>CRM employs the use of data assessment with respect to the history of customers in relation with the company so that the relationship of the organisation with the customers can be improved (</a:t>
            </a:r>
            <a:r>
              <a:rPr lang="en-US" sz="1200" kern="1200" dirty="0" err="1" smtClean="0">
                <a:solidFill>
                  <a:schemeClr val="tx1"/>
                </a:solidFill>
                <a:latin typeface="+mn-lt"/>
                <a:ea typeface="+mn-ea"/>
                <a:cs typeface="+mn-cs"/>
              </a:rPr>
              <a:t>Nyadzayo</a:t>
            </a:r>
            <a:r>
              <a:rPr lang="en-US" sz="1200" kern="1200" dirty="0" smtClean="0">
                <a:solidFill>
                  <a:schemeClr val="tx1"/>
                </a:solidFill>
                <a:latin typeface="+mn-lt"/>
                <a:ea typeface="+mn-ea"/>
                <a:cs typeface="+mn-cs"/>
              </a:rPr>
              <a:t> and </a:t>
            </a:r>
            <a:r>
              <a:rPr lang="en-US" sz="1200" kern="1200" dirty="0" err="1" smtClean="0">
                <a:solidFill>
                  <a:schemeClr val="tx1"/>
                </a:solidFill>
                <a:latin typeface="+mn-lt"/>
                <a:ea typeface="+mn-ea"/>
                <a:cs typeface="+mn-cs"/>
              </a:rPr>
              <a:t>Khajehzadeh</a:t>
            </a:r>
            <a:r>
              <a:rPr lang="en-US" sz="1200" kern="1200" dirty="0" smtClean="0">
                <a:solidFill>
                  <a:schemeClr val="tx1"/>
                </a:solidFill>
                <a:latin typeface="+mn-lt"/>
                <a:ea typeface="+mn-ea"/>
                <a:cs typeface="+mn-cs"/>
              </a:rPr>
              <a:t>, 2016)</a:t>
            </a:r>
            <a:r>
              <a:rPr lang="en-GB" sz="1200" kern="1200" dirty="0" smtClean="0">
                <a:solidFill>
                  <a:schemeClr val="tx1"/>
                </a:solidFill>
                <a:latin typeface="+mn-lt"/>
                <a:ea typeface="+mn-ea"/>
                <a:cs typeface="+mn-cs"/>
              </a:rPr>
              <a:t>. CRM is emphasised on the retention of customers so that the sales of the organisation can be increased. </a:t>
            </a:r>
          </a:p>
          <a:p>
            <a:r>
              <a:rPr lang="en-GB" sz="1200" b="1" kern="1200" dirty="0" smtClean="0">
                <a:solidFill>
                  <a:schemeClr val="tx1"/>
                </a:solidFill>
                <a:latin typeface="+mn-lt"/>
                <a:ea typeface="+mn-ea"/>
                <a:cs typeface="+mn-cs"/>
              </a:rPr>
              <a:t>Quality</a:t>
            </a:r>
            <a:r>
              <a:rPr lang="en-GB" sz="1200" kern="1200" dirty="0" smtClean="0">
                <a:solidFill>
                  <a:schemeClr val="tx1"/>
                </a:solidFill>
                <a:latin typeface="+mn-lt"/>
                <a:ea typeface="+mn-ea"/>
                <a:cs typeface="+mn-cs"/>
              </a:rPr>
              <a:t>:</a:t>
            </a:r>
          </a:p>
          <a:p>
            <a:r>
              <a:rPr lang="en-GB" sz="1200" kern="1200" dirty="0" smtClean="0">
                <a:solidFill>
                  <a:schemeClr val="tx1"/>
                </a:solidFill>
                <a:latin typeface="+mn-lt"/>
                <a:ea typeface="+mn-ea"/>
                <a:cs typeface="+mn-cs"/>
              </a:rPr>
              <a:t>It is often referred to as the standard that is used in order to measure the quality or attribute of commodities of similar type</a:t>
            </a:r>
          </a:p>
          <a:p>
            <a:r>
              <a:rPr lang="en-GB" sz="1200" b="1" kern="1200" dirty="0" smtClean="0">
                <a:solidFill>
                  <a:schemeClr val="tx1"/>
                </a:solidFill>
                <a:latin typeface="+mn-lt"/>
                <a:ea typeface="+mn-ea"/>
                <a:cs typeface="+mn-cs"/>
              </a:rPr>
              <a:t>Ethics</a:t>
            </a:r>
            <a:r>
              <a:rPr lang="en-GB" sz="1200" kern="1200" dirty="0" smtClean="0">
                <a:solidFill>
                  <a:schemeClr val="tx1"/>
                </a:solidFill>
                <a:latin typeface="+mn-lt"/>
                <a:ea typeface="+mn-ea"/>
                <a:cs typeface="+mn-cs"/>
              </a:rPr>
              <a:t>:</a:t>
            </a:r>
          </a:p>
          <a:p>
            <a:r>
              <a:rPr lang="en-GB" sz="1200" kern="1200" dirty="0" smtClean="0">
                <a:solidFill>
                  <a:schemeClr val="tx1"/>
                </a:solidFill>
                <a:latin typeface="+mn-lt"/>
                <a:ea typeface="+mn-ea"/>
                <a:cs typeface="+mn-cs"/>
              </a:rPr>
              <a:t>With respect to ethics in marketing, ethics refers to the actions taken by the marketers such that it meets the ethical standards and does not harm people. Marketers must emphasise on respect, honesty, and responsibility along with the transparency in the marketing actions they adopt for the promotion of goods and services (</a:t>
            </a:r>
            <a:r>
              <a:rPr lang="en-GB" sz="1200" kern="1200" dirty="0" err="1" smtClean="0">
                <a:solidFill>
                  <a:schemeClr val="tx1"/>
                </a:solidFill>
                <a:latin typeface="+mn-lt"/>
                <a:ea typeface="+mn-ea"/>
                <a:cs typeface="+mn-cs"/>
              </a:rPr>
              <a:t>Kotler</a:t>
            </a:r>
            <a:r>
              <a:rPr lang="en-GB"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et al., </a:t>
            </a:r>
            <a:r>
              <a:rPr lang="en-US" sz="1200" kern="1200" dirty="0" smtClean="0">
                <a:solidFill>
                  <a:schemeClr val="tx1"/>
                </a:solidFill>
                <a:latin typeface="+mn-lt"/>
                <a:ea typeface="+mn-ea"/>
                <a:cs typeface="+mn-cs"/>
              </a:rPr>
              <a:t>2017)</a:t>
            </a:r>
            <a:r>
              <a:rPr lang="en-GB" sz="1200" kern="1200" dirty="0" smtClean="0">
                <a:solidFill>
                  <a:schemeClr val="tx1"/>
                </a:solidFill>
                <a:latin typeface="+mn-lt"/>
                <a:ea typeface="+mn-ea"/>
                <a:cs typeface="+mn-cs"/>
              </a:rPr>
              <a:t>. </a:t>
            </a:r>
          </a:p>
          <a:p>
            <a:r>
              <a:rPr lang="en-GB" sz="1200" b="1" kern="1200" dirty="0" smtClean="0">
                <a:solidFill>
                  <a:schemeClr val="tx1"/>
                </a:solidFill>
                <a:latin typeface="+mn-lt"/>
                <a:ea typeface="+mn-ea"/>
                <a:cs typeface="+mn-cs"/>
              </a:rPr>
              <a:t>Sustainability</a:t>
            </a:r>
            <a:r>
              <a:rPr lang="en-GB" sz="1200" kern="1200" dirty="0" smtClean="0">
                <a:solidFill>
                  <a:schemeClr val="tx1"/>
                </a:solidFill>
                <a:latin typeface="+mn-lt"/>
                <a:ea typeface="+mn-ea"/>
                <a:cs typeface="+mn-cs"/>
              </a:rPr>
              <a:t>:</a:t>
            </a:r>
          </a:p>
          <a:p>
            <a:r>
              <a:rPr lang="en-GB" sz="1200" kern="1200" dirty="0" smtClean="0">
                <a:solidFill>
                  <a:schemeClr val="tx1"/>
                </a:solidFill>
                <a:latin typeface="+mn-lt"/>
                <a:ea typeface="+mn-ea"/>
                <a:cs typeface="+mn-cs"/>
              </a:rPr>
              <a:t>With respect to marketing, sustainability refers to the actions undertaken by the marketing department such that the needs of the consumers are met as well as the ability of future generation to meet their needs is not compromised. Sustainable marketing cannot be attained without ethical marketing (Lee and Carter, 2012). </a:t>
            </a:r>
          </a:p>
          <a:p>
            <a:endParaRPr lang="en-GB" dirty="0"/>
          </a:p>
        </p:txBody>
      </p:sp>
      <p:sp>
        <p:nvSpPr>
          <p:cNvPr id="4" name="Slide Number Placeholder 3"/>
          <p:cNvSpPr>
            <a:spLocks noGrp="1"/>
          </p:cNvSpPr>
          <p:nvPr>
            <p:ph type="sldNum" sz="quarter" idx="10"/>
          </p:nvPr>
        </p:nvSpPr>
        <p:spPr/>
        <p:txBody>
          <a:bodyPr/>
          <a:lstStyle/>
          <a:p>
            <a:fld id="{9FCD57E4-FF9F-4803-852A-C3ACE7F17D8B}"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From the assessment done above, it can be stated that the performance of </a:t>
            </a:r>
            <a:r>
              <a:rPr lang="en-GB" sz="1200" kern="1200" dirty="0" err="1" smtClean="0">
                <a:solidFill>
                  <a:schemeClr val="tx1"/>
                </a:solidFill>
                <a:latin typeface="+mn-lt"/>
                <a:ea typeface="+mn-ea"/>
                <a:cs typeface="+mn-cs"/>
              </a:rPr>
              <a:t>Asda</a:t>
            </a:r>
            <a:r>
              <a:rPr lang="en-GB" sz="1200" kern="1200" dirty="0" smtClean="0">
                <a:solidFill>
                  <a:schemeClr val="tx1"/>
                </a:solidFill>
                <a:latin typeface="+mn-lt"/>
                <a:ea typeface="+mn-ea"/>
                <a:cs typeface="+mn-cs"/>
              </a:rPr>
              <a:t> with respect ethics is the worst while the performance of M&amp;S is the best. In terms of sustainability, </a:t>
            </a:r>
            <a:r>
              <a:rPr lang="en-GB" sz="1200" kern="1200" dirty="0" err="1" smtClean="0">
                <a:solidFill>
                  <a:schemeClr val="tx1"/>
                </a:solidFill>
                <a:latin typeface="+mn-lt"/>
                <a:ea typeface="+mn-ea"/>
                <a:cs typeface="+mn-cs"/>
              </a:rPr>
              <a:t>Asda</a:t>
            </a:r>
            <a:r>
              <a:rPr lang="en-GB" sz="1200" kern="1200" dirty="0" smtClean="0">
                <a:solidFill>
                  <a:schemeClr val="tx1"/>
                </a:solidFill>
                <a:latin typeface="+mn-lt"/>
                <a:ea typeface="+mn-ea"/>
                <a:cs typeface="+mn-cs"/>
              </a:rPr>
              <a:t>, Tesco, and M&amp;S are taking a step forward on account of the theory corporate social responsibility. </a:t>
            </a:r>
          </a:p>
          <a:p>
            <a:endParaRPr lang="en-GB" dirty="0"/>
          </a:p>
        </p:txBody>
      </p:sp>
      <p:sp>
        <p:nvSpPr>
          <p:cNvPr id="4" name="Slide Number Placeholder 3"/>
          <p:cNvSpPr>
            <a:spLocks noGrp="1"/>
          </p:cNvSpPr>
          <p:nvPr>
            <p:ph type="sldNum" sz="quarter" idx="10"/>
          </p:nvPr>
        </p:nvSpPr>
        <p:spPr/>
        <p:txBody>
          <a:bodyPr/>
          <a:lstStyle/>
          <a:p>
            <a:fld id="{9FCD57E4-FF9F-4803-852A-C3ACE7F17D8B}" type="slidenum">
              <a:rPr lang="en-GB" smtClean="0"/>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FCD57E4-FF9F-4803-852A-C3ACE7F17D8B}" type="slidenum">
              <a:rPr lang="en-GB" smtClean="0"/>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kern="1200" dirty="0" smtClean="0">
                <a:solidFill>
                  <a:schemeClr val="tx1"/>
                </a:solidFill>
                <a:latin typeface="+mn-lt"/>
                <a:ea typeface="+mn-ea"/>
                <a:cs typeface="+mn-cs"/>
              </a:rPr>
              <a:t>The main concept of developing and maintaining a sustainability-oriented CRM has been known as a process of integrating the entire environmental, social sustainability, and economic-related challenges in the core areas related to CRM. In this case, it can be that marketing, service-providing, and sales operations are the major operations that lead an organisation to deal with the CRM system. As per the statements of Wisner (2016), it has been known that Sustainability and CRM both are the current trends in the arena of business that helps in shaping up corporate strategies, fostering competition, and changing operations for the respective organisation. In this case, it can be stated that ASDA may also have to face different types of issues at the time of dealing with sustainability and CRM. Therefore, the most relevant benefits relating to deal with CRM, sustainability, and many more have been identified as follows:</a:t>
            </a:r>
            <a:endParaRPr lang="en-IN" sz="1200"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These are highly effective for integrating the entire organisational aspects with respect to maintaining organisational relationship with stakeholders</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These may have facilitated ASDA in maintaining the scalability of the relative aspects</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To run business operations of ASDA in an effective way, it can be stated that the implementation of CRM and sustainability can help in making customer services more effective. This can be largely helpful for the organisation in maintaining relationships with stakeholders with stakeholders</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These can further be proved effective for the respective company as it has enabled ASDA to reduce the requirements of incurred costs for production and other operational practices (Wisner, 2016) </a:t>
            </a:r>
            <a:endParaRPr lang="en-IN" sz="1200" u="none" strike="noStrike"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On the other hand, limitations to ASDA for operating its business with CRM, sustainability, ethics, and many more have been identified as follows: </a:t>
            </a:r>
            <a:endParaRPr lang="en-IN" sz="1200"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A loss of old records related to previously collected can take place and such a loss is not retrievable. This can lead the organisation to face issues in the case of tracking previous performances (</a:t>
            </a:r>
            <a:r>
              <a:rPr lang="en-GB" sz="1200" u="none" strike="noStrike" kern="1200" dirty="0" err="1" smtClean="0">
                <a:solidFill>
                  <a:schemeClr val="tx1"/>
                </a:solidFill>
                <a:latin typeface="+mn-lt"/>
                <a:ea typeface="+mn-ea"/>
                <a:cs typeface="+mn-cs"/>
              </a:rPr>
              <a:t>Tajeddini</a:t>
            </a:r>
            <a:r>
              <a:rPr lang="en-GB" sz="1200" u="none" strike="noStrike" kern="1200" dirty="0" smtClean="0">
                <a:solidFill>
                  <a:schemeClr val="tx1"/>
                </a:solidFill>
                <a:latin typeface="+mn-lt"/>
                <a:ea typeface="+mn-ea"/>
                <a:cs typeface="+mn-cs"/>
              </a:rPr>
              <a:t> </a:t>
            </a:r>
            <a:r>
              <a:rPr lang="en-GB" sz="1200" i="1" u="none" strike="noStrike" kern="1200" dirty="0" smtClean="0">
                <a:solidFill>
                  <a:schemeClr val="tx1"/>
                </a:solidFill>
                <a:latin typeface="+mn-lt"/>
                <a:ea typeface="+mn-ea"/>
                <a:cs typeface="+mn-cs"/>
              </a:rPr>
              <a:t>et al.,</a:t>
            </a:r>
            <a:r>
              <a:rPr lang="en-GB" sz="1200" u="none" strike="noStrike" kern="1200" dirty="0" smtClean="0">
                <a:solidFill>
                  <a:schemeClr val="tx1"/>
                </a:solidFill>
                <a:latin typeface="+mn-lt"/>
                <a:ea typeface="+mn-ea"/>
                <a:cs typeface="+mn-cs"/>
              </a:rPr>
              <a:t> 2019)</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The need of overhead costs for ASDA can be increased in order to maintain organisational relationships with its stakeholders</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These may have the need of implementing automation system within ASDA, which has further reduced the scale of requirements for human elements</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Requirement related to training has increased at a higher level and that is required more financial resources, which may have affected the rate of financial turnover for ASDA</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Issues related to data security may have been taking place within the respective organisation (</a:t>
            </a:r>
            <a:r>
              <a:rPr lang="en-GB" sz="1200" u="none" strike="noStrike" kern="1200" dirty="0" err="1" smtClean="0">
                <a:solidFill>
                  <a:schemeClr val="tx1"/>
                </a:solidFill>
                <a:latin typeface="+mn-lt"/>
                <a:ea typeface="+mn-ea"/>
                <a:cs typeface="+mn-cs"/>
              </a:rPr>
              <a:t>Namin</a:t>
            </a:r>
            <a:r>
              <a:rPr lang="en-GB" sz="1200" u="none" strike="noStrike" kern="1200" dirty="0" smtClean="0">
                <a:solidFill>
                  <a:schemeClr val="tx1"/>
                </a:solidFill>
                <a:latin typeface="+mn-lt"/>
                <a:ea typeface="+mn-ea"/>
                <a:cs typeface="+mn-cs"/>
              </a:rPr>
              <a:t>, 2017)</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These have increase the level of requirements related to technical support for ASDA in order to meet the additional aspects regarding the maintenance of relationships</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As these eliminate the requirements of human elements, it can be seen that ASDA may be facing a larger scale of resisting force from its employees. This may further be leading the company to face an increased rate of employee absenteeism and turnover (</a:t>
            </a:r>
            <a:r>
              <a:rPr lang="en-GB" sz="1200" u="none" strike="noStrike" kern="1200" dirty="0" err="1" smtClean="0">
                <a:solidFill>
                  <a:schemeClr val="tx1"/>
                </a:solidFill>
                <a:latin typeface="+mn-lt"/>
                <a:ea typeface="+mn-ea"/>
                <a:cs typeface="+mn-cs"/>
              </a:rPr>
              <a:t>Idowu</a:t>
            </a:r>
            <a:r>
              <a:rPr lang="en-GB" sz="1200" u="none" strike="noStrike" kern="1200" dirty="0" smtClean="0">
                <a:solidFill>
                  <a:schemeClr val="tx1"/>
                </a:solidFill>
                <a:latin typeface="+mn-lt"/>
                <a:ea typeface="+mn-ea"/>
                <a:cs typeface="+mn-cs"/>
              </a:rPr>
              <a:t> and </a:t>
            </a:r>
            <a:r>
              <a:rPr lang="en-GB" sz="1200" u="none" strike="noStrike" kern="1200" dirty="0" err="1" smtClean="0">
                <a:solidFill>
                  <a:schemeClr val="tx1"/>
                </a:solidFill>
                <a:latin typeface="+mn-lt"/>
                <a:ea typeface="+mn-ea"/>
                <a:cs typeface="+mn-cs"/>
              </a:rPr>
              <a:t>Vertigans</a:t>
            </a:r>
            <a:r>
              <a:rPr lang="en-GB" sz="1200" u="none" strike="noStrike" kern="1200" dirty="0" smtClean="0">
                <a:solidFill>
                  <a:schemeClr val="tx1"/>
                </a:solidFill>
                <a:latin typeface="+mn-lt"/>
                <a:ea typeface="+mn-ea"/>
                <a:cs typeface="+mn-cs"/>
              </a:rPr>
              <a:t>, 2016)</a:t>
            </a:r>
            <a:endParaRPr lang="en-IN"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Accessibility of third parties has also increased over organisational databases, as the organisation is required to bring in a huge scale of transparency regarding organisational performance for maintaining stakeholder relations. This may be helping its competitors such as Tesco, M&amp;S, and many more to be aware of the organisational policies of ASDA</a:t>
            </a:r>
            <a:endParaRPr lang="en-IN" sz="1200" u="none" strike="noStrike" kern="1200" dirty="0" smtClean="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FCD57E4-FF9F-4803-852A-C3ACE7F17D8B}"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CRM has been known as a technique that can help an organisation in managing the entire base of relationships of the respective organisation with its stakeholders at all levels. In this case, the respective company is required to develop an effective relationship management technology, which can be either interpersonal or business relationship. </a:t>
            </a:r>
            <a:endParaRPr lang="en-IN"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In this context, the business relationship management of M&amp;S, Tesco, and many more, it is determined that the respective companies are highly focusing on CRM implementation. Similarly ASDA is also doing the same for bringing in sustainability in organisational performance. </a:t>
            </a:r>
            <a:endParaRPr lang="en-IN"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Change Management Theory is implemented at the aim of eliminating all conventions related to employee resistance against CRM implementation. </a:t>
            </a:r>
            <a:endParaRPr lang="en-IN"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It has further been understood that an organisation may have become able to meet all strategic goals related to corporate actions with the help of maintaining customer relationships. In accordance with the statements of Hayes (2018), it has been known that CRM is also proved as highly effective for an organisation, this is because it helps in increasing the rate of financial turnover for the considered organisation by increasing the base of current as well as potential customers. This is because of the increasing level of brand image through increasing brand loyalty of customers.</a:t>
            </a:r>
            <a:endParaRPr lang="en-IN" sz="1200" kern="1200" dirty="0" smtClean="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FCD57E4-FF9F-4803-852A-C3ACE7F17D8B}"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IN" sz="1200" b="1" kern="1200" dirty="0" smtClean="0">
                <a:solidFill>
                  <a:schemeClr val="tx1"/>
                </a:solidFill>
                <a:latin typeface="+mn-lt"/>
                <a:ea typeface="+mn-ea"/>
                <a:cs typeface="+mn-cs"/>
              </a:rPr>
              <a:t>Strengths</a:t>
            </a:r>
            <a:endParaRPr lang="en-IN" sz="1200" kern="1200" dirty="0" smtClean="0">
              <a:solidFill>
                <a:schemeClr val="tx1"/>
              </a:solidFill>
              <a:latin typeface="+mn-lt"/>
              <a:ea typeface="+mn-ea"/>
              <a:cs typeface="+mn-cs"/>
            </a:endParaRPr>
          </a:p>
          <a:p>
            <a:pPr lvl="0"/>
            <a:r>
              <a:rPr lang="en-IN" sz="1200" u="none" strike="noStrike" kern="1200" dirty="0" smtClean="0">
                <a:solidFill>
                  <a:schemeClr val="tx1"/>
                </a:solidFill>
                <a:latin typeface="+mn-lt"/>
                <a:ea typeface="+mn-ea"/>
                <a:cs typeface="+mn-cs"/>
              </a:rPr>
              <a:t>Global recognition</a:t>
            </a:r>
          </a:p>
          <a:p>
            <a:pPr lvl="0"/>
            <a:r>
              <a:rPr lang="en-IN" sz="1200" u="none" strike="noStrike" kern="1200" dirty="0" smtClean="0">
                <a:solidFill>
                  <a:schemeClr val="tx1"/>
                </a:solidFill>
                <a:latin typeface="+mn-lt"/>
                <a:ea typeface="+mn-ea"/>
                <a:cs typeface="+mn-cs"/>
              </a:rPr>
              <a:t>Product diversity from retail to banking</a:t>
            </a:r>
          </a:p>
          <a:p>
            <a:pPr lvl="0"/>
            <a:r>
              <a:rPr lang="en-IN" sz="1200" u="none" strike="noStrike" kern="1200" dirty="0" smtClean="0">
                <a:solidFill>
                  <a:schemeClr val="tx1"/>
                </a:solidFill>
                <a:latin typeface="+mn-lt"/>
                <a:ea typeface="+mn-ea"/>
                <a:cs typeface="+mn-cs"/>
              </a:rPr>
              <a:t>Variety of ASDA store nature for enhancing the consumer experience</a:t>
            </a:r>
          </a:p>
          <a:p>
            <a:pPr lvl="0"/>
            <a:r>
              <a:rPr lang="en-IN" sz="1200" u="none" strike="noStrike" kern="1200" dirty="0" smtClean="0">
                <a:solidFill>
                  <a:schemeClr val="tx1"/>
                </a:solidFill>
                <a:latin typeface="+mn-lt"/>
                <a:ea typeface="+mn-ea"/>
                <a:cs typeface="+mn-cs"/>
              </a:rPr>
              <a:t>Services like ASDA money proved to be popular with the customers</a:t>
            </a:r>
          </a:p>
          <a:p>
            <a:pPr lvl="0"/>
            <a:r>
              <a:rPr lang="en-IN" sz="1200" u="none" strike="noStrike" kern="1200" dirty="0" smtClean="0">
                <a:solidFill>
                  <a:schemeClr val="tx1"/>
                </a:solidFill>
                <a:latin typeface="+mn-lt"/>
                <a:ea typeface="+mn-ea"/>
                <a:cs typeface="+mn-cs"/>
              </a:rPr>
              <a:t>Organisational finesse in brand marketing through digital technology</a:t>
            </a:r>
          </a:p>
          <a:p>
            <a:r>
              <a:rPr lang="en-IN" sz="1200" b="1" kern="1200" dirty="0" smtClean="0">
                <a:solidFill>
                  <a:schemeClr val="tx1"/>
                </a:solidFill>
                <a:latin typeface="+mn-lt"/>
                <a:ea typeface="+mn-ea"/>
                <a:cs typeface="+mn-cs"/>
              </a:rPr>
              <a:t>Weaknesses</a:t>
            </a:r>
            <a:endParaRPr lang="en-IN" sz="1200" kern="1200" dirty="0" smtClean="0">
              <a:solidFill>
                <a:schemeClr val="tx1"/>
              </a:solidFill>
              <a:latin typeface="+mn-lt"/>
              <a:ea typeface="+mn-ea"/>
              <a:cs typeface="+mn-cs"/>
            </a:endParaRPr>
          </a:p>
          <a:p>
            <a:pPr lvl="0"/>
            <a:r>
              <a:rPr lang="en-IN" sz="1200" u="none" strike="noStrike" kern="1200" dirty="0" smtClean="0">
                <a:solidFill>
                  <a:schemeClr val="tx1"/>
                </a:solidFill>
                <a:latin typeface="+mn-lt"/>
                <a:ea typeface="+mn-ea"/>
                <a:cs typeface="+mn-cs"/>
              </a:rPr>
              <a:t>ASDA has not been popular with its suppliers</a:t>
            </a:r>
          </a:p>
          <a:p>
            <a:pPr lvl="0"/>
            <a:r>
              <a:rPr lang="en-IN" sz="1200" u="none" strike="noStrike" kern="1200" dirty="0" smtClean="0">
                <a:solidFill>
                  <a:schemeClr val="tx1"/>
                </a:solidFill>
                <a:latin typeface="+mn-lt"/>
                <a:ea typeface="+mn-ea"/>
                <a:cs typeface="+mn-cs"/>
              </a:rPr>
              <a:t>The company was even deemed to be the worst supermarket by its suppliers</a:t>
            </a:r>
          </a:p>
          <a:p>
            <a:pPr lvl="0"/>
            <a:r>
              <a:rPr lang="en-IN" sz="1200" u="none" strike="noStrike" kern="1200" dirty="0" smtClean="0">
                <a:solidFill>
                  <a:schemeClr val="tx1"/>
                </a:solidFill>
                <a:latin typeface="+mn-lt"/>
                <a:ea typeface="+mn-ea"/>
                <a:cs typeface="+mn-cs"/>
              </a:rPr>
              <a:t>ASDA has been under scrutiny for exploiting its workforce (Voss </a:t>
            </a:r>
            <a:r>
              <a:rPr lang="en-IN" sz="1200" i="1" u="none" strike="noStrike" kern="1200" dirty="0" smtClean="0">
                <a:solidFill>
                  <a:schemeClr val="tx1"/>
                </a:solidFill>
                <a:latin typeface="+mn-lt"/>
                <a:ea typeface="+mn-ea"/>
                <a:cs typeface="+mn-cs"/>
              </a:rPr>
              <a:t>et al</a:t>
            </a:r>
            <a:r>
              <a:rPr lang="en-IN" sz="1200" u="none" strike="noStrike" kern="1200" dirty="0" smtClean="0">
                <a:solidFill>
                  <a:schemeClr val="tx1"/>
                </a:solidFill>
                <a:latin typeface="+mn-lt"/>
                <a:ea typeface="+mn-ea"/>
                <a:cs typeface="+mn-cs"/>
              </a:rPr>
              <a:t>., 2020) </a:t>
            </a:r>
          </a:p>
          <a:p>
            <a:pPr lvl="0"/>
            <a:r>
              <a:rPr lang="en-IN" sz="1200" u="none" strike="noStrike" kern="1200" dirty="0" smtClean="0">
                <a:solidFill>
                  <a:schemeClr val="tx1"/>
                </a:solidFill>
                <a:latin typeface="+mn-lt"/>
                <a:ea typeface="+mn-ea"/>
                <a:cs typeface="+mn-cs"/>
              </a:rPr>
              <a:t>ASDA was exposed to censure from CMA (Competitions and Market authority)</a:t>
            </a:r>
          </a:p>
          <a:p>
            <a:pPr lvl="0"/>
            <a:r>
              <a:rPr lang="en-IN" sz="1200" u="none" strike="noStrike" kern="1200" dirty="0" smtClean="0">
                <a:solidFill>
                  <a:schemeClr val="tx1"/>
                </a:solidFill>
                <a:latin typeface="+mn-lt"/>
                <a:ea typeface="+mn-ea"/>
                <a:cs typeface="+mn-cs"/>
              </a:rPr>
              <a:t>ASDA was often criticised for its quality control procedures</a:t>
            </a:r>
          </a:p>
          <a:p>
            <a:r>
              <a:rPr lang="en-IN" sz="1200" b="1" kern="1200" dirty="0" smtClean="0">
                <a:solidFill>
                  <a:schemeClr val="tx1"/>
                </a:solidFill>
                <a:latin typeface="+mn-lt"/>
                <a:ea typeface="+mn-ea"/>
                <a:cs typeface="+mn-cs"/>
              </a:rPr>
              <a:t>Opportunities</a:t>
            </a:r>
            <a:endParaRPr lang="en-IN" sz="1200" kern="1200" dirty="0" smtClean="0">
              <a:solidFill>
                <a:schemeClr val="tx1"/>
              </a:solidFill>
              <a:latin typeface="+mn-lt"/>
              <a:ea typeface="+mn-ea"/>
              <a:cs typeface="+mn-cs"/>
            </a:endParaRPr>
          </a:p>
          <a:p>
            <a:pPr lvl="0"/>
            <a:r>
              <a:rPr lang="en-IN" sz="1200" u="none" strike="noStrike" kern="1200" dirty="0" smtClean="0">
                <a:solidFill>
                  <a:schemeClr val="tx1"/>
                </a:solidFill>
                <a:latin typeface="+mn-lt"/>
                <a:ea typeface="+mn-ea"/>
                <a:cs typeface="+mn-cs"/>
              </a:rPr>
              <a:t>New business branches</a:t>
            </a:r>
          </a:p>
          <a:p>
            <a:pPr lvl="0"/>
            <a:r>
              <a:rPr lang="en-IN" sz="1200" u="none" strike="noStrike" kern="1200" dirty="0" smtClean="0">
                <a:solidFill>
                  <a:schemeClr val="tx1"/>
                </a:solidFill>
                <a:latin typeface="+mn-lt"/>
                <a:ea typeface="+mn-ea"/>
                <a:cs typeface="+mn-cs"/>
              </a:rPr>
              <a:t>Global expansion </a:t>
            </a:r>
          </a:p>
          <a:p>
            <a:pPr lvl="0"/>
            <a:r>
              <a:rPr lang="en-IN" sz="1200" u="none" strike="noStrike" kern="1200" dirty="0" smtClean="0">
                <a:solidFill>
                  <a:schemeClr val="tx1"/>
                </a:solidFill>
                <a:latin typeface="+mn-lt"/>
                <a:ea typeface="+mn-ea"/>
                <a:cs typeface="+mn-cs"/>
              </a:rPr>
              <a:t>Improve its ethical standards for building a better reputation among the suppliers</a:t>
            </a:r>
          </a:p>
          <a:p>
            <a:pPr lvl="0"/>
            <a:r>
              <a:rPr lang="en-IN" sz="1200" u="none" strike="noStrike" kern="1200" dirty="0" smtClean="0">
                <a:solidFill>
                  <a:schemeClr val="tx1"/>
                </a:solidFill>
                <a:latin typeface="+mn-lt"/>
                <a:ea typeface="+mn-ea"/>
                <a:cs typeface="+mn-cs"/>
              </a:rPr>
              <a:t>Improving its CSR obligations by launching social welfare programs</a:t>
            </a:r>
          </a:p>
          <a:p>
            <a:r>
              <a:rPr lang="en-IN" sz="1200" b="1" kern="1200" dirty="0" smtClean="0">
                <a:solidFill>
                  <a:schemeClr val="tx1"/>
                </a:solidFill>
                <a:latin typeface="+mn-lt"/>
                <a:ea typeface="+mn-ea"/>
                <a:cs typeface="+mn-cs"/>
              </a:rPr>
              <a:t>Threats</a:t>
            </a:r>
            <a:endParaRPr lang="en-IN" sz="1200" kern="1200" dirty="0" smtClean="0">
              <a:solidFill>
                <a:schemeClr val="tx1"/>
              </a:solidFill>
              <a:latin typeface="+mn-lt"/>
              <a:ea typeface="+mn-ea"/>
              <a:cs typeface="+mn-cs"/>
            </a:endParaRPr>
          </a:p>
          <a:p>
            <a:pPr lvl="0"/>
            <a:r>
              <a:rPr lang="en-IN" sz="1200" u="none" strike="noStrike" kern="1200" dirty="0" smtClean="0">
                <a:solidFill>
                  <a:schemeClr val="tx1"/>
                </a:solidFill>
                <a:latin typeface="+mn-lt"/>
                <a:ea typeface="+mn-ea"/>
                <a:cs typeface="+mn-cs"/>
              </a:rPr>
              <a:t>Unethical marketing and corporate practices</a:t>
            </a:r>
          </a:p>
          <a:p>
            <a:pPr lvl="0"/>
            <a:r>
              <a:rPr lang="en-IN" sz="1200" u="none" strike="noStrike" kern="1200" dirty="0" smtClean="0">
                <a:solidFill>
                  <a:schemeClr val="tx1"/>
                </a:solidFill>
                <a:latin typeface="+mn-lt"/>
                <a:ea typeface="+mn-ea"/>
                <a:cs typeface="+mn-cs"/>
              </a:rPr>
              <a:t>Loss of market share through reduced customer loyalties</a:t>
            </a:r>
          </a:p>
          <a:p>
            <a:pPr lvl="0"/>
            <a:r>
              <a:rPr lang="en-IN" sz="1200" u="none" strike="noStrike" kern="1200" dirty="0" smtClean="0">
                <a:solidFill>
                  <a:schemeClr val="tx1"/>
                </a:solidFill>
                <a:latin typeface="+mn-lt"/>
                <a:ea typeface="+mn-ea"/>
                <a:cs typeface="+mn-cs"/>
              </a:rPr>
              <a:t>Prohibitive governmental regulations</a:t>
            </a:r>
          </a:p>
          <a:p>
            <a:pPr lvl="0"/>
            <a:r>
              <a:rPr lang="en-IN" sz="1200" u="none" strike="noStrike" kern="1200" dirty="0" smtClean="0">
                <a:solidFill>
                  <a:schemeClr val="tx1"/>
                </a:solidFill>
                <a:latin typeface="+mn-lt"/>
                <a:ea typeface="+mn-ea"/>
                <a:cs typeface="+mn-cs"/>
              </a:rPr>
              <a:t>Stiff market competition from alternative sellers</a:t>
            </a:r>
          </a:p>
          <a:p>
            <a:r>
              <a:rPr lang="en-IN" sz="1200" b="1" kern="1200" dirty="0" smtClean="0">
                <a:solidFill>
                  <a:schemeClr val="tx1"/>
                </a:solidFill>
                <a:latin typeface="+mn-lt"/>
                <a:ea typeface="+mn-ea"/>
                <a:cs typeface="+mn-cs"/>
              </a:rPr>
              <a:t> </a:t>
            </a:r>
            <a:endParaRPr lang="en-IN" sz="1200" kern="1200" dirty="0" smtClean="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FCD57E4-FF9F-4803-852A-C3ACE7F17D8B}"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65B48D86-20E1-48AA-AE29-B578F34EB56F}" type="datetimeFigureOut">
              <a:rPr lang="en-US" smtClean="0"/>
              <a:pPr/>
              <a:t>3/3/2020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E46BF9F-9252-432E-8F14-958936396D6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5B48D86-20E1-48AA-AE29-B578F34EB56F}" type="datetimeFigureOut">
              <a:rPr lang="en-US" smtClean="0"/>
              <a:pPr/>
              <a:t>3/3/2020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6BF9F-9252-432E-8F14-958936396D6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5B48D86-20E1-48AA-AE29-B578F34EB56F}" type="datetimeFigureOut">
              <a:rPr lang="en-US" smtClean="0"/>
              <a:pPr/>
              <a:t>3/3/2020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6BF9F-9252-432E-8F14-958936396D6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5B48D86-20E1-48AA-AE29-B578F34EB56F}" type="datetimeFigureOut">
              <a:rPr lang="en-US" smtClean="0"/>
              <a:pPr/>
              <a:t>3/3/2020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46BF9F-9252-432E-8F14-958936396D6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65B48D86-20E1-48AA-AE29-B578F34EB56F}" type="datetimeFigureOut">
              <a:rPr lang="en-US" smtClean="0"/>
              <a:pPr/>
              <a:t>3/3/2020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46BF9F-9252-432E-8F14-958936396D6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5B48D86-20E1-48AA-AE29-B578F34EB56F}" type="datetimeFigureOut">
              <a:rPr lang="en-US" smtClean="0"/>
              <a:pPr/>
              <a:t>3/3/2020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46BF9F-9252-432E-8F14-958936396D6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B48D86-20E1-48AA-AE29-B578F34EB56F}" type="datetimeFigureOut">
              <a:rPr lang="en-US" smtClean="0"/>
              <a:pPr/>
              <a:t>3/3/2020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46BF9F-9252-432E-8F14-958936396D6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5B48D86-20E1-48AA-AE29-B578F34EB56F}" type="datetimeFigureOut">
              <a:rPr lang="en-US" smtClean="0"/>
              <a:pPr/>
              <a:t>3/3/2020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46BF9F-9252-432E-8F14-958936396D6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5B48D86-20E1-48AA-AE29-B578F34EB56F}" type="datetimeFigureOut">
              <a:rPr lang="en-US" smtClean="0"/>
              <a:pPr/>
              <a:t>3/3/2020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E46BF9F-9252-432E-8F14-958936396D6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5B48D86-20E1-48AA-AE29-B578F34EB56F}" type="datetimeFigureOut">
              <a:rPr lang="en-US" smtClean="0"/>
              <a:pPr/>
              <a:t>3/3/2020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6BF9F-9252-432E-8F14-958936396D6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5B48D86-20E1-48AA-AE29-B578F34EB56F}" type="datetimeFigureOut">
              <a:rPr lang="en-US" smtClean="0"/>
              <a:pPr/>
              <a:t>3/3/2020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46BF9F-9252-432E-8F14-958936396D6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65B48D86-20E1-48AA-AE29-B578F34EB56F}" type="datetimeFigureOut">
              <a:rPr lang="en-US" smtClean="0"/>
              <a:pPr/>
              <a:t>3/3/2020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E46BF9F-9252-432E-8F14-958936396D68}"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133600"/>
            <a:ext cx="7851648" cy="1828800"/>
          </a:xfrm>
        </p:spPr>
        <p:txBody>
          <a:bodyPr>
            <a:normAutofit fontScale="90000"/>
          </a:bodyPr>
          <a:lstStyle/>
          <a:p>
            <a:r>
              <a:rPr lang="en-GB" dirty="0" smtClean="0"/>
              <a:t>Understanding and Engaging in the Customer Experience</a:t>
            </a:r>
            <a:br>
              <a:rPr lang="en-GB" dirty="0" smtClean="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Table of Contents</a:t>
            </a:r>
            <a:endParaRPr lang="en-GB" dirty="0"/>
          </a:p>
        </p:txBody>
      </p:sp>
      <p:sp>
        <p:nvSpPr>
          <p:cNvPr id="3" name="Content Placeholder 2"/>
          <p:cNvSpPr>
            <a:spLocks noGrp="1"/>
          </p:cNvSpPr>
          <p:nvPr>
            <p:ph idx="1"/>
          </p:nvPr>
        </p:nvSpPr>
        <p:spPr/>
        <p:txBody>
          <a:bodyPr>
            <a:normAutofit fontScale="77500" lnSpcReduction="20000"/>
          </a:bodyPr>
          <a:lstStyle/>
          <a:p>
            <a:r>
              <a:rPr lang="en-IN" smtClean="0"/>
              <a:t>Introduction</a:t>
            </a:r>
            <a:endParaRPr lang="en-IN" dirty="0" smtClean="0"/>
          </a:p>
          <a:p>
            <a:r>
              <a:rPr lang="en-IN" dirty="0" smtClean="0"/>
              <a:t>Description of CRM, ethics/sustainability, and quality</a:t>
            </a:r>
          </a:p>
          <a:p>
            <a:r>
              <a:rPr lang="en-IN" dirty="0" smtClean="0"/>
              <a:t>Comparison of </a:t>
            </a:r>
            <a:r>
              <a:rPr lang="en-IN" dirty="0" err="1" smtClean="0"/>
              <a:t>Asda</a:t>
            </a:r>
            <a:r>
              <a:rPr lang="en-IN" dirty="0" smtClean="0"/>
              <a:t> with Tesco and M&amp;S based on the policies of ethics and sustainability with respect to customer experience</a:t>
            </a:r>
          </a:p>
          <a:p>
            <a:r>
              <a:rPr lang="en-IN" dirty="0" smtClean="0"/>
              <a:t>Benefits and limitations to ASDA and its stakeholders related to develop and operate a CRM, sustainability, ethics, and quality system</a:t>
            </a:r>
          </a:p>
          <a:p>
            <a:r>
              <a:rPr lang="en-IN" dirty="0" smtClean="0"/>
              <a:t>Examples of how ASDA and stakeholders engage with CRM, Ethics/Sustainability and Quality system by linking policies of ethical practices and their impact on CRM tasks</a:t>
            </a:r>
          </a:p>
          <a:p>
            <a:r>
              <a:rPr lang="en-IN" dirty="0" smtClean="0"/>
              <a:t>Conclusion using SWOT analysis of ASDA based on the report and presentation findings.</a:t>
            </a:r>
          </a:p>
          <a:p>
            <a:r>
              <a:rPr lang="en-IN" dirty="0" smtClean="0"/>
              <a:t>Recommendations are required based on development points highlighted within the findings and conclusion sections of the report.</a:t>
            </a:r>
          </a:p>
          <a:p>
            <a:r>
              <a:rPr lang="en-IN" dirty="0" smtClean="0"/>
              <a:t>Conclusion</a:t>
            </a:r>
          </a:p>
          <a:p>
            <a:r>
              <a:rPr lang="en-IN" dirty="0" smtClean="0"/>
              <a:t>References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t>Introduction </a:t>
            </a:r>
            <a:br>
              <a:rPr lang="en-GB" b="1" dirty="0" smtClean="0"/>
            </a:br>
            <a:endParaRPr lang="en-GB" dirty="0"/>
          </a:p>
        </p:txBody>
      </p:sp>
      <p:sp>
        <p:nvSpPr>
          <p:cNvPr id="3" name="Content Placeholder 2"/>
          <p:cNvSpPr>
            <a:spLocks noGrp="1"/>
          </p:cNvSpPr>
          <p:nvPr>
            <p:ph idx="1"/>
          </p:nvPr>
        </p:nvSpPr>
        <p:spPr>
          <a:xfrm>
            <a:off x="457200" y="1935480"/>
            <a:ext cx="4114800" cy="4389120"/>
          </a:xfrm>
        </p:spPr>
        <p:txBody>
          <a:bodyPr>
            <a:normAutofit fontScale="62500" lnSpcReduction="20000"/>
          </a:bodyPr>
          <a:lstStyle/>
          <a:p>
            <a:pPr algn="just">
              <a:buNone/>
            </a:pPr>
            <a:r>
              <a:rPr lang="en-GB" dirty="0" smtClean="0"/>
              <a:t>    The report is based on the process of scrutinizing the performance of </a:t>
            </a:r>
            <a:r>
              <a:rPr lang="en-GB" dirty="0" err="1" smtClean="0"/>
              <a:t>Asda</a:t>
            </a:r>
            <a:r>
              <a:rPr lang="en-GB" dirty="0" smtClean="0"/>
              <a:t> with respect to its rivals in the market that is Marks &amp; Spencer and Tesco on the aspects sustainability and ethics. The models that assist in the process of enhancing the quality of experience of customers will be explained in the assignment with respect to the relationship that an organisation establishes with their customers. The effect of sustainability as well as ethics on CRM quality in </a:t>
            </a:r>
            <a:r>
              <a:rPr lang="en-GB" dirty="0" err="1" smtClean="0"/>
              <a:t>Asda</a:t>
            </a:r>
            <a:r>
              <a:rPr lang="en-GB" dirty="0" smtClean="0"/>
              <a:t> will be illustrated in the report. Recommendations will be provided based on the assessment done with respect to the practices of </a:t>
            </a:r>
            <a:r>
              <a:rPr lang="en-GB" dirty="0" err="1" smtClean="0"/>
              <a:t>Asda</a:t>
            </a:r>
            <a:r>
              <a:rPr lang="en-GB" dirty="0" smtClean="0"/>
              <a:t> corresponding to sustainability and ethics.</a:t>
            </a:r>
          </a:p>
          <a:p>
            <a:pPr algn="just"/>
            <a:endParaRPr lang="en-GB" dirty="0"/>
          </a:p>
        </p:txBody>
      </p:sp>
      <p:pic>
        <p:nvPicPr>
          <p:cNvPr id="4" name="Picture 3" descr="Asda_grocery_sign_ST-2-1-696x464.jpg"/>
          <p:cNvPicPr>
            <a:picLocks noChangeAspect="1"/>
          </p:cNvPicPr>
          <p:nvPr/>
        </p:nvPicPr>
        <p:blipFill>
          <a:blip r:embed="rId2" cstate="print"/>
          <a:stretch>
            <a:fillRect/>
          </a:stretch>
        </p:blipFill>
        <p:spPr>
          <a:xfrm>
            <a:off x="4724400" y="2057400"/>
            <a:ext cx="4114800" cy="2971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914400"/>
            <a:ext cx="8229600" cy="1143000"/>
          </a:xfrm>
        </p:spPr>
        <p:txBody>
          <a:bodyPr>
            <a:noAutofit/>
          </a:bodyPr>
          <a:lstStyle/>
          <a:p>
            <a:r>
              <a:rPr lang="en-GB" sz="3200" b="1" dirty="0" smtClean="0"/>
              <a:t>Description of CRM, ethics/sustainability, and quality </a:t>
            </a:r>
            <a:br>
              <a:rPr lang="en-GB" sz="3200" b="1" dirty="0" smtClean="0"/>
            </a:br>
            <a:endParaRPr lang="en-GB" sz="3200" dirty="0"/>
          </a:p>
        </p:txBody>
      </p:sp>
      <p:sp>
        <p:nvSpPr>
          <p:cNvPr id="3" name="Content Placeholder 2"/>
          <p:cNvSpPr>
            <a:spLocks noGrp="1"/>
          </p:cNvSpPr>
          <p:nvPr>
            <p:ph idx="1"/>
          </p:nvPr>
        </p:nvSpPr>
        <p:spPr>
          <a:xfrm>
            <a:off x="4572000" y="1935480"/>
            <a:ext cx="4114800" cy="4389120"/>
          </a:xfrm>
        </p:spPr>
        <p:txBody>
          <a:bodyPr>
            <a:normAutofit fontScale="55000" lnSpcReduction="20000"/>
          </a:bodyPr>
          <a:lstStyle/>
          <a:p>
            <a:pPr algn="just"/>
            <a:r>
              <a:rPr lang="en-GB" b="1" dirty="0" smtClean="0"/>
              <a:t>CRM</a:t>
            </a:r>
            <a:r>
              <a:rPr lang="en-GB" dirty="0" smtClean="0"/>
              <a:t>: CRM or customer relationship management can be defined to be an approach that is used for the administration of an organisation’s interaction with its current as well as probable consumers (</a:t>
            </a:r>
            <a:r>
              <a:rPr lang="en-US" dirty="0" err="1" smtClean="0"/>
              <a:t>Nyadzayo</a:t>
            </a:r>
            <a:r>
              <a:rPr lang="en-US" dirty="0" smtClean="0"/>
              <a:t> and </a:t>
            </a:r>
            <a:r>
              <a:rPr lang="en-US" dirty="0" err="1" smtClean="0"/>
              <a:t>Khajehzadeh</a:t>
            </a:r>
            <a:r>
              <a:rPr lang="en-US" dirty="0" smtClean="0"/>
              <a:t>, 2016)</a:t>
            </a:r>
            <a:r>
              <a:rPr lang="en-GB" dirty="0" smtClean="0"/>
              <a:t>. </a:t>
            </a:r>
          </a:p>
          <a:p>
            <a:pPr algn="just"/>
            <a:r>
              <a:rPr lang="en-GB" b="1" dirty="0" smtClean="0"/>
              <a:t>Quality</a:t>
            </a:r>
            <a:r>
              <a:rPr lang="en-GB" dirty="0" smtClean="0"/>
              <a:t>: Quality refers to the attributes of the services or the goods offered by an organisation. </a:t>
            </a:r>
          </a:p>
          <a:p>
            <a:pPr algn="just"/>
            <a:r>
              <a:rPr lang="en-GB" b="1" dirty="0" smtClean="0"/>
              <a:t>Ethics</a:t>
            </a:r>
            <a:r>
              <a:rPr lang="en-GB" dirty="0" smtClean="0"/>
              <a:t>: Ethics can be defined as the principle that is used for governing the actions taken by an organisation. It can also be termed as a philosophy that aids a person to understand  the difference between right and wrong conduct. </a:t>
            </a:r>
          </a:p>
          <a:p>
            <a:pPr algn="just"/>
            <a:r>
              <a:rPr lang="en-GB" b="1" dirty="0" smtClean="0"/>
              <a:t>Sustainability</a:t>
            </a:r>
            <a:r>
              <a:rPr lang="en-GB" dirty="0" smtClean="0"/>
              <a:t>: Sustainability can be termed to be a business approach that is used in order to create value of long-term by considering economic, social, as well as ecological environment. Sustainability has been created on the assumption of developing plans so that longevity of the company can be fostered. </a:t>
            </a:r>
          </a:p>
          <a:p>
            <a:pPr algn="just"/>
            <a:endParaRPr lang="en-GB" dirty="0"/>
          </a:p>
        </p:txBody>
      </p:sp>
      <p:pic>
        <p:nvPicPr>
          <p:cNvPr id="4" name="Picture 3" descr="greenhand-CESB_edited.png"/>
          <p:cNvPicPr>
            <a:picLocks noChangeAspect="1"/>
          </p:cNvPicPr>
          <p:nvPr/>
        </p:nvPicPr>
        <p:blipFill>
          <a:blip r:embed="rId3" cstate="print"/>
          <a:stretch>
            <a:fillRect/>
          </a:stretch>
        </p:blipFill>
        <p:spPr>
          <a:xfrm>
            <a:off x="466534" y="1905000"/>
            <a:ext cx="3873691" cy="40386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smtClean="0"/>
              <a:t>Comparison of </a:t>
            </a:r>
            <a:r>
              <a:rPr lang="en-GB" sz="2400" b="1" dirty="0" err="1" smtClean="0"/>
              <a:t>Asda</a:t>
            </a:r>
            <a:r>
              <a:rPr lang="en-GB" sz="2400" b="1" dirty="0" smtClean="0"/>
              <a:t> with Tesco and M&amp;S based on the policies of ethics and sustainability with respect to customer experience </a:t>
            </a:r>
            <a:br>
              <a:rPr lang="en-GB" sz="2400" b="1" dirty="0" smtClean="0"/>
            </a:br>
            <a:endParaRPr lang="en-GB" sz="2400" dirty="0"/>
          </a:p>
        </p:txBody>
      </p:sp>
      <p:graphicFrame>
        <p:nvGraphicFramePr>
          <p:cNvPr id="4" name="Content Placeholder 3"/>
          <p:cNvGraphicFramePr>
            <a:graphicFrameLocks noGrp="1"/>
          </p:cNvGraphicFramePr>
          <p:nvPr>
            <p:ph idx="1"/>
          </p:nvPr>
        </p:nvGraphicFramePr>
        <p:xfrm>
          <a:off x="457200" y="1935163"/>
          <a:ext cx="8229600" cy="453136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pPr marL="0" marR="0" algn="ctr">
                        <a:lnSpc>
                          <a:spcPct val="150000"/>
                        </a:lnSpc>
                        <a:spcBef>
                          <a:spcPts val="0"/>
                        </a:spcBef>
                        <a:spcAft>
                          <a:spcPts val="0"/>
                        </a:spcAft>
                      </a:pPr>
                      <a:r>
                        <a:rPr lang="en-GB" sz="700" b="1" dirty="0">
                          <a:latin typeface="Times New Roman"/>
                          <a:ea typeface="Arial"/>
                          <a:cs typeface="Arial"/>
                        </a:rPr>
                        <a:t>Organisations/ Aspects</a:t>
                      </a:r>
                      <a:endParaRPr lang="en-GB" sz="700" dirty="0">
                        <a:latin typeface="Times New Roman"/>
                        <a:ea typeface="Arial"/>
                        <a:cs typeface="Arial"/>
                      </a:endParaRPr>
                    </a:p>
                  </a:txBody>
                  <a:tcPr marL="68580" marR="68580" marT="0" marB="0"/>
                </a:tc>
                <a:tc>
                  <a:txBody>
                    <a:bodyPr/>
                    <a:lstStyle/>
                    <a:p>
                      <a:pPr marL="0" marR="0" algn="ctr">
                        <a:lnSpc>
                          <a:spcPct val="150000"/>
                        </a:lnSpc>
                        <a:spcBef>
                          <a:spcPts val="0"/>
                        </a:spcBef>
                        <a:spcAft>
                          <a:spcPts val="0"/>
                        </a:spcAft>
                      </a:pPr>
                      <a:r>
                        <a:rPr lang="en-GB" sz="700" b="1">
                          <a:latin typeface="Times New Roman"/>
                          <a:ea typeface="Arial"/>
                          <a:cs typeface="Arial"/>
                        </a:rPr>
                        <a:t>Ethics</a:t>
                      </a:r>
                      <a:endParaRPr lang="en-GB" sz="700">
                        <a:latin typeface="Times New Roman"/>
                        <a:ea typeface="Arial"/>
                        <a:cs typeface="Arial"/>
                      </a:endParaRPr>
                    </a:p>
                  </a:txBody>
                  <a:tcPr marL="68580" marR="68580" marT="0" marB="0"/>
                </a:tc>
                <a:tc>
                  <a:txBody>
                    <a:bodyPr/>
                    <a:lstStyle/>
                    <a:p>
                      <a:pPr marL="0" marR="0" algn="ctr">
                        <a:lnSpc>
                          <a:spcPct val="150000"/>
                        </a:lnSpc>
                        <a:spcBef>
                          <a:spcPts val="0"/>
                        </a:spcBef>
                        <a:spcAft>
                          <a:spcPts val="0"/>
                        </a:spcAft>
                      </a:pPr>
                      <a:r>
                        <a:rPr lang="en-GB" sz="700" b="1" dirty="0">
                          <a:latin typeface="Times New Roman"/>
                          <a:ea typeface="Arial"/>
                          <a:cs typeface="Arial"/>
                        </a:rPr>
                        <a:t>Sustainability</a:t>
                      </a:r>
                      <a:endParaRPr lang="en-GB" sz="700" dirty="0">
                        <a:latin typeface="Times New Roman"/>
                        <a:ea typeface="Arial"/>
                        <a:cs typeface="Arial"/>
                      </a:endParaRPr>
                    </a:p>
                  </a:txBody>
                  <a:tcPr marL="68580" marR="68580" marT="0" marB="0"/>
                </a:tc>
              </a:tr>
              <a:tr h="370840">
                <a:tc>
                  <a:txBody>
                    <a:bodyPr/>
                    <a:lstStyle/>
                    <a:p>
                      <a:pPr marL="0" marR="0" algn="ctr">
                        <a:lnSpc>
                          <a:spcPct val="150000"/>
                        </a:lnSpc>
                        <a:spcBef>
                          <a:spcPts val="0"/>
                        </a:spcBef>
                        <a:spcAft>
                          <a:spcPts val="0"/>
                        </a:spcAft>
                      </a:pPr>
                      <a:r>
                        <a:rPr lang="en-GB" sz="700" b="1" dirty="0" err="1">
                          <a:latin typeface="Times New Roman"/>
                          <a:ea typeface="Arial"/>
                          <a:cs typeface="Arial"/>
                        </a:rPr>
                        <a:t>Asda</a:t>
                      </a:r>
                      <a:endParaRPr lang="en-GB" sz="700" dirty="0">
                        <a:latin typeface="Times New Roman"/>
                        <a:ea typeface="Arial"/>
                        <a:cs typeface="Arial"/>
                      </a:endParaRPr>
                    </a:p>
                  </a:txBody>
                  <a:tcPr marL="68580" marR="68580" marT="0" marB="0"/>
                </a:tc>
                <a:tc>
                  <a:txBody>
                    <a:bodyPr/>
                    <a:lstStyle/>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With respect to </a:t>
                      </a:r>
                      <a:r>
                        <a:rPr lang="en-GB" sz="700" dirty="0" err="1">
                          <a:latin typeface="Times New Roman"/>
                          <a:ea typeface="Arial"/>
                          <a:cs typeface="Arial"/>
                        </a:rPr>
                        <a:t>Asda</a:t>
                      </a:r>
                      <a:r>
                        <a:rPr lang="en-GB" sz="700" dirty="0">
                          <a:latin typeface="Times New Roman"/>
                          <a:ea typeface="Arial"/>
                          <a:cs typeface="Arial"/>
                        </a:rPr>
                        <a:t>, it can be stated that it is one of the least ethical retail organisation. </a:t>
                      </a: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The organisation was inspected with respect to the aspect of Equal Pay (</a:t>
                      </a:r>
                      <a:r>
                        <a:rPr lang="en-US" sz="700" dirty="0">
                          <a:latin typeface="Times New Roman"/>
                          <a:ea typeface="Arial"/>
                          <a:cs typeface="Arial"/>
                        </a:rPr>
                        <a:t>Ethicalconsumer.org, 2018)</a:t>
                      </a:r>
                      <a:r>
                        <a:rPr lang="en-GB" sz="700" dirty="0">
                          <a:latin typeface="Times New Roman"/>
                          <a:ea typeface="Arial"/>
                          <a:cs typeface="Arial"/>
                        </a:rPr>
                        <a:t>. </a:t>
                      </a:r>
                    </a:p>
                    <a:p>
                      <a:pPr marL="342900" marR="0" lvl="0" indent="-342900" algn="just">
                        <a:lnSpc>
                          <a:spcPct val="150000"/>
                        </a:lnSpc>
                        <a:spcBef>
                          <a:spcPts val="0"/>
                        </a:spcBef>
                        <a:spcAft>
                          <a:spcPts val="0"/>
                        </a:spcAft>
                        <a:buFont typeface="Symbol"/>
                        <a:buChar char=""/>
                      </a:pPr>
                      <a:r>
                        <a:rPr lang="en-GB" sz="700" dirty="0" err="1">
                          <a:solidFill>
                            <a:srgbClr val="FF0000"/>
                          </a:solidFill>
                          <a:latin typeface="Times New Roman"/>
                          <a:ea typeface="Arial"/>
                          <a:cs typeface="Arial"/>
                        </a:rPr>
                        <a:t>Asda</a:t>
                      </a:r>
                      <a:r>
                        <a:rPr lang="en-GB" sz="700" dirty="0">
                          <a:solidFill>
                            <a:srgbClr val="FF0000"/>
                          </a:solidFill>
                          <a:latin typeface="Times New Roman"/>
                          <a:ea typeface="Arial"/>
                          <a:cs typeface="Arial"/>
                        </a:rPr>
                        <a:t> practices ethically at an average level with respect to the sourcing as well as policies of palm oil.</a:t>
                      </a:r>
                      <a:endParaRPr lang="en-GB" sz="7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In 2019, it was found that </a:t>
                      </a:r>
                      <a:r>
                        <a:rPr lang="en-GB" sz="700" dirty="0" err="1">
                          <a:latin typeface="Times New Roman"/>
                          <a:ea typeface="Arial"/>
                          <a:cs typeface="Arial"/>
                        </a:rPr>
                        <a:t>Asda</a:t>
                      </a:r>
                      <a:r>
                        <a:rPr lang="en-GB" sz="700" dirty="0">
                          <a:latin typeface="Times New Roman"/>
                          <a:ea typeface="Arial"/>
                          <a:cs typeface="Arial"/>
                        </a:rPr>
                        <a:t> was rated to be the worst with respect animal test policies and tax avoidance. </a:t>
                      </a:r>
                    </a:p>
                  </a:txBody>
                  <a:tcPr marL="68580" marR="68580" marT="0" marB="0"/>
                </a:tc>
                <a:tc>
                  <a:txBody>
                    <a:bodyPr/>
                    <a:lstStyle/>
                    <a:p>
                      <a:pPr marL="342900" marR="0" lvl="0" indent="-342900" algn="just">
                        <a:lnSpc>
                          <a:spcPct val="150000"/>
                        </a:lnSpc>
                        <a:spcBef>
                          <a:spcPts val="0"/>
                        </a:spcBef>
                        <a:spcAft>
                          <a:spcPts val="0"/>
                        </a:spcAft>
                        <a:buFont typeface="Symbol"/>
                        <a:buChar char=""/>
                      </a:pPr>
                      <a:r>
                        <a:rPr lang="en-GB" sz="700" dirty="0" err="1">
                          <a:solidFill>
                            <a:srgbClr val="FF0000"/>
                          </a:solidFill>
                          <a:latin typeface="Times New Roman"/>
                          <a:ea typeface="Arial"/>
                          <a:cs typeface="Arial"/>
                        </a:rPr>
                        <a:t>Asda</a:t>
                      </a:r>
                      <a:r>
                        <a:rPr lang="en-GB" sz="700" dirty="0">
                          <a:solidFill>
                            <a:srgbClr val="FF0000"/>
                          </a:solidFill>
                          <a:latin typeface="Times New Roman"/>
                          <a:ea typeface="Arial"/>
                          <a:cs typeface="Arial"/>
                        </a:rPr>
                        <a:t> has taken several measures in terms of taking actions so that the products it produces are environment-friendly. </a:t>
                      </a:r>
                      <a:endParaRPr lang="en-GB" sz="700" dirty="0">
                        <a:latin typeface="Times New Roman"/>
                        <a:ea typeface="Arial"/>
                        <a:cs typeface="Arial"/>
                      </a:endParaRP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The organisation has been successful in reducing carbon footprint since 2007 by 15.8%. </a:t>
                      </a:r>
                    </a:p>
                  </a:txBody>
                  <a:tcPr marL="68580" marR="68580" marT="0" marB="0"/>
                </a:tc>
              </a:tr>
              <a:tr h="370840">
                <a:tc>
                  <a:txBody>
                    <a:bodyPr/>
                    <a:lstStyle/>
                    <a:p>
                      <a:pPr marL="0" marR="0" algn="ctr">
                        <a:lnSpc>
                          <a:spcPct val="150000"/>
                        </a:lnSpc>
                        <a:spcBef>
                          <a:spcPts val="0"/>
                        </a:spcBef>
                        <a:spcAft>
                          <a:spcPts val="0"/>
                        </a:spcAft>
                      </a:pPr>
                      <a:r>
                        <a:rPr lang="en-GB" sz="700" b="1">
                          <a:latin typeface="Times New Roman"/>
                          <a:ea typeface="Arial"/>
                          <a:cs typeface="Arial"/>
                        </a:rPr>
                        <a:t>Tesco</a:t>
                      </a:r>
                      <a:endParaRPr lang="en-GB" sz="700">
                        <a:latin typeface="Times New Roman"/>
                        <a:ea typeface="Arial"/>
                        <a:cs typeface="Arial"/>
                      </a:endParaRPr>
                    </a:p>
                  </a:txBody>
                  <a:tcPr marL="68580" marR="68580" marT="0" marB="0"/>
                </a:tc>
                <a:tc>
                  <a:txBody>
                    <a:bodyPr/>
                    <a:lstStyle/>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Tesco emphasises on ethical policies like human rights, approach to the tax system, and responsible sourcing. </a:t>
                      </a: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However, the organisation received worst ratings with respect to its ethical practices.</a:t>
                      </a: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The categories in which Tesco received worst ratings with respect to the ethical standards are worker rights, pollution, palm oil, technologies, and several others (</a:t>
                      </a:r>
                      <a:r>
                        <a:rPr lang="en-US" sz="700" dirty="0">
                          <a:latin typeface="Times New Roman"/>
                          <a:ea typeface="Arial"/>
                          <a:cs typeface="Arial"/>
                        </a:rPr>
                        <a:t>Ethicalconsumer.org, 2018)</a:t>
                      </a:r>
                      <a:r>
                        <a:rPr lang="en-GB" sz="700" dirty="0">
                          <a:latin typeface="Times New Roman"/>
                          <a:ea typeface="Arial"/>
                          <a:cs typeface="Arial"/>
                        </a:rPr>
                        <a:t>. </a:t>
                      </a: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However, in 2019 the ratings of TESCO improved and were rated to be the best with respect to Supply chain management. </a:t>
                      </a:r>
                    </a:p>
                  </a:txBody>
                  <a:tcPr marL="68580" marR="68580" marT="0" marB="0"/>
                </a:tc>
                <a:tc>
                  <a:txBody>
                    <a:bodyPr/>
                    <a:lstStyle/>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Tesco has emphasised on the adoption of business practices that are sustainable (</a:t>
                      </a:r>
                      <a:r>
                        <a:rPr lang="en-US" sz="700" dirty="0">
                          <a:latin typeface="Times New Roman"/>
                          <a:ea typeface="Arial"/>
                          <a:cs typeface="Arial"/>
                        </a:rPr>
                        <a:t>Tescoplc.com, 2020)</a:t>
                      </a:r>
                      <a:r>
                        <a:rPr lang="en-GB" sz="700" dirty="0">
                          <a:latin typeface="Times New Roman"/>
                          <a:ea typeface="Arial"/>
                          <a:cs typeface="Arial"/>
                        </a:rPr>
                        <a:t>.</a:t>
                      </a: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The organisation emphasises on sustainable growth thus the organisation has emphasised on sustainable development goals such that it can be successful in terms of ensuring that its practices does not harm the environment.</a:t>
                      </a:r>
                    </a:p>
                  </a:txBody>
                  <a:tcPr marL="68580" marR="68580" marT="0" marB="0"/>
                </a:tc>
              </a:tr>
              <a:tr h="370840">
                <a:tc>
                  <a:txBody>
                    <a:bodyPr/>
                    <a:lstStyle/>
                    <a:p>
                      <a:pPr marL="0" marR="0" algn="ctr">
                        <a:lnSpc>
                          <a:spcPct val="150000"/>
                        </a:lnSpc>
                        <a:spcBef>
                          <a:spcPts val="0"/>
                        </a:spcBef>
                        <a:spcAft>
                          <a:spcPts val="0"/>
                        </a:spcAft>
                      </a:pPr>
                      <a:r>
                        <a:rPr lang="en-GB" sz="700" b="1">
                          <a:latin typeface="Times New Roman"/>
                          <a:ea typeface="Arial"/>
                          <a:cs typeface="Arial"/>
                        </a:rPr>
                        <a:t>Marks &amp; Spencer</a:t>
                      </a:r>
                      <a:endParaRPr lang="en-GB" sz="700">
                        <a:latin typeface="Times New Roman"/>
                        <a:ea typeface="Arial"/>
                        <a:cs typeface="Arial"/>
                      </a:endParaRPr>
                    </a:p>
                  </a:txBody>
                  <a:tcPr marL="68580" marR="68580" marT="0" marB="0"/>
                </a:tc>
                <a:tc>
                  <a:txBody>
                    <a:bodyPr/>
                    <a:lstStyle/>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M&amp;S is termed to be the best organisation in the retail sector with respect to ethics, integrity, and honesty.</a:t>
                      </a: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The organisation has been rated to be the best with  respect to its supply chain management (</a:t>
                      </a:r>
                      <a:r>
                        <a:rPr lang="en-US" sz="700" dirty="0">
                          <a:latin typeface="Times New Roman"/>
                          <a:ea typeface="Arial"/>
                          <a:cs typeface="Arial"/>
                        </a:rPr>
                        <a:t>Ethicalconsumer.org, 2018)</a:t>
                      </a:r>
                      <a:r>
                        <a:rPr lang="en-GB" sz="700" dirty="0">
                          <a:latin typeface="Times New Roman"/>
                          <a:ea typeface="Arial"/>
                          <a:cs typeface="Arial"/>
                        </a:rPr>
                        <a:t>.. </a:t>
                      </a: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The organisation was rated to be the best in terms of wood and palm oil sourcing along with environmental reporting.</a:t>
                      </a: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However, it been rated to be the strategies it uses for avoiding tax. </a:t>
                      </a:r>
                    </a:p>
                  </a:txBody>
                  <a:tcPr marL="68580" marR="68580" marT="0" marB="0"/>
                </a:tc>
                <a:tc>
                  <a:txBody>
                    <a:bodyPr/>
                    <a:lstStyle/>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M&amp;S has launched an initiative in the year 2017 such that the emissions produced in its practices are reduced by 80% and the volume of waste generated is mitigated.</a:t>
                      </a:r>
                    </a:p>
                    <a:p>
                      <a:pPr marL="342900" marR="0" lvl="0" indent="-342900" algn="just">
                        <a:lnSpc>
                          <a:spcPct val="150000"/>
                        </a:lnSpc>
                        <a:spcBef>
                          <a:spcPts val="0"/>
                        </a:spcBef>
                        <a:spcAft>
                          <a:spcPts val="0"/>
                        </a:spcAft>
                        <a:buFont typeface="Symbol"/>
                        <a:buChar char=""/>
                      </a:pPr>
                      <a:r>
                        <a:rPr lang="en-GB" sz="700" dirty="0">
                          <a:latin typeface="Times New Roman"/>
                          <a:ea typeface="Arial"/>
                          <a:cs typeface="Arial"/>
                        </a:rPr>
                        <a:t>The organisation wishes to achieve it by the end of 2025 such that it can contribute in the direction of having sustainable future. </a:t>
                      </a:r>
                    </a:p>
                  </a:txBody>
                  <a:tcPr marL="68580" marR="68580" marT="0" marB="0"/>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Impact of ethics and quality system </a:t>
            </a:r>
            <a:br>
              <a:rPr lang="en-US" dirty="0" smtClean="0"/>
            </a:br>
            <a:r>
              <a:rPr lang="en-US" dirty="0" smtClean="0"/>
              <a:t>upon CRM in ASDA</a:t>
            </a:r>
            <a:endParaRPr lang="en-US" dirty="0"/>
          </a:p>
        </p:txBody>
      </p:sp>
      <p:sp>
        <p:nvSpPr>
          <p:cNvPr id="3" name="Content Placeholder 2"/>
          <p:cNvSpPr>
            <a:spLocks noGrp="1"/>
          </p:cNvSpPr>
          <p:nvPr>
            <p:ph idx="1"/>
          </p:nvPr>
        </p:nvSpPr>
        <p:spPr>
          <a:xfrm>
            <a:off x="457200" y="1935480"/>
            <a:ext cx="4572000" cy="4389120"/>
          </a:xfrm>
        </p:spPr>
        <p:txBody>
          <a:bodyPr>
            <a:normAutofit fontScale="85000" lnSpcReduction="10000"/>
          </a:bodyPr>
          <a:lstStyle/>
          <a:p>
            <a:pPr algn="just"/>
            <a:r>
              <a:rPr lang="en-US" dirty="0" smtClean="0"/>
              <a:t>Different features related to CRM, ethical and quality systems being framed provide the impetus to the specific tasks that have to be made effective for the organization to </a:t>
            </a:r>
            <a:r>
              <a:rPr lang="en-US" dirty="0" err="1" smtClean="0"/>
              <a:t>maximise</a:t>
            </a:r>
            <a:r>
              <a:rPr lang="en-US" dirty="0" smtClean="0"/>
              <a:t> their profits </a:t>
            </a:r>
          </a:p>
          <a:p>
            <a:pPr algn="just"/>
            <a:r>
              <a:rPr lang="en-US" dirty="0" smtClean="0"/>
              <a:t>ASDA develops efficient steps to eradicate irregularities within the market associated to the different types of operations that are implemented by ASDA within the social sphere (</a:t>
            </a:r>
            <a:r>
              <a:rPr lang="en-GB" dirty="0" smtClean="0"/>
              <a:t>Armstrong </a:t>
            </a:r>
            <a:r>
              <a:rPr lang="en-GB" i="1" dirty="0" smtClean="0"/>
              <a:t>et al.,</a:t>
            </a:r>
            <a:r>
              <a:rPr lang="en-GB" dirty="0" smtClean="0"/>
              <a:t> 2017</a:t>
            </a:r>
            <a:r>
              <a:rPr lang="en-US" dirty="0" smtClean="0"/>
              <a:t>). </a:t>
            </a:r>
            <a:endParaRPr lang="en-US" dirty="0"/>
          </a:p>
        </p:txBody>
      </p:sp>
      <p:pic>
        <p:nvPicPr>
          <p:cNvPr id="1026" name="Picture 2"/>
          <p:cNvPicPr>
            <a:picLocks noChangeAspect="1" noChangeArrowheads="1"/>
          </p:cNvPicPr>
          <p:nvPr/>
        </p:nvPicPr>
        <p:blipFill>
          <a:blip r:embed="rId3" cstate="print"/>
          <a:srcRect/>
          <a:stretch>
            <a:fillRect/>
          </a:stretch>
        </p:blipFill>
        <p:spPr bwMode="auto">
          <a:xfrm>
            <a:off x="5943600" y="2667000"/>
            <a:ext cx="2895600" cy="29718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0" rIns="0" bIns="0" anchor="b">
            <a:noAutofit/>
          </a:bodyPr>
          <a:lstStyle/>
          <a:p>
            <a:r>
              <a:rPr lang="en-IN" sz="3200" dirty="0" smtClean="0">
                <a:solidFill>
                  <a:srgbClr val="FF0000"/>
                </a:solidFill>
              </a:rPr>
              <a:t>Benefits and limitations to ASDA and its stakeholders related to develop and operate a CRM, sustainability, ethics, and quality system</a:t>
            </a:r>
          </a:p>
        </p:txBody>
      </p:sp>
      <p:sp>
        <p:nvSpPr>
          <p:cNvPr id="3" name="Content Placeholder 2"/>
          <p:cNvSpPr>
            <a:spLocks noGrp="1"/>
          </p:cNvSpPr>
          <p:nvPr>
            <p:ph idx="1"/>
          </p:nvPr>
        </p:nvSpPr>
        <p:spPr/>
        <p:txBody>
          <a:bodyPr>
            <a:normAutofit fontScale="85000" lnSpcReduction="10000"/>
          </a:bodyPr>
          <a:lstStyle/>
          <a:p>
            <a:pPr lvl="0"/>
            <a:r>
              <a:rPr lang="en-IN" dirty="0" smtClean="0">
                <a:solidFill>
                  <a:srgbClr val="FF0000"/>
                </a:solidFill>
              </a:rPr>
              <a:t>Data mining along with big data interpretation for the respective organisation can be done in a significant manner (</a:t>
            </a:r>
            <a:r>
              <a:rPr lang="en-IN" dirty="0" err="1" smtClean="0">
                <a:solidFill>
                  <a:srgbClr val="FF0000"/>
                </a:solidFill>
              </a:rPr>
              <a:t>Tajeddini</a:t>
            </a:r>
            <a:r>
              <a:rPr lang="en-IN" dirty="0" smtClean="0">
                <a:solidFill>
                  <a:srgbClr val="FF0000"/>
                </a:solidFill>
              </a:rPr>
              <a:t> et al., 2019)</a:t>
            </a:r>
          </a:p>
          <a:p>
            <a:pPr lvl="0"/>
            <a:r>
              <a:rPr lang="en-IN" dirty="0" smtClean="0">
                <a:solidFill>
                  <a:srgbClr val="FF0000"/>
                </a:solidFill>
              </a:rPr>
              <a:t>ASDA may have become able to make sure that the entire organisation has remote accessibility to the entire base of data</a:t>
            </a:r>
          </a:p>
          <a:p>
            <a:pPr lvl="0"/>
            <a:r>
              <a:rPr lang="en-IN" dirty="0" smtClean="0">
                <a:solidFill>
                  <a:srgbClr val="FF0000"/>
                </a:solidFill>
              </a:rPr>
              <a:t>The rate of conversion for the organisation can be made faster than ever</a:t>
            </a:r>
          </a:p>
          <a:p>
            <a:pPr lvl="0"/>
            <a:r>
              <a:rPr lang="en-IN" dirty="0" smtClean="0">
                <a:solidFill>
                  <a:srgbClr val="FF0000"/>
                </a:solidFill>
              </a:rPr>
              <a:t>Targeting as well as marketing and relative practices of the considered organisation can be developed in a convenient and simplified manner. With the assistance of this, ASDA may have effectively grab the desired level of market share along with the expected base of customers (</a:t>
            </a:r>
            <a:r>
              <a:rPr lang="en-IN" dirty="0" err="1" smtClean="0">
                <a:solidFill>
                  <a:srgbClr val="FF0000"/>
                </a:solidFill>
              </a:rPr>
              <a:t>Idowu</a:t>
            </a:r>
            <a:r>
              <a:rPr lang="en-IN" dirty="0" smtClean="0">
                <a:solidFill>
                  <a:srgbClr val="FF0000"/>
                </a:solidFill>
              </a:rPr>
              <a:t> and </a:t>
            </a:r>
            <a:r>
              <a:rPr lang="en-IN" dirty="0" err="1" smtClean="0">
                <a:solidFill>
                  <a:srgbClr val="FF0000"/>
                </a:solidFill>
              </a:rPr>
              <a:t>Vertigans</a:t>
            </a:r>
            <a:r>
              <a:rPr lang="en-IN" dirty="0" smtClean="0">
                <a:solidFill>
                  <a:srgbClr val="FF0000"/>
                </a:solidFill>
              </a:rPr>
              <a:t>, 2016)</a:t>
            </a:r>
            <a:endParaRPr lang="en-IN" dirty="0">
              <a:solidFill>
                <a:srgbClr val="FF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0" rIns="0" bIns="0" anchor="b">
            <a:noAutofit/>
          </a:bodyPr>
          <a:lstStyle/>
          <a:p>
            <a:r>
              <a:rPr lang="en-GB" sz="3200" dirty="0" smtClean="0">
                <a:solidFill>
                  <a:srgbClr val="FF0000"/>
                </a:solidFill>
              </a:rPr>
              <a:t>Demonstration of a literature review with respect to quality based on the improvement of customer relationship management</a:t>
            </a:r>
            <a:endParaRPr lang="en-IN" sz="3200" dirty="0" smtClean="0">
              <a:solidFill>
                <a:srgbClr val="FF0000"/>
              </a:solidFill>
            </a:endParaRPr>
          </a:p>
        </p:txBody>
      </p:sp>
      <p:sp>
        <p:nvSpPr>
          <p:cNvPr id="3" name="Content Placeholder 2"/>
          <p:cNvSpPr>
            <a:spLocks noGrp="1"/>
          </p:cNvSpPr>
          <p:nvPr>
            <p:ph idx="1"/>
          </p:nvPr>
        </p:nvSpPr>
        <p:spPr/>
        <p:txBody>
          <a:bodyPr vert="horz">
            <a:normAutofit lnSpcReduction="10000"/>
          </a:bodyPr>
          <a:lstStyle/>
          <a:p>
            <a:pPr>
              <a:lnSpc>
                <a:spcPct val="90000"/>
              </a:lnSpc>
            </a:pPr>
            <a:r>
              <a:rPr lang="en-IN" sz="2200" dirty="0" smtClean="0">
                <a:solidFill>
                  <a:srgbClr val="FF0000"/>
                </a:solidFill>
              </a:rPr>
              <a:t>As per the statements of </a:t>
            </a:r>
            <a:r>
              <a:rPr lang="en-IN" sz="2200" dirty="0" err="1" smtClean="0">
                <a:solidFill>
                  <a:srgbClr val="FF0000"/>
                </a:solidFill>
              </a:rPr>
              <a:t>Namin</a:t>
            </a:r>
            <a:r>
              <a:rPr lang="en-IN" sz="2200" dirty="0" smtClean="0">
                <a:solidFill>
                  <a:srgbClr val="FF0000"/>
                </a:solidFill>
              </a:rPr>
              <a:t> (2017), it has been known that an organisation can enhance and improve the customer relationship management techniques by providing the best quality services and products.</a:t>
            </a:r>
          </a:p>
          <a:p>
            <a:pPr>
              <a:lnSpc>
                <a:spcPct val="90000"/>
              </a:lnSpc>
            </a:pPr>
            <a:r>
              <a:rPr lang="en-IN" sz="2200" dirty="0" smtClean="0">
                <a:solidFill>
                  <a:srgbClr val="FF0000"/>
                </a:solidFill>
              </a:rPr>
              <a:t>In this case, Hayes (2018) has stated that the change management theory is required to be developed in order to make sure that all employees are aware of the requirement of CRM implementation and the effectiveness of maintaining stakeholder relationships.</a:t>
            </a:r>
          </a:p>
          <a:p>
            <a:pPr>
              <a:lnSpc>
                <a:spcPct val="90000"/>
              </a:lnSpc>
            </a:pPr>
            <a:r>
              <a:rPr lang="en-IN" sz="2200" dirty="0" err="1" smtClean="0">
                <a:solidFill>
                  <a:srgbClr val="FF0000"/>
                </a:solidFill>
              </a:rPr>
              <a:t>Idowu</a:t>
            </a:r>
            <a:r>
              <a:rPr lang="en-IN" sz="2200" dirty="0" smtClean="0">
                <a:solidFill>
                  <a:srgbClr val="FF0000"/>
                </a:solidFill>
              </a:rPr>
              <a:t> and </a:t>
            </a:r>
            <a:r>
              <a:rPr lang="en-IN" sz="2200" dirty="0" err="1" smtClean="0">
                <a:solidFill>
                  <a:srgbClr val="FF0000"/>
                </a:solidFill>
              </a:rPr>
              <a:t>Vertigans</a:t>
            </a:r>
            <a:r>
              <a:rPr lang="en-IN" sz="2200" dirty="0" smtClean="0">
                <a:solidFill>
                  <a:srgbClr val="FF0000"/>
                </a:solidFill>
              </a:rPr>
              <a:t> (2016) have stated that by taking into account an effective monitoring system for enhancing the quality of products and services on a periodic basis, it can be seen that the respective organisation may have become able to develop an integrated scale of maintaining quality relationship with its stakeholders at all levels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using SWOT</a:t>
            </a:r>
            <a:endParaRPr lang="en-IN" dirty="0"/>
          </a:p>
        </p:txBody>
      </p:sp>
      <p:sp>
        <p:nvSpPr>
          <p:cNvPr id="3" name="Content Placeholder 2"/>
          <p:cNvSpPr>
            <a:spLocks noGrp="1"/>
          </p:cNvSpPr>
          <p:nvPr>
            <p:ph idx="1"/>
          </p:nvPr>
        </p:nvSpPr>
        <p:spPr>
          <a:xfrm>
            <a:off x="457200" y="1935480"/>
            <a:ext cx="5486400" cy="4389120"/>
          </a:xfrm>
        </p:spPr>
        <p:txBody>
          <a:bodyPr>
            <a:normAutofit fontScale="40000" lnSpcReduction="20000"/>
          </a:bodyPr>
          <a:lstStyle/>
          <a:p>
            <a:pPr>
              <a:buNone/>
            </a:pPr>
            <a:r>
              <a:rPr lang="en-IN" b="1" dirty="0" smtClean="0"/>
              <a:t>Strengths</a:t>
            </a:r>
            <a:endParaRPr lang="en-IN" dirty="0" smtClean="0"/>
          </a:p>
          <a:p>
            <a:pPr lvl="0"/>
            <a:r>
              <a:rPr lang="en-IN" dirty="0" smtClean="0"/>
              <a:t>Global recognition</a:t>
            </a:r>
          </a:p>
          <a:p>
            <a:pPr lvl="0"/>
            <a:r>
              <a:rPr lang="en-IN" dirty="0" smtClean="0"/>
              <a:t>Product diversity from retail to banking</a:t>
            </a:r>
          </a:p>
          <a:p>
            <a:pPr lvl="0"/>
            <a:r>
              <a:rPr lang="en-IN" dirty="0" smtClean="0"/>
              <a:t>Variety of ASDA store nature for enhancing the consumer experience</a:t>
            </a:r>
          </a:p>
          <a:p>
            <a:pPr lvl="0"/>
            <a:r>
              <a:rPr lang="en-IN" dirty="0" smtClean="0"/>
              <a:t>Services like ASDA money proved to be popular with the customers</a:t>
            </a:r>
          </a:p>
          <a:p>
            <a:pPr lvl="0"/>
            <a:r>
              <a:rPr lang="en-IN" dirty="0" smtClean="0"/>
              <a:t>Organisational finesse in brand marketing through digital technology</a:t>
            </a:r>
          </a:p>
          <a:p>
            <a:pPr>
              <a:buNone/>
            </a:pPr>
            <a:r>
              <a:rPr lang="en-IN" b="1" dirty="0" smtClean="0"/>
              <a:t>Weaknesses</a:t>
            </a:r>
            <a:endParaRPr lang="en-IN" dirty="0" smtClean="0"/>
          </a:p>
          <a:p>
            <a:pPr lvl="0"/>
            <a:r>
              <a:rPr lang="en-IN" dirty="0" smtClean="0">
                <a:solidFill>
                  <a:srgbClr val="FF0000"/>
                </a:solidFill>
              </a:rPr>
              <a:t>ASDA has not been popular with its suppliers</a:t>
            </a:r>
          </a:p>
          <a:p>
            <a:pPr lvl="0"/>
            <a:r>
              <a:rPr lang="en-IN" dirty="0" smtClean="0">
                <a:solidFill>
                  <a:srgbClr val="FF0000"/>
                </a:solidFill>
              </a:rPr>
              <a:t>The company was even deemed to be the worst supermarket by its suppliers</a:t>
            </a:r>
          </a:p>
          <a:p>
            <a:pPr lvl="0"/>
            <a:r>
              <a:rPr lang="en-IN" dirty="0" smtClean="0">
                <a:solidFill>
                  <a:srgbClr val="FF0000"/>
                </a:solidFill>
              </a:rPr>
              <a:t>ASDA has been under scrutiny for exploiting its workforce (Voss </a:t>
            </a:r>
            <a:r>
              <a:rPr lang="en-IN" i="1" dirty="0" smtClean="0">
                <a:solidFill>
                  <a:srgbClr val="FF0000"/>
                </a:solidFill>
              </a:rPr>
              <a:t>et al</a:t>
            </a:r>
            <a:r>
              <a:rPr lang="en-IN" dirty="0" smtClean="0">
                <a:solidFill>
                  <a:srgbClr val="FF0000"/>
                </a:solidFill>
              </a:rPr>
              <a:t>., 2020) </a:t>
            </a:r>
          </a:p>
          <a:p>
            <a:pPr lvl="0"/>
            <a:r>
              <a:rPr lang="en-IN" dirty="0" smtClean="0">
                <a:solidFill>
                  <a:srgbClr val="FF0000"/>
                </a:solidFill>
              </a:rPr>
              <a:t>ASDA was exposed to censure from CMA (Competitions and Market authority)</a:t>
            </a:r>
          </a:p>
          <a:p>
            <a:pPr lvl="0"/>
            <a:r>
              <a:rPr lang="en-IN" dirty="0" smtClean="0"/>
              <a:t>ASDA was often criticised for its quality control procedures</a:t>
            </a:r>
          </a:p>
          <a:p>
            <a:pPr>
              <a:buNone/>
            </a:pPr>
            <a:r>
              <a:rPr lang="en-IN" b="1" dirty="0" smtClean="0"/>
              <a:t>Opportunities</a:t>
            </a:r>
            <a:endParaRPr lang="en-IN" dirty="0" smtClean="0"/>
          </a:p>
          <a:p>
            <a:pPr lvl="0"/>
            <a:r>
              <a:rPr lang="en-IN" dirty="0" smtClean="0"/>
              <a:t>New business branches</a:t>
            </a:r>
          </a:p>
          <a:p>
            <a:pPr lvl="0"/>
            <a:r>
              <a:rPr lang="en-IN" dirty="0" smtClean="0"/>
              <a:t>Global expansion </a:t>
            </a:r>
          </a:p>
          <a:p>
            <a:pPr lvl="0"/>
            <a:r>
              <a:rPr lang="en-IN" dirty="0" smtClean="0">
                <a:solidFill>
                  <a:srgbClr val="FF0000"/>
                </a:solidFill>
              </a:rPr>
              <a:t>Improve its ethical standards for building a better reputation among the suppliers</a:t>
            </a:r>
          </a:p>
          <a:p>
            <a:pPr lvl="0"/>
            <a:r>
              <a:rPr lang="en-IN" dirty="0" smtClean="0">
                <a:solidFill>
                  <a:srgbClr val="FF0000"/>
                </a:solidFill>
              </a:rPr>
              <a:t>Improving its CSR obligations by launching social welfare programs</a:t>
            </a:r>
          </a:p>
          <a:p>
            <a:pPr>
              <a:buNone/>
            </a:pPr>
            <a:r>
              <a:rPr lang="en-IN" b="1" dirty="0" smtClean="0"/>
              <a:t>Threats</a:t>
            </a:r>
            <a:endParaRPr lang="en-IN" dirty="0" smtClean="0"/>
          </a:p>
          <a:p>
            <a:pPr lvl="0"/>
            <a:r>
              <a:rPr lang="en-IN" dirty="0" smtClean="0">
                <a:solidFill>
                  <a:srgbClr val="FF0000"/>
                </a:solidFill>
              </a:rPr>
              <a:t>Unethical marketing and corporate practices</a:t>
            </a:r>
          </a:p>
          <a:p>
            <a:pPr lvl="0"/>
            <a:r>
              <a:rPr lang="en-IN" dirty="0" smtClean="0"/>
              <a:t>Loss of market share through reduced customer loyalties</a:t>
            </a:r>
          </a:p>
          <a:p>
            <a:pPr lvl="0"/>
            <a:r>
              <a:rPr lang="en-IN" dirty="0" smtClean="0"/>
              <a:t>Prohibitive governmental regulations</a:t>
            </a:r>
          </a:p>
          <a:p>
            <a:pPr lvl="0"/>
            <a:r>
              <a:rPr lang="en-IN" dirty="0" smtClean="0"/>
              <a:t>Stiff market competition from alternative sellers</a:t>
            </a:r>
          </a:p>
          <a:p>
            <a:pPr>
              <a:buNone/>
            </a:pPr>
            <a:r>
              <a:rPr lang="en-IN" b="1" dirty="0" smtClean="0"/>
              <a:t> </a:t>
            </a:r>
            <a:endParaRPr lang="en-IN" dirty="0" smtClean="0"/>
          </a:p>
          <a:p>
            <a:endParaRPr lang="en-IN" dirty="0"/>
          </a:p>
        </p:txBody>
      </p:sp>
      <p:pic>
        <p:nvPicPr>
          <p:cNvPr id="1026" name="Picture 2"/>
          <p:cNvPicPr>
            <a:picLocks noChangeAspect="1" noChangeArrowheads="1"/>
          </p:cNvPicPr>
          <p:nvPr/>
        </p:nvPicPr>
        <p:blipFill>
          <a:blip r:embed="rId3" cstate="print"/>
          <a:srcRect/>
          <a:stretch>
            <a:fillRect/>
          </a:stretch>
        </p:blipFill>
        <p:spPr bwMode="auto">
          <a:xfrm>
            <a:off x="5562600" y="2057400"/>
            <a:ext cx="3581400" cy="3786188"/>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Recommendations are required based on development points highlighted within the findings and conclusion sections of the report</a:t>
            </a:r>
            <a:endParaRPr lang="en-IN" sz="2400" b="1" dirty="0"/>
          </a:p>
        </p:txBody>
      </p:sp>
      <p:sp>
        <p:nvSpPr>
          <p:cNvPr id="3" name="Content Placeholder 2"/>
          <p:cNvSpPr>
            <a:spLocks noGrp="1"/>
          </p:cNvSpPr>
          <p:nvPr>
            <p:ph idx="1"/>
          </p:nvPr>
        </p:nvSpPr>
        <p:spPr>
          <a:xfrm>
            <a:off x="457200" y="1935480"/>
            <a:ext cx="5334000" cy="4389120"/>
          </a:xfrm>
        </p:spPr>
        <p:txBody>
          <a:bodyPr>
            <a:normAutofit fontScale="47500" lnSpcReduction="20000"/>
          </a:bodyPr>
          <a:lstStyle/>
          <a:p>
            <a:pPr algn="just"/>
            <a:r>
              <a:rPr lang="en-GB" sz="2500" dirty="0" smtClean="0"/>
              <a:t>There are many actions, needed to be taken by ASDA, for completely revamping its brand image for its consumers, as it was already found that marketing for pure profit would not be enough to secure long term stability in the UK retail market ASDA needs to put an enlarged focus on the principles of sustainable marketing approaches</a:t>
            </a:r>
          </a:p>
          <a:p>
            <a:pPr algn="just"/>
            <a:r>
              <a:rPr lang="en-GB" sz="2500" dirty="0" smtClean="0"/>
              <a:t>Consumer-oriented and customer value-based marketing would be ideal strategies for the company to adopt</a:t>
            </a:r>
          </a:p>
          <a:p>
            <a:pPr algn="just"/>
            <a:r>
              <a:rPr lang="en-GB" sz="2500" dirty="0" smtClean="0"/>
              <a:t>ASDA needs to invest in marketing activities that would be able to trace these shifting consumer behaviours </a:t>
            </a:r>
          </a:p>
          <a:p>
            <a:pPr algn="just"/>
            <a:r>
              <a:rPr lang="en-GB" sz="2500" dirty="0" smtClean="0"/>
              <a:t>However, it is also important to emphasise here that all of the efforts behind suitable marketing would be in vain if the inner organisational principles and behaviours do not undergo a similar transformation. </a:t>
            </a:r>
          </a:p>
          <a:p>
            <a:pPr algn="just"/>
            <a:r>
              <a:rPr lang="en-GB" sz="2500" dirty="0" smtClean="0"/>
              <a:t>The brand image of ASDA can only be painted as an organisation with a commitment to sustainability and ethical standards if the internal working standards and protocols are amended accordingly</a:t>
            </a:r>
          </a:p>
          <a:p>
            <a:pPr algn="just"/>
            <a:r>
              <a:rPr lang="en-GB" sz="2500" dirty="0" smtClean="0"/>
              <a:t> It is also equally important that ASDA is recognised with social welfare organisations, through digital and print media. </a:t>
            </a:r>
          </a:p>
          <a:p>
            <a:pPr algn="just"/>
            <a:r>
              <a:rPr lang="en-GB" sz="2500" dirty="0" smtClean="0"/>
              <a:t>This is due to the fact that that the reversal of brand image that ASDA has incurred over the years through various controversies, needed to be wiped out clean </a:t>
            </a:r>
          </a:p>
          <a:p>
            <a:pPr algn="just"/>
            <a:r>
              <a:rPr lang="en-GB" sz="2500" dirty="0" smtClean="0"/>
              <a:t>Another major consideration in this regard is the necessity that ASDA needs to approach community engagement procedures by starting first with its own employees and other stakeholders. </a:t>
            </a:r>
          </a:p>
          <a:p>
            <a:pPr algn="just"/>
            <a:r>
              <a:rPr lang="en-GB" sz="2500" dirty="0" smtClean="0"/>
              <a:t>The value that this approach generates will inevitably play a huge part in evoking customer satisfaction and enhanced loyalty towards ASDA.</a:t>
            </a:r>
            <a:endParaRPr lang="en-IN" sz="2500" dirty="0" smtClean="0"/>
          </a:p>
          <a:p>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0" rIns="0" bIns="0" anchor="b">
            <a:noAutofit/>
          </a:bodyPr>
          <a:lstStyle/>
          <a:p>
            <a:r>
              <a:rPr lang="en-US" sz="3200" dirty="0" smtClean="0">
                <a:solidFill>
                  <a:srgbClr val="FF0000"/>
                </a:solidFill>
              </a:rPr>
              <a:t>References</a:t>
            </a:r>
            <a:endParaRPr lang="en-IN" sz="3200" dirty="0" smtClean="0">
              <a:solidFill>
                <a:srgbClr val="FF0000"/>
              </a:solidFill>
            </a:endParaRPr>
          </a:p>
        </p:txBody>
      </p:sp>
      <p:sp>
        <p:nvSpPr>
          <p:cNvPr id="3" name="Content Placeholder 2"/>
          <p:cNvSpPr>
            <a:spLocks noGrp="1"/>
          </p:cNvSpPr>
          <p:nvPr>
            <p:ph idx="1"/>
          </p:nvPr>
        </p:nvSpPr>
        <p:spPr/>
        <p:txBody>
          <a:bodyPr vert="horz">
            <a:noAutofit/>
          </a:bodyPr>
          <a:lstStyle/>
          <a:p>
            <a:pPr algn="just">
              <a:lnSpc>
                <a:spcPct val="120000"/>
              </a:lnSpc>
              <a:spcAft>
                <a:spcPts val="0"/>
              </a:spcAft>
            </a:pPr>
            <a:r>
              <a:rPr lang="en-GB" sz="800" dirty="0" smtClean="0">
                <a:solidFill>
                  <a:srgbClr val="FF0000"/>
                </a:solidFill>
                <a:latin typeface="Times New Roman" pitchFamily="18" charset="0"/>
                <a:ea typeface="Arial"/>
                <a:cs typeface="Times New Roman" pitchFamily="18" charset="0"/>
              </a:rPr>
              <a:t>Armstrong, G. </a:t>
            </a:r>
            <a:r>
              <a:rPr lang="en-GB" sz="800" dirty="0" err="1" smtClean="0">
                <a:solidFill>
                  <a:srgbClr val="FF0000"/>
                </a:solidFill>
                <a:latin typeface="Times New Roman" pitchFamily="18" charset="0"/>
                <a:ea typeface="Arial"/>
                <a:cs typeface="Times New Roman" pitchFamily="18" charset="0"/>
              </a:rPr>
              <a:t>Kotler</a:t>
            </a:r>
            <a:r>
              <a:rPr lang="en-GB" sz="800" dirty="0" smtClean="0">
                <a:solidFill>
                  <a:srgbClr val="FF0000"/>
                </a:solidFill>
                <a:latin typeface="Times New Roman" pitchFamily="18" charset="0"/>
                <a:ea typeface="Arial"/>
                <a:cs typeface="Times New Roman" pitchFamily="18" charset="0"/>
              </a:rPr>
              <a:t>, P. and </a:t>
            </a:r>
            <a:r>
              <a:rPr lang="en-GB" sz="800" dirty="0" err="1" smtClean="0">
                <a:solidFill>
                  <a:srgbClr val="FF0000"/>
                </a:solidFill>
                <a:latin typeface="Times New Roman" pitchFamily="18" charset="0"/>
                <a:ea typeface="Arial"/>
                <a:cs typeface="Times New Roman" pitchFamily="18" charset="0"/>
              </a:rPr>
              <a:t>Opresnik</a:t>
            </a:r>
            <a:r>
              <a:rPr lang="en-GB" sz="800" dirty="0" smtClean="0">
                <a:solidFill>
                  <a:srgbClr val="FF0000"/>
                </a:solidFill>
                <a:latin typeface="Times New Roman" pitchFamily="18" charset="0"/>
                <a:ea typeface="Arial"/>
                <a:cs typeface="Times New Roman" pitchFamily="18" charset="0"/>
              </a:rPr>
              <a:t> M. O. (2017). </a:t>
            </a:r>
            <a:r>
              <a:rPr lang="en-GB" sz="800" dirty="0" err="1" smtClean="0">
                <a:solidFill>
                  <a:srgbClr val="FF0000"/>
                </a:solidFill>
                <a:latin typeface="Times New Roman" pitchFamily="18" charset="0"/>
                <a:ea typeface="Arial"/>
                <a:cs typeface="Times New Roman" pitchFamily="18" charset="0"/>
              </a:rPr>
              <a:t>Marketing:An</a:t>
            </a:r>
            <a:r>
              <a:rPr lang="en-GB" sz="800" dirty="0" smtClean="0">
                <a:solidFill>
                  <a:srgbClr val="FF0000"/>
                </a:solidFill>
                <a:latin typeface="Times New Roman" pitchFamily="18" charset="0"/>
                <a:ea typeface="Arial"/>
                <a:cs typeface="Times New Roman" pitchFamily="18" charset="0"/>
              </a:rPr>
              <a:t> Introduction, 13</a:t>
            </a:r>
            <a:r>
              <a:rPr lang="en-GB" sz="800" baseline="30000" dirty="0" smtClean="0">
                <a:solidFill>
                  <a:srgbClr val="FF0000"/>
                </a:solidFill>
                <a:latin typeface="Times New Roman" pitchFamily="18" charset="0"/>
                <a:ea typeface="Arial"/>
                <a:cs typeface="Times New Roman" pitchFamily="18" charset="0"/>
              </a:rPr>
              <a:t>th</a:t>
            </a:r>
            <a:r>
              <a:rPr lang="en-GB" sz="800" dirty="0" smtClean="0">
                <a:solidFill>
                  <a:srgbClr val="FF0000"/>
                </a:solidFill>
                <a:latin typeface="Times New Roman" pitchFamily="18" charset="0"/>
                <a:ea typeface="Arial"/>
                <a:cs typeface="Times New Roman" pitchFamily="18" charset="0"/>
              </a:rPr>
              <a:t> Edition,  Pearson.</a:t>
            </a:r>
            <a:endParaRPr lang="en-IN" sz="800" dirty="0" smtClean="0">
              <a:latin typeface="Times New Roman" pitchFamily="18" charset="0"/>
              <a:ea typeface="Arial"/>
              <a:cs typeface="Times New Roman" pitchFamily="18" charset="0"/>
            </a:endParaRPr>
          </a:p>
          <a:p>
            <a:pPr algn="just">
              <a:lnSpc>
                <a:spcPct val="120000"/>
              </a:lnSpc>
              <a:spcBef>
                <a:spcPts val="1000"/>
              </a:spcBef>
              <a:spcAft>
                <a:spcPts val="0"/>
              </a:spcAft>
            </a:pPr>
            <a:r>
              <a:rPr lang="en-GB" sz="800" dirty="0" smtClean="0">
                <a:solidFill>
                  <a:srgbClr val="000000"/>
                </a:solidFill>
                <a:latin typeface="Times New Roman" pitchFamily="18" charset="0"/>
                <a:ea typeface="Times New Roman"/>
                <a:cs typeface="Times New Roman" pitchFamily="18" charset="0"/>
              </a:rPr>
              <a:t>Asda.com. (2020). Asda.com - Online Food Shopping, George, &amp; more. [online] Available at: https://www.asda.com/ [Accessed 18 Feb. 2020].</a:t>
            </a:r>
            <a:endParaRPr lang="en-IN" sz="800" b="1" i="1" dirty="0" smtClean="0">
              <a:solidFill>
                <a:srgbClr val="4F81BD"/>
              </a:solidFill>
              <a:latin typeface="Times New Roman" pitchFamily="18" charset="0"/>
              <a:ea typeface="Times New Roman"/>
              <a:cs typeface="Times New Roman" pitchFamily="18" charset="0"/>
            </a:endParaRPr>
          </a:p>
          <a:p>
            <a:pPr algn="just">
              <a:lnSpc>
                <a:spcPct val="120000"/>
              </a:lnSpc>
              <a:spcAft>
                <a:spcPts val="0"/>
              </a:spcAft>
            </a:pPr>
            <a:r>
              <a:rPr lang="en-GB" sz="800" dirty="0" smtClean="0">
                <a:latin typeface="Times New Roman" pitchFamily="18" charset="0"/>
                <a:ea typeface="Arial"/>
                <a:cs typeface="Times New Roman" pitchFamily="18" charset="0"/>
              </a:rPr>
              <a:t>Ethicalconsumer.org 2018. Available at: https://www.ethicalconsumer.org/company-profile/asda-group-ltd (Accessed: 19 February 2020).</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smtClean="0">
                <a:latin typeface="Times New Roman" pitchFamily="18" charset="0"/>
                <a:ea typeface="Arial"/>
                <a:cs typeface="Times New Roman" pitchFamily="18" charset="0"/>
              </a:rPr>
              <a:t>Ethicalconsumer.org 2018. Available at: https://www.ethicalconsumer.org/company-profile/tesco-plc (Accessed: 19 February 2020).</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smtClean="0">
                <a:latin typeface="Times New Roman" pitchFamily="18" charset="0"/>
                <a:ea typeface="Arial"/>
                <a:cs typeface="Times New Roman" pitchFamily="18" charset="0"/>
              </a:rPr>
              <a:t>Ethicalconsumer.org 2018. Available at: https://www.ethicalconsumer.org/company-profile/marks-spencer-group-plc (Accessed: 19 February 2020).</a:t>
            </a:r>
            <a:endParaRPr lang="en-IN" sz="800" dirty="0" smtClean="0">
              <a:latin typeface="Times New Roman" pitchFamily="18" charset="0"/>
              <a:ea typeface="Arial"/>
              <a:cs typeface="Times New Roman" pitchFamily="18" charset="0"/>
            </a:endParaRPr>
          </a:p>
          <a:p>
            <a:pPr algn="just">
              <a:lnSpc>
                <a:spcPct val="120000"/>
              </a:lnSpc>
              <a:spcBef>
                <a:spcPts val="1200"/>
              </a:spcBef>
              <a:spcAft>
                <a:spcPts val="1200"/>
              </a:spcAft>
            </a:pPr>
            <a:r>
              <a:rPr lang="en-GB" sz="800" dirty="0" smtClean="0">
                <a:solidFill>
                  <a:srgbClr val="FF0000"/>
                </a:solidFill>
                <a:latin typeface="Times New Roman" pitchFamily="18" charset="0"/>
                <a:ea typeface="Times New Roman"/>
                <a:cs typeface="Times New Roman" pitchFamily="18" charset="0"/>
              </a:rPr>
              <a:t>Hayes, J., 2018. </a:t>
            </a:r>
            <a:r>
              <a:rPr lang="en-GB" sz="800" i="1" dirty="0" smtClean="0">
                <a:solidFill>
                  <a:srgbClr val="FF0000"/>
                </a:solidFill>
                <a:latin typeface="Times New Roman" pitchFamily="18" charset="0"/>
                <a:ea typeface="Times New Roman"/>
                <a:cs typeface="Times New Roman" pitchFamily="18" charset="0"/>
              </a:rPr>
              <a:t>The theory and practice of change management</a:t>
            </a:r>
            <a:r>
              <a:rPr lang="en-GB" sz="800" dirty="0" smtClean="0">
                <a:solidFill>
                  <a:srgbClr val="FF0000"/>
                </a:solidFill>
                <a:latin typeface="Times New Roman" pitchFamily="18" charset="0"/>
                <a:ea typeface="Times New Roman"/>
                <a:cs typeface="Times New Roman" pitchFamily="18" charset="0"/>
              </a:rPr>
              <a:t>. London: Palgrave.</a:t>
            </a:r>
          </a:p>
          <a:p>
            <a:pPr algn="just">
              <a:lnSpc>
                <a:spcPct val="120000"/>
              </a:lnSpc>
              <a:spcBef>
                <a:spcPts val="1200"/>
              </a:spcBef>
              <a:spcAft>
                <a:spcPts val="1200"/>
              </a:spcAft>
            </a:pPr>
            <a:r>
              <a:rPr lang="en-GB" sz="800" dirty="0" err="1" smtClean="0">
                <a:solidFill>
                  <a:srgbClr val="FF0000"/>
                </a:solidFill>
                <a:latin typeface="Times New Roman" pitchFamily="18" charset="0"/>
                <a:ea typeface="Times New Roman"/>
                <a:cs typeface="Times New Roman" pitchFamily="18" charset="0"/>
              </a:rPr>
              <a:t>Idowu</a:t>
            </a:r>
            <a:r>
              <a:rPr lang="en-GB" sz="800" dirty="0" smtClean="0">
                <a:solidFill>
                  <a:srgbClr val="FF0000"/>
                </a:solidFill>
                <a:latin typeface="Times New Roman" pitchFamily="18" charset="0"/>
                <a:ea typeface="Times New Roman"/>
                <a:cs typeface="Times New Roman" pitchFamily="18" charset="0"/>
              </a:rPr>
              <a:t>, S.O. and </a:t>
            </a:r>
            <a:r>
              <a:rPr lang="en-GB" sz="800" dirty="0" err="1" smtClean="0">
                <a:solidFill>
                  <a:srgbClr val="FF0000"/>
                </a:solidFill>
                <a:latin typeface="Times New Roman" pitchFamily="18" charset="0"/>
                <a:ea typeface="Times New Roman"/>
                <a:cs typeface="Times New Roman" pitchFamily="18" charset="0"/>
              </a:rPr>
              <a:t>Vertigans</a:t>
            </a:r>
            <a:r>
              <a:rPr lang="en-GB" sz="800" dirty="0" smtClean="0">
                <a:solidFill>
                  <a:srgbClr val="FF0000"/>
                </a:solidFill>
                <a:latin typeface="Times New Roman" pitchFamily="18" charset="0"/>
                <a:ea typeface="Times New Roman"/>
                <a:cs typeface="Times New Roman" pitchFamily="18" charset="0"/>
              </a:rPr>
              <a:t>, S., 2016. </a:t>
            </a:r>
            <a:r>
              <a:rPr lang="en-GB" sz="800" i="1" dirty="0" smtClean="0">
                <a:solidFill>
                  <a:srgbClr val="FF0000"/>
                </a:solidFill>
                <a:latin typeface="Times New Roman" pitchFamily="18" charset="0"/>
                <a:ea typeface="Times New Roman"/>
                <a:cs typeface="Times New Roman" pitchFamily="18" charset="0"/>
              </a:rPr>
              <a:t>Stages of Corporate Social Responsibility</a:t>
            </a:r>
            <a:r>
              <a:rPr lang="en-GB" sz="800" dirty="0" smtClean="0">
                <a:solidFill>
                  <a:srgbClr val="FF0000"/>
                </a:solidFill>
                <a:latin typeface="Times New Roman" pitchFamily="18" charset="0"/>
                <a:ea typeface="Times New Roman"/>
                <a:cs typeface="Times New Roman" pitchFamily="18" charset="0"/>
              </a:rPr>
              <a:t>. Berlin: Springer.</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err="1" smtClean="0">
                <a:solidFill>
                  <a:srgbClr val="000000"/>
                </a:solidFill>
                <a:latin typeface="Times New Roman" pitchFamily="18" charset="0"/>
                <a:ea typeface="Arial"/>
                <a:cs typeface="Times New Roman" pitchFamily="18" charset="0"/>
              </a:rPr>
              <a:t>Kamali</a:t>
            </a:r>
            <a:r>
              <a:rPr lang="en-GB" sz="800" dirty="0" smtClean="0">
                <a:solidFill>
                  <a:srgbClr val="000000"/>
                </a:solidFill>
                <a:latin typeface="Times New Roman" pitchFamily="18" charset="0"/>
                <a:ea typeface="Arial"/>
                <a:cs typeface="Times New Roman" pitchFamily="18" charset="0"/>
              </a:rPr>
              <a:t>, A., 2019. </a:t>
            </a:r>
            <a:r>
              <a:rPr lang="en-GB" sz="800" i="1" dirty="0" smtClean="0">
                <a:solidFill>
                  <a:srgbClr val="000000"/>
                </a:solidFill>
                <a:latin typeface="Times New Roman" pitchFamily="18" charset="0"/>
                <a:ea typeface="Arial"/>
                <a:cs typeface="Times New Roman" pitchFamily="18" charset="0"/>
              </a:rPr>
              <a:t>Technology Trends in Materials Management: A Systematic Review of the Use of Technology in Materials Management to Achieve Competitive Advantages</a:t>
            </a:r>
            <a:r>
              <a:rPr lang="en-GB" sz="800" dirty="0" smtClean="0">
                <a:solidFill>
                  <a:srgbClr val="000000"/>
                </a:solidFill>
                <a:latin typeface="Times New Roman" pitchFamily="18" charset="0"/>
                <a:ea typeface="Arial"/>
                <a:cs typeface="Times New Roman" pitchFamily="18" charset="0"/>
              </a:rPr>
              <a:t>. </a:t>
            </a:r>
            <a:r>
              <a:rPr lang="en-GB" sz="800" dirty="0" err="1" smtClean="0">
                <a:solidFill>
                  <a:srgbClr val="000000"/>
                </a:solidFill>
                <a:latin typeface="Times New Roman" pitchFamily="18" charset="0"/>
                <a:ea typeface="Arial"/>
                <a:cs typeface="Times New Roman" pitchFamily="18" charset="0"/>
              </a:rPr>
              <a:t>Xlibris</a:t>
            </a:r>
            <a:r>
              <a:rPr lang="en-GB" sz="800" dirty="0" smtClean="0">
                <a:solidFill>
                  <a:srgbClr val="000000"/>
                </a:solidFill>
                <a:latin typeface="Times New Roman" pitchFamily="18" charset="0"/>
                <a:ea typeface="Arial"/>
                <a:cs typeface="Times New Roman" pitchFamily="18" charset="0"/>
              </a:rPr>
              <a:t> Corporation.</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smtClean="0">
                <a:solidFill>
                  <a:srgbClr val="000000"/>
                </a:solidFill>
                <a:latin typeface="Times New Roman" pitchFamily="18" charset="0"/>
                <a:ea typeface="Arial"/>
                <a:cs typeface="Times New Roman" pitchFamily="18" charset="0"/>
              </a:rPr>
              <a:t>Keegan, W.J., 2017. </a:t>
            </a:r>
            <a:r>
              <a:rPr lang="en-GB" sz="800" i="1" dirty="0" smtClean="0">
                <a:solidFill>
                  <a:srgbClr val="000000"/>
                </a:solidFill>
                <a:latin typeface="Times New Roman" pitchFamily="18" charset="0"/>
                <a:ea typeface="Arial"/>
                <a:cs typeface="Times New Roman" pitchFamily="18" charset="0"/>
              </a:rPr>
              <a:t>Global marketing management</a:t>
            </a:r>
            <a:r>
              <a:rPr lang="en-GB" sz="800" dirty="0" smtClean="0">
                <a:solidFill>
                  <a:srgbClr val="000000"/>
                </a:solidFill>
                <a:latin typeface="Times New Roman" pitchFamily="18" charset="0"/>
                <a:ea typeface="Arial"/>
                <a:cs typeface="Times New Roman" pitchFamily="18" charset="0"/>
              </a:rPr>
              <a:t>. Pearson India.</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err="1" smtClean="0">
                <a:solidFill>
                  <a:srgbClr val="FF0000"/>
                </a:solidFill>
                <a:latin typeface="Times New Roman" pitchFamily="18" charset="0"/>
                <a:ea typeface="Arial"/>
                <a:cs typeface="Times New Roman" pitchFamily="18" charset="0"/>
              </a:rPr>
              <a:t>Kotler</a:t>
            </a:r>
            <a:r>
              <a:rPr lang="en-GB" sz="800" dirty="0" smtClean="0">
                <a:solidFill>
                  <a:srgbClr val="FF0000"/>
                </a:solidFill>
                <a:latin typeface="Times New Roman" pitchFamily="18" charset="0"/>
                <a:ea typeface="Arial"/>
                <a:cs typeface="Times New Roman" pitchFamily="18" charset="0"/>
              </a:rPr>
              <a:t>, P. Armstrong, G. Harris, L. C. and </a:t>
            </a:r>
            <a:r>
              <a:rPr lang="en-GB" sz="800" dirty="0" err="1" smtClean="0">
                <a:solidFill>
                  <a:srgbClr val="FF0000"/>
                </a:solidFill>
                <a:latin typeface="Times New Roman" pitchFamily="18" charset="0"/>
                <a:ea typeface="Arial"/>
                <a:cs typeface="Times New Roman" pitchFamily="18" charset="0"/>
              </a:rPr>
              <a:t>Piercy</a:t>
            </a:r>
            <a:r>
              <a:rPr lang="en-GB" sz="800" dirty="0" smtClean="0">
                <a:solidFill>
                  <a:srgbClr val="FF0000"/>
                </a:solidFill>
                <a:latin typeface="Times New Roman" pitchFamily="18" charset="0"/>
                <a:ea typeface="Arial"/>
                <a:cs typeface="Times New Roman" pitchFamily="18" charset="0"/>
              </a:rPr>
              <a:t>, N. 2017. Principles of Marketing, 7</a:t>
            </a:r>
            <a:r>
              <a:rPr lang="en-GB" sz="800" baseline="30000" dirty="0" smtClean="0">
                <a:solidFill>
                  <a:srgbClr val="FF0000"/>
                </a:solidFill>
                <a:latin typeface="Times New Roman" pitchFamily="18" charset="0"/>
                <a:ea typeface="Arial"/>
                <a:cs typeface="Times New Roman" pitchFamily="18" charset="0"/>
              </a:rPr>
              <a:t>th </a:t>
            </a:r>
            <a:r>
              <a:rPr lang="en-GB" sz="800" dirty="0" smtClean="0">
                <a:solidFill>
                  <a:srgbClr val="FF0000"/>
                </a:solidFill>
                <a:latin typeface="Times New Roman" pitchFamily="18" charset="0"/>
                <a:ea typeface="Arial"/>
                <a:cs typeface="Times New Roman" pitchFamily="18" charset="0"/>
              </a:rPr>
              <a:t>European Edition,  Pearson.</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smtClean="0">
                <a:solidFill>
                  <a:srgbClr val="FF0000"/>
                </a:solidFill>
                <a:latin typeface="Times New Roman" pitchFamily="18" charset="0"/>
                <a:ea typeface="Arial"/>
                <a:cs typeface="Times New Roman" pitchFamily="18" charset="0"/>
              </a:rPr>
              <a:t>Lee, K. and Carter, S.  2012. Global Marketing Management, 3</a:t>
            </a:r>
            <a:r>
              <a:rPr lang="en-GB" sz="800" baseline="30000" dirty="0" smtClean="0">
                <a:solidFill>
                  <a:srgbClr val="FF0000"/>
                </a:solidFill>
                <a:latin typeface="Times New Roman" pitchFamily="18" charset="0"/>
                <a:ea typeface="Arial"/>
                <a:cs typeface="Times New Roman" pitchFamily="18" charset="0"/>
              </a:rPr>
              <a:t>rd</a:t>
            </a:r>
            <a:r>
              <a:rPr lang="en-GB" sz="800" dirty="0" smtClean="0">
                <a:solidFill>
                  <a:srgbClr val="FF0000"/>
                </a:solidFill>
                <a:latin typeface="Times New Roman" pitchFamily="18" charset="0"/>
                <a:ea typeface="Arial"/>
                <a:cs typeface="Times New Roman" pitchFamily="18" charset="0"/>
              </a:rPr>
              <a:t> Edition, Oxford. </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smtClean="0">
                <a:solidFill>
                  <a:srgbClr val="222222"/>
                </a:solidFill>
                <a:latin typeface="Times New Roman" pitchFamily="18" charset="0"/>
                <a:ea typeface="Arial"/>
                <a:cs typeface="Times New Roman" pitchFamily="18" charset="0"/>
              </a:rPr>
              <a:t>Mullin, R., 2018. </a:t>
            </a:r>
            <a:r>
              <a:rPr lang="en-GB" sz="800" i="1" dirty="0" smtClean="0">
                <a:solidFill>
                  <a:srgbClr val="222222"/>
                </a:solidFill>
                <a:latin typeface="Times New Roman" pitchFamily="18" charset="0"/>
                <a:ea typeface="Arial"/>
                <a:cs typeface="Times New Roman" pitchFamily="18" charset="0"/>
              </a:rPr>
              <a:t>Promotional marketing</a:t>
            </a:r>
            <a:r>
              <a:rPr lang="en-GB" sz="800" dirty="0" smtClean="0">
                <a:solidFill>
                  <a:srgbClr val="222222"/>
                </a:solidFill>
                <a:latin typeface="Times New Roman" pitchFamily="18" charset="0"/>
                <a:ea typeface="Arial"/>
                <a:cs typeface="Times New Roman" pitchFamily="18" charset="0"/>
              </a:rPr>
              <a:t>. </a:t>
            </a:r>
            <a:r>
              <a:rPr lang="en-GB" sz="800" dirty="0" err="1" smtClean="0">
                <a:solidFill>
                  <a:srgbClr val="222222"/>
                </a:solidFill>
                <a:latin typeface="Times New Roman" pitchFamily="18" charset="0"/>
                <a:ea typeface="Arial"/>
                <a:cs typeface="Times New Roman" pitchFamily="18" charset="0"/>
              </a:rPr>
              <a:t>Routledge</a:t>
            </a:r>
            <a:r>
              <a:rPr lang="en-GB" sz="800" dirty="0" smtClean="0">
                <a:solidFill>
                  <a:srgbClr val="222222"/>
                </a:solidFill>
                <a:latin typeface="Times New Roman" pitchFamily="18" charset="0"/>
                <a:ea typeface="Arial"/>
                <a:cs typeface="Times New Roman" pitchFamily="18" charset="0"/>
              </a:rPr>
              <a:t>.</a:t>
            </a:r>
            <a:endParaRPr lang="en-IN" sz="800" dirty="0" smtClean="0">
              <a:latin typeface="Times New Roman" pitchFamily="18" charset="0"/>
              <a:ea typeface="Arial"/>
              <a:cs typeface="Times New Roman" pitchFamily="18" charset="0"/>
            </a:endParaRPr>
          </a:p>
          <a:p>
            <a:pPr algn="just">
              <a:lnSpc>
                <a:spcPct val="120000"/>
              </a:lnSpc>
              <a:spcBef>
                <a:spcPts val="1200"/>
              </a:spcBef>
              <a:spcAft>
                <a:spcPts val="1200"/>
              </a:spcAft>
            </a:pPr>
            <a:r>
              <a:rPr lang="en-GB" sz="800" dirty="0" err="1" smtClean="0">
                <a:solidFill>
                  <a:srgbClr val="FF0000"/>
                </a:solidFill>
                <a:latin typeface="Times New Roman" pitchFamily="18" charset="0"/>
                <a:ea typeface="Times New Roman"/>
                <a:cs typeface="Times New Roman" pitchFamily="18" charset="0"/>
              </a:rPr>
              <a:t>Namin</a:t>
            </a:r>
            <a:r>
              <a:rPr lang="en-GB" sz="800" dirty="0" smtClean="0">
                <a:solidFill>
                  <a:srgbClr val="FF0000"/>
                </a:solidFill>
                <a:latin typeface="Times New Roman" pitchFamily="18" charset="0"/>
                <a:ea typeface="Times New Roman"/>
                <a:cs typeface="Times New Roman" pitchFamily="18" charset="0"/>
              </a:rPr>
              <a:t>, A., 2017. Revisiting customers' perception of service quality in fast food restaurants. </a:t>
            </a:r>
            <a:r>
              <a:rPr lang="en-GB" sz="800" i="1" dirty="0" smtClean="0">
                <a:solidFill>
                  <a:srgbClr val="FF0000"/>
                </a:solidFill>
                <a:latin typeface="Times New Roman" pitchFamily="18" charset="0"/>
                <a:ea typeface="Times New Roman"/>
                <a:cs typeface="Times New Roman" pitchFamily="18" charset="0"/>
              </a:rPr>
              <a:t>Journal of Retailing and Consumer Services</a:t>
            </a:r>
            <a:r>
              <a:rPr lang="en-GB" sz="800" dirty="0" smtClean="0">
                <a:solidFill>
                  <a:srgbClr val="FF0000"/>
                </a:solidFill>
                <a:latin typeface="Times New Roman" pitchFamily="18" charset="0"/>
                <a:ea typeface="Times New Roman"/>
                <a:cs typeface="Times New Roman" pitchFamily="18" charset="0"/>
              </a:rPr>
              <a:t>, </a:t>
            </a:r>
            <a:r>
              <a:rPr lang="en-GB" sz="800" i="1" dirty="0" smtClean="0">
                <a:solidFill>
                  <a:srgbClr val="FF0000"/>
                </a:solidFill>
                <a:latin typeface="Times New Roman" pitchFamily="18" charset="0"/>
                <a:ea typeface="Times New Roman"/>
                <a:cs typeface="Times New Roman" pitchFamily="18" charset="0"/>
              </a:rPr>
              <a:t>34</a:t>
            </a:r>
            <a:r>
              <a:rPr lang="en-GB" sz="800" dirty="0" smtClean="0">
                <a:solidFill>
                  <a:srgbClr val="FF0000"/>
                </a:solidFill>
                <a:latin typeface="Times New Roman" pitchFamily="18" charset="0"/>
                <a:ea typeface="Times New Roman"/>
                <a:cs typeface="Times New Roman" pitchFamily="18" charset="0"/>
              </a:rPr>
              <a:t>, pp.70-81.</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err="1" smtClean="0">
                <a:latin typeface="Times New Roman" pitchFamily="18" charset="0"/>
                <a:ea typeface="Arial"/>
                <a:cs typeface="Times New Roman" pitchFamily="18" charset="0"/>
              </a:rPr>
              <a:t>Nyadzayo</a:t>
            </a:r>
            <a:r>
              <a:rPr lang="en-GB" sz="800" dirty="0" smtClean="0">
                <a:latin typeface="Times New Roman" pitchFamily="18" charset="0"/>
                <a:ea typeface="Arial"/>
                <a:cs typeface="Times New Roman" pitchFamily="18" charset="0"/>
              </a:rPr>
              <a:t>, M.W. and </a:t>
            </a:r>
            <a:r>
              <a:rPr lang="en-GB" sz="800" dirty="0" err="1" smtClean="0">
                <a:latin typeface="Times New Roman" pitchFamily="18" charset="0"/>
                <a:ea typeface="Arial"/>
                <a:cs typeface="Times New Roman" pitchFamily="18" charset="0"/>
              </a:rPr>
              <a:t>Khajehzadeh</a:t>
            </a:r>
            <a:r>
              <a:rPr lang="en-GB" sz="800" dirty="0" smtClean="0">
                <a:latin typeface="Times New Roman" pitchFamily="18" charset="0"/>
                <a:ea typeface="Arial"/>
                <a:cs typeface="Times New Roman" pitchFamily="18" charset="0"/>
              </a:rPr>
              <a:t>, S., 2016. The antecedents of customer loyalty: A moderated mediation model of customer relationship management quality and brand image. </a:t>
            </a:r>
            <a:r>
              <a:rPr lang="en-GB" sz="800" i="1" dirty="0" smtClean="0">
                <a:latin typeface="Times New Roman" pitchFamily="18" charset="0"/>
                <a:ea typeface="Arial"/>
                <a:cs typeface="Times New Roman" pitchFamily="18" charset="0"/>
              </a:rPr>
              <a:t>Journal of Retailing and Consumer Services</a:t>
            </a:r>
            <a:r>
              <a:rPr lang="en-GB" sz="800" dirty="0" smtClean="0">
                <a:latin typeface="Times New Roman" pitchFamily="18" charset="0"/>
                <a:ea typeface="Arial"/>
                <a:cs typeface="Times New Roman" pitchFamily="18" charset="0"/>
              </a:rPr>
              <a:t>, </a:t>
            </a:r>
            <a:r>
              <a:rPr lang="en-GB" sz="800" i="1" dirty="0" smtClean="0">
                <a:latin typeface="Times New Roman" pitchFamily="18" charset="0"/>
                <a:ea typeface="Arial"/>
                <a:cs typeface="Times New Roman" pitchFamily="18" charset="0"/>
              </a:rPr>
              <a:t>30</a:t>
            </a:r>
            <a:r>
              <a:rPr lang="en-GB" sz="800" dirty="0" smtClean="0">
                <a:latin typeface="Times New Roman" pitchFamily="18" charset="0"/>
                <a:ea typeface="Arial"/>
                <a:cs typeface="Times New Roman" pitchFamily="18" charset="0"/>
              </a:rPr>
              <a:t>, pp.262-270.</a:t>
            </a:r>
            <a:endParaRPr lang="en-IN" sz="800" dirty="0" smtClean="0">
              <a:latin typeface="Times New Roman" pitchFamily="18" charset="0"/>
              <a:ea typeface="Arial"/>
              <a:cs typeface="Times New Roman" pitchFamily="18" charset="0"/>
            </a:endParaRPr>
          </a:p>
          <a:p>
            <a:pPr algn="just">
              <a:lnSpc>
                <a:spcPct val="120000"/>
              </a:lnSpc>
              <a:spcBef>
                <a:spcPts val="1200"/>
              </a:spcBef>
              <a:spcAft>
                <a:spcPts val="1200"/>
              </a:spcAft>
            </a:pPr>
            <a:r>
              <a:rPr lang="en-GB" sz="800" dirty="0" err="1" smtClean="0">
                <a:solidFill>
                  <a:srgbClr val="FF0000"/>
                </a:solidFill>
                <a:latin typeface="Times New Roman" pitchFamily="18" charset="0"/>
                <a:ea typeface="Times New Roman"/>
                <a:cs typeface="Times New Roman" pitchFamily="18" charset="0"/>
              </a:rPr>
              <a:t>Tajeddini</a:t>
            </a:r>
            <a:r>
              <a:rPr lang="en-GB" sz="800" dirty="0" smtClean="0">
                <a:solidFill>
                  <a:srgbClr val="FF0000"/>
                </a:solidFill>
                <a:latin typeface="Times New Roman" pitchFamily="18" charset="0"/>
                <a:ea typeface="Times New Roman"/>
                <a:cs typeface="Times New Roman" pitchFamily="18" charset="0"/>
              </a:rPr>
              <a:t>, K., </a:t>
            </a:r>
            <a:r>
              <a:rPr lang="en-GB" sz="800" dirty="0" err="1" smtClean="0">
                <a:solidFill>
                  <a:srgbClr val="FF0000"/>
                </a:solidFill>
                <a:latin typeface="Times New Roman" pitchFamily="18" charset="0"/>
                <a:ea typeface="Times New Roman"/>
                <a:cs typeface="Times New Roman" pitchFamily="18" charset="0"/>
              </a:rPr>
              <a:t>Ratten</a:t>
            </a:r>
            <a:r>
              <a:rPr lang="en-GB" sz="800" dirty="0" smtClean="0">
                <a:solidFill>
                  <a:srgbClr val="FF0000"/>
                </a:solidFill>
                <a:latin typeface="Times New Roman" pitchFamily="18" charset="0"/>
                <a:ea typeface="Times New Roman"/>
                <a:cs typeface="Times New Roman" pitchFamily="18" charset="0"/>
              </a:rPr>
              <a:t>, V. and </a:t>
            </a:r>
            <a:r>
              <a:rPr lang="en-GB" sz="800" dirty="0" err="1" smtClean="0">
                <a:solidFill>
                  <a:srgbClr val="FF0000"/>
                </a:solidFill>
                <a:latin typeface="Times New Roman" pitchFamily="18" charset="0"/>
                <a:ea typeface="Times New Roman"/>
                <a:cs typeface="Times New Roman" pitchFamily="18" charset="0"/>
              </a:rPr>
              <a:t>Merkle</a:t>
            </a:r>
            <a:r>
              <a:rPr lang="en-GB" sz="800" dirty="0" smtClean="0">
                <a:solidFill>
                  <a:srgbClr val="FF0000"/>
                </a:solidFill>
                <a:latin typeface="Times New Roman" pitchFamily="18" charset="0"/>
                <a:ea typeface="Times New Roman"/>
                <a:cs typeface="Times New Roman" pitchFamily="18" charset="0"/>
              </a:rPr>
              <a:t>, T. eds., 2019. </a:t>
            </a:r>
            <a:r>
              <a:rPr lang="en-GB" sz="800" i="1" dirty="0" smtClean="0">
                <a:solidFill>
                  <a:srgbClr val="FF0000"/>
                </a:solidFill>
                <a:latin typeface="Times New Roman" pitchFamily="18" charset="0"/>
                <a:ea typeface="Times New Roman"/>
                <a:cs typeface="Times New Roman" pitchFamily="18" charset="0"/>
              </a:rPr>
              <a:t>Tourism, Hospitality and Digital Transformation: Strategic Management Aspects</a:t>
            </a:r>
            <a:r>
              <a:rPr lang="en-GB" sz="800" dirty="0" smtClean="0">
                <a:solidFill>
                  <a:srgbClr val="FF0000"/>
                </a:solidFill>
                <a:latin typeface="Times New Roman" pitchFamily="18" charset="0"/>
                <a:ea typeface="Times New Roman"/>
                <a:cs typeface="Times New Roman" pitchFamily="18" charset="0"/>
              </a:rPr>
              <a:t>. Abingdon: </a:t>
            </a:r>
            <a:r>
              <a:rPr lang="en-GB" sz="800" dirty="0" err="1" smtClean="0">
                <a:solidFill>
                  <a:srgbClr val="FF0000"/>
                </a:solidFill>
                <a:latin typeface="Times New Roman" pitchFamily="18" charset="0"/>
                <a:ea typeface="Times New Roman"/>
                <a:cs typeface="Times New Roman" pitchFamily="18" charset="0"/>
              </a:rPr>
              <a:t>Routledge</a:t>
            </a:r>
            <a:r>
              <a:rPr lang="en-GB" sz="800" dirty="0" smtClean="0">
                <a:solidFill>
                  <a:srgbClr val="FF0000"/>
                </a:solidFill>
                <a:latin typeface="Times New Roman" pitchFamily="18" charset="0"/>
                <a:ea typeface="Times New Roman"/>
                <a:cs typeface="Times New Roman" pitchFamily="18" charset="0"/>
              </a:rPr>
              <a:t>.</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smtClean="0">
                <a:latin typeface="Times New Roman" pitchFamily="18" charset="0"/>
                <a:ea typeface="Arial"/>
                <a:cs typeface="Times New Roman" pitchFamily="18" charset="0"/>
              </a:rPr>
              <a:t>Tescoplc.com (2020). Available at: https://www.tescoplc.com/sustainability/ (Accessed: 19 February 2020).</a:t>
            </a:r>
            <a:endParaRPr lang="en-IN" sz="800" dirty="0" smtClean="0">
              <a:latin typeface="Times New Roman" pitchFamily="18" charset="0"/>
              <a:ea typeface="Arial"/>
              <a:cs typeface="Times New Roman" pitchFamily="18" charset="0"/>
            </a:endParaRPr>
          </a:p>
          <a:p>
            <a:pPr algn="just">
              <a:lnSpc>
                <a:spcPct val="120000"/>
              </a:lnSpc>
              <a:spcAft>
                <a:spcPts val="0"/>
              </a:spcAft>
            </a:pPr>
            <a:r>
              <a:rPr lang="en-GB" sz="800" dirty="0" err="1" smtClean="0">
                <a:solidFill>
                  <a:srgbClr val="222222"/>
                </a:solidFill>
                <a:latin typeface="Times New Roman" pitchFamily="18" charset="0"/>
                <a:ea typeface="Arial"/>
                <a:cs typeface="Times New Roman" pitchFamily="18" charset="0"/>
              </a:rPr>
              <a:t>Tidd</a:t>
            </a:r>
            <a:r>
              <a:rPr lang="en-GB" sz="800" dirty="0" smtClean="0">
                <a:solidFill>
                  <a:srgbClr val="222222"/>
                </a:solidFill>
                <a:latin typeface="Times New Roman" pitchFamily="18" charset="0"/>
                <a:ea typeface="Arial"/>
                <a:cs typeface="Times New Roman" pitchFamily="18" charset="0"/>
              </a:rPr>
              <a:t>, J. and </a:t>
            </a:r>
            <a:r>
              <a:rPr lang="en-GB" sz="800" dirty="0" err="1" smtClean="0">
                <a:solidFill>
                  <a:srgbClr val="222222"/>
                </a:solidFill>
                <a:latin typeface="Times New Roman" pitchFamily="18" charset="0"/>
                <a:ea typeface="Arial"/>
                <a:cs typeface="Times New Roman" pitchFamily="18" charset="0"/>
              </a:rPr>
              <a:t>Bessant</a:t>
            </a:r>
            <a:r>
              <a:rPr lang="en-GB" sz="800" dirty="0" smtClean="0">
                <a:solidFill>
                  <a:srgbClr val="222222"/>
                </a:solidFill>
                <a:latin typeface="Times New Roman" pitchFamily="18" charset="0"/>
                <a:ea typeface="Arial"/>
                <a:cs typeface="Times New Roman" pitchFamily="18" charset="0"/>
              </a:rPr>
              <a:t>, J.R., 2018. </a:t>
            </a:r>
            <a:r>
              <a:rPr lang="en-GB" sz="800" i="1" dirty="0" smtClean="0">
                <a:solidFill>
                  <a:srgbClr val="222222"/>
                </a:solidFill>
                <a:latin typeface="Times New Roman" pitchFamily="18" charset="0"/>
                <a:ea typeface="Arial"/>
                <a:cs typeface="Times New Roman" pitchFamily="18" charset="0"/>
              </a:rPr>
              <a:t>Managing innovation: integrating technological, market and organizational change</a:t>
            </a:r>
            <a:r>
              <a:rPr lang="en-GB" sz="800" dirty="0" smtClean="0">
                <a:solidFill>
                  <a:srgbClr val="222222"/>
                </a:solidFill>
                <a:latin typeface="Times New Roman" pitchFamily="18" charset="0"/>
                <a:ea typeface="Arial"/>
                <a:cs typeface="Times New Roman" pitchFamily="18" charset="0"/>
              </a:rPr>
              <a:t>. John Wiley &amp; Sons.</a:t>
            </a:r>
            <a:endParaRPr lang="en-IN" sz="800" dirty="0" smtClean="0">
              <a:latin typeface="Times New Roman" pitchFamily="18" charset="0"/>
              <a:ea typeface="Arial"/>
              <a:cs typeface="Times New Roman" pitchFamily="18" charset="0"/>
            </a:endParaRPr>
          </a:p>
          <a:p>
            <a:pPr algn="just">
              <a:lnSpc>
                <a:spcPct val="120000"/>
              </a:lnSpc>
              <a:spcBef>
                <a:spcPts val="1000"/>
              </a:spcBef>
              <a:spcAft>
                <a:spcPts val="0"/>
              </a:spcAft>
            </a:pPr>
            <a:r>
              <a:rPr lang="en-US" sz="800" dirty="0" smtClean="0">
                <a:solidFill>
                  <a:srgbClr val="000000"/>
                </a:solidFill>
                <a:latin typeface="Times New Roman" pitchFamily="18" charset="0"/>
                <a:ea typeface="Times New Roman"/>
                <a:cs typeface="Times New Roman" pitchFamily="18" charset="0"/>
              </a:rPr>
              <a:t>Voss, H., Davis, M., Sumner, M., Waite, L., </a:t>
            </a:r>
            <a:r>
              <a:rPr lang="en-US" sz="800" dirty="0" err="1" smtClean="0">
                <a:solidFill>
                  <a:srgbClr val="000000"/>
                </a:solidFill>
                <a:latin typeface="Times New Roman" pitchFamily="18" charset="0"/>
                <a:ea typeface="Times New Roman"/>
                <a:cs typeface="Times New Roman" pitchFamily="18" charset="0"/>
              </a:rPr>
              <a:t>Ras</a:t>
            </a:r>
            <a:r>
              <a:rPr lang="en-US" sz="800" dirty="0" smtClean="0">
                <a:solidFill>
                  <a:srgbClr val="000000"/>
                </a:solidFill>
                <a:latin typeface="Times New Roman" pitchFamily="18" charset="0"/>
                <a:ea typeface="Times New Roman"/>
                <a:cs typeface="Times New Roman" pitchFamily="18" charset="0"/>
              </a:rPr>
              <a:t>, I.A., </a:t>
            </a:r>
            <a:r>
              <a:rPr lang="en-US" sz="800" dirty="0" err="1" smtClean="0">
                <a:solidFill>
                  <a:srgbClr val="000000"/>
                </a:solidFill>
                <a:latin typeface="Times New Roman" pitchFamily="18" charset="0"/>
                <a:ea typeface="Times New Roman"/>
                <a:cs typeface="Times New Roman" pitchFamily="18" charset="0"/>
              </a:rPr>
              <a:t>Singhal</a:t>
            </a:r>
            <a:r>
              <a:rPr lang="en-US" sz="800" dirty="0" smtClean="0">
                <a:solidFill>
                  <a:srgbClr val="000000"/>
                </a:solidFill>
                <a:latin typeface="Times New Roman" pitchFamily="18" charset="0"/>
                <a:ea typeface="Times New Roman"/>
                <a:cs typeface="Times New Roman" pitchFamily="18" charset="0"/>
              </a:rPr>
              <a:t>, D.I.V.Y.A. and Jog, D. (2019). Journal of the British Academy. International supply chains: compliance and engagement with the Modern Slavery Act. 7 (1), 61-76.</a:t>
            </a:r>
            <a:endParaRPr lang="en-IN" sz="800" b="1" i="1" dirty="0" smtClean="0">
              <a:solidFill>
                <a:srgbClr val="4F81BD"/>
              </a:solidFill>
              <a:latin typeface="Times New Roman" pitchFamily="18" charset="0"/>
              <a:ea typeface="Times New Roman"/>
              <a:cs typeface="Times New Roman" pitchFamily="18" charset="0"/>
            </a:endParaRPr>
          </a:p>
          <a:p>
            <a:pPr algn="just">
              <a:lnSpc>
                <a:spcPct val="120000"/>
              </a:lnSpc>
              <a:spcBef>
                <a:spcPts val="1200"/>
              </a:spcBef>
              <a:spcAft>
                <a:spcPts val="1200"/>
              </a:spcAft>
            </a:pPr>
            <a:r>
              <a:rPr lang="en-GB" sz="800" dirty="0" smtClean="0">
                <a:solidFill>
                  <a:srgbClr val="FF0000"/>
                </a:solidFill>
                <a:latin typeface="Times New Roman" pitchFamily="18" charset="0"/>
                <a:ea typeface="Times New Roman"/>
                <a:cs typeface="Times New Roman" pitchFamily="18" charset="0"/>
              </a:rPr>
              <a:t>Wisner, J.D., 2016. </a:t>
            </a:r>
            <a:r>
              <a:rPr lang="en-GB" sz="800" i="1" dirty="0" smtClean="0">
                <a:solidFill>
                  <a:srgbClr val="FF0000"/>
                </a:solidFill>
                <a:latin typeface="Times New Roman" pitchFamily="18" charset="0"/>
                <a:ea typeface="Times New Roman"/>
                <a:cs typeface="Times New Roman" pitchFamily="18" charset="0"/>
              </a:rPr>
              <a:t>Operations management: A supply chain process approach</a:t>
            </a:r>
            <a:r>
              <a:rPr lang="en-GB" sz="800" dirty="0" smtClean="0">
                <a:solidFill>
                  <a:srgbClr val="FF0000"/>
                </a:solidFill>
                <a:latin typeface="Times New Roman" pitchFamily="18" charset="0"/>
                <a:ea typeface="Times New Roman"/>
                <a:cs typeface="Times New Roman" pitchFamily="18" charset="0"/>
              </a:rPr>
              <a:t>. London: Sage Publications.</a:t>
            </a:r>
            <a:endParaRPr lang="en-IN" sz="800" dirty="0">
              <a:latin typeface="Times New Roman" pitchFamily="18" charset="0"/>
              <a:ea typeface="Arial"/>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105</TotalTime>
  <Words>2841</Words>
  <Application>Microsoft Office PowerPoint</Application>
  <PresentationFormat>On-screen Show (4:3)</PresentationFormat>
  <Paragraphs>165</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Flow</vt:lpstr>
      <vt:lpstr>Understanding and Engaging in the Customer Experience </vt:lpstr>
      <vt:lpstr>Table of Contents</vt:lpstr>
      <vt:lpstr>Introduction  </vt:lpstr>
      <vt:lpstr>Description of CRM, ethics/sustainability, and quality  </vt:lpstr>
      <vt:lpstr>Comparison of Asda with Tesco and M&amp;S based on the policies of ethics and sustainability with respect to customer experience  </vt:lpstr>
      <vt:lpstr>Impact of ethics and quality system  upon CRM in ASDA</vt:lpstr>
      <vt:lpstr>Benefits and limitations to ASDA and its stakeholders related to develop and operate a CRM, sustainability, ethics, and quality system</vt:lpstr>
      <vt:lpstr>Demonstration of a literature review with respect to quality based on the improvement of customer relationship management</vt:lpstr>
      <vt:lpstr>Conclusion using SWOT</vt:lpstr>
      <vt:lpstr>Recommendations are required based on development points highlighted within the findings and conclusion sections of the report</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Experience</dc:title>
  <dc:creator>917277249486</dc:creator>
  <cp:lastModifiedBy>razu</cp:lastModifiedBy>
  <cp:revision>29</cp:revision>
  <dcterms:created xsi:type="dcterms:W3CDTF">2020-02-19T13:30:25Z</dcterms:created>
  <dcterms:modified xsi:type="dcterms:W3CDTF">2020-03-03T22:20:39Z</dcterms:modified>
</cp:coreProperties>
</file>