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3" r:id="rId8"/>
    <p:sldId id="265" r:id="rId9"/>
    <p:sldId id="264" r:id="rId10"/>
    <p:sldId id="267" r:id="rId11"/>
    <p:sldId id="268" r:id="rId12"/>
    <p:sldId id="269" r:id="rId13"/>
    <p:sldId id="270" r:id="rId14"/>
    <p:sldId id="271" r:id="rId15"/>
    <p:sldId id="27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194"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3FC2161-6361-4E5B-B7C2-BECEC87479FC}" type="datetimeFigureOut">
              <a:rPr lang="en-GB" smtClean="0"/>
              <a:t>30/04/2020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E226A3C-8A1C-4BC3-A457-8104D0A3C4BF}"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FC2161-6361-4E5B-B7C2-BECEC87479FC}" type="datetimeFigureOut">
              <a:rPr lang="en-GB" smtClean="0"/>
              <a:t>30/04/2020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E226A3C-8A1C-4BC3-A457-8104D0A3C4BF}"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3FC2161-6361-4E5B-B7C2-BECEC87479FC}" type="datetimeFigureOut">
              <a:rPr lang="en-GB" smtClean="0"/>
              <a:t>30/04/2020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E226A3C-8A1C-4BC3-A457-8104D0A3C4BF}"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3FC2161-6361-4E5B-B7C2-BECEC87479FC}" type="datetimeFigureOut">
              <a:rPr lang="en-GB" smtClean="0"/>
              <a:t>30/04/2020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E226A3C-8A1C-4BC3-A457-8104D0A3C4BF}"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3FC2161-6361-4E5B-B7C2-BECEC87479FC}" type="datetimeFigureOut">
              <a:rPr lang="en-GB" smtClean="0"/>
              <a:t>30/04/2020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E226A3C-8A1C-4BC3-A457-8104D0A3C4BF}"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3FC2161-6361-4E5B-B7C2-BECEC87479FC}" type="datetimeFigureOut">
              <a:rPr lang="en-GB" smtClean="0"/>
              <a:t>30/04/2020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E226A3C-8A1C-4BC3-A457-8104D0A3C4BF}"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FC2161-6361-4E5B-B7C2-BECEC87479FC}" type="datetimeFigureOut">
              <a:rPr lang="en-GB" smtClean="0"/>
              <a:t>30/04/2020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E226A3C-8A1C-4BC3-A457-8104D0A3C4BF}"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FC2161-6361-4E5B-B7C2-BECEC87479FC}" type="datetimeFigureOut">
              <a:rPr lang="en-GB" smtClean="0"/>
              <a:t>30/04/2020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E226A3C-8A1C-4BC3-A457-8104D0A3C4BF}"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3FC2161-6361-4E5B-B7C2-BECEC87479FC}" type="datetimeFigureOut">
              <a:rPr lang="en-GB" smtClean="0"/>
              <a:t>30/04/2020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E226A3C-8A1C-4BC3-A457-8104D0A3C4BF}"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FC2161-6361-4E5B-B7C2-BECEC87479FC}" type="datetimeFigureOut">
              <a:rPr lang="en-GB" smtClean="0"/>
              <a:t>30/04/2020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E226A3C-8A1C-4BC3-A457-8104D0A3C4BF}"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3FC2161-6361-4E5B-B7C2-BECEC87479FC}" type="datetimeFigureOut">
              <a:rPr lang="en-GB" smtClean="0"/>
              <a:t>30/04/2020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E226A3C-8A1C-4BC3-A457-8104D0A3C4BF}"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FC2161-6361-4E5B-B7C2-BECEC87479FC}" type="datetimeFigureOut">
              <a:rPr lang="en-GB" smtClean="0"/>
              <a:t>30/04/2020</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226A3C-8A1C-4BC3-A457-8104D0A3C4BF}"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jpe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22.png"/><Relationship Id="rId13" Type="http://schemas.openxmlformats.org/officeDocument/2006/relationships/image" Target="../media/image27.jpeg"/><Relationship Id="rId3" Type="http://schemas.openxmlformats.org/officeDocument/2006/relationships/image" Target="../media/image17.jpeg"/><Relationship Id="rId7" Type="http://schemas.openxmlformats.org/officeDocument/2006/relationships/image" Target="../media/image21.jpeg"/><Relationship Id="rId12" Type="http://schemas.openxmlformats.org/officeDocument/2006/relationships/image" Target="../media/image26.jpe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20.png"/><Relationship Id="rId11" Type="http://schemas.openxmlformats.org/officeDocument/2006/relationships/image" Target="../media/image25.jpeg"/><Relationship Id="rId5" Type="http://schemas.openxmlformats.org/officeDocument/2006/relationships/image" Target="../media/image19.jpeg"/><Relationship Id="rId10" Type="http://schemas.openxmlformats.org/officeDocument/2006/relationships/image" Target="../media/image24.jpeg"/><Relationship Id="rId4" Type="http://schemas.openxmlformats.org/officeDocument/2006/relationships/image" Target="../media/image18.jpeg"/><Relationship Id="rId9" Type="http://schemas.openxmlformats.org/officeDocument/2006/relationships/image" Target="../media/image23.jpeg"/></Relationships>
</file>

<file path=ppt/slides/_rels/slide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hyperlink" Target="https://www.edustaff.co.uk/jobdescription/higher-level-teaching-assistant.aspx" TargetMode="External"/><Relationship Id="rId2" Type="http://schemas.openxmlformats.org/officeDocument/2006/relationships/image" Target="../media/image34.jpeg"/><Relationship Id="rId1" Type="http://schemas.openxmlformats.org/officeDocument/2006/relationships/slideLayout" Target="../slideLayouts/slideLayout7.xml"/><Relationship Id="rId6" Type="http://schemas.openxmlformats.org/officeDocument/2006/relationships/hyperlink" Target="http://www.kellybear.com/TeacherArticles/TeacherTip15.html" TargetMode="External"/><Relationship Id="rId5" Type="http://schemas.openxmlformats.org/officeDocument/2006/relationships/hyperlink" Target="https://www.cscjes-cronfa.co.uk/repository/tree?sort=recommendation&amp;language=en" TargetMode="External"/><Relationship Id="rId4" Type="http://schemas.openxmlformats.org/officeDocument/2006/relationships/hyperlink" Target="https://google.books/"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quora.com/about/privacy" TargetMode="External"/><Relationship Id="rId3" Type="http://schemas.openxmlformats.org/officeDocument/2006/relationships/hyperlink" Target="https://www.erw.wales/schools/leading-learning/higher-level-teaching-assistant-hlta/" TargetMode="External"/><Relationship Id="rId7" Type="http://schemas.openxmlformats.org/officeDocument/2006/relationships/hyperlink" Target="http://hlta.org.uk/node/104" TargetMode="External"/><Relationship Id="rId2" Type="http://schemas.openxmlformats.org/officeDocument/2006/relationships/image" Target="../media/image34.jpeg"/><Relationship Id="rId1" Type="http://schemas.openxmlformats.org/officeDocument/2006/relationships/slideLayout" Target="../slideLayouts/slideLayout7.xml"/><Relationship Id="rId6" Type="http://schemas.openxmlformats.org/officeDocument/2006/relationships/hyperlink" Target="https://careertrend.com/facts-6742801-definition-organizational-skills-.html" TargetMode="External"/><Relationship Id="rId5" Type="http://schemas.openxmlformats.org/officeDocument/2006/relationships/hyperlink" Target="https://alessandramartelli.com/en/freebies/characteristics-effective-communication/" TargetMode="External"/><Relationship Id="rId4" Type="http://schemas.openxmlformats.org/officeDocument/2006/relationships/hyperlink" Target="https://www.indeed.com/career-advice/career-development/organizational-skills" TargetMode="External"/><Relationship Id="rId9" Type="http://schemas.openxmlformats.org/officeDocument/2006/relationships/hyperlink" Target="https://www.eaglesflight.com/blog/how-to-promote-critical-thinking-in-the-workplace"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itherslackgroup.co.uk/uploads/vacancies/rugby/hltajd.pdf" TargetMode="External"/><Relationship Id="rId3" Type="http://schemas.openxmlformats.org/officeDocument/2006/relationships/hyperlink" Target="https://medium.com/@mikeschoultz/10-team-characteristics-for-effective-teamwork-e0429b362ddd" TargetMode="External"/><Relationship Id="rId7" Type="http://schemas.openxmlformats.org/officeDocument/2006/relationships/hyperlink" Target="https://the-happy-manager.com/articles/define-teamwork/" TargetMode="External"/><Relationship Id="rId2" Type="http://schemas.openxmlformats.org/officeDocument/2006/relationships/image" Target="../media/image34.jpeg"/><Relationship Id="rId1" Type="http://schemas.openxmlformats.org/officeDocument/2006/relationships/slideLayout" Target="../slideLayouts/slideLayout7.xml"/><Relationship Id="rId6" Type="http://schemas.openxmlformats.org/officeDocument/2006/relationships/hyperlink" Target="https://tatp.utoronto.ca/event/critical-thinking-sept19/" TargetMode="External"/><Relationship Id="rId5" Type="http://schemas.openxmlformats.org/officeDocument/2006/relationships/hyperlink" Target="https://google.books/" TargetMode="External"/><Relationship Id="rId4" Type="http://schemas.openxmlformats.org/officeDocument/2006/relationships/hyperlink" Target="https://www.skillsyouneed.com/learn/critical-thinking.html" TargetMode="External"/><Relationship Id="rId9" Type="http://schemas.openxmlformats.org/officeDocument/2006/relationships/hyperlink" Target="http://www.skillsforschools.org.uk/roles-in-schools/higher-level-teaching-assistant/"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professional-development/school-support-staff" TargetMode="External"/><Relationship Id="rId2" Type="http://schemas.openxmlformats.org/officeDocument/2006/relationships/image" Target="../media/image34.jpeg"/><Relationship Id="rId1" Type="http://schemas.openxmlformats.org/officeDocument/2006/relationships/slideLayout" Target="../slideLayouts/slideLayout7.xml"/><Relationship Id="rId5" Type="http://schemas.openxmlformats.org/officeDocument/2006/relationships/hyperlink" Target="https://files.eric.ed.gov/fulltext/EJ1124615.pdf" TargetMode="External"/><Relationship Id="rId4" Type="http://schemas.openxmlformats.org/officeDocument/2006/relationships/hyperlink" Target="https://www.educationsupport.org.uk/resources/factsheets/career-progression-education?gclid=EAIaIQobChMIpZuoxaaY6QIVA-N3Ch3-hQfhEAAYBCAAEgJ8zPD_Bw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school-books-design-template-1-728"/>
          <p:cNvPicPr>
            <a:picLocks noChangeAspect="1" noChangeArrowheads="1"/>
          </p:cNvPicPr>
          <p:nvPr/>
        </p:nvPicPr>
        <p:blipFill>
          <a:blip r:embed="rId2" cstate="print"/>
          <a:srcRect l="5455" t="6667" r="5247" b="6113"/>
          <a:stretch>
            <a:fillRect/>
          </a:stretch>
        </p:blipFill>
        <p:spPr bwMode="auto">
          <a:xfrm>
            <a:off x="-1" y="0"/>
            <a:ext cx="9144001" cy="6858001"/>
          </a:xfrm>
          <a:prstGeom prst="rect">
            <a:avLst/>
          </a:prstGeom>
          <a:noFill/>
          <a:ln w="9525" algn="in">
            <a:noFill/>
            <a:miter lim="800000"/>
            <a:headEnd/>
            <a:tailEnd/>
          </a:ln>
          <a:effectLst/>
        </p:spPr>
      </p:pic>
      <p:sp>
        <p:nvSpPr>
          <p:cNvPr id="6" name="Title 1"/>
          <p:cNvSpPr txBox="1">
            <a:spLocks/>
          </p:cNvSpPr>
          <p:nvPr/>
        </p:nvSpPr>
        <p:spPr>
          <a:xfrm>
            <a:off x="755576" y="1052736"/>
            <a:ext cx="7772400" cy="1686049"/>
          </a:xfrm>
          <a:prstGeom prst="rect">
            <a:avLst/>
          </a:prstGeom>
        </p:spPr>
        <p:txBody>
          <a:bodyPr vert="horz" lIns="91440" tIns="45720" rIns="91440" bIns="45720" rtlCol="0" anchor="ctr">
            <a:normAutofit fontScale="90000" lnSpcReduction="100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2000" b="0" i="0" u="none" strike="noStrike" kern="1200" cap="none" spc="0" normalizeH="0" baseline="0" noProof="0" dirty="0" smtClean="0">
                <a:ln>
                  <a:noFill/>
                </a:ln>
                <a:solidFill>
                  <a:schemeClr val="tx1"/>
                </a:solidFill>
                <a:effectLst/>
                <a:uLnTx/>
                <a:uFillTx/>
                <a:latin typeface="+mj-lt"/>
                <a:ea typeface="+mj-ea"/>
                <a:cs typeface="+mj-cs"/>
              </a:rPr>
              <a:t>ECGE6001P</a:t>
            </a:r>
            <a:r>
              <a:rPr kumimoji="0" lang="en-GB" sz="4400" b="0" i="0" u="none" strike="noStrike" kern="1200" cap="none" spc="0" normalizeH="0" baseline="0" noProof="0" dirty="0" smtClean="0">
                <a:ln>
                  <a:noFill/>
                </a:ln>
                <a:solidFill>
                  <a:schemeClr val="tx1"/>
                </a:solidFill>
                <a:effectLst/>
                <a:uLnTx/>
                <a:uFillTx/>
                <a:latin typeface="+mj-lt"/>
                <a:ea typeface="+mj-ea"/>
                <a:cs typeface="+mj-cs"/>
              </a:rPr>
              <a:t/>
            </a:r>
            <a:br>
              <a:rPr kumimoji="0" lang="en-GB" sz="4400" b="0" i="0" u="none" strike="noStrike" kern="1200" cap="none" spc="0" normalizeH="0" baseline="0" noProof="0" dirty="0" smtClean="0">
                <a:ln>
                  <a:noFill/>
                </a:ln>
                <a:solidFill>
                  <a:schemeClr val="tx1"/>
                </a:solidFill>
                <a:effectLst/>
                <a:uLnTx/>
                <a:uFillTx/>
                <a:latin typeface="+mj-lt"/>
                <a:ea typeface="+mj-ea"/>
                <a:cs typeface="+mj-cs"/>
              </a:rPr>
            </a:br>
            <a:r>
              <a:rPr kumimoji="0" lang="en-GB" sz="5300" b="0" i="0" u="none" strike="noStrike" kern="1200" cap="none" spc="0" normalizeH="0" baseline="0" noProof="0" dirty="0" smtClean="0">
                <a:ln>
                  <a:noFill/>
                </a:ln>
                <a:solidFill>
                  <a:schemeClr val="tx1"/>
                </a:solidFill>
                <a:effectLst/>
                <a:uLnTx/>
                <a:uFillTx/>
                <a:latin typeface="Baskerville Old Face" pitchFamily="18" charset="0"/>
                <a:ea typeface="+mj-ea"/>
                <a:cs typeface="+mj-cs"/>
              </a:rPr>
              <a:t>Skills for Life: Employability and Future Pathways</a:t>
            </a:r>
          </a:p>
        </p:txBody>
      </p:sp>
      <p:sp>
        <p:nvSpPr>
          <p:cNvPr id="8" name="Subtitle 2"/>
          <p:cNvSpPr txBox="1">
            <a:spLocks/>
          </p:cNvSpPr>
          <p:nvPr/>
        </p:nvSpPr>
        <p:spPr>
          <a:xfrm>
            <a:off x="1115616" y="3717032"/>
            <a:ext cx="6400800" cy="2448272"/>
          </a:xfrm>
          <a:prstGeom prst="rect">
            <a:avLst/>
          </a:prstGeom>
        </p:spPr>
        <p:txBody>
          <a:bodyPr vert="horz" lIns="91440" tIns="45720" rIns="91440" bIns="45720" rtlCol="0">
            <a:norm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4000" b="0" i="0" u="none" strike="noStrike" kern="1200" cap="none" spc="0" normalizeH="0" baseline="0" noProof="0" dirty="0" smtClean="0">
                <a:ln>
                  <a:noFill/>
                </a:ln>
                <a:solidFill>
                  <a:schemeClr val="accent6">
                    <a:lumMod val="75000"/>
                  </a:schemeClr>
                </a:solidFill>
                <a:effectLst/>
                <a:uLnTx/>
                <a:uFillTx/>
                <a:latin typeface="Arial Rounded MT Bold" pitchFamily="34" charset="0"/>
                <a:ea typeface="+mn-ea"/>
                <a:cs typeface="+mn-cs"/>
              </a:rPr>
              <a:t>Higher Level Teaching Assistant </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4000" b="0" i="0" u="none" strike="noStrike" kern="1200" cap="none" spc="0" normalizeH="0" baseline="0" noProof="0" dirty="0" smtClean="0">
              <a:ln>
                <a:noFill/>
              </a:ln>
              <a:solidFill>
                <a:schemeClr val="accent6">
                  <a:lumMod val="75000"/>
                </a:schemeClr>
              </a:solidFill>
              <a:effectLst/>
              <a:uLnTx/>
              <a:uFillTx/>
              <a:latin typeface="Arial Rounded MT Bold" pitchFamily="34" charset="0"/>
              <a:ea typeface="+mn-ea"/>
              <a:cs typeface="+mn-cs"/>
            </a:endParaRP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1900" b="0" i="0" u="none" strike="noStrike" kern="1200" cap="none" spc="0" normalizeH="0" baseline="0" noProof="0" dirty="0" smtClean="0">
                <a:ln>
                  <a:noFill/>
                </a:ln>
                <a:solidFill>
                  <a:srgbClr val="00B0F0"/>
                </a:solidFill>
                <a:effectLst/>
                <a:uLnTx/>
                <a:uFillTx/>
                <a:latin typeface="Arial Rounded MT Bold" pitchFamily="34" charset="0"/>
                <a:ea typeface="+mn-ea"/>
                <a:cs typeface="+mn-cs"/>
              </a:rPr>
              <a:t>By Kat Williams</a:t>
            </a:r>
          </a:p>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200" b="0" i="0" u="none" strike="noStrike" kern="1200" cap="none" spc="0" normalizeH="0" baseline="0" noProof="0" dirty="0" smtClean="0">
              <a:ln>
                <a:noFill/>
              </a:ln>
              <a:solidFill>
                <a:schemeClr val="tx1">
                  <a:tint val="75000"/>
                </a:schemeClr>
              </a:solidFill>
              <a:effectLst/>
              <a:uLnTx/>
              <a:uFillTx/>
              <a:latin typeface="+mn-lt"/>
              <a:ea typeface="+mn-ea"/>
              <a:cs typeface="+mn-cs"/>
            </a:endParaRPr>
          </a:p>
        </p:txBody>
      </p:sp>
      <p:pic>
        <p:nvPicPr>
          <p:cNvPr id="20481" name="Picture 1" descr="red-apple-on-white-background-260nw-158989157"/>
          <p:cNvPicPr>
            <a:picLocks noChangeAspect="1" noChangeArrowheads="1"/>
          </p:cNvPicPr>
          <p:nvPr/>
        </p:nvPicPr>
        <p:blipFill>
          <a:blip r:embed="rId3" cstate="print"/>
          <a:srcRect l="9131" t="2065" r="6168" b="9793"/>
          <a:stretch>
            <a:fillRect/>
          </a:stretch>
        </p:blipFill>
        <p:spPr bwMode="auto">
          <a:xfrm>
            <a:off x="899592" y="5085184"/>
            <a:ext cx="1280995" cy="1439738"/>
          </a:xfrm>
          <a:prstGeom prst="rect">
            <a:avLst/>
          </a:prstGeom>
          <a:noFill/>
          <a:ln w="9525" algn="in">
            <a:noFill/>
            <a:miter lim="800000"/>
            <a:headEnd/>
            <a:tailEnd/>
          </a:ln>
          <a:effectLst/>
        </p:spPr>
      </p:pic>
    </p:spTree>
  </p:cSld>
  <p:clrMapOvr>
    <a:masterClrMapping/>
  </p:clrMapOvr>
  <p:transition spd="slow">
    <p:wheel spokes="8"/>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green-board-background-picture-id1043924000"/>
          <p:cNvPicPr>
            <a:picLocks noChangeAspect="1" noChangeArrowheads="1"/>
          </p:cNvPicPr>
          <p:nvPr/>
        </p:nvPicPr>
        <p:blipFill>
          <a:blip r:embed="rId2" cstate="print">
            <a:lum bright="12000"/>
          </a:blip>
          <a:srcRect l="3555" t="3290" r="3506" b="4832"/>
          <a:stretch>
            <a:fillRect/>
          </a:stretch>
        </p:blipFill>
        <p:spPr bwMode="auto">
          <a:xfrm>
            <a:off x="0" y="0"/>
            <a:ext cx="9144000" cy="6858000"/>
          </a:xfrm>
          <a:prstGeom prst="rect">
            <a:avLst/>
          </a:prstGeom>
          <a:noFill/>
          <a:ln w="9525" algn="in">
            <a:noFill/>
            <a:miter lim="800000"/>
            <a:headEnd/>
            <a:tailEnd/>
          </a:ln>
          <a:effectLst/>
        </p:spPr>
      </p:pic>
      <p:sp>
        <p:nvSpPr>
          <p:cNvPr id="1028" name="WordArt 4"/>
          <p:cNvSpPr>
            <a:spLocks noChangeArrowheads="1" noChangeShapeType="1" noTextEdit="1"/>
          </p:cNvSpPr>
          <p:nvPr/>
        </p:nvSpPr>
        <p:spPr bwMode="auto">
          <a:xfrm>
            <a:off x="611560" y="404664"/>
            <a:ext cx="8136904" cy="814387"/>
          </a:xfrm>
          <a:prstGeom prst="rect">
            <a:avLst/>
          </a:prstGeom>
        </p:spPr>
        <p:txBody>
          <a:bodyPr wrap="none" fromWordArt="1">
            <a:prstTxWarp prst="textPlain">
              <a:avLst>
                <a:gd name="adj" fmla="val 50000"/>
              </a:avLst>
            </a:prstTxWarp>
          </a:bodyPr>
          <a:lstStyle/>
          <a:p>
            <a:pPr algn="ctr" rtl="0"/>
            <a:r>
              <a:rPr lang="en-GB" sz="3600" kern="10" spc="0" dirty="0" smtClean="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rPr>
              <a:t>What is a Higher Level Teaching Assistant (HLTA)?</a:t>
            </a:r>
            <a:endParaRPr lang="en-GB" sz="3600" kern="10" spc="0" dirty="0">
              <a:ln w="12700">
                <a:solidFill>
                  <a:srgbClr val="EAEAEA"/>
                </a:solidFill>
                <a:round/>
                <a:headEnd/>
                <a:tailEnd/>
              </a:ln>
              <a:gradFill rotWithShape="0">
                <a:gsLst>
                  <a:gs pos="0">
                    <a:srgbClr val="A603AB"/>
                  </a:gs>
                  <a:gs pos="12000">
                    <a:srgbClr val="E81766"/>
                  </a:gs>
                  <a:gs pos="27000">
                    <a:srgbClr val="EE3F17"/>
                  </a:gs>
                  <a:gs pos="48000">
                    <a:srgbClr val="FFFF00"/>
                  </a:gs>
                  <a:gs pos="64999">
                    <a:srgbClr val="1A8D48"/>
                  </a:gs>
                  <a:gs pos="78999">
                    <a:srgbClr val="0819FB"/>
                  </a:gs>
                  <a:gs pos="100000">
                    <a:srgbClr val="A603AB"/>
                  </a:gs>
                </a:gsLst>
                <a:lin ang="0" scaled="1"/>
              </a:gradFill>
              <a:effectLst>
                <a:outerShdw dist="35921" dir="2700000" sy="50000" kx="2115830" algn="bl" rotWithShape="0">
                  <a:srgbClr val="C0C0C0">
                    <a:alpha val="80000"/>
                  </a:srgbClr>
                </a:outerShdw>
              </a:effectLst>
              <a:latin typeface="Arial Black"/>
            </a:endParaRPr>
          </a:p>
        </p:txBody>
      </p:sp>
      <p:sp>
        <p:nvSpPr>
          <p:cNvPr id="6" name="TextBox 5"/>
          <p:cNvSpPr txBox="1"/>
          <p:nvPr/>
        </p:nvSpPr>
        <p:spPr>
          <a:xfrm>
            <a:off x="467544" y="1484784"/>
            <a:ext cx="8208912" cy="4401205"/>
          </a:xfrm>
          <a:prstGeom prst="rect">
            <a:avLst/>
          </a:prstGeom>
          <a:noFill/>
        </p:spPr>
        <p:txBody>
          <a:bodyPr wrap="square" rtlCol="0">
            <a:spAutoFit/>
          </a:bodyPr>
          <a:lstStyle/>
          <a:p>
            <a:r>
              <a:rPr lang="en-GB" sz="2000" b="1" dirty="0" smtClean="0"/>
              <a:t>A HLTA perform the same tasks and duties as that of a regular TA, although they will require an increased level of responsibility, </a:t>
            </a:r>
            <a:r>
              <a:rPr lang="en-GB" sz="1600" dirty="0" smtClean="0"/>
              <a:t>(Unison, no date).  </a:t>
            </a:r>
            <a:r>
              <a:rPr lang="en-GB" sz="2000" b="1" dirty="0" smtClean="0"/>
              <a:t>This is usually due to having additional classroom experience.  HLTA’s can often support other specialist areas of learning depending on their qualifications, experience or subjects of interests.  The objective is to compliment the teachers’ delivery of the national curriculum and work cooperatively with others,</a:t>
            </a:r>
            <a:r>
              <a:rPr lang="en-GB" sz="2000" dirty="0" smtClean="0"/>
              <a:t> </a:t>
            </a:r>
            <a:r>
              <a:rPr lang="en-GB" sz="1600" dirty="0" smtClean="0"/>
              <a:t>(</a:t>
            </a:r>
            <a:r>
              <a:rPr lang="en-GB" sz="1600" dirty="0" smtClean="0"/>
              <a:t>EduStaff</a:t>
            </a:r>
            <a:r>
              <a:rPr lang="en-GB" sz="1600" dirty="0" smtClean="0"/>
              <a:t>, 2020).  </a:t>
            </a:r>
          </a:p>
          <a:p>
            <a:r>
              <a:rPr lang="en-GB" sz="2000" b="1" dirty="0"/>
              <a:t> </a:t>
            </a:r>
            <a:r>
              <a:rPr lang="en-GB" sz="2000" b="1" dirty="0" smtClean="0"/>
              <a:t> The HLTA supports the teacher and the learners by focusing upon learning outcomes and well-being, building positive relationships and ensuring they establish a good role model.  They engage with pupils and increase their capacity to access learning as appropriate, whilst providing leadership for learners and other TA’s and can undertake effective planning, delivery and assessment, this can reduce the strain and work load of the teachers,</a:t>
            </a:r>
            <a:r>
              <a:rPr lang="en-GB" sz="2000" dirty="0" smtClean="0"/>
              <a:t> </a:t>
            </a:r>
            <a:r>
              <a:rPr lang="en-GB" sz="1600" dirty="0" smtClean="0"/>
              <a:t>(Central South Consortium, 2019).</a:t>
            </a:r>
            <a:endParaRPr lang="en-GB" sz="1600" dirty="0"/>
          </a:p>
        </p:txBody>
      </p:sp>
      <p:pic>
        <p:nvPicPr>
          <p:cNvPr id="1029" name="Picture 5" descr="emoji-hand-clipart-1"/>
          <p:cNvPicPr>
            <a:picLocks noChangeAspect="1" noChangeArrowheads="1"/>
          </p:cNvPicPr>
          <p:nvPr/>
        </p:nvPicPr>
        <p:blipFill>
          <a:blip r:embed="rId3" cstate="print"/>
          <a:srcRect l="13109" t="4179" r="12929" b="5873"/>
          <a:stretch>
            <a:fillRect/>
          </a:stretch>
        </p:blipFill>
        <p:spPr bwMode="auto">
          <a:xfrm>
            <a:off x="8316416" y="4293096"/>
            <a:ext cx="555355" cy="576138"/>
          </a:xfrm>
          <a:prstGeom prst="rect">
            <a:avLst/>
          </a:prstGeom>
          <a:noFill/>
          <a:ln w="9525" algn="in">
            <a:noFill/>
            <a:miter lim="800000"/>
            <a:headEnd/>
            <a:tailEnd/>
          </a:ln>
          <a:effectLst/>
        </p:spPr>
      </p:pic>
      <p:pic>
        <p:nvPicPr>
          <p:cNvPr id="1030" name="Picture 6" descr="gddZhuWs4bcGHoxHJLF9g2UOJdC1QkMJncmy4Puv5YGvNqov9xy6VN1asMmEZ2Pg6ydQ1zaO-R7Zwln0_VVKTnodB_0UlRw"/>
          <p:cNvPicPr>
            <a:picLocks noChangeAspect="1" noChangeArrowheads="1"/>
          </p:cNvPicPr>
          <p:nvPr/>
        </p:nvPicPr>
        <p:blipFill>
          <a:blip r:embed="rId4" cstate="print"/>
          <a:srcRect/>
          <a:stretch>
            <a:fillRect/>
          </a:stretch>
        </p:blipFill>
        <p:spPr bwMode="auto">
          <a:xfrm>
            <a:off x="1979712" y="5805264"/>
            <a:ext cx="1077912" cy="836612"/>
          </a:xfrm>
          <a:prstGeom prst="rect">
            <a:avLst/>
          </a:prstGeom>
          <a:noFill/>
          <a:ln w="9525" algn="in">
            <a:noFill/>
            <a:miter lim="800000"/>
            <a:headEnd/>
            <a:tailEnd/>
          </a:ln>
          <a:effectLst/>
        </p:spPr>
      </p:pic>
      <p:pic>
        <p:nvPicPr>
          <p:cNvPr id="1031" name="Picture 7" descr="29-291748_14-school-days-clip-art-silhouettes-and-cards-transparent-background-diploma-clipart"/>
          <p:cNvPicPr>
            <a:picLocks noChangeAspect="1" noChangeArrowheads="1"/>
          </p:cNvPicPr>
          <p:nvPr/>
        </p:nvPicPr>
        <p:blipFill>
          <a:blip r:embed="rId5" cstate="print"/>
          <a:srcRect l="23094" t="6070" r="23813" b="6862"/>
          <a:stretch>
            <a:fillRect/>
          </a:stretch>
        </p:blipFill>
        <p:spPr bwMode="auto">
          <a:xfrm>
            <a:off x="8316416" y="3212976"/>
            <a:ext cx="450069" cy="502543"/>
          </a:xfrm>
          <a:prstGeom prst="rect">
            <a:avLst/>
          </a:prstGeom>
          <a:noFill/>
          <a:ln w="9525" algn="in">
            <a:noFill/>
            <a:miter lim="800000"/>
            <a:headEnd/>
            <a:tailEnd/>
          </a:ln>
          <a:effectLst/>
        </p:spPr>
      </p:pic>
      <p:pic>
        <p:nvPicPr>
          <p:cNvPr id="1032" name="Picture 8" descr="Ruler---Virtual-Measuring-Tools-Games---KS1"/>
          <p:cNvPicPr>
            <a:picLocks noChangeAspect="1" noChangeArrowheads="1"/>
          </p:cNvPicPr>
          <p:nvPr/>
        </p:nvPicPr>
        <p:blipFill>
          <a:blip r:embed="rId6" cstate="print"/>
          <a:srcRect t="25151" b="27194"/>
          <a:stretch>
            <a:fillRect/>
          </a:stretch>
        </p:blipFill>
        <p:spPr bwMode="auto">
          <a:xfrm rot="20861759">
            <a:off x="4537772" y="5727535"/>
            <a:ext cx="2719387" cy="647700"/>
          </a:xfrm>
          <a:prstGeom prst="rect">
            <a:avLst/>
          </a:prstGeom>
          <a:noFill/>
          <a:ln w="9525" algn="in">
            <a:noFill/>
            <a:miter lim="800000"/>
            <a:headEnd/>
            <a:tailEnd/>
          </a:ln>
          <a:effectLst/>
        </p:spPr>
      </p:pic>
    </p:spTree>
  </p:cSld>
  <p:clrMapOvr>
    <a:masterClrMapping/>
  </p:clrMapOvr>
  <p:transition spd="slow">
    <p:wedg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9d252e73-a663-d1d9-9d3a-df88a6297fd8"/>
          <p:cNvPicPr>
            <a:picLocks noChangeAspect="1" noChangeArrowheads="1"/>
          </p:cNvPicPr>
          <p:nvPr/>
        </p:nvPicPr>
        <p:blipFill>
          <a:blip r:embed="rId2" cstate="print">
            <a:lum bright="31000"/>
          </a:blip>
          <a:srcRect l="5775" r="3864"/>
          <a:stretch>
            <a:fillRect/>
          </a:stretch>
        </p:blipFill>
        <p:spPr bwMode="auto">
          <a:xfrm>
            <a:off x="0" y="0"/>
            <a:ext cx="9144001" cy="6858001"/>
          </a:xfrm>
          <a:prstGeom prst="rect">
            <a:avLst/>
          </a:prstGeom>
          <a:noFill/>
          <a:ln w="9525" algn="in">
            <a:noFill/>
            <a:miter lim="800000"/>
            <a:headEnd/>
            <a:tailEnd/>
          </a:ln>
          <a:effectLst/>
        </p:spPr>
      </p:pic>
      <p:sp>
        <p:nvSpPr>
          <p:cNvPr id="2052" name="WordArt 4"/>
          <p:cNvSpPr>
            <a:spLocks noChangeArrowheads="1" noChangeShapeType="1" noTextEdit="1"/>
          </p:cNvSpPr>
          <p:nvPr/>
        </p:nvSpPr>
        <p:spPr bwMode="auto">
          <a:xfrm>
            <a:off x="1043608" y="404664"/>
            <a:ext cx="6086847" cy="874712"/>
          </a:xfrm>
          <a:prstGeom prst="rect">
            <a:avLst/>
          </a:prstGeom>
        </p:spPr>
        <p:txBody>
          <a:bodyPr wrap="none" fromWordArt="1">
            <a:prstTxWarp prst="textCascadeUp">
              <a:avLst>
                <a:gd name="adj" fmla="val 44444"/>
              </a:avLst>
            </a:prstTxWarp>
            <a:scene3d>
              <a:camera prst="legacyPerspectiveFront">
                <a:rot lat="20519999" lon="1080000" rev="0"/>
              </a:camera>
              <a:lightRig rig="legacyHarsh2" dir="b"/>
            </a:scene3d>
            <a:sp3d extrusionH="430200" prstMaterial="legacyMatte">
              <a:extrusionClr>
                <a:srgbClr val="FF6600"/>
              </a:extrusionClr>
            </a:sp3d>
          </a:bodyPr>
          <a:lstStyle/>
          <a:p>
            <a:pPr algn="ctr" rtl="0"/>
            <a:r>
              <a:rPr lang="en-GB" sz="3600" kern="10" spc="0" dirty="0" smtClean="0">
                <a:ln w="9525">
                  <a:round/>
                  <a:headEnd/>
                  <a:tailEnd/>
                </a:ln>
                <a:solidFill>
                  <a:srgbClr val="00B0F0"/>
                </a:solidFill>
                <a:effectLst/>
                <a:latin typeface="Impact"/>
              </a:rPr>
              <a:t>What are the roles of  a HLTA?</a:t>
            </a:r>
            <a:endParaRPr lang="en-GB" sz="3600" kern="10" spc="0" dirty="0">
              <a:ln w="9525">
                <a:round/>
                <a:headEnd/>
                <a:tailEnd/>
              </a:ln>
              <a:solidFill>
                <a:srgbClr val="00B0F0"/>
              </a:solidFill>
              <a:effectLst/>
              <a:latin typeface="Impact"/>
            </a:endParaRPr>
          </a:p>
        </p:txBody>
      </p:sp>
      <p:sp>
        <p:nvSpPr>
          <p:cNvPr id="5" name="TextBox 4"/>
          <p:cNvSpPr txBox="1"/>
          <p:nvPr/>
        </p:nvSpPr>
        <p:spPr>
          <a:xfrm>
            <a:off x="683568" y="1441132"/>
            <a:ext cx="7776864" cy="5416868"/>
          </a:xfrm>
          <a:prstGeom prst="rect">
            <a:avLst/>
          </a:prstGeom>
          <a:noFill/>
        </p:spPr>
        <p:txBody>
          <a:bodyPr wrap="square" rtlCol="0">
            <a:spAutoFit/>
          </a:bodyPr>
          <a:lstStyle/>
          <a:p>
            <a:r>
              <a:rPr lang="en-GB" sz="2400" dirty="0" smtClean="0">
                <a:latin typeface="Arial Rounded MT Bold" pitchFamily="34" charset="0"/>
              </a:rPr>
              <a:t>Typical responsibilities may include.....</a:t>
            </a:r>
          </a:p>
          <a:p>
            <a:endParaRPr lang="en-GB" sz="2400" dirty="0" smtClean="0">
              <a:latin typeface="Arial Rounded MT Bold" pitchFamily="34" charset="0"/>
            </a:endParaRPr>
          </a:p>
          <a:p>
            <a:pPr>
              <a:buFont typeface="Arial" pitchFamily="34" charset="0"/>
              <a:buChar char="•"/>
            </a:pPr>
            <a:r>
              <a:rPr lang="en-GB" sz="2000" dirty="0" smtClean="0">
                <a:latin typeface="Arial Rounded MT Bold" pitchFamily="34" charset="0"/>
              </a:rPr>
              <a:t>Leading small groups of pupils including interventions or whole classes</a:t>
            </a:r>
          </a:p>
          <a:p>
            <a:pPr>
              <a:buFont typeface="Arial" pitchFamily="34" charset="0"/>
              <a:buChar char="•"/>
            </a:pPr>
            <a:r>
              <a:rPr lang="en-GB" sz="2000" dirty="0" smtClean="0">
                <a:latin typeface="Arial Rounded MT Bold" pitchFamily="34" charset="0"/>
              </a:rPr>
              <a:t>Liaison with other professionals and agencies to support the learner’s needs and work</a:t>
            </a:r>
          </a:p>
          <a:p>
            <a:pPr>
              <a:buFont typeface="Arial" pitchFamily="34" charset="0"/>
              <a:buChar char="•"/>
            </a:pPr>
            <a:r>
              <a:rPr lang="en-GB" sz="2000" dirty="0" smtClean="0">
                <a:latin typeface="Arial Rounded MT Bold" pitchFamily="34" charset="0"/>
              </a:rPr>
              <a:t>Attend staff meetings and contributing to the development of the school</a:t>
            </a:r>
          </a:p>
          <a:p>
            <a:pPr>
              <a:buFont typeface="Arial" pitchFamily="34" charset="0"/>
              <a:buChar char="•"/>
            </a:pPr>
            <a:r>
              <a:rPr lang="en-GB" sz="2000" dirty="0" smtClean="0">
                <a:latin typeface="Arial Rounded MT Bold" pitchFamily="34" charset="0"/>
              </a:rPr>
              <a:t>Assist teachers in offering guidance to support staff</a:t>
            </a:r>
          </a:p>
          <a:p>
            <a:pPr>
              <a:buFont typeface="Arial" pitchFamily="34" charset="0"/>
              <a:buChar char="•"/>
            </a:pPr>
            <a:r>
              <a:rPr lang="en-GB" sz="2000" dirty="0" smtClean="0">
                <a:latin typeface="Arial Rounded MT Bold" pitchFamily="34" charset="0"/>
              </a:rPr>
              <a:t>Preparing and organising resources for learning activities</a:t>
            </a:r>
          </a:p>
          <a:p>
            <a:pPr>
              <a:buFont typeface="Arial" pitchFamily="34" charset="0"/>
              <a:buChar char="•"/>
            </a:pPr>
            <a:r>
              <a:rPr lang="en-GB" sz="2000" dirty="0" smtClean="0">
                <a:latin typeface="Arial Rounded MT Bold" pitchFamily="34" charset="0"/>
              </a:rPr>
              <a:t>Monitor and evaluate progress made by pupils and administer feedback, </a:t>
            </a:r>
            <a:r>
              <a:rPr lang="en-GB" sz="1400" dirty="0" smtClean="0">
                <a:latin typeface="Arial Rounded MT Bold" pitchFamily="34" charset="0"/>
              </a:rPr>
              <a:t>(</a:t>
            </a:r>
            <a:r>
              <a:rPr lang="en-GB" sz="1400" dirty="0" smtClean="0">
                <a:latin typeface="Arial Rounded MT Bold" pitchFamily="34" charset="0"/>
              </a:rPr>
              <a:t>EduStaff</a:t>
            </a:r>
            <a:r>
              <a:rPr lang="en-GB" sz="1400" dirty="0" smtClean="0">
                <a:latin typeface="Arial Rounded MT Bold" pitchFamily="34" charset="0"/>
              </a:rPr>
              <a:t>, 2020).</a:t>
            </a:r>
          </a:p>
          <a:p>
            <a:pPr>
              <a:buFont typeface="Arial" pitchFamily="34" charset="0"/>
              <a:buChar char="•"/>
            </a:pPr>
            <a:r>
              <a:rPr lang="en-GB" sz="2000" dirty="0" smtClean="0">
                <a:latin typeface="Arial Rounded MT Bold" pitchFamily="34" charset="0"/>
              </a:rPr>
              <a:t>Cover teacher absence for short periods of time and deliver lessons effectively</a:t>
            </a:r>
          </a:p>
          <a:p>
            <a:pPr>
              <a:buFont typeface="Arial" pitchFamily="34" charset="0"/>
              <a:buChar char="•"/>
            </a:pPr>
            <a:r>
              <a:rPr lang="en-GB" sz="2000" dirty="0" smtClean="0">
                <a:latin typeface="Arial Rounded MT Bold" pitchFamily="34" charset="0"/>
              </a:rPr>
              <a:t>Take responsibility for securing the maintenance in school and specific aspects of health and safety</a:t>
            </a:r>
          </a:p>
          <a:p>
            <a:endParaRPr lang="en-GB" dirty="0"/>
          </a:p>
        </p:txBody>
      </p:sp>
    </p:spTree>
  </p:cSld>
  <p:clrMapOvr>
    <a:masterClrMapping/>
  </p:clrMapOvr>
  <p:transition spd="slow">
    <p:spli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9d252e73-a663-d1d9-9d3a-df88a6297fd8"/>
          <p:cNvPicPr>
            <a:picLocks noChangeAspect="1" noChangeArrowheads="1"/>
          </p:cNvPicPr>
          <p:nvPr/>
        </p:nvPicPr>
        <p:blipFill>
          <a:blip r:embed="rId2" cstate="print">
            <a:lum bright="31000"/>
          </a:blip>
          <a:srcRect l="5775" r="3864"/>
          <a:stretch>
            <a:fillRect/>
          </a:stretch>
        </p:blipFill>
        <p:spPr bwMode="auto">
          <a:xfrm>
            <a:off x="0" y="0"/>
            <a:ext cx="9144001" cy="6858001"/>
          </a:xfrm>
          <a:prstGeom prst="rect">
            <a:avLst/>
          </a:prstGeom>
          <a:noFill/>
          <a:ln w="9525" algn="in">
            <a:noFill/>
            <a:miter lim="800000"/>
            <a:headEnd/>
            <a:tailEnd/>
          </a:ln>
          <a:effectLst/>
        </p:spPr>
      </p:pic>
      <p:sp>
        <p:nvSpPr>
          <p:cNvPr id="3074" name="WordArt 2"/>
          <p:cNvSpPr>
            <a:spLocks noChangeArrowheads="1" noChangeShapeType="1" noTextEdit="1"/>
          </p:cNvSpPr>
          <p:nvPr/>
        </p:nvSpPr>
        <p:spPr bwMode="auto">
          <a:xfrm>
            <a:off x="251520" y="260648"/>
            <a:ext cx="4646687" cy="648072"/>
          </a:xfrm>
          <a:prstGeom prst="rect">
            <a:avLst/>
          </a:prstGeom>
        </p:spPr>
        <p:txBody>
          <a:bodyPr wrap="none" fromWordArt="1">
            <a:prstTxWarp prst="textCascadeUp">
              <a:avLst>
                <a:gd name="adj" fmla="val 44444"/>
              </a:avLst>
            </a:prstTxWarp>
            <a:scene3d>
              <a:camera prst="legacyPerspectiveFront">
                <a:rot lat="20519999" lon="1080000" rev="0"/>
              </a:camera>
              <a:lightRig rig="legacyHarsh2" dir="b"/>
            </a:scene3d>
            <a:sp3d extrusionH="430200" prstMaterial="legacyMatte">
              <a:extrusionClr>
                <a:srgbClr val="FF6600"/>
              </a:extrusionClr>
            </a:sp3d>
          </a:bodyPr>
          <a:lstStyle/>
          <a:p>
            <a:pPr algn="ctr" rtl="0"/>
            <a:r>
              <a:rPr lang="en-GB" sz="3600" kern="10" spc="0" dirty="0" smtClean="0">
                <a:ln w="9525">
                  <a:round/>
                  <a:headEnd/>
                  <a:tailEnd/>
                </a:ln>
                <a:solidFill>
                  <a:srgbClr val="00B0F0"/>
                </a:solidFill>
                <a:effectLst/>
                <a:latin typeface="Impact"/>
              </a:rPr>
              <a:t>Continued....</a:t>
            </a:r>
            <a:endParaRPr lang="en-GB" sz="3600" kern="10" spc="0" dirty="0">
              <a:ln w="9525">
                <a:round/>
                <a:headEnd/>
                <a:tailEnd/>
              </a:ln>
              <a:solidFill>
                <a:srgbClr val="00B0F0"/>
              </a:solidFill>
              <a:effectLst/>
              <a:latin typeface="Impact"/>
            </a:endParaRPr>
          </a:p>
        </p:txBody>
      </p:sp>
      <p:sp>
        <p:nvSpPr>
          <p:cNvPr id="5" name="TextBox 4"/>
          <p:cNvSpPr txBox="1"/>
          <p:nvPr/>
        </p:nvSpPr>
        <p:spPr>
          <a:xfrm>
            <a:off x="467544" y="1412776"/>
            <a:ext cx="8136904" cy="4001095"/>
          </a:xfrm>
          <a:prstGeom prst="rect">
            <a:avLst/>
          </a:prstGeom>
          <a:noFill/>
        </p:spPr>
        <p:txBody>
          <a:bodyPr wrap="square" rtlCol="0">
            <a:spAutoFit/>
          </a:bodyPr>
          <a:lstStyle/>
          <a:p>
            <a:pPr>
              <a:buFont typeface="Arial" pitchFamily="34" charset="0"/>
              <a:buChar char="•"/>
            </a:pPr>
            <a:r>
              <a:rPr lang="en-GB" sz="2000" dirty="0" smtClean="0">
                <a:latin typeface="Arial Rounded MT Bold" pitchFamily="34" charset="0"/>
              </a:rPr>
              <a:t>Be expected to have skills to utilise in the classroom such as art and creativity, drama or gardening etc</a:t>
            </a:r>
          </a:p>
          <a:p>
            <a:pPr>
              <a:buFont typeface="Arial" pitchFamily="34" charset="0"/>
              <a:buChar char="•"/>
            </a:pPr>
            <a:r>
              <a:rPr lang="en-GB" sz="2000" dirty="0" smtClean="0">
                <a:latin typeface="Arial Rounded MT Bold" pitchFamily="34" charset="0"/>
              </a:rPr>
              <a:t>Be aware of all school policies and procedures including lockdown, fire drills and safe guarding policies</a:t>
            </a:r>
          </a:p>
          <a:p>
            <a:pPr>
              <a:buFont typeface="Arial" pitchFamily="34" charset="0"/>
              <a:buChar char="•"/>
            </a:pPr>
            <a:r>
              <a:rPr lang="en-GB" sz="2000" dirty="0" smtClean="0">
                <a:latin typeface="Arial Rounded MT Bold" pitchFamily="34" charset="0"/>
              </a:rPr>
              <a:t>Be aware of confidentiality issues in guidance with the GDPR (2018) and be sensitive to pupils’ information when sharing appropriately</a:t>
            </a:r>
          </a:p>
          <a:p>
            <a:pPr>
              <a:buFont typeface="Arial" pitchFamily="34" charset="0"/>
              <a:buChar char="•"/>
            </a:pPr>
            <a:r>
              <a:rPr lang="en-GB" sz="2000" dirty="0" smtClean="0">
                <a:latin typeface="Arial Rounded MT Bold" pitchFamily="34" charset="0"/>
              </a:rPr>
              <a:t>Contribute to the behaviour management of pupils in accordance with the school policy and guidance</a:t>
            </a:r>
          </a:p>
          <a:p>
            <a:pPr>
              <a:buFont typeface="Arial" pitchFamily="34" charset="0"/>
              <a:buChar char="•"/>
            </a:pPr>
            <a:r>
              <a:rPr lang="en-GB" sz="2000" dirty="0" smtClean="0">
                <a:latin typeface="Arial Rounded MT Bold" pitchFamily="34" charset="0"/>
              </a:rPr>
              <a:t>Provide general care and welfare for children</a:t>
            </a:r>
          </a:p>
          <a:p>
            <a:pPr>
              <a:buFont typeface="Arial" pitchFamily="34" charset="0"/>
              <a:buChar char="•"/>
            </a:pPr>
            <a:r>
              <a:rPr lang="en-GB" sz="2000" dirty="0">
                <a:latin typeface="Arial Rounded MT Bold" pitchFamily="34" charset="0"/>
              </a:rPr>
              <a:t>D</a:t>
            </a:r>
            <a:r>
              <a:rPr lang="en-GB" sz="2000" dirty="0" smtClean="0">
                <a:latin typeface="Arial Rounded MT Bold" pitchFamily="34" charset="0"/>
              </a:rPr>
              <a:t>uties and responsibilities may be varied on the school’s specifications of the role, </a:t>
            </a:r>
            <a:r>
              <a:rPr lang="en-GB" sz="1400" dirty="0" smtClean="0">
                <a:latin typeface="Arial Rounded MT Bold" pitchFamily="34" charset="0"/>
              </a:rPr>
              <a:t>(</a:t>
            </a:r>
            <a:r>
              <a:rPr lang="en-GB" sz="1400" dirty="0" smtClean="0">
                <a:latin typeface="Arial Rounded MT Bold" pitchFamily="34" charset="0"/>
              </a:rPr>
              <a:t>Witherslack</a:t>
            </a:r>
            <a:r>
              <a:rPr lang="en-GB" sz="1400" dirty="0" smtClean="0">
                <a:latin typeface="Arial Rounded MT Bold" pitchFamily="34" charset="0"/>
              </a:rPr>
              <a:t> Group, 2013 and  National HLTA Partnership, 2016).</a:t>
            </a:r>
            <a:endParaRPr lang="en-GB" sz="1400" dirty="0">
              <a:latin typeface="Arial Rounded MT Bold" pitchFamily="34" charset="0"/>
            </a:endParaRPr>
          </a:p>
        </p:txBody>
      </p:sp>
    </p:spTree>
  </p:cSld>
  <p:clrMapOvr>
    <a:masterClrMapping/>
  </p:clrMapOvr>
  <p:transition spd="slow">
    <p:strips dir="l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120308Tasks"/>
          <p:cNvPicPr>
            <a:picLocks noChangeAspect="1" noChangeArrowheads="1"/>
          </p:cNvPicPr>
          <p:nvPr/>
        </p:nvPicPr>
        <p:blipFill>
          <a:blip r:embed="rId2" cstate="print">
            <a:lum bright="5000"/>
          </a:blip>
          <a:srcRect l="10228" r="17459"/>
          <a:stretch>
            <a:fillRect/>
          </a:stretch>
        </p:blipFill>
        <p:spPr bwMode="auto">
          <a:xfrm>
            <a:off x="0" y="3717032"/>
            <a:ext cx="4500211" cy="3140968"/>
          </a:xfrm>
          <a:prstGeom prst="rect">
            <a:avLst/>
          </a:prstGeom>
          <a:noFill/>
          <a:ln w="9525" algn="in">
            <a:noFill/>
            <a:miter lim="800000"/>
            <a:headEnd/>
            <a:tailEnd/>
          </a:ln>
          <a:effectLst/>
        </p:spPr>
      </p:pic>
      <p:sp>
        <p:nvSpPr>
          <p:cNvPr id="4100" name="WordArt 4"/>
          <p:cNvSpPr>
            <a:spLocks noChangeArrowheads="1" noChangeShapeType="1" noTextEdit="1"/>
          </p:cNvSpPr>
          <p:nvPr/>
        </p:nvSpPr>
        <p:spPr bwMode="auto">
          <a:xfrm>
            <a:off x="323528" y="260648"/>
            <a:ext cx="6264696" cy="936104"/>
          </a:xfrm>
          <a:prstGeom prst="rect">
            <a:avLst/>
          </a:prstGeom>
        </p:spPr>
        <p:txBody>
          <a:bodyPr wrap="none" fromWordArt="1">
            <a:prstTxWarp prst="textTriangle">
              <a:avLst>
                <a:gd name="adj" fmla="val 50000"/>
              </a:avLst>
            </a:prstTxWarp>
            <a:scene3d>
              <a:camera prst="legacyObliqueTopLeft"/>
              <a:lightRig rig="legacyNormal3" dir="r"/>
            </a:scene3d>
            <a:sp3d extrusionH="201600" prstMaterial="legacyMatte">
              <a:extrusionClr>
                <a:srgbClr val="0066CC"/>
              </a:extrusionClr>
            </a:sp3d>
          </a:bodyPr>
          <a:lstStyle/>
          <a:p>
            <a:pPr algn="ctr" rtl="0"/>
            <a:r>
              <a:rPr lang="en-GB" sz="3600" kern="10" spc="0" dirty="0" smtClean="0">
                <a:ln w="9525">
                  <a:round/>
                  <a:headEnd/>
                  <a:tailEnd/>
                </a:ln>
                <a:gradFill rotWithShape="0">
                  <a:gsLst>
                    <a:gs pos="0">
                      <a:srgbClr val="FFFFCC"/>
                    </a:gs>
                    <a:gs pos="100000">
                      <a:srgbClr val="FF9999"/>
                    </a:gs>
                  </a:gsLst>
                  <a:lin ang="5400000" scaled="1"/>
                </a:gradFill>
                <a:effectLst/>
                <a:latin typeface="Times New Roman"/>
                <a:cs typeface="Times New Roman"/>
              </a:rPr>
              <a:t>General tasks performed....</a:t>
            </a:r>
            <a:endParaRPr lang="en-GB" sz="3600" kern="10" spc="0" dirty="0">
              <a:ln w="9525">
                <a:round/>
                <a:headEnd/>
                <a:tailEnd/>
              </a:ln>
              <a:gradFill rotWithShape="0">
                <a:gsLst>
                  <a:gs pos="0">
                    <a:srgbClr val="FFFFCC"/>
                  </a:gs>
                  <a:gs pos="100000">
                    <a:srgbClr val="FF9999"/>
                  </a:gs>
                </a:gsLst>
                <a:lin ang="5400000" scaled="1"/>
              </a:gradFill>
              <a:effectLst/>
              <a:latin typeface="Times New Roman"/>
              <a:cs typeface="Times New Roman"/>
            </a:endParaRPr>
          </a:p>
        </p:txBody>
      </p:sp>
      <p:sp>
        <p:nvSpPr>
          <p:cNvPr id="5" name="TextBox 4"/>
          <p:cNvSpPr txBox="1"/>
          <p:nvPr/>
        </p:nvSpPr>
        <p:spPr>
          <a:xfrm>
            <a:off x="251520" y="1268761"/>
            <a:ext cx="4752528" cy="3508653"/>
          </a:xfrm>
          <a:prstGeom prst="rect">
            <a:avLst/>
          </a:prstGeom>
          <a:noFill/>
        </p:spPr>
        <p:txBody>
          <a:bodyPr wrap="square" rtlCol="0">
            <a:spAutoFit/>
          </a:bodyPr>
          <a:lstStyle/>
          <a:p>
            <a:r>
              <a:rPr lang="en-GB" sz="2400" dirty="0"/>
              <a:t>•Having specialist knowledge of equipment in the school and provide </a:t>
            </a:r>
            <a:r>
              <a:rPr lang="en-GB" sz="2400" dirty="0" smtClean="0"/>
              <a:t>instruction </a:t>
            </a:r>
            <a:r>
              <a:rPr lang="en-GB" sz="2400" dirty="0"/>
              <a:t>on the proper use of that equipment</a:t>
            </a:r>
            <a:r>
              <a:rPr lang="en-GB" sz="2400" dirty="0" smtClean="0"/>
              <a:t>.</a:t>
            </a:r>
          </a:p>
          <a:p>
            <a:r>
              <a:rPr lang="en-GB" sz="2400" dirty="0"/>
              <a:t>•</a:t>
            </a:r>
            <a:r>
              <a:rPr lang="en-GB" sz="2400" dirty="0" smtClean="0"/>
              <a:t>Collecting </a:t>
            </a:r>
            <a:r>
              <a:rPr lang="en-GB" sz="2400" dirty="0"/>
              <a:t>money </a:t>
            </a:r>
          </a:p>
          <a:p>
            <a:r>
              <a:rPr lang="en-GB" sz="2400" dirty="0"/>
              <a:t>•Monitoring and recording absences</a:t>
            </a:r>
          </a:p>
          <a:p>
            <a:r>
              <a:rPr lang="en-GB" sz="2400" dirty="0"/>
              <a:t>•Photocopying</a:t>
            </a:r>
          </a:p>
          <a:p>
            <a:endParaRPr lang="en-GB" dirty="0"/>
          </a:p>
          <a:p>
            <a:pPr>
              <a:buFont typeface="Arial" pitchFamily="34" charset="0"/>
              <a:buChar char="•"/>
            </a:pPr>
            <a:endParaRPr lang="en-GB" dirty="0"/>
          </a:p>
          <a:p>
            <a:endParaRPr lang="en-GB" dirty="0"/>
          </a:p>
        </p:txBody>
      </p:sp>
      <p:sp>
        <p:nvSpPr>
          <p:cNvPr id="6" name="TextBox 5"/>
          <p:cNvSpPr txBox="1"/>
          <p:nvPr/>
        </p:nvSpPr>
        <p:spPr>
          <a:xfrm>
            <a:off x="5220072" y="2924944"/>
            <a:ext cx="4104456" cy="3693319"/>
          </a:xfrm>
          <a:prstGeom prst="rect">
            <a:avLst/>
          </a:prstGeom>
          <a:noFill/>
        </p:spPr>
        <p:txBody>
          <a:bodyPr wrap="square" rtlCol="0">
            <a:spAutoFit/>
          </a:bodyPr>
          <a:lstStyle/>
          <a:p>
            <a:r>
              <a:rPr lang="en-GB" sz="2400" dirty="0" smtClean="0"/>
              <a:t>•Classroom display</a:t>
            </a:r>
          </a:p>
          <a:p>
            <a:r>
              <a:rPr lang="en-GB" sz="2400" dirty="0" smtClean="0"/>
              <a:t>•Processing exam results </a:t>
            </a:r>
          </a:p>
          <a:p>
            <a:r>
              <a:rPr lang="en-GB" sz="2400" dirty="0" smtClean="0"/>
              <a:t>•Administering examinations</a:t>
            </a:r>
          </a:p>
          <a:p>
            <a:r>
              <a:rPr lang="en-GB" sz="2400" dirty="0" smtClean="0"/>
              <a:t>•Invigilating examinations</a:t>
            </a:r>
            <a:endParaRPr lang="en-GB" sz="2400" dirty="0" smtClean="0"/>
          </a:p>
          <a:p>
            <a:r>
              <a:rPr lang="en-GB" sz="2400" dirty="0" smtClean="0"/>
              <a:t>•Cataloguing, preparing, issuing and maintaining equipment and materials</a:t>
            </a:r>
          </a:p>
          <a:p>
            <a:r>
              <a:rPr lang="en-GB" sz="2400" dirty="0" smtClean="0"/>
              <a:t>•Managing pupil data </a:t>
            </a:r>
          </a:p>
          <a:p>
            <a:r>
              <a:rPr lang="en-GB" sz="2400" dirty="0" smtClean="0"/>
              <a:t>•Inputting pupil data. </a:t>
            </a:r>
          </a:p>
          <a:p>
            <a:r>
              <a:rPr lang="en-GB" sz="1600" dirty="0" smtClean="0"/>
              <a:t> (</a:t>
            </a:r>
            <a:r>
              <a:rPr lang="en-GB" sz="1600" dirty="0" smtClean="0"/>
              <a:t>Witherslack</a:t>
            </a:r>
            <a:r>
              <a:rPr lang="en-GB" sz="1600" dirty="0" smtClean="0"/>
              <a:t> Group, 2013)</a:t>
            </a:r>
            <a:endParaRPr lang="en-GB" sz="1600" dirty="0"/>
          </a:p>
        </p:txBody>
      </p:sp>
      <p:pic>
        <p:nvPicPr>
          <p:cNvPr id="4101" name="Picture 5" descr="_Z"/>
          <p:cNvPicPr>
            <a:picLocks noChangeAspect="1" noChangeArrowheads="1"/>
          </p:cNvPicPr>
          <p:nvPr/>
        </p:nvPicPr>
        <p:blipFill>
          <a:blip r:embed="rId3" cstate="print"/>
          <a:srcRect l="4233" t="11586" r="6879" b="13281"/>
          <a:stretch>
            <a:fillRect/>
          </a:stretch>
        </p:blipFill>
        <p:spPr bwMode="auto">
          <a:xfrm>
            <a:off x="3635896" y="5301208"/>
            <a:ext cx="1178678" cy="994916"/>
          </a:xfrm>
          <a:prstGeom prst="rect">
            <a:avLst/>
          </a:prstGeom>
          <a:noFill/>
          <a:ln w="9525" algn="in">
            <a:noFill/>
            <a:miter lim="800000"/>
            <a:headEnd/>
            <a:tailEnd/>
          </a:ln>
          <a:effectLst/>
        </p:spPr>
      </p:pic>
      <p:pic>
        <p:nvPicPr>
          <p:cNvPr id="4102" name="Picture 6" descr="kisspng-clip-art-gold-coin-portable-network-graphics-download-large-pile-of-gold-coins-gold-png-image-5d1449329a6095"/>
          <p:cNvPicPr>
            <a:picLocks noChangeAspect="1" noChangeArrowheads="1"/>
          </p:cNvPicPr>
          <p:nvPr/>
        </p:nvPicPr>
        <p:blipFill>
          <a:blip r:embed="rId4" cstate="print"/>
          <a:srcRect/>
          <a:stretch>
            <a:fillRect/>
          </a:stretch>
        </p:blipFill>
        <p:spPr bwMode="auto">
          <a:xfrm>
            <a:off x="3635896" y="2564904"/>
            <a:ext cx="1003300" cy="646112"/>
          </a:xfrm>
          <a:prstGeom prst="rect">
            <a:avLst/>
          </a:prstGeom>
          <a:noFill/>
          <a:ln w="9525" algn="in">
            <a:noFill/>
            <a:miter lim="800000"/>
            <a:headEnd/>
            <a:tailEnd/>
          </a:ln>
          <a:effectLst/>
        </p:spPr>
      </p:pic>
      <p:pic>
        <p:nvPicPr>
          <p:cNvPr id="4103" name="Picture 7" descr="cartoon-girl-using-photocopier-260nw-180978731"/>
          <p:cNvPicPr>
            <a:picLocks noChangeAspect="1" noChangeArrowheads="1"/>
          </p:cNvPicPr>
          <p:nvPr/>
        </p:nvPicPr>
        <p:blipFill>
          <a:blip r:embed="rId5" cstate="print"/>
          <a:srcRect b="4427"/>
          <a:stretch>
            <a:fillRect/>
          </a:stretch>
        </p:blipFill>
        <p:spPr bwMode="auto">
          <a:xfrm>
            <a:off x="5436096" y="1340768"/>
            <a:ext cx="1873250" cy="1346200"/>
          </a:xfrm>
          <a:prstGeom prst="rect">
            <a:avLst/>
          </a:prstGeom>
          <a:noFill/>
          <a:ln w="9525" algn="in">
            <a:noFill/>
            <a:miter lim="800000"/>
            <a:headEnd/>
            <a:tailEnd/>
          </a:ln>
          <a:effectLst/>
        </p:spPr>
      </p:pic>
      <p:pic>
        <p:nvPicPr>
          <p:cNvPr id="4104" name="Picture 8" descr="f670b7b867cf303491433f7a4bf6670f"/>
          <p:cNvPicPr>
            <a:picLocks noChangeAspect="1" noChangeArrowheads="1"/>
          </p:cNvPicPr>
          <p:nvPr/>
        </p:nvPicPr>
        <p:blipFill>
          <a:blip r:embed="rId6" cstate="print"/>
          <a:srcRect l="15550" t="26402" r="15340" b="24921"/>
          <a:stretch>
            <a:fillRect/>
          </a:stretch>
        </p:blipFill>
        <p:spPr bwMode="auto">
          <a:xfrm>
            <a:off x="7596336" y="476672"/>
            <a:ext cx="1079500" cy="752475"/>
          </a:xfrm>
          <a:prstGeom prst="rect">
            <a:avLst/>
          </a:prstGeom>
          <a:noFill/>
          <a:ln w="9525" algn="in">
            <a:noFill/>
            <a:miter lim="800000"/>
            <a:headEnd/>
            <a:tailEnd/>
          </a:ln>
          <a:effectLst/>
        </p:spPr>
      </p:pic>
    </p:spTree>
  </p:cSld>
  <p:clrMapOvr>
    <a:masterClrMapping/>
  </p:clrMapOvr>
  <p:transition spd="slow">
    <p:zoom/>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white_background_made_of_colorful_pencils_border_stock_photo_Slide01"/>
          <p:cNvPicPr>
            <a:picLocks noChangeAspect="1" noChangeArrowheads="1"/>
          </p:cNvPicPr>
          <p:nvPr/>
        </p:nvPicPr>
        <p:blipFill>
          <a:blip r:embed="rId2" cstate="print">
            <a:lum bright="13000"/>
          </a:blip>
          <a:srcRect r="5440"/>
          <a:stretch>
            <a:fillRect/>
          </a:stretch>
        </p:blipFill>
        <p:spPr bwMode="auto">
          <a:xfrm>
            <a:off x="0" y="0"/>
            <a:ext cx="9144000" cy="6858000"/>
          </a:xfrm>
          <a:prstGeom prst="rect">
            <a:avLst/>
          </a:prstGeom>
          <a:noFill/>
          <a:ln w="9525" algn="in">
            <a:noFill/>
            <a:miter lim="800000"/>
            <a:headEnd/>
            <a:tailEnd/>
          </a:ln>
          <a:effectLst/>
        </p:spPr>
      </p:pic>
      <p:sp>
        <p:nvSpPr>
          <p:cNvPr id="6148" name="WordArt 4"/>
          <p:cNvSpPr>
            <a:spLocks noChangeArrowheads="1" noChangeShapeType="1" noTextEdit="1"/>
          </p:cNvSpPr>
          <p:nvPr/>
        </p:nvSpPr>
        <p:spPr bwMode="auto">
          <a:xfrm>
            <a:off x="1547664" y="1268760"/>
            <a:ext cx="7235825" cy="571500"/>
          </a:xfrm>
          <a:prstGeom prst="rect">
            <a:avLst/>
          </a:prstGeom>
        </p:spPr>
        <p:txBody>
          <a:bodyPr wrap="none" fromWordArt="1">
            <a:prstTxWarp prst="textPlain">
              <a:avLst>
                <a:gd name="adj" fmla="val 50000"/>
              </a:avLst>
            </a:prstTxWarp>
            <a:scene3d>
              <a:camera prst="legacyPerspectiveBottomRight">
                <a:rot lat="0" lon="21239999" rev="0"/>
              </a:camera>
              <a:lightRig rig="legacyHarsh3" dir="l"/>
            </a:scene3d>
            <a:sp3d extrusionH="430200" prstMaterial="legacyMatte">
              <a:extrusionClr>
                <a:srgbClr val="C0C0C0"/>
              </a:extrusionClr>
            </a:sp3d>
          </a:bodyPr>
          <a:lstStyle/>
          <a:p>
            <a:pPr algn="ctr" rtl="0"/>
            <a:r>
              <a:rPr lang="en-GB" sz="3200" kern="10" spc="0" dirty="0" smtClean="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effectLst/>
                <a:latin typeface="Arial Black"/>
              </a:rPr>
              <a:t>What qualities should a HLTA have?</a:t>
            </a:r>
            <a:endParaRPr lang="en-GB" sz="3200" kern="10" spc="0" dirty="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effectLst/>
              <a:latin typeface="Arial Black"/>
            </a:endParaRPr>
          </a:p>
        </p:txBody>
      </p:sp>
      <p:sp>
        <p:nvSpPr>
          <p:cNvPr id="8" name="TextBox 7"/>
          <p:cNvSpPr txBox="1"/>
          <p:nvPr/>
        </p:nvSpPr>
        <p:spPr>
          <a:xfrm rot="926046">
            <a:off x="216079" y="2015960"/>
            <a:ext cx="4104456" cy="830997"/>
          </a:xfrm>
          <a:prstGeom prst="rect">
            <a:avLst/>
          </a:prstGeom>
          <a:noFill/>
        </p:spPr>
        <p:txBody>
          <a:bodyPr wrap="square" rtlCol="0">
            <a:spAutoFit/>
          </a:bodyPr>
          <a:lstStyle/>
          <a:p>
            <a:pPr>
              <a:buFont typeface="Arial" pitchFamily="34" charset="0"/>
              <a:buChar char="•"/>
            </a:pPr>
            <a:r>
              <a:rPr lang="en-GB" sz="2400" dirty="0" smtClean="0">
                <a:latin typeface="Cooper Black" pitchFamily="18" charset="0"/>
              </a:rPr>
              <a:t>Optimistic, motivating and encouraging</a:t>
            </a:r>
            <a:endParaRPr lang="en-GB" sz="2400" dirty="0">
              <a:latin typeface="Cooper Black" pitchFamily="18" charset="0"/>
            </a:endParaRPr>
          </a:p>
        </p:txBody>
      </p:sp>
      <p:sp>
        <p:nvSpPr>
          <p:cNvPr id="9" name="TextBox 8"/>
          <p:cNvSpPr txBox="1"/>
          <p:nvPr/>
        </p:nvSpPr>
        <p:spPr>
          <a:xfrm rot="21102436">
            <a:off x="4320343" y="2381398"/>
            <a:ext cx="4505211" cy="830997"/>
          </a:xfrm>
          <a:prstGeom prst="rect">
            <a:avLst/>
          </a:prstGeom>
          <a:noFill/>
        </p:spPr>
        <p:txBody>
          <a:bodyPr wrap="square" rtlCol="0">
            <a:spAutoFit/>
          </a:bodyPr>
          <a:lstStyle/>
          <a:p>
            <a:pPr>
              <a:buFont typeface="Arial" pitchFamily="34" charset="0"/>
              <a:buChar char="•"/>
            </a:pPr>
            <a:r>
              <a:rPr lang="en-GB" sz="2400" dirty="0" smtClean="0">
                <a:latin typeface="Cooper Black" pitchFamily="18" charset="0"/>
              </a:rPr>
              <a:t>Understanding, fair and empathetic</a:t>
            </a:r>
            <a:endParaRPr lang="en-GB" sz="2400" dirty="0">
              <a:latin typeface="Cooper Black" pitchFamily="18" charset="0"/>
            </a:endParaRPr>
          </a:p>
        </p:txBody>
      </p:sp>
      <p:sp>
        <p:nvSpPr>
          <p:cNvPr id="10" name="TextBox 9"/>
          <p:cNvSpPr txBox="1"/>
          <p:nvPr/>
        </p:nvSpPr>
        <p:spPr>
          <a:xfrm>
            <a:off x="3923928" y="1988840"/>
            <a:ext cx="1800200" cy="461665"/>
          </a:xfrm>
          <a:prstGeom prst="rect">
            <a:avLst/>
          </a:prstGeom>
          <a:noFill/>
        </p:spPr>
        <p:txBody>
          <a:bodyPr wrap="square" rtlCol="0">
            <a:spAutoFit/>
          </a:bodyPr>
          <a:lstStyle/>
          <a:p>
            <a:pPr>
              <a:buFont typeface="Arial" pitchFamily="34" charset="0"/>
              <a:buChar char="•"/>
            </a:pPr>
            <a:r>
              <a:rPr lang="en-GB" sz="2400" dirty="0" smtClean="0">
                <a:latin typeface="Cooper Black" pitchFamily="18" charset="0"/>
              </a:rPr>
              <a:t>Courage</a:t>
            </a:r>
            <a:endParaRPr lang="en-GB" sz="2400" dirty="0">
              <a:latin typeface="Cooper Black" pitchFamily="18" charset="0"/>
            </a:endParaRPr>
          </a:p>
        </p:txBody>
      </p:sp>
      <p:sp>
        <p:nvSpPr>
          <p:cNvPr id="11" name="TextBox 10"/>
          <p:cNvSpPr txBox="1"/>
          <p:nvPr/>
        </p:nvSpPr>
        <p:spPr>
          <a:xfrm rot="21083781">
            <a:off x="725873" y="3256197"/>
            <a:ext cx="3528392" cy="830997"/>
          </a:xfrm>
          <a:prstGeom prst="rect">
            <a:avLst/>
          </a:prstGeom>
          <a:noFill/>
        </p:spPr>
        <p:txBody>
          <a:bodyPr wrap="square" rtlCol="0">
            <a:spAutoFit/>
          </a:bodyPr>
          <a:lstStyle/>
          <a:p>
            <a:pPr>
              <a:buFont typeface="Arial" pitchFamily="34" charset="0"/>
              <a:buChar char="•"/>
            </a:pPr>
            <a:r>
              <a:rPr lang="en-GB" sz="2400" dirty="0" smtClean="0">
                <a:latin typeface="Cooper Black" pitchFamily="18" charset="0"/>
              </a:rPr>
              <a:t>Diverse, prepared and innovative</a:t>
            </a:r>
            <a:endParaRPr lang="en-GB" sz="2400" dirty="0">
              <a:latin typeface="Cooper Black" pitchFamily="18" charset="0"/>
            </a:endParaRPr>
          </a:p>
        </p:txBody>
      </p:sp>
      <p:sp>
        <p:nvSpPr>
          <p:cNvPr id="12" name="TextBox 11"/>
          <p:cNvSpPr txBox="1"/>
          <p:nvPr/>
        </p:nvSpPr>
        <p:spPr>
          <a:xfrm rot="185035">
            <a:off x="6176547" y="3357987"/>
            <a:ext cx="2736304" cy="830997"/>
          </a:xfrm>
          <a:prstGeom prst="rect">
            <a:avLst/>
          </a:prstGeom>
          <a:noFill/>
        </p:spPr>
        <p:txBody>
          <a:bodyPr wrap="square" rtlCol="0">
            <a:spAutoFit/>
          </a:bodyPr>
          <a:lstStyle/>
          <a:p>
            <a:pPr>
              <a:buFont typeface="Arial" pitchFamily="34" charset="0"/>
              <a:buChar char="•"/>
            </a:pPr>
            <a:r>
              <a:rPr lang="en-GB" sz="2400" dirty="0" smtClean="0">
                <a:latin typeface="Cooper Black" pitchFamily="18" charset="0"/>
              </a:rPr>
              <a:t>Social, trusting and confident</a:t>
            </a:r>
            <a:endParaRPr lang="en-GB" sz="2400" dirty="0">
              <a:latin typeface="Cooper Black" pitchFamily="18" charset="0"/>
            </a:endParaRPr>
          </a:p>
        </p:txBody>
      </p:sp>
      <p:sp>
        <p:nvSpPr>
          <p:cNvPr id="13" name="TextBox 12"/>
          <p:cNvSpPr txBox="1"/>
          <p:nvPr/>
        </p:nvSpPr>
        <p:spPr>
          <a:xfrm>
            <a:off x="2555776" y="4077072"/>
            <a:ext cx="4176464" cy="461665"/>
          </a:xfrm>
          <a:prstGeom prst="rect">
            <a:avLst/>
          </a:prstGeom>
          <a:noFill/>
        </p:spPr>
        <p:txBody>
          <a:bodyPr wrap="square" rtlCol="0">
            <a:spAutoFit/>
          </a:bodyPr>
          <a:lstStyle/>
          <a:p>
            <a:pPr>
              <a:buFont typeface="Arial" pitchFamily="34" charset="0"/>
              <a:buChar char="•"/>
            </a:pPr>
            <a:r>
              <a:rPr lang="en-GB" sz="2400" dirty="0" smtClean="0">
                <a:latin typeface="Cooper Black" pitchFamily="18" charset="0"/>
              </a:rPr>
              <a:t>Calmness and patience</a:t>
            </a:r>
            <a:endParaRPr lang="en-GB" sz="2400" dirty="0">
              <a:latin typeface="Cooper Black" pitchFamily="18" charset="0"/>
            </a:endParaRPr>
          </a:p>
        </p:txBody>
      </p:sp>
      <p:sp>
        <p:nvSpPr>
          <p:cNvPr id="14" name="TextBox 13"/>
          <p:cNvSpPr txBox="1"/>
          <p:nvPr/>
        </p:nvSpPr>
        <p:spPr>
          <a:xfrm rot="720866">
            <a:off x="24974" y="4796560"/>
            <a:ext cx="5616624" cy="830997"/>
          </a:xfrm>
          <a:prstGeom prst="rect">
            <a:avLst/>
          </a:prstGeom>
          <a:noFill/>
        </p:spPr>
        <p:txBody>
          <a:bodyPr wrap="square" rtlCol="0">
            <a:spAutoFit/>
          </a:bodyPr>
          <a:lstStyle/>
          <a:p>
            <a:pPr>
              <a:buFont typeface="Arial" pitchFamily="34" charset="0"/>
              <a:buChar char="•"/>
            </a:pPr>
            <a:r>
              <a:rPr lang="en-GB" sz="2400" dirty="0" smtClean="0">
                <a:latin typeface="Cooper Black" pitchFamily="18" charset="0"/>
              </a:rPr>
              <a:t>Passion, commitment, perseverance and determined</a:t>
            </a:r>
            <a:endParaRPr lang="en-GB" sz="2400" dirty="0">
              <a:latin typeface="Cooper Black" pitchFamily="18" charset="0"/>
            </a:endParaRPr>
          </a:p>
        </p:txBody>
      </p:sp>
      <p:sp>
        <p:nvSpPr>
          <p:cNvPr id="15" name="TextBox 14"/>
          <p:cNvSpPr txBox="1"/>
          <p:nvPr/>
        </p:nvSpPr>
        <p:spPr>
          <a:xfrm rot="20833000">
            <a:off x="4641539" y="4549336"/>
            <a:ext cx="4320480" cy="461665"/>
          </a:xfrm>
          <a:prstGeom prst="rect">
            <a:avLst/>
          </a:prstGeom>
          <a:noFill/>
        </p:spPr>
        <p:txBody>
          <a:bodyPr wrap="square" rtlCol="0">
            <a:spAutoFit/>
          </a:bodyPr>
          <a:lstStyle/>
          <a:p>
            <a:pPr>
              <a:buFont typeface="Arial" pitchFamily="34" charset="0"/>
              <a:buChar char="•"/>
            </a:pPr>
            <a:r>
              <a:rPr lang="en-GB" sz="2400" dirty="0" smtClean="0">
                <a:latin typeface="Cooper Black" pitchFamily="18" charset="0"/>
              </a:rPr>
              <a:t>Humility and honesty</a:t>
            </a:r>
            <a:endParaRPr lang="en-GB" sz="2400" dirty="0">
              <a:latin typeface="Cooper Black" pitchFamily="18" charset="0"/>
            </a:endParaRPr>
          </a:p>
        </p:txBody>
      </p:sp>
      <p:sp>
        <p:nvSpPr>
          <p:cNvPr id="16" name="TextBox 15"/>
          <p:cNvSpPr txBox="1"/>
          <p:nvPr/>
        </p:nvSpPr>
        <p:spPr>
          <a:xfrm>
            <a:off x="6228184" y="5301208"/>
            <a:ext cx="2664296" cy="461665"/>
          </a:xfrm>
          <a:prstGeom prst="rect">
            <a:avLst/>
          </a:prstGeom>
          <a:noFill/>
        </p:spPr>
        <p:txBody>
          <a:bodyPr wrap="square" rtlCol="0">
            <a:spAutoFit/>
          </a:bodyPr>
          <a:lstStyle/>
          <a:p>
            <a:pPr>
              <a:buFont typeface="Arial" pitchFamily="34" charset="0"/>
              <a:buChar char="•"/>
            </a:pPr>
            <a:r>
              <a:rPr lang="en-GB" sz="2400" dirty="0" smtClean="0">
                <a:latin typeface="Cooper Black" pitchFamily="18" charset="0"/>
              </a:rPr>
              <a:t>Qualifications</a:t>
            </a:r>
            <a:endParaRPr lang="en-GB" sz="2400" dirty="0">
              <a:latin typeface="Cooper Black" pitchFamily="18" charset="0"/>
            </a:endParaRPr>
          </a:p>
        </p:txBody>
      </p:sp>
      <p:sp>
        <p:nvSpPr>
          <p:cNvPr id="17" name="TextBox 16"/>
          <p:cNvSpPr txBox="1"/>
          <p:nvPr/>
        </p:nvSpPr>
        <p:spPr>
          <a:xfrm>
            <a:off x="1187624" y="5733256"/>
            <a:ext cx="2016224" cy="461665"/>
          </a:xfrm>
          <a:prstGeom prst="rect">
            <a:avLst/>
          </a:prstGeom>
          <a:noFill/>
        </p:spPr>
        <p:txBody>
          <a:bodyPr wrap="square" rtlCol="0">
            <a:spAutoFit/>
          </a:bodyPr>
          <a:lstStyle/>
          <a:p>
            <a:pPr>
              <a:buFont typeface="Arial" pitchFamily="34" charset="0"/>
              <a:buChar char="•"/>
            </a:pPr>
            <a:r>
              <a:rPr lang="en-GB" sz="2400" dirty="0" smtClean="0">
                <a:latin typeface="Cooper Black" pitchFamily="18" charset="0"/>
              </a:rPr>
              <a:t>Reflective</a:t>
            </a:r>
            <a:endParaRPr lang="en-GB" sz="2400" dirty="0">
              <a:latin typeface="Cooper Black" pitchFamily="18" charset="0"/>
            </a:endParaRPr>
          </a:p>
        </p:txBody>
      </p:sp>
      <p:sp>
        <p:nvSpPr>
          <p:cNvPr id="18" name="TextBox 17"/>
          <p:cNvSpPr txBox="1"/>
          <p:nvPr/>
        </p:nvSpPr>
        <p:spPr>
          <a:xfrm>
            <a:off x="827584" y="6334780"/>
            <a:ext cx="5832648" cy="307777"/>
          </a:xfrm>
          <a:prstGeom prst="rect">
            <a:avLst/>
          </a:prstGeom>
          <a:noFill/>
        </p:spPr>
        <p:txBody>
          <a:bodyPr wrap="square" rtlCol="0">
            <a:spAutoFit/>
          </a:bodyPr>
          <a:lstStyle/>
          <a:p>
            <a:r>
              <a:rPr lang="en-GB" sz="1400" dirty="0" smtClean="0"/>
              <a:t>(National HLTA Partnership, 2016, Sutcliffe, 2013 and </a:t>
            </a:r>
            <a:r>
              <a:rPr lang="en-GB" sz="1400" dirty="0" smtClean="0"/>
              <a:t>Zagyvane</a:t>
            </a:r>
            <a:r>
              <a:rPr lang="en-GB" sz="1400" dirty="0" smtClean="0"/>
              <a:t>, 2017).  </a:t>
            </a:r>
            <a:endParaRPr lang="en-GB" sz="1400" dirty="0"/>
          </a:p>
        </p:txBody>
      </p:sp>
      <p:sp>
        <p:nvSpPr>
          <p:cNvPr id="19" name="TextBox 18"/>
          <p:cNvSpPr txBox="1"/>
          <p:nvPr/>
        </p:nvSpPr>
        <p:spPr>
          <a:xfrm>
            <a:off x="251520" y="2852936"/>
            <a:ext cx="1939955" cy="461665"/>
          </a:xfrm>
          <a:prstGeom prst="rect">
            <a:avLst/>
          </a:prstGeom>
          <a:noFill/>
        </p:spPr>
        <p:txBody>
          <a:bodyPr wrap="none" rtlCol="0">
            <a:spAutoFit/>
          </a:bodyPr>
          <a:lstStyle/>
          <a:p>
            <a:pPr>
              <a:buFont typeface="Arial" pitchFamily="34" charset="0"/>
              <a:buChar char="•"/>
            </a:pPr>
            <a:r>
              <a:rPr lang="en-GB" sz="2400" dirty="0" smtClean="0">
                <a:latin typeface="Cooper Black" pitchFamily="18" charset="0"/>
              </a:rPr>
              <a:t>Ambitious</a:t>
            </a:r>
            <a:endParaRPr lang="en-GB" sz="2400" dirty="0">
              <a:latin typeface="Cooper Black" pitchFamily="18" charset="0"/>
            </a:endParaRPr>
          </a:p>
        </p:txBody>
      </p:sp>
      <p:sp>
        <p:nvSpPr>
          <p:cNvPr id="20" name="TextBox 19"/>
          <p:cNvSpPr txBox="1"/>
          <p:nvPr/>
        </p:nvSpPr>
        <p:spPr>
          <a:xfrm>
            <a:off x="3347864" y="5949280"/>
            <a:ext cx="5375959" cy="461665"/>
          </a:xfrm>
          <a:prstGeom prst="rect">
            <a:avLst/>
          </a:prstGeom>
          <a:noFill/>
        </p:spPr>
        <p:txBody>
          <a:bodyPr wrap="none" rtlCol="0">
            <a:spAutoFit/>
          </a:bodyPr>
          <a:lstStyle/>
          <a:p>
            <a:pPr>
              <a:buFont typeface="Arial" pitchFamily="34" charset="0"/>
              <a:buChar char="•"/>
            </a:pPr>
            <a:r>
              <a:rPr lang="en-GB" sz="2400" dirty="0" smtClean="0">
                <a:latin typeface="Cooper Black" pitchFamily="18" charset="0"/>
              </a:rPr>
              <a:t>Persistent in putting pupils first</a:t>
            </a:r>
            <a:endParaRPr lang="en-GB" sz="2400" dirty="0">
              <a:latin typeface="Cooper Black" pitchFamily="18" charset="0"/>
            </a:endParaRPr>
          </a:p>
        </p:txBody>
      </p:sp>
    </p:spTree>
  </p:cSld>
  <p:clrMapOvr>
    <a:masterClrMapping/>
  </p:clrMapOvr>
  <p:transition spd="slow">
    <p:dissolv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notepad-surrounded-by-school-supplies_23-2148224253"/>
          <p:cNvPicPr>
            <a:picLocks noChangeAspect="1" noChangeArrowheads="1"/>
          </p:cNvPicPr>
          <p:nvPr/>
        </p:nvPicPr>
        <p:blipFill>
          <a:blip r:embed="rId2" cstate="print">
            <a:lum bright="10000"/>
          </a:blip>
          <a:srcRect/>
          <a:stretch>
            <a:fillRect/>
          </a:stretch>
        </p:blipFill>
        <p:spPr bwMode="auto">
          <a:xfrm>
            <a:off x="0" y="0"/>
            <a:ext cx="9144000" cy="6858001"/>
          </a:xfrm>
          <a:prstGeom prst="rect">
            <a:avLst/>
          </a:prstGeom>
          <a:noFill/>
          <a:ln w="9525" algn="in">
            <a:noFill/>
            <a:miter lim="800000"/>
            <a:headEnd/>
            <a:tailEnd/>
          </a:ln>
          <a:effectLst/>
        </p:spPr>
      </p:pic>
      <p:sp>
        <p:nvSpPr>
          <p:cNvPr id="7172" name="WordArt 4"/>
          <p:cNvSpPr>
            <a:spLocks noChangeArrowheads="1" noChangeShapeType="1" noTextEdit="1"/>
          </p:cNvSpPr>
          <p:nvPr/>
        </p:nvSpPr>
        <p:spPr bwMode="auto">
          <a:xfrm>
            <a:off x="251520" y="332656"/>
            <a:ext cx="5986462" cy="706313"/>
          </a:xfrm>
          <a:prstGeom prst="rect">
            <a:avLst/>
          </a:prstGeom>
        </p:spPr>
        <p:txBody>
          <a:bodyPr wrap="none" fromWordArt="1">
            <a:prstTxWarp prst="textPlain">
              <a:avLst>
                <a:gd name="adj" fmla="val 50000"/>
              </a:avLst>
            </a:prstTxWarp>
            <a:scene3d>
              <a:camera prst="legacyPerspectiveTopLeft"/>
              <a:lightRig rig="legacyNormal3" dir="r"/>
            </a:scene3d>
            <a:sp3d extrusionH="201600" prstMaterial="legacyMetal">
              <a:extrusionClr>
                <a:srgbClr val="FFFFFF"/>
              </a:extrusionClr>
            </a:sp3d>
          </a:bodyPr>
          <a:lstStyle/>
          <a:p>
            <a:pPr algn="ctr" rtl="0"/>
            <a:r>
              <a:rPr lang="en-GB" sz="3600" kern="10" spc="0" dirty="0" smtClean="0">
                <a:ln w="9525">
                  <a:round/>
                  <a:headEnd/>
                  <a:tailEnd/>
                </a:l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effectLst/>
                <a:latin typeface="Times New Roman"/>
                <a:cs typeface="Times New Roman"/>
              </a:rPr>
              <a:t>Professional standards.....</a:t>
            </a:r>
            <a:endParaRPr lang="en-GB" sz="3600" kern="10" spc="0" dirty="0">
              <a:ln w="9525">
                <a:round/>
                <a:headEnd/>
                <a:tailEnd/>
              </a:l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effectLst/>
              <a:latin typeface="Times New Roman"/>
              <a:cs typeface="Times New Roman"/>
            </a:endParaRPr>
          </a:p>
        </p:txBody>
      </p:sp>
      <p:sp>
        <p:nvSpPr>
          <p:cNvPr id="5" name="Rectangle 4"/>
          <p:cNvSpPr/>
          <p:nvPr/>
        </p:nvSpPr>
        <p:spPr>
          <a:xfrm>
            <a:off x="2483768" y="2060848"/>
            <a:ext cx="4104456" cy="1015663"/>
          </a:xfrm>
          <a:prstGeom prst="rect">
            <a:avLst/>
          </a:prstGeom>
          <a:noFill/>
        </p:spPr>
        <p:txBody>
          <a:bodyPr wrap="square" lIns="91440" tIns="45720" rIns="91440" bIns="45720">
            <a:spAutoFit/>
          </a:bodyPr>
          <a:lstStyle/>
          <a:p>
            <a:pPr algn="ctr"/>
            <a:r>
              <a:rPr lang="en-US" sz="6000" b="1" cap="all" spc="0" dirty="0" smtClean="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rPr>
              <a:t>Teamwork</a:t>
            </a:r>
            <a:endParaRPr lang="en-US" sz="6000" b="1" cap="all" spc="0" dirty="0">
              <a:ln w="9000" cmpd="sng">
                <a:solidFill>
                  <a:schemeClr val="accent4">
                    <a:shade val="50000"/>
                    <a:satMod val="120000"/>
                  </a:schemeClr>
                </a:solidFill>
                <a:prstDash val="solid"/>
              </a:ln>
              <a:gradFill>
                <a:gsLst>
                  <a:gs pos="0">
                    <a:schemeClr val="accent4">
                      <a:shade val="20000"/>
                      <a:satMod val="245000"/>
                    </a:schemeClr>
                  </a:gs>
                  <a:gs pos="43000">
                    <a:schemeClr val="accent4">
                      <a:satMod val="255000"/>
                    </a:schemeClr>
                  </a:gs>
                  <a:gs pos="48000">
                    <a:schemeClr val="accent4">
                      <a:shade val="85000"/>
                      <a:satMod val="255000"/>
                    </a:schemeClr>
                  </a:gs>
                  <a:gs pos="100000">
                    <a:schemeClr val="accent4">
                      <a:shade val="20000"/>
                      <a:satMod val="245000"/>
                    </a:schemeClr>
                  </a:gs>
                </a:gsLst>
                <a:lin ang="5400000"/>
              </a:gradFill>
              <a:effectLst>
                <a:reflection blurRad="12700" stA="28000" endPos="45000" dist="1000" dir="5400000" sy="-100000" algn="bl" rotWithShape="0"/>
              </a:effectLst>
            </a:endParaRPr>
          </a:p>
        </p:txBody>
      </p:sp>
      <p:sp>
        <p:nvSpPr>
          <p:cNvPr id="6" name="TextBox 5"/>
          <p:cNvSpPr txBox="1"/>
          <p:nvPr/>
        </p:nvSpPr>
        <p:spPr>
          <a:xfrm>
            <a:off x="2771800" y="3068960"/>
            <a:ext cx="3528392" cy="2062103"/>
          </a:xfrm>
          <a:prstGeom prst="rect">
            <a:avLst/>
          </a:prstGeom>
          <a:noFill/>
        </p:spPr>
        <p:txBody>
          <a:bodyPr wrap="square" rtlCol="0">
            <a:spAutoFit/>
          </a:bodyPr>
          <a:lstStyle/>
          <a:p>
            <a:r>
              <a:rPr lang="en-GB" sz="1600" b="1" dirty="0" smtClean="0"/>
              <a:t>Teamwork is the willingness of a group of people working together cohesively, towards a common goal or purpose.  It is creating a positive atmosphere, supporting one another and combining individual strengths to enhance team performance,</a:t>
            </a:r>
            <a:r>
              <a:rPr lang="en-GB" sz="1400" b="1" dirty="0" smtClean="0"/>
              <a:t> </a:t>
            </a:r>
            <a:r>
              <a:rPr lang="en-GB" sz="1400" dirty="0" smtClean="0"/>
              <a:t>(The Happy Manager, 2007-2020).</a:t>
            </a:r>
            <a:endParaRPr lang="en-GB" sz="1400" dirty="0"/>
          </a:p>
        </p:txBody>
      </p:sp>
      <p:sp>
        <p:nvSpPr>
          <p:cNvPr id="9" name="TextBox 8"/>
          <p:cNvSpPr txBox="1"/>
          <p:nvPr/>
        </p:nvSpPr>
        <p:spPr>
          <a:xfrm>
            <a:off x="323528" y="1124744"/>
            <a:ext cx="2592288" cy="830997"/>
          </a:xfrm>
          <a:prstGeom prst="rect">
            <a:avLst/>
          </a:prstGeom>
          <a:noFill/>
        </p:spPr>
        <p:txBody>
          <a:bodyPr wrap="square" rtlCol="0">
            <a:spAutoFit/>
          </a:bodyPr>
          <a:lstStyle/>
          <a:p>
            <a:pPr>
              <a:buFont typeface="Wingdings" pitchFamily="2" charset="2"/>
              <a:buChar char="ü"/>
            </a:pPr>
            <a:r>
              <a:rPr lang="en-GB" sz="2400" dirty="0" smtClean="0">
                <a:latin typeface="Gill Sans Ultra Bold" pitchFamily="34" charset="0"/>
              </a:rPr>
              <a:t>Clear direction</a:t>
            </a:r>
            <a:endParaRPr lang="en-GB" sz="2400" dirty="0">
              <a:latin typeface="Gill Sans Ultra Bold" pitchFamily="34" charset="0"/>
            </a:endParaRPr>
          </a:p>
        </p:txBody>
      </p:sp>
      <p:sp>
        <p:nvSpPr>
          <p:cNvPr id="10" name="TextBox 9"/>
          <p:cNvSpPr txBox="1"/>
          <p:nvPr/>
        </p:nvSpPr>
        <p:spPr>
          <a:xfrm>
            <a:off x="0" y="2780928"/>
            <a:ext cx="2016224" cy="461665"/>
          </a:xfrm>
          <a:prstGeom prst="rect">
            <a:avLst/>
          </a:prstGeom>
          <a:noFill/>
        </p:spPr>
        <p:txBody>
          <a:bodyPr wrap="square" rtlCol="0">
            <a:spAutoFit/>
          </a:bodyPr>
          <a:lstStyle/>
          <a:p>
            <a:pPr>
              <a:buFont typeface="Wingdings" pitchFamily="2" charset="2"/>
              <a:buChar char="ü"/>
            </a:pPr>
            <a:r>
              <a:rPr lang="en-GB" sz="2400" dirty="0">
                <a:latin typeface="Gill Sans Ultra Bold" pitchFamily="34" charset="0"/>
              </a:rPr>
              <a:t>P</a:t>
            </a:r>
            <a:r>
              <a:rPr lang="en-GB" sz="2400" dirty="0" smtClean="0">
                <a:latin typeface="Gill Sans Ultra Bold" pitchFamily="34" charset="0"/>
              </a:rPr>
              <a:t>ositive</a:t>
            </a:r>
            <a:endParaRPr lang="en-GB" sz="2400" dirty="0">
              <a:latin typeface="Gill Sans Ultra Bold" pitchFamily="34" charset="0"/>
            </a:endParaRPr>
          </a:p>
        </p:txBody>
      </p:sp>
      <p:sp>
        <p:nvSpPr>
          <p:cNvPr id="11" name="TextBox 10"/>
          <p:cNvSpPr txBox="1"/>
          <p:nvPr/>
        </p:nvSpPr>
        <p:spPr>
          <a:xfrm>
            <a:off x="1331640" y="6165304"/>
            <a:ext cx="4248472" cy="461665"/>
          </a:xfrm>
          <a:prstGeom prst="rect">
            <a:avLst/>
          </a:prstGeom>
          <a:noFill/>
        </p:spPr>
        <p:txBody>
          <a:bodyPr wrap="square" rtlCol="0">
            <a:spAutoFit/>
          </a:bodyPr>
          <a:lstStyle/>
          <a:p>
            <a:pPr>
              <a:buFont typeface="Wingdings" pitchFamily="2" charset="2"/>
              <a:buChar char="ü"/>
            </a:pPr>
            <a:r>
              <a:rPr lang="en-GB" sz="2400" dirty="0" smtClean="0">
                <a:latin typeface="Gill Sans Ultra Bold" pitchFamily="34" charset="0"/>
              </a:rPr>
              <a:t>Open and honest</a:t>
            </a:r>
            <a:endParaRPr lang="en-GB" sz="2400" dirty="0">
              <a:latin typeface="Gill Sans Ultra Bold" pitchFamily="34" charset="0"/>
            </a:endParaRPr>
          </a:p>
        </p:txBody>
      </p:sp>
      <p:sp>
        <p:nvSpPr>
          <p:cNvPr id="12" name="TextBox 11"/>
          <p:cNvSpPr txBox="1"/>
          <p:nvPr/>
        </p:nvSpPr>
        <p:spPr>
          <a:xfrm>
            <a:off x="0" y="4077072"/>
            <a:ext cx="2267744" cy="461665"/>
          </a:xfrm>
          <a:prstGeom prst="rect">
            <a:avLst/>
          </a:prstGeom>
          <a:noFill/>
        </p:spPr>
        <p:txBody>
          <a:bodyPr wrap="square" rtlCol="0">
            <a:spAutoFit/>
          </a:bodyPr>
          <a:lstStyle/>
          <a:p>
            <a:pPr>
              <a:buFont typeface="Wingdings" pitchFamily="2" charset="2"/>
              <a:buChar char="ü"/>
            </a:pPr>
            <a:r>
              <a:rPr lang="en-GB" sz="2400" dirty="0">
                <a:latin typeface="Gill Sans Ultra Bold" pitchFamily="34" charset="0"/>
              </a:rPr>
              <a:t>S</a:t>
            </a:r>
            <a:r>
              <a:rPr lang="en-GB" sz="2400" dirty="0" smtClean="0">
                <a:latin typeface="Gill Sans Ultra Bold" pitchFamily="34" charset="0"/>
              </a:rPr>
              <a:t>trength</a:t>
            </a:r>
            <a:endParaRPr lang="en-GB" sz="2400" dirty="0">
              <a:latin typeface="Gill Sans Ultra Bold" pitchFamily="34" charset="0"/>
            </a:endParaRPr>
          </a:p>
        </p:txBody>
      </p:sp>
      <p:sp>
        <p:nvSpPr>
          <p:cNvPr id="13" name="TextBox 12"/>
          <p:cNvSpPr txBox="1"/>
          <p:nvPr/>
        </p:nvSpPr>
        <p:spPr>
          <a:xfrm>
            <a:off x="6732240" y="548680"/>
            <a:ext cx="2664296" cy="830997"/>
          </a:xfrm>
          <a:prstGeom prst="rect">
            <a:avLst/>
          </a:prstGeom>
          <a:noFill/>
        </p:spPr>
        <p:txBody>
          <a:bodyPr wrap="square" rtlCol="0">
            <a:spAutoFit/>
          </a:bodyPr>
          <a:lstStyle/>
          <a:p>
            <a:pPr>
              <a:buFont typeface="Wingdings" pitchFamily="2" charset="2"/>
              <a:buChar char="ü"/>
            </a:pPr>
            <a:r>
              <a:rPr lang="en-GB" sz="2400" dirty="0" smtClean="0">
                <a:latin typeface="Gill Sans Ultra Bold" pitchFamily="34" charset="0"/>
              </a:rPr>
              <a:t>Defined roles</a:t>
            </a:r>
            <a:endParaRPr lang="en-GB" sz="2400" dirty="0">
              <a:latin typeface="Gill Sans Ultra Bold" pitchFamily="34" charset="0"/>
            </a:endParaRPr>
          </a:p>
        </p:txBody>
      </p:sp>
      <p:sp>
        <p:nvSpPr>
          <p:cNvPr id="14" name="TextBox 13"/>
          <p:cNvSpPr txBox="1"/>
          <p:nvPr/>
        </p:nvSpPr>
        <p:spPr>
          <a:xfrm>
            <a:off x="7164288" y="2564904"/>
            <a:ext cx="2195736" cy="461665"/>
          </a:xfrm>
          <a:prstGeom prst="rect">
            <a:avLst/>
          </a:prstGeom>
          <a:noFill/>
        </p:spPr>
        <p:txBody>
          <a:bodyPr wrap="square" rtlCol="0">
            <a:spAutoFit/>
          </a:bodyPr>
          <a:lstStyle/>
          <a:p>
            <a:pPr>
              <a:buFont typeface="Wingdings" pitchFamily="2" charset="2"/>
              <a:buChar char="ü"/>
            </a:pPr>
            <a:r>
              <a:rPr lang="en-GB" sz="2400" dirty="0">
                <a:latin typeface="Gill Sans Ultra Bold" pitchFamily="34" charset="0"/>
              </a:rPr>
              <a:t>R</a:t>
            </a:r>
            <a:r>
              <a:rPr lang="en-GB" sz="2400" dirty="0" smtClean="0">
                <a:latin typeface="Gill Sans Ultra Bold" pitchFamily="34" charset="0"/>
              </a:rPr>
              <a:t>espect</a:t>
            </a:r>
            <a:endParaRPr lang="en-GB" sz="2400" dirty="0">
              <a:latin typeface="Gill Sans Ultra Bold" pitchFamily="34" charset="0"/>
            </a:endParaRPr>
          </a:p>
        </p:txBody>
      </p:sp>
      <p:sp>
        <p:nvSpPr>
          <p:cNvPr id="15" name="TextBox 14"/>
          <p:cNvSpPr txBox="1"/>
          <p:nvPr/>
        </p:nvSpPr>
        <p:spPr>
          <a:xfrm>
            <a:off x="7164288" y="4509120"/>
            <a:ext cx="2267744" cy="830997"/>
          </a:xfrm>
          <a:prstGeom prst="rect">
            <a:avLst/>
          </a:prstGeom>
          <a:noFill/>
        </p:spPr>
        <p:txBody>
          <a:bodyPr wrap="square" rtlCol="0">
            <a:spAutoFit/>
          </a:bodyPr>
          <a:lstStyle/>
          <a:p>
            <a:pPr>
              <a:buFont typeface="Wingdings" pitchFamily="2" charset="2"/>
              <a:buChar char="ü"/>
            </a:pPr>
            <a:r>
              <a:rPr lang="en-GB" sz="2400" dirty="0" smtClean="0">
                <a:latin typeface="Gill Sans Ultra Bold" pitchFamily="34" charset="0"/>
              </a:rPr>
              <a:t>Common goals</a:t>
            </a:r>
            <a:endParaRPr lang="en-GB" sz="2400" dirty="0">
              <a:latin typeface="Gill Sans Ultra Bold" pitchFamily="34" charset="0"/>
            </a:endParaRPr>
          </a:p>
        </p:txBody>
      </p:sp>
      <p:sp>
        <p:nvSpPr>
          <p:cNvPr id="16" name="TextBox 15"/>
          <p:cNvSpPr txBox="1"/>
          <p:nvPr/>
        </p:nvSpPr>
        <p:spPr>
          <a:xfrm>
            <a:off x="5652120" y="6093296"/>
            <a:ext cx="3168352" cy="461665"/>
          </a:xfrm>
          <a:prstGeom prst="rect">
            <a:avLst/>
          </a:prstGeom>
          <a:noFill/>
        </p:spPr>
        <p:txBody>
          <a:bodyPr wrap="square" rtlCol="0">
            <a:spAutoFit/>
          </a:bodyPr>
          <a:lstStyle/>
          <a:p>
            <a:pPr>
              <a:buFont typeface="Wingdings" pitchFamily="2" charset="2"/>
              <a:buChar char="ü"/>
            </a:pPr>
            <a:r>
              <a:rPr lang="en-GB" sz="2400" dirty="0" smtClean="0">
                <a:latin typeface="Gill Sans Ultra Bold" pitchFamily="34" charset="0"/>
              </a:rPr>
              <a:t>Collaboration</a:t>
            </a:r>
            <a:endParaRPr lang="en-GB" sz="2400" dirty="0">
              <a:latin typeface="Gill Sans Ultra Bold" pitchFamily="34" charset="0"/>
            </a:endParaRPr>
          </a:p>
        </p:txBody>
      </p:sp>
      <p:sp>
        <p:nvSpPr>
          <p:cNvPr id="18" name="Down Arrow 17"/>
          <p:cNvSpPr/>
          <p:nvPr/>
        </p:nvSpPr>
        <p:spPr>
          <a:xfrm>
            <a:off x="4355976" y="5733256"/>
            <a:ext cx="216024" cy="43608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Down Arrow 18"/>
          <p:cNvSpPr/>
          <p:nvPr/>
        </p:nvSpPr>
        <p:spPr>
          <a:xfrm rot="20089665">
            <a:off x="5869930" y="5394313"/>
            <a:ext cx="265507" cy="74485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Down Arrow 19"/>
          <p:cNvSpPr/>
          <p:nvPr/>
        </p:nvSpPr>
        <p:spPr>
          <a:xfrm rot="18192862">
            <a:off x="6969988" y="4536300"/>
            <a:ext cx="299945" cy="43469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Down Arrow 20"/>
          <p:cNvSpPr/>
          <p:nvPr/>
        </p:nvSpPr>
        <p:spPr>
          <a:xfrm rot="2614002">
            <a:off x="1691244" y="3675109"/>
            <a:ext cx="302056" cy="53737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Down Arrow 21"/>
          <p:cNvSpPr/>
          <p:nvPr/>
        </p:nvSpPr>
        <p:spPr>
          <a:xfrm rot="5400000">
            <a:off x="1922397" y="2838243"/>
            <a:ext cx="280732" cy="31011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Down Arrow 22"/>
          <p:cNvSpPr/>
          <p:nvPr/>
        </p:nvSpPr>
        <p:spPr>
          <a:xfrm rot="7207820">
            <a:off x="2031296" y="1330289"/>
            <a:ext cx="315625" cy="30103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Down Arrow 23"/>
          <p:cNvSpPr/>
          <p:nvPr/>
        </p:nvSpPr>
        <p:spPr>
          <a:xfrm rot="12944971">
            <a:off x="6526605" y="1162715"/>
            <a:ext cx="246595" cy="36159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Down Arrow 24"/>
          <p:cNvSpPr/>
          <p:nvPr/>
        </p:nvSpPr>
        <p:spPr>
          <a:xfrm rot="16200000">
            <a:off x="6886546" y="2626622"/>
            <a:ext cx="339986" cy="36056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6" name="TextBox 25"/>
          <p:cNvSpPr txBox="1"/>
          <p:nvPr/>
        </p:nvSpPr>
        <p:spPr>
          <a:xfrm>
            <a:off x="4067944" y="6550223"/>
            <a:ext cx="1584176" cy="307777"/>
          </a:xfrm>
          <a:prstGeom prst="rect">
            <a:avLst/>
          </a:prstGeom>
          <a:noFill/>
        </p:spPr>
        <p:txBody>
          <a:bodyPr wrap="square" rtlCol="0">
            <a:spAutoFit/>
          </a:bodyPr>
          <a:lstStyle/>
          <a:p>
            <a:r>
              <a:rPr lang="en-GB" sz="1400" dirty="0" smtClean="0"/>
              <a:t>Schoultz</a:t>
            </a:r>
            <a:r>
              <a:rPr lang="en-GB" sz="1400" dirty="0" smtClean="0"/>
              <a:t>, 2017).</a:t>
            </a:r>
            <a:endParaRPr lang="en-GB" sz="1400" dirty="0"/>
          </a:p>
        </p:txBody>
      </p:sp>
      <p:sp>
        <p:nvSpPr>
          <p:cNvPr id="27" name="TextBox 26"/>
          <p:cNvSpPr txBox="1"/>
          <p:nvPr/>
        </p:nvSpPr>
        <p:spPr>
          <a:xfrm>
            <a:off x="179512" y="5445224"/>
            <a:ext cx="4031040" cy="461665"/>
          </a:xfrm>
          <a:prstGeom prst="rect">
            <a:avLst/>
          </a:prstGeom>
          <a:noFill/>
        </p:spPr>
        <p:txBody>
          <a:bodyPr wrap="none" rtlCol="0">
            <a:spAutoFit/>
          </a:bodyPr>
          <a:lstStyle/>
          <a:p>
            <a:pPr>
              <a:buFont typeface="Wingdings" pitchFamily="2" charset="2"/>
              <a:buChar char="ü"/>
            </a:pPr>
            <a:r>
              <a:rPr lang="en-GB" sz="2400" dirty="0" smtClean="0">
                <a:latin typeface="Gill Sans Ultra Bold" pitchFamily="34" charset="0"/>
              </a:rPr>
              <a:t>Pedagogical values</a:t>
            </a:r>
            <a:endParaRPr lang="en-GB" sz="2400" dirty="0">
              <a:latin typeface="Gill Sans Ultra Bold" pitchFamily="34" charset="0"/>
            </a:endParaRPr>
          </a:p>
        </p:txBody>
      </p:sp>
      <p:sp>
        <p:nvSpPr>
          <p:cNvPr id="28" name="Down Arrow 27"/>
          <p:cNvSpPr/>
          <p:nvPr/>
        </p:nvSpPr>
        <p:spPr>
          <a:xfrm rot="2614002">
            <a:off x="1763251" y="4971253"/>
            <a:ext cx="302056" cy="53737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ransition spd="slow">
    <p:circl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5E9EFF"/>
            </a:gs>
            <a:gs pos="39999">
              <a:srgbClr val="85C2FF"/>
            </a:gs>
            <a:gs pos="70000">
              <a:srgbClr val="C4D6EB"/>
            </a:gs>
            <a:gs pos="100000">
              <a:srgbClr val="FFEBFA"/>
            </a:gs>
          </a:gsLst>
          <a:lin ang="5400000" scaled="0"/>
        </a:gradFill>
        <a:effectLst/>
      </p:bgPr>
    </p:bg>
    <p:spTree>
      <p:nvGrpSpPr>
        <p:cNvPr id="1" name=""/>
        <p:cNvGrpSpPr/>
        <p:nvPr/>
      </p:nvGrpSpPr>
      <p:grpSpPr>
        <a:xfrm>
          <a:off x="0" y="0"/>
          <a:ext cx="0" cy="0"/>
          <a:chOff x="0" y="0"/>
          <a:chExt cx="0" cy="0"/>
        </a:xfrm>
      </p:grpSpPr>
      <p:pic>
        <p:nvPicPr>
          <p:cNvPr id="9220" name="Picture 4" descr="chatbubbles-internet-communication-technology-triangular-node-pattern-background-1007274860-5c0023124cedfd0026731a9f"/>
          <p:cNvPicPr>
            <a:picLocks noChangeAspect="1" noChangeArrowheads="1"/>
          </p:cNvPicPr>
          <p:nvPr/>
        </p:nvPicPr>
        <p:blipFill>
          <a:blip r:embed="rId2" cstate="print"/>
          <a:srcRect l="2815" r="2887"/>
          <a:stretch>
            <a:fillRect/>
          </a:stretch>
        </p:blipFill>
        <p:spPr bwMode="auto">
          <a:xfrm>
            <a:off x="7308304" y="1844824"/>
            <a:ext cx="1617832" cy="1080120"/>
          </a:xfrm>
          <a:prstGeom prst="rect">
            <a:avLst/>
          </a:prstGeom>
          <a:noFill/>
          <a:ln w="9525" algn="in">
            <a:noFill/>
            <a:miter lim="800000"/>
            <a:headEnd/>
            <a:tailEnd/>
          </a:ln>
          <a:effectLst/>
        </p:spPr>
      </p:pic>
      <p:pic>
        <p:nvPicPr>
          <p:cNvPr id="9222" name="Picture 6" descr="Moments when communication isn't working #24 - cartoon | Marketing ..."/>
          <p:cNvPicPr>
            <a:picLocks noChangeAspect="1" noChangeArrowheads="1"/>
          </p:cNvPicPr>
          <p:nvPr/>
        </p:nvPicPr>
        <p:blipFill>
          <a:blip r:embed="rId3" cstate="print"/>
          <a:srcRect/>
          <a:stretch>
            <a:fillRect/>
          </a:stretch>
        </p:blipFill>
        <p:spPr bwMode="auto">
          <a:xfrm>
            <a:off x="179512" y="1890050"/>
            <a:ext cx="1512168" cy="1111888"/>
          </a:xfrm>
          <a:prstGeom prst="rect">
            <a:avLst/>
          </a:prstGeom>
          <a:noFill/>
        </p:spPr>
      </p:pic>
      <p:pic>
        <p:nvPicPr>
          <p:cNvPr id="9223" name="Picture 7" descr="_Z"/>
          <p:cNvPicPr>
            <a:picLocks noChangeAspect="1" noChangeArrowheads="1"/>
          </p:cNvPicPr>
          <p:nvPr/>
        </p:nvPicPr>
        <p:blipFill>
          <a:blip r:embed="rId4" cstate="print"/>
          <a:srcRect l="4233" t="11586" r="6879" b="13281"/>
          <a:stretch>
            <a:fillRect/>
          </a:stretch>
        </p:blipFill>
        <p:spPr bwMode="auto">
          <a:xfrm>
            <a:off x="251520" y="5301208"/>
            <a:ext cx="1023696" cy="864096"/>
          </a:xfrm>
          <a:prstGeom prst="rect">
            <a:avLst/>
          </a:prstGeom>
          <a:noFill/>
          <a:ln w="9525" algn="in">
            <a:noFill/>
            <a:miter lim="800000"/>
            <a:headEnd/>
            <a:tailEnd/>
          </a:ln>
          <a:effectLst/>
        </p:spPr>
      </p:pic>
      <p:sp>
        <p:nvSpPr>
          <p:cNvPr id="9225" name="AutoShape 9" descr="So You're an America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9227" name="AutoShape 11" descr="So You're an American?"/>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9228" name="Picture 12" descr="201-2012556_identifying-low-and-high-context-communication-part-language"/>
          <p:cNvPicPr>
            <a:picLocks noChangeAspect="1" noChangeArrowheads="1"/>
          </p:cNvPicPr>
          <p:nvPr/>
        </p:nvPicPr>
        <p:blipFill>
          <a:blip r:embed="rId5" cstate="print"/>
          <a:srcRect l="10071" t="4179" r="9889" b="4814"/>
          <a:stretch>
            <a:fillRect/>
          </a:stretch>
        </p:blipFill>
        <p:spPr bwMode="auto">
          <a:xfrm>
            <a:off x="7812360" y="260648"/>
            <a:ext cx="1115616" cy="1091013"/>
          </a:xfrm>
          <a:prstGeom prst="rect">
            <a:avLst/>
          </a:prstGeom>
          <a:noFill/>
          <a:ln w="9525" algn="in">
            <a:noFill/>
            <a:miter lim="800000"/>
            <a:headEnd/>
            <a:tailEnd/>
          </a:ln>
          <a:effectLst/>
        </p:spPr>
      </p:pic>
      <p:pic>
        <p:nvPicPr>
          <p:cNvPr id="9229" name="Picture 13" descr="gddZhuWs4bcGHoxHJLF9g2UOJdC1QkMJncmy4Puv5YGvNqov9xy6VN1asMmEZ2Pg6ydQ1zaO-R7Zwln0_VVKTnodB_0UlRw"/>
          <p:cNvPicPr>
            <a:picLocks noChangeAspect="1" noChangeArrowheads="1"/>
          </p:cNvPicPr>
          <p:nvPr/>
        </p:nvPicPr>
        <p:blipFill>
          <a:blip r:embed="rId6" cstate="print"/>
          <a:srcRect/>
          <a:stretch>
            <a:fillRect/>
          </a:stretch>
        </p:blipFill>
        <p:spPr bwMode="auto">
          <a:xfrm>
            <a:off x="4571999" y="476672"/>
            <a:ext cx="1206613" cy="936104"/>
          </a:xfrm>
          <a:prstGeom prst="rect">
            <a:avLst/>
          </a:prstGeom>
          <a:noFill/>
          <a:ln w="9525" algn="in">
            <a:noFill/>
            <a:miter lim="800000"/>
            <a:headEnd/>
            <a:tailEnd/>
          </a:ln>
          <a:effectLst/>
        </p:spPr>
      </p:pic>
      <p:pic>
        <p:nvPicPr>
          <p:cNvPr id="9230" name="Picture 14" descr="95555389-stock-illustration-illustration-of-stickman-kids-showing-four-basic-skills-for-english-from-listening-speaking-reading-"/>
          <p:cNvPicPr>
            <a:picLocks noChangeAspect="1" noChangeArrowheads="1"/>
          </p:cNvPicPr>
          <p:nvPr/>
        </p:nvPicPr>
        <p:blipFill>
          <a:blip r:embed="rId7" cstate="print"/>
          <a:srcRect/>
          <a:stretch>
            <a:fillRect/>
          </a:stretch>
        </p:blipFill>
        <p:spPr bwMode="auto">
          <a:xfrm>
            <a:off x="323528" y="548680"/>
            <a:ext cx="1368153" cy="888349"/>
          </a:xfrm>
          <a:prstGeom prst="rect">
            <a:avLst/>
          </a:prstGeom>
          <a:noFill/>
          <a:ln w="9525" algn="in">
            <a:noFill/>
            <a:miter lim="800000"/>
            <a:headEnd/>
            <a:tailEnd/>
          </a:ln>
          <a:effectLst/>
        </p:spPr>
      </p:pic>
      <p:sp>
        <p:nvSpPr>
          <p:cNvPr id="12" name="Rectangle 11"/>
          <p:cNvSpPr/>
          <p:nvPr/>
        </p:nvSpPr>
        <p:spPr>
          <a:xfrm>
            <a:off x="1835696" y="1988840"/>
            <a:ext cx="5505161" cy="923330"/>
          </a:xfrm>
          <a:prstGeom prst="rect">
            <a:avLst/>
          </a:prstGeom>
          <a:noFill/>
        </p:spPr>
        <p:txBody>
          <a:bodyPr wrap="none" lIns="91440" tIns="45720" rIns="91440" bIns="45720">
            <a:spAutoFit/>
            <a:scene3d>
              <a:camera prst="orthographicFront"/>
              <a:lightRig rig="flat" dir="tl">
                <a:rot lat="0" lon="0" rev="6600000"/>
              </a:lightRig>
            </a:scene3d>
            <a:sp3d extrusionH="25400" contourW="8890">
              <a:bevelT w="38100" h="31750"/>
              <a:contourClr>
                <a:schemeClr val="accent2">
                  <a:shade val="75000"/>
                </a:schemeClr>
              </a:contourClr>
            </a:sp3d>
          </a:bodyPr>
          <a:lstStyle/>
          <a:p>
            <a:pPr algn="ctr"/>
            <a:r>
              <a:rPr lang="en-US" sz="5400" b="1" cap="none" spc="0" dirty="0" smtClean="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rPr>
              <a:t>COMMUNICATION</a:t>
            </a:r>
            <a:endParaRPr lang="en-US" sz="5400" b="1" cap="none" spc="0" dirty="0">
              <a:ln w="11430"/>
              <a:gradFill>
                <a:gsLst>
                  <a:gs pos="0">
                    <a:schemeClr val="accent2">
                      <a:tint val="70000"/>
                      <a:satMod val="245000"/>
                    </a:schemeClr>
                  </a:gs>
                  <a:gs pos="75000">
                    <a:schemeClr val="accent2">
                      <a:tint val="90000"/>
                      <a:shade val="60000"/>
                      <a:satMod val="240000"/>
                    </a:schemeClr>
                  </a:gs>
                  <a:gs pos="100000">
                    <a:schemeClr val="accent2">
                      <a:tint val="100000"/>
                      <a:shade val="50000"/>
                      <a:satMod val="240000"/>
                    </a:schemeClr>
                  </a:gs>
                </a:gsLst>
                <a:lin ang="5400000"/>
              </a:gradFill>
              <a:effectLst>
                <a:outerShdw blurRad="50800" dist="39000" dir="5460000" algn="tl">
                  <a:srgbClr val="000000">
                    <a:alpha val="38000"/>
                  </a:srgbClr>
                </a:outerShdw>
              </a:effectLst>
            </a:endParaRPr>
          </a:p>
        </p:txBody>
      </p:sp>
      <p:sp>
        <p:nvSpPr>
          <p:cNvPr id="13" name="TextBox 12"/>
          <p:cNvSpPr txBox="1"/>
          <p:nvPr/>
        </p:nvSpPr>
        <p:spPr>
          <a:xfrm>
            <a:off x="2483768" y="2852936"/>
            <a:ext cx="4536504" cy="1292662"/>
          </a:xfrm>
          <a:prstGeom prst="rect">
            <a:avLst/>
          </a:prstGeom>
          <a:noFill/>
        </p:spPr>
        <p:txBody>
          <a:bodyPr wrap="square" rtlCol="0">
            <a:spAutoFit/>
          </a:bodyPr>
          <a:lstStyle/>
          <a:p>
            <a:r>
              <a:rPr lang="en-GB" sz="1600" b="1" dirty="0" smtClean="0"/>
              <a:t>Communication is an exchange of information by speaking, writing or using other medium.  It is a process of transmitting and sharing ideas, opinion, facts and values from one person to another,</a:t>
            </a:r>
            <a:r>
              <a:rPr lang="en-GB" sz="1600" dirty="0" smtClean="0"/>
              <a:t> </a:t>
            </a:r>
            <a:r>
              <a:rPr lang="en-GB" sz="1400" dirty="0" smtClean="0"/>
              <a:t>(</a:t>
            </a:r>
            <a:r>
              <a:rPr lang="en-GB" sz="1400" dirty="0" smtClean="0"/>
              <a:t>Quora</a:t>
            </a:r>
            <a:r>
              <a:rPr lang="en-GB" sz="1400" dirty="0" smtClean="0"/>
              <a:t>, 2019).</a:t>
            </a:r>
            <a:endParaRPr lang="en-GB" sz="1400" dirty="0"/>
          </a:p>
        </p:txBody>
      </p:sp>
      <p:sp>
        <p:nvSpPr>
          <p:cNvPr id="15" name="TextBox 14"/>
          <p:cNvSpPr txBox="1"/>
          <p:nvPr/>
        </p:nvSpPr>
        <p:spPr>
          <a:xfrm>
            <a:off x="179512" y="1484784"/>
            <a:ext cx="2232248" cy="400110"/>
          </a:xfrm>
          <a:prstGeom prst="rect">
            <a:avLst/>
          </a:prstGeom>
          <a:noFill/>
        </p:spPr>
        <p:txBody>
          <a:bodyPr wrap="square" rtlCol="0">
            <a:spAutoFit/>
          </a:bodyPr>
          <a:lstStyle/>
          <a:p>
            <a:pPr>
              <a:buFont typeface="Wingdings" pitchFamily="2" charset="2"/>
              <a:buChar char="ü"/>
            </a:pPr>
            <a:r>
              <a:rPr lang="en-GB" sz="2000" dirty="0" smtClean="0">
                <a:latin typeface="Gill Sans Ultra Bold" pitchFamily="34" charset="0"/>
              </a:rPr>
              <a:t>Congruent</a:t>
            </a:r>
            <a:endParaRPr lang="en-GB" sz="2000" dirty="0">
              <a:latin typeface="Gill Sans Ultra Bold" pitchFamily="34" charset="0"/>
            </a:endParaRPr>
          </a:p>
        </p:txBody>
      </p:sp>
      <p:sp>
        <p:nvSpPr>
          <p:cNvPr id="16" name="TextBox 15"/>
          <p:cNvSpPr txBox="1"/>
          <p:nvPr/>
        </p:nvSpPr>
        <p:spPr>
          <a:xfrm>
            <a:off x="3203848" y="1484784"/>
            <a:ext cx="2808312" cy="707886"/>
          </a:xfrm>
          <a:prstGeom prst="rect">
            <a:avLst/>
          </a:prstGeom>
          <a:noFill/>
        </p:spPr>
        <p:txBody>
          <a:bodyPr wrap="square" rtlCol="0">
            <a:spAutoFit/>
          </a:bodyPr>
          <a:lstStyle/>
          <a:p>
            <a:pPr>
              <a:buFont typeface="Wingdings" pitchFamily="2" charset="2"/>
              <a:buChar char="ü"/>
            </a:pPr>
            <a:r>
              <a:rPr lang="en-GB" sz="2000" dirty="0" smtClean="0">
                <a:latin typeface="Gill Sans Ultra Bold" pitchFamily="34" charset="0"/>
              </a:rPr>
              <a:t>Courteous and considerate</a:t>
            </a:r>
            <a:endParaRPr lang="en-GB" sz="2000" dirty="0">
              <a:latin typeface="Gill Sans Ultra Bold" pitchFamily="34" charset="0"/>
            </a:endParaRPr>
          </a:p>
        </p:txBody>
      </p:sp>
      <p:sp>
        <p:nvSpPr>
          <p:cNvPr id="17" name="TextBox 16"/>
          <p:cNvSpPr txBox="1"/>
          <p:nvPr/>
        </p:nvSpPr>
        <p:spPr>
          <a:xfrm>
            <a:off x="6084168" y="1196752"/>
            <a:ext cx="2736304" cy="707886"/>
          </a:xfrm>
          <a:prstGeom prst="rect">
            <a:avLst/>
          </a:prstGeom>
          <a:noFill/>
        </p:spPr>
        <p:txBody>
          <a:bodyPr wrap="square" rtlCol="0">
            <a:spAutoFit/>
          </a:bodyPr>
          <a:lstStyle/>
          <a:p>
            <a:pPr>
              <a:buFont typeface="Wingdings" pitchFamily="2" charset="2"/>
              <a:buChar char="ü"/>
            </a:pPr>
            <a:r>
              <a:rPr lang="en-GB" sz="2000" dirty="0" smtClean="0">
                <a:latin typeface="Gill Sans Ultra Bold" pitchFamily="34" charset="0"/>
              </a:rPr>
              <a:t>Effective communication</a:t>
            </a:r>
            <a:endParaRPr lang="en-GB" sz="2000" dirty="0">
              <a:latin typeface="Gill Sans Ultra Bold" pitchFamily="34" charset="0"/>
            </a:endParaRPr>
          </a:p>
        </p:txBody>
      </p:sp>
      <p:sp>
        <p:nvSpPr>
          <p:cNvPr id="18" name="TextBox 17"/>
          <p:cNvSpPr txBox="1"/>
          <p:nvPr/>
        </p:nvSpPr>
        <p:spPr>
          <a:xfrm>
            <a:off x="1187624" y="2996952"/>
            <a:ext cx="1368152" cy="400110"/>
          </a:xfrm>
          <a:prstGeom prst="rect">
            <a:avLst/>
          </a:prstGeom>
          <a:noFill/>
        </p:spPr>
        <p:txBody>
          <a:bodyPr wrap="square" rtlCol="0">
            <a:spAutoFit/>
          </a:bodyPr>
          <a:lstStyle/>
          <a:p>
            <a:pPr>
              <a:buFont typeface="Wingdings" pitchFamily="2" charset="2"/>
              <a:buChar char="ü"/>
            </a:pPr>
            <a:r>
              <a:rPr lang="en-GB" sz="2000" dirty="0" smtClean="0">
                <a:latin typeface="Gill Sans Ultra Bold" pitchFamily="34" charset="0"/>
              </a:rPr>
              <a:t>Clear</a:t>
            </a:r>
            <a:endParaRPr lang="en-GB" sz="2000" dirty="0">
              <a:latin typeface="Gill Sans Ultra Bold" pitchFamily="34" charset="0"/>
            </a:endParaRPr>
          </a:p>
        </p:txBody>
      </p:sp>
      <p:sp>
        <p:nvSpPr>
          <p:cNvPr id="19" name="TextBox 18"/>
          <p:cNvSpPr txBox="1"/>
          <p:nvPr/>
        </p:nvSpPr>
        <p:spPr>
          <a:xfrm>
            <a:off x="1979712" y="548680"/>
            <a:ext cx="2520280" cy="707886"/>
          </a:xfrm>
          <a:prstGeom prst="rect">
            <a:avLst/>
          </a:prstGeom>
          <a:noFill/>
        </p:spPr>
        <p:txBody>
          <a:bodyPr wrap="square" rtlCol="0">
            <a:spAutoFit/>
          </a:bodyPr>
          <a:lstStyle/>
          <a:p>
            <a:pPr>
              <a:buFont typeface="Wingdings" pitchFamily="2" charset="2"/>
              <a:buChar char="ü"/>
            </a:pPr>
            <a:r>
              <a:rPr lang="en-GB" sz="2000" dirty="0" smtClean="0">
                <a:latin typeface="Gill Sans Ultra Bold" pitchFamily="34" charset="0"/>
              </a:rPr>
              <a:t>Good listening skills</a:t>
            </a:r>
            <a:endParaRPr lang="en-GB" sz="2000" dirty="0">
              <a:latin typeface="Gill Sans Ultra Bold" pitchFamily="34" charset="0"/>
            </a:endParaRPr>
          </a:p>
        </p:txBody>
      </p:sp>
      <p:sp>
        <p:nvSpPr>
          <p:cNvPr id="20" name="TextBox 19"/>
          <p:cNvSpPr txBox="1"/>
          <p:nvPr/>
        </p:nvSpPr>
        <p:spPr>
          <a:xfrm>
            <a:off x="6012160" y="188640"/>
            <a:ext cx="1728192" cy="707886"/>
          </a:xfrm>
          <a:prstGeom prst="rect">
            <a:avLst/>
          </a:prstGeom>
          <a:noFill/>
        </p:spPr>
        <p:txBody>
          <a:bodyPr wrap="square" rtlCol="0">
            <a:spAutoFit/>
          </a:bodyPr>
          <a:lstStyle/>
          <a:p>
            <a:pPr>
              <a:buFont typeface="Wingdings" pitchFamily="2" charset="2"/>
              <a:buChar char="ü"/>
            </a:pPr>
            <a:r>
              <a:rPr lang="en-GB" sz="2000" dirty="0" smtClean="0">
                <a:latin typeface="Gill Sans Ultra Bold" pitchFamily="34" charset="0"/>
              </a:rPr>
              <a:t>Positive attitudes</a:t>
            </a:r>
            <a:endParaRPr lang="en-GB" sz="2000" dirty="0">
              <a:latin typeface="Gill Sans Ultra Bold" pitchFamily="34" charset="0"/>
            </a:endParaRPr>
          </a:p>
        </p:txBody>
      </p:sp>
      <p:sp>
        <p:nvSpPr>
          <p:cNvPr id="21" name="TextBox 20"/>
          <p:cNvSpPr txBox="1"/>
          <p:nvPr/>
        </p:nvSpPr>
        <p:spPr>
          <a:xfrm>
            <a:off x="7271792" y="3068960"/>
            <a:ext cx="1872208" cy="400110"/>
          </a:xfrm>
          <a:prstGeom prst="rect">
            <a:avLst/>
          </a:prstGeom>
          <a:noFill/>
        </p:spPr>
        <p:txBody>
          <a:bodyPr wrap="square" rtlCol="0">
            <a:spAutoFit/>
          </a:bodyPr>
          <a:lstStyle/>
          <a:p>
            <a:pPr>
              <a:buFont typeface="Wingdings" pitchFamily="2" charset="2"/>
              <a:buChar char="ü"/>
            </a:pPr>
            <a:r>
              <a:rPr lang="en-GB" sz="2000" dirty="0" smtClean="0">
                <a:latin typeface="Gill Sans Ultra Bold" pitchFamily="34" charset="0"/>
              </a:rPr>
              <a:t>Relevant</a:t>
            </a:r>
            <a:endParaRPr lang="en-GB" sz="2000" dirty="0">
              <a:latin typeface="Gill Sans Ultra Bold" pitchFamily="34" charset="0"/>
            </a:endParaRPr>
          </a:p>
        </p:txBody>
      </p:sp>
      <p:sp>
        <p:nvSpPr>
          <p:cNvPr id="23" name="Rectangle 22"/>
          <p:cNvSpPr/>
          <p:nvPr/>
        </p:nvSpPr>
        <p:spPr>
          <a:xfrm>
            <a:off x="179512" y="0"/>
            <a:ext cx="3282259" cy="400110"/>
          </a:xfrm>
          <a:prstGeom prst="rect">
            <a:avLst/>
          </a:prstGeom>
          <a:noFill/>
        </p:spPr>
        <p:txBody>
          <a:bodyPr wrap="square" lIns="91440" tIns="45720" rIns="91440" bIns="45720">
            <a:spAutoFit/>
          </a:bodyPr>
          <a:lstStyle/>
          <a:p>
            <a:pPr algn="ctr"/>
            <a:r>
              <a:rPr lang="en-US" sz="2000" b="1" cap="none" spc="0" dirty="0" smtClean="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Standards of communication</a:t>
            </a:r>
            <a:endParaRPr lang="en-US" sz="2000" b="1" cap="none" spc="0"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endParaRPr>
          </a:p>
        </p:txBody>
      </p:sp>
      <p:sp>
        <p:nvSpPr>
          <p:cNvPr id="25" name="Rectangle 24"/>
          <p:cNvSpPr/>
          <p:nvPr/>
        </p:nvSpPr>
        <p:spPr>
          <a:xfrm>
            <a:off x="179512" y="4149080"/>
            <a:ext cx="3132140" cy="400110"/>
          </a:xfrm>
          <a:prstGeom prst="rect">
            <a:avLst/>
          </a:prstGeom>
          <a:noFill/>
        </p:spPr>
        <p:txBody>
          <a:bodyPr wrap="none" lIns="91440" tIns="45720" rIns="91440" bIns="45720">
            <a:spAutoFit/>
          </a:bodyPr>
          <a:lstStyle/>
          <a:p>
            <a:pPr algn="ctr"/>
            <a:r>
              <a:rPr lang="en-US" sz="2000" b="1" cap="none" spc="0" dirty="0" smtClean="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rPr>
              <a:t>Methods of communication</a:t>
            </a:r>
            <a:endParaRPr lang="en-US" sz="2000" b="1" cap="none" spc="0" dirty="0">
              <a:ln w="24500" cmpd="dbl">
                <a:solidFill>
                  <a:schemeClr val="accent2">
                    <a:shade val="85000"/>
                    <a:satMod val="155000"/>
                  </a:schemeClr>
                </a:solidFill>
                <a:prstDash val="solid"/>
                <a:miter lim="800000"/>
              </a:ln>
              <a:gradFill>
                <a:gsLst>
                  <a:gs pos="10000">
                    <a:schemeClr val="accent2">
                      <a:tint val="10000"/>
                      <a:satMod val="155000"/>
                    </a:schemeClr>
                  </a:gs>
                  <a:gs pos="60000">
                    <a:schemeClr val="accent2">
                      <a:tint val="30000"/>
                      <a:satMod val="155000"/>
                    </a:schemeClr>
                  </a:gs>
                  <a:gs pos="100000">
                    <a:schemeClr val="accent2">
                      <a:tint val="73000"/>
                      <a:satMod val="155000"/>
                    </a:schemeClr>
                  </a:gs>
                </a:gsLst>
                <a:lin ang="5400000"/>
              </a:gradFill>
              <a:effectLst>
                <a:outerShdw blurRad="38100" dist="38100" dir="7020000" algn="tl">
                  <a:srgbClr val="000000">
                    <a:alpha val="35000"/>
                  </a:srgbClr>
                </a:outerShdw>
              </a:effectLst>
            </a:endParaRPr>
          </a:p>
        </p:txBody>
      </p:sp>
      <p:sp>
        <p:nvSpPr>
          <p:cNvPr id="26" name="TextBox 25"/>
          <p:cNvSpPr txBox="1"/>
          <p:nvPr/>
        </p:nvSpPr>
        <p:spPr>
          <a:xfrm>
            <a:off x="0" y="3501008"/>
            <a:ext cx="1728192" cy="400110"/>
          </a:xfrm>
          <a:prstGeom prst="rect">
            <a:avLst/>
          </a:prstGeom>
          <a:noFill/>
        </p:spPr>
        <p:txBody>
          <a:bodyPr wrap="square" rtlCol="0">
            <a:spAutoFit/>
          </a:bodyPr>
          <a:lstStyle/>
          <a:p>
            <a:pPr>
              <a:buFont typeface="Wingdings" pitchFamily="2" charset="2"/>
              <a:buChar char="ü"/>
            </a:pPr>
            <a:r>
              <a:rPr lang="en-GB" sz="2000" dirty="0" smtClean="0">
                <a:latin typeface="Gill Sans Ultra Bold" pitchFamily="34" charset="0"/>
              </a:rPr>
              <a:t>Correct</a:t>
            </a:r>
            <a:endParaRPr lang="en-GB" sz="2000" dirty="0">
              <a:latin typeface="Gill Sans Ultra Bold" pitchFamily="34" charset="0"/>
            </a:endParaRPr>
          </a:p>
        </p:txBody>
      </p:sp>
      <p:sp>
        <p:nvSpPr>
          <p:cNvPr id="27" name="TextBox 26"/>
          <p:cNvSpPr txBox="1"/>
          <p:nvPr/>
        </p:nvSpPr>
        <p:spPr>
          <a:xfrm>
            <a:off x="0" y="4725144"/>
            <a:ext cx="3275856" cy="461665"/>
          </a:xfrm>
          <a:prstGeom prst="rect">
            <a:avLst/>
          </a:prstGeom>
          <a:noFill/>
        </p:spPr>
        <p:txBody>
          <a:bodyPr wrap="square" rtlCol="0">
            <a:spAutoFit/>
          </a:bodyPr>
          <a:lstStyle/>
          <a:p>
            <a:pPr>
              <a:buFont typeface="Wingdings" pitchFamily="2" charset="2"/>
              <a:buChar char="ü"/>
            </a:pPr>
            <a:r>
              <a:rPr lang="en-GB" sz="2400" dirty="0" smtClean="0">
                <a:latin typeface="Berlin Sans FB" pitchFamily="34" charset="0"/>
              </a:rPr>
              <a:t>Verbal and non verbal</a:t>
            </a:r>
            <a:endParaRPr lang="en-GB" sz="2400" dirty="0">
              <a:latin typeface="Berlin Sans FB" pitchFamily="34" charset="0"/>
            </a:endParaRPr>
          </a:p>
        </p:txBody>
      </p:sp>
      <p:sp>
        <p:nvSpPr>
          <p:cNvPr id="28" name="TextBox 27"/>
          <p:cNvSpPr txBox="1"/>
          <p:nvPr/>
        </p:nvSpPr>
        <p:spPr>
          <a:xfrm>
            <a:off x="7415808" y="4581128"/>
            <a:ext cx="1728192" cy="461665"/>
          </a:xfrm>
          <a:prstGeom prst="rect">
            <a:avLst/>
          </a:prstGeom>
          <a:noFill/>
        </p:spPr>
        <p:txBody>
          <a:bodyPr wrap="square" rtlCol="0">
            <a:spAutoFit/>
          </a:bodyPr>
          <a:lstStyle/>
          <a:p>
            <a:pPr>
              <a:buFont typeface="Wingdings" pitchFamily="2" charset="2"/>
              <a:buChar char="ü"/>
            </a:pPr>
            <a:r>
              <a:rPr lang="en-GB" sz="2400" dirty="0" smtClean="0">
                <a:latin typeface="Berlin Sans FB" pitchFamily="34" charset="0"/>
              </a:rPr>
              <a:t>Meetings</a:t>
            </a:r>
            <a:endParaRPr lang="en-GB" sz="2400" dirty="0">
              <a:latin typeface="Berlin Sans FB" pitchFamily="34" charset="0"/>
            </a:endParaRPr>
          </a:p>
        </p:txBody>
      </p:sp>
      <p:sp>
        <p:nvSpPr>
          <p:cNvPr id="29" name="TextBox 28"/>
          <p:cNvSpPr txBox="1"/>
          <p:nvPr/>
        </p:nvSpPr>
        <p:spPr>
          <a:xfrm>
            <a:off x="5580112" y="4437112"/>
            <a:ext cx="1656184" cy="461665"/>
          </a:xfrm>
          <a:prstGeom prst="rect">
            <a:avLst/>
          </a:prstGeom>
          <a:noFill/>
        </p:spPr>
        <p:txBody>
          <a:bodyPr wrap="square" rtlCol="0">
            <a:spAutoFit/>
          </a:bodyPr>
          <a:lstStyle/>
          <a:p>
            <a:pPr>
              <a:buFont typeface="Wingdings" pitchFamily="2" charset="2"/>
              <a:buChar char="ü"/>
            </a:pPr>
            <a:r>
              <a:rPr lang="en-GB" sz="2400" dirty="0" smtClean="0">
                <a:latin typeface="Berlin Sans FB" pitchFamily="34" charset="0"/>
              </a:rPr>
              <a:t>Written</a:t>
            </a:r>
            <a:endParaRPr lang="en-GB" sz="2400" dirty="0">
              <a:latin typeface="Berlin Sans FB" pitchFamily="34" charset="0"/>
            </a:endParaRPr>
          </a:p>
        </p:txBody>
      </p:sp>
      <p:sp>
        <p:nvSpPr>
          <p:cNvPr id="31" name="TextBox 30"/>
          <p:cNvSpPr txBox="1"/>
          <p:nvPr/>
        </p:nvSpPr>
        <p:spPr>
          <a:xfrm>
            <a:off x="2483768" y="5805264"/>
            <a:ext cx="4752528" cy="830997"/>
          </a:xfrm>
          <a:prstGeom prst="rect">
            <a:avLst/>
          </a:prstGeom>
          <a:noFill/>
        </p:spPr>
        <p:txBody>
          <a:bodyPr wrap="square" rtlCol="0">
            <a:spAutoFit/>
          </a:bodyPr>
          <a:lstStyle/>
          <a:p>
            <a:pPr>
              <a:buFont typeface="Wingdings" pitchFamily="2" charset="2"/>
              <a:buChar char="ü"/>
            </a:pPr>
            <a:r>
              <a:rPr lang="en-GB" sz="2400" dirty="0" smtClean="0">
                <a:latin typeface="Berlin Sans FB" pitchFamily="34" charset="0"/>
              </a:rPr>
              <a:t>Body language, facial expressions and sign language</a:t>
            </a:r>
            <a:endParaRPr lang="en-GB" sz="2400" dirty="0">
              <a:latin typeface="Berlin Sans FB" pitchFamily="34" charset="0"/>
            </a:endParaRPr>
          </a:p>
        </p:txBody>
      </p:sp>
      <p:sp>
        <p:nvSpPr>
          <p:cNvPr id="32" name="TextBox 31"/>
          <p:cNvSpPr txBox="1"/>
          <p:nvPr/>
        </p:nvSpPr>
        <p:spPr>
          <a:xfrm>
            <a:off x="1475656" y="5301208"/>
            <a:ext cx="3384376" cy="461665"/>
          </a:xfrm>
          <a:prstGeom prst="rect">
            <a:avLst/>
          </a:prstGeom>
          <a:noFill/>
        </p:spPr>
        <p:txBody>
          <a:bodyPr wrap="square" rtlCol="0">
            <a:spAutoFit/>
          </a:bodyPr>
          <a:lstStyle/>
          <a:p>
            <a:pPr>
              <a:buFont typeface="Wingdings" pitchFamily="2" charset="2"/>
              <a:buChar char="ü"/>
            </a:pPr>
            <a:r>
              <a:rPr lang="en-GB" sz="2400" dirty="0" smtClean="0">
                <a:latin typeface="Berlin Sans FB" pitchFamily="34" charset="0"/>
              </a:rPr>
              <a:t>Digital – Email, phone </a:t>
            </a:r>
            <a:endParaRPr lang="en-GB" sz="2400" dirty="0">
              <a:latin typeface="Berlin Sans FB" pitchFamily="34" charset="0"/>
            </a:endParaRPr>
          </a:p>
        </p:txBody>
      </p:sp>
      <p:pic>
        <p:nvPicPr>
          <p:cNvPr id="9232" name="Picture 16" descr="sim4051-512"/>
          <p:cNvPicPr>
            <a:picLocks noChangeAspect="1" noChangeArrowheads="1"/>
          </p:cNvPicPr>
          <p:nvPr/>
        </p:nvPicPr>
        <p:blipFill>
          <a:blip r:embed="rId8" cstate="print"/>
          <a:srcRect l="13239" t="9695" r="12943" b="9105"/>
          <a:stretch>
            <a:fillRect/>
          </a:stretch>
        </p:blipFill>
        <p:spPr bwMode="auto">
          <a:xfrm>
            <a:off x="5004048" y="5085184"/>
            <a:ext cx="559968" cy="616150"/>
          </a:xfrm>
          <a:prstGeom prst="rect">
            <a:avLst/>
          </a:prstGeom>
          <a:noFill/>
          <a:ln w="9525" algn="in">
            <a:noFill/>
            <a:miter lim="800000"/>
            <a:headEnd/>
            <a:tailEnd/>
          </a:ln>
          <a:effectLst/>
        </p:spPr>
      </p:pic>
      <p:pic>
        <p:nvPicPr>
          <p:cNvPr id="9233" name="Picture 17" descr="writing-pad-vector-722161"/>
          <p:cNvPicPr>
            <a:picLocks noChangeAspect="1" noChangeArrowheads="1"/>
          </p:cNvPicPr>
          <p:nvPr/>
        </p:nvPicPr>
        <p:blipFill>
          <a:blip r:embed="rId9" cstate="print"/>
          <a:srcRect l="2209" t="4179" r="6172" b="20686"/>
          <a:stretch>
            <a:fillRect/>
          </a:stretch>
        </p:blipFill>
        <p:spPr bwMode="auto">
          <a:xfrm>
            <a:off x="4716016" y="4077072"/>
            <a:ext cx="936104" cy="599254"/>
          </a:xfrm>
          <a:prstGeom prst="rect">
            <a:avLst/>
          </a:prstGeom>
          <a:noFill/>
          <a:ln w="9525" algn="in">
            <a:noFill/>
            <a:miter lim="800000"/>
            <a:headEnd/>
            <a:tailEnd/>
          </a:ln>
          <a:effectLst/>
        </p:spPr>
      </p:pic>
      <p:pic>
        <p:nvPicPr>
          <p:cNvPr id="9234" name="Picture 18" descr="Meeting1-1024x604"/>
          <p:cNvPicPr>
            <a:picLocks noChangeAspect="1" noChangeArrowheads="1"/>
          </p:cNvPicPr>
          <p:nvPr/>
        </p:nvPicPr>
        <p:blipFill>
          <a:blip r:embed="rId10" cstate="print"/>
          <a:srcRect l="3685" r="5032"/>
          <a:stretch>
            <a:fillRect/>
          </a:stretch>
        </p:blipFill>
        <p:spPr bwMode="auto">
          <a:xfrm>
            <a:off x="7092280" y="3645024"/>
            <a:ext cx="1439862" cy="930275"/>
          </a:xfrm>
          <a:prstGeom prst="rect">
            <a:avLst/>
          </a:prstGeom>
          <a:noFill/>
          <a:ln w="9525" algn="in">
            <a:noFill/>
            <a:miter lim="800000"/>
            <a:headEnd/>
            <a:tailEnd/>
          </a:ln>
          <a:effectLst/>
        </p:spPr>
      </p:pic>
      <p:pic>
        <p:nvPicPr>
          <p:cNvPr id="9235" name="Picture 19" descr="shutterstock_133251941"/>
          <p:cNvPicPr>
            <a:picLocks noChangeAspect="1" noChangeArrowheads="1"/>
          </p:cNvPicPr>
          <p:nvPr/>
        </p:nvPicPr>
        <p:blipFill>
          <a:blip r:embed="rId11" cstate="print"/>
          <a:srcRect/>
          <a:stretch>
            <a:fillRect/>
          </a:stretch>
        </p:blipFill>
        <p:spPr bwMode="auto">
          <a:xfrm>
            <a:off x="7236296" y="5085184"/>
            <a:ext cx="1556792" cy="1556792"/>
          </a:xfrm>
          <a:prstGeom prst="rect">
            <a:avLst/>
          </a:prstGeom>
          <a:noFill/>
          <a:ln w="9525" algn="in">
            <a:noFill/>
            <a:miter lim="800000"/>
            <a:headEnd/>
            <a:tailEnd/>
          </a:ln>
          <a:effectLst/>
        </p:spPr>
      </p:pic>
      <p:pic>
        <p:nvPicPr>
          <p:cNvPr id="9236" name="Picture 20" descr="cartoon-open-mouth-lips-with-tongue-side-isolated-vector-image-open-mouth-cartoon-1000_1080"/>
          <p:cNvPicPr>
            <a:picLocks noChangeAspect="1" noChangeArrowheads="1"/>
          </p:cNvPicPr>
          <p:nvPr/>
        </p:nvPicPr>
        <p:blipFill>
          <a:blip r:embed="rId12" cstate="print"/>
          <a:srcRect l="14685" t="7355" r="15601" b="14339"/>
          <a:stretch>
            <a:fillRect/>
          </a:stretch>
        </p:blipFill>
        <p:spPr bwMode="auto">
          <a:xfrm>
            <a:off x="3275856" y="4437112"/>
            <a:ext cx="415656" cy="504056"/>
          </a:xfrm>
          <a:prstGeom prst="rect">
            <a:avLst/>
          </a:prstGeom>
          <a:noFill/>
          <a:ln w="9525" algn="in">
            <a:noFill/>
            <a:miter lim="800000"/>
            <a:headEnd/>
            <a:tailEnd/>
          </a:ln>
          <a:effectLst/>
        </p:spPr>
      </p:pic>
      <p:pic>
        <p:nvPicPr>
          <p:cNvPr id="9237" name="Picture 21" descr="zipped-lips-cartoon-vector-1970627"/>
          <p:cNvPicPr>
            <a:picLocks noChangeAspect="1" noChangeArrowheads="1"/>
          </p:cNvPicPr>
          <p:nvPr/>
        </p:nvPicPr>
        <p:blipFill>
          <a:blip r:embed="rId13" cstate="print"/>
          <a:srcRect t="21880" b="20671"/>
          <a:stretch>
            <a:fillRect/>
          </a:stretch>
        </p:blipFill>
        <p:spPr bwMode="auto">
          <a:xfrm flipH="1">
            <a:off x="3779912" y="4797152"/>
            <a:ext cx="671150" cy="404664"/>
          </a:xfrm>
          <a:prstGeom prst="rect">
            <a:avLst/>
          </a:prstGeom>
          <a:noFill/>
          <a:ln w="9525" algn="in">
            <a:noFill/>
            <a:miter lim="800000"/>
            <a:headEnd/>
            <a:tailEnd/>
          </a:ln>
          <a:effectLst/>
        </p:spPr>
      </p:pic>
      <p:sp>
        <p:nvSpPr>
          <p:cNvPr id="41" name="TextBox 40"/>
          <p:cNvSpPr txBox="1"/>
          <p:nvPr/>
        </p:nvSpPr>
        <p:spPr>
          <a:xfrm>
            <a:off x="251520" y="6550223"/>
            <a:ext cx="3744416" cy="307777"/>
          </a:xfrm>
          <a:prstGeom prst="rect">
            <a:avLst/>
          </a:prstGeom>
          <a:noFill/>
        </p:spPr>
        <p:txBody>
          <a:bodyPr wrap="square" rtlCol="0">
            <a:spAutoFit/>
          </a:bodyPr>
          <a:lstStyle/>
          <a:p>
            <a:r>
              <a:rPr lang="en-GB" sz="1400" dirty="0" smtClean="0"/>
              <a:t>(</a:t>
            </a:r>
            <a:r>
              <a:rPr lang="en-GB" sz="1400" dirty="0" smtClean="0"/>
              <a:t>Martelli</a:t>
            </a:r>
            <a:r>
              <a:rPr lang="en-GB" sz="1400" dirty="0" smtClean="0"/>
              <a:t>, 2018-2020 and Davies, no date).</a:t>
            </a:r>
            <a:endParaRPr lang="en-GB" sz="1400" dirty="0"/>
          </a:p>
        </p:txBody>
      </p:sp>
    </p:spTree>
  </p:cSld>
  <p:clrMapOvr>
    <a:masterClrMapping/>
  </p:clrMapOvr>
  <p:transition spd="slow">
    <p:wheel spokes="1"/>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oncept-back-to-school-with-notepad-vector-21518955"/>
          <p:cNvPicPr>
            <a:picLocks noChangeAspect="1" noChangeArrowheads="1"/>
          </p:cNvPicPr>
          <p:nvPr/>
        </p:nvPicPr>
        <p:blipFill>
          <a:blip r:embed="rId2" cstate="print"/>
          <a:srcRect l="630" b="11880"/>
          <a:stretch>
            <a:fillRect/>
          </a:stretch>
        </p:blipFill>
        <p:spPr bwMode="auto">
          <a:xfrm>
            <a:off x="0" y="1"/>
            <a:ext cx="9144000" cy="6858000"/>
          </a:xfrm>
          <a:prstGeom prst="rect">
            <a:avLst/>
          </a:prstGeom>
          <a:noFill/>
          <a:ln w="9525" algn="in">
            <a:noFill/>
            <a:miter lim="800000"/>
            <a:headEnd/>
            <a:tailEnd/>
          </a:ln>
          <a:effectLst/>
        </p:spPr>
      </p:pic>
      <p:sp>
        <p:nvSpPr>
          <p:cNvPr id="3" name="Rectangle 2"/>
          <p:cNvSpPr/>
          <p:nvPr/>
        </p:nvSpPr>
        <p:spPr>
          <a:xfrm>
            <a:off x="2195736" y="2132856"/>
            <a:ext cx="4675640" cy="923330"/>
          </a:xfrm>
          <a:prstGeom prst="rect">
            <a:avLst/>
          </a:prstGeom>
          <a:noFill/>
        </p:spPr>
        <p:txBody>
          <a:bodyPr wrap="none" lIns="91440" tIns="45720" rIns="91440" bIns="45720">
            <a:spAutoFit/>
            <a:scene3d>
              <a:camera prst="orthographicFront"/>
              <a:lightRig rig="glow" dir="tl">
                <a:rot lat="0" lon="0" rev="5400000"/>
              </a:lightRig>
            </a:scene3d>
            <a:sp3d contourW="12700">
              <a:bevelT w="25400" h="25400"/>
              <a:contourClr>
                <a:schemeClr val="accent6">
                  <a:shade val="73000"/>
                </a:schemeClr>
              </a:contourClr>
            </a:sp3d>
          </a:bodyPr>
          <a:lstStyle/>
          <a:p>
            <a:pPr algn="ctr"/>
            <a:r>
              <a:rPr lang="en-US" sz="5400" b="1" cap="none" spc="0" dirty="0" smtClean="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rPr>
              <a:t>ORGANISATION</a:t>
            </a:r>
            <a:endParaRPr lang="en-US" sz="5400" b="1" cap="none" spc="0" dirty="0">
              <a:ln w="11430"/>
              <a:gradFill>
                <a:gsLst>
                  <a:gs pos="0">
                    <a:schemeClr val="accent6">
                      <a:tint val="90000"/>
                      <a:satMod val="120000"/>
                    </a:schemeClr>
                  </a:gs>
                  <a:gs pos="25000">
                    <a:schemeClr val="accent6">
                      <a:tint val="93000"/>
                      <a:satMod val="120000"/>
                    </a:schemeClr>
                  </a:gs>
                  <a:gs pos="50000">
                    <a:schemeClr val="accent6">
                      <a:shade val="89000"/>
                      <a:satMod val="110000"/>
                    </a:schemeClr>
                  </a:gs>
                  <a:gs pos="75000">
                    <a:schemeClr val="accent6">
                      <a:tint val="93000"/>
                      <a:satMod val="120000"/>
                    </a:schemeClr>
                  </a:gs>
                  <a:gs pos="100000">
                    <a:schemeClr val="accent6">
                      <a:tint val="90000"/>
                      <a:satMod val="120000"/>
                    </a:schemeClr>
                  </a:gs>
                </a:gsLst>
                <a:lin ang="5400000"/>
              </a:gradFill>
              <a:effectLst>
                <a:outerShdw blurRad="80000" dist="40000" dir="5040000" algn="tl">
                  <a:srgbClr val="000000">
                    <a:alpha val="30000"/>
                  </a:srgbClr>
                </a:outerShdw>
              </a:effectLst>
            </a:endParaRPr>
          </a:p>
        </p:txBody>
      </p:sp>
      <p:sp>
        <p:nvSpPr>
          <p:cNvPr id="4" name="TextBox 3"/>
          <p:cNvSpPr txBox="1"/>
          <p:nvPr/>
        </p:nvSpPr>
        <p:spPr>
          <a:xfrm>
            <a:off x="2483768" y="2996952"/>
            <a:ext cx="4176464" cy="1600438"/>
          </a:xfrm>
          <a:prstGeom prst="rect">
            <a:avLst/>
          </a:prstGeom>
          <a:noFill/>
        </p:spPr>
        <p:txBody>
          <a:bodyPr wrap="square" rtlCol="0">
            <a:spAutoFit/>
          </a:bodyPr>
          <a:lstStyle/>
          <a:p>
            <a:r>
              <a:rPr lang="en-GB" sz="1600" b="1" dirty="0" smtClean="0"/>
              <a:t>Organisational skills is the ability to efficiently complete tasks and produce high-quality work, improve productivity and can lower stress levels.  When organisation is poor or undeveloped, advancement potential  opportunities can be limited, </a:t>
            </a:r>
            <a:r>
              <a:rPr lang="en-GB" sz="1400" dirty="0" smtClean="0"/>
              <a:t>(</a:t>
            </a:r>
            <a:r>
              <a:rPr lang="en-GB" sz="1400" dirty="0" smtClean="0"/>
              <a:t>McGurgan</a:t>
            </a:r>
            <a:r>
              <a:rPr lang="en-GB" sz="1400" dirty="0" smtClean="0"/>
              <a:t>, 2018).</a:t>
            </a:r>
            <a:endParaRPr lang="en-GB" sz="1400" dirty="0"/>
          </a:p>
        </p:txBody>
      </p:sp>
      <p:sp>
        <p:nvSpPr>
          <p:cNvPr id="5" name="TextBox 4"/>
          <p:cNvSpPr txBox="1"/>
          <p:nvPr/>
        </p:nvSpPr>
        <p:spPr>
          <a:xfrm rot="327073">
            <a:off x="4751512" y="4725144"/>
            <a:ext cx="4392488" cy="461665"/>
          </a:xfrm>
          <a:prstGeom prst="rect">
            <a:avLst/>
          </a:prstGeom>
          <a:noFill/>
        </p:spPr>
        <p:txBody>
          <a:bodyPr wrap="square" rtlCol="0">
            <a:spAutoFit/>
          </a:bodyPr>
          <a:lstStyle/>
          <a:p>
            <a:pPr>
              <a:buFont typeface="Wingdings" pitchFamily="2" charset="2"/>
              <a:buChar char="ü"/>
            </a:pPr>
            <a:r>
              <a:rPr lang="en-GB" sz="2400" dirty="0" smtClean="0">
                <a:latin typeface="Stencil" pitchFamily="82" charset="0"/>
              </a:rPr>
              <a:t>Transferable skills</a:t>
            </a:r>
            <a:endParaRPr lang="en-GB" sz="2400" dirty="0">
              <a:latin typeface="Stencil" pitchFamily="82" charset="0"/>
            </a:endParaRPr>
          </a:p>
        </p:txBody>
      </p:sp>
      <p:sp>
        <p:nvSpPr>
          <p:cNvPr id="6" name="TextBox 5"/>
          <p:cNvSpPr txBox="1"/>
          <p:nvPr/>
        </p:nvSpPr>
        <p:spPr>
          <a:xfrm rot="21182005">
            <a:off x="1619672" y="404664"/>
            <a:ext cx="3312368" cy="461665"/>
          </a:xfrm>
          <a:prstGeom prst="rect">
            <a:avLst/>
          </a:prstGeom>
          <a:noFill/>
        </p:spPr>
        <p:txBody>
          <a:bodyPr wrap="square" rtlCol="0">
            <a:spAutoFit/>
          </a:bodyPr>
          <a:lstStyle/>
          <a:p>
            <a:pPr>
              <a:buFont typeface="Wingdings" pitchFamily="2" charset="2"/>
              <a:buChar char="ü"/>
            </a:pPr>
            <a:r>
              <a:rPr lang="en-GB" sz="2400" dirty="0" smtClean="0">
                <a:latin typeface="Stencil" pitchFamily="82" charset="0"/>
              </a:rPr>
              <a:t>Mental capacity</a:t>
            </a:r>
            <a:endParaRPr lang="en-GB" sz="2400" dirty="0">
              <a:latin typeface="Stencil" pitchFamily="82" charset="0"/>
            </a:endParaRPr>
          </a:p>
        </p:txBody>
      </p:sp>
      <p:sp>
        <p:nvSpPr>
          <p:cNvPr id="7" name="TextBox 6"/>
          <p:cNvSpPr txBox="1"/>
          <p:nvPr/>
        </p:nvSpPr>
        <p:spPr>
          <a:xfrm rot="20065133">
            <a:off x="1907704" y="1412776"/>
            <a:ext cx="1358064" cy="461665"/>
          </a:xfrm>
          <a:prstGeom prst="rect">
            <a:avLst/>
          </a:prstGeom>
          <a:noFill/>
        </p:spPr>
        <p:txBody>
          <a:bodyPr wrap="none" rtlCol="0">
            <a:spAutoFit/>
          </a:bodyPr>
          <a:lstStyle/>
          <a:p>
            <a:pPr>
              <a:buFont typeface="Wingdings" pitchFamily="2" charset="2"/>
              <a:buChar char="ü"/>
            </a:pPr>
            <a:r>
              <a:rPr lang="en-GB" sz="2400" dirty="0" smtClean="0">
                <a:latin typeface="Stencil" pitchFamily="82" charset="0"/>
              </a:rPr>
              <a:t>Focus</a:t>
            </a:r>
            <a:endParaRPr lang="en-GB" sz="2400" dirty="0">
              <a:latin typeface="Stencil" pitchFamily="82" charset="0"/>
            </a:endParaRPr>
          </a:p>
        </p:txBody>
      </p:sp>
      <p:sp>
        <p:nvSpPr>
          <p:cNvPr id="8" name="TextBox 7"/>
          <p:cNvSpPr txBox="1"/>
          <p:nvPr/>
        </p:nvSpPr>
        <p:spPr>
          <a:xfrm rot="312148">
            <a:off x="3275856" y="1772816"/>
            <a:ext cx="4105611" cy="461665"/>
          </a:xfrm>
          <a:prstGeom prst="rect">
            <a:avLst/>
          </a:prstGeom>
          <a:noFill/>
        </p:spPr>
        <p:txBody>
          <a:bodyPr wrap="none" rtlCol="0">
            <a:spAutoFit/>
          </a:bodyPr>
          <a:lstStyle/>
          <a:p>
            <a:pPr>
              <a:buFont typeface="Wingdings" pitchFamily="2" charset="2"/>
              <a:buChar char="ü"/>
            </a:pPr>
            <a:r>
              <a:rPr lang="en-GB" sz="2400" dirty="0" smtClean="0">
                <a:latin typeface="Stencil" pitchFamily="82" charset="0"/>
              </a:rPr>
              <a:t>Work and life balance</a:t>
            </a:r>
            <a:endParaRPr lang="en-GB" sz="2400" dirty="0">
              <a:latin typeface="Stencil" pitchFamily="82" charset="0"/>
            </a:endParaRPr>
          </a:p>
        </p:txBody>
      </p:sp>
      <p:sp>
        <p:nvSpPr>
          <p:cNvPr id="9" name="TextBox 8"/>
          <p:cNvSpPr txBox="1"/>
          <p:nvPr/>
        </p:nvSpPr>
        <p:spPr>
          <a:xfrm rot="21346674">
            <a:off x="1835696" y="4653136"/>
            <a:ext cx="2789546" cy="461665"/>
          </a:xfrm>
          <a:prstGeom prst="rect">
            <a:avLst/>
          </a:prstGeom>
          <a:noFill/>
        </p:spPr>
        <p:txBody>
          <a:bodyPr wrap="none" rtlCol="0">
            <a:spAutoFit/>
          </a:bodyPr>
          <a:lstStyle/>
          <a:p>
            <a:pPr>
              <a:buFont typeface="Wingdings" pitchFamily="2" charset="2"/>
              <a:buChar char="ü"/>
            </a:pPr>
            <a:r>
              <a:rPr lang="en-GB" sz="2400" dirty="0" smtClean="0">
                <a:latin typeface="Stencil" pitchFamily="82" charset="0"/>
              </a:rPr>
              <a:t>Clean and tidy</a:t>
            </a:r>
            <a:endParaRPr lang="en-GB" sz="2400" dirty="0">
              <a:latin typeface="Stencil" pitchFamily="82" charset="0"/>
            </a:endParaRPr>
          </a:p>
        </p:txBody>
      </p:sp>
      <p:sp>
        <p:nvSpPr>
          <p:cNvPr id="10" name="TextBox 9"/>
          <p:cNvSpPr txBox="1"/>
          <p:nvPr/>
        </p:nvSpPr>
        <p:spPr>
          <a:xfrm rot="336095">
            <a:off x="4010727" y="1065824"/>
            <a:ext cx="3241593" cy="461665"/>
          </a:xfrm>
          <a:prstGeom prst="rect">
            <a:avLst/>
          </a:prstGeom>
          <a:noFill/>
        </p:spPr>
        <p:txBody>
          <a:bodyPr wrap="none" rtlCol="0">
            <a:spAutoFit/>
          </a:bodyPr>
          <a:lstStyle/>
          <a:p>
            <a:pPr>
              <a:buFont typeface="Wingdings" pitchFamily="2" charset="2"/>
              <a:buChar char="ü"/>
            </a:pPr>
            <a:r>
              <a:rPr lang="en-GB" sz="2400" dirty="0" smtClean="0">
                <a:latin typeface="Stencil" pitchFamily="82" charset="0"/>
              </a:rPr>
              <a:t>Time management</a:t>
            </a:r>
            <a:endParaRPr lang="en-GB" sz="2400" dirty="0">
              <a:latin typeface="Stencil" pitchFamily="82" charset="0"/>
            </a:endParaRPr>
          </a:p>
        </p:txBody>
      </p:sp>
      <p:sp>
        <p:nvSpPr>
          <p:cNvPr id="11" name="TextBox 10"/>
          <p:cNvSpPr txBox="1"/>
          <p:nvPr/>
        </p:nvSpPr>
        <p:spPr>
          <a:xfrm rot="507494">
            <a:off x="6156176" y="6093296"/>
            <a:ext cx="1909497" cy="461665"/>
          </a:xfrm>
          <a:prstGeom prst="rect">
            <a:avLst/>
          </a:prstGeom>
          <a:noFill/>
        </p:spPr>
        <p:txBody>
          <a:bodyPr wrap="none" rtlCol="0">
            <a:spAutoFit/>
          </a:bodyPr>
          <a:lstStyle/>
          <a:p>
            <a:pPr>
              <a:buFont typeface="Wingdings" pitchFamily="2" charset="2"/>
              <a:buChar char="ü"/>
            </a:pPr>
            <a:r>
              <a:rPr lang="en-GB" sz="2400" dirty="0" smtClean="0">
                <a:latin typeface="Stencil" pitchFamily="82" charset="0"/>
              </a:rPr>
              <a:t>Planning</a:t>
            </a:r>
            <a:endParaRPr lang="en-GB" sz="2400" dirty="0">
              <a:latin typeface="Stencil" pitchFamily="82" charset="0"/>
            </a:endParaRPr>
          </a:p>
        </p:txBody>
      </p:sp>
      <p:sp>
        <p:nvSpPr>
          <p:cNvPr id="12" name="TextBox 11"/>
          <p:cNvSpPr txBox="1"/>
          <p:nvPr/>
        </p:nvSpPr>
        <p:spPr>
          <a:xfrm rot="20865326">
            <a:off x="4883494" y="5245599"/>
            <a:ext cx="2241319" cy="461665"/>
          </a:xfrm>
          <a:prstGeom prst="rect">
            <a:avLst/>
          </a:prstGeom>
          <a:noFill/>
        </p:spPr>
        <p:txBody>
          <a:bodyPr wrap="none" rtlCol="0">
            <a:spAutoFit/>
          </a:bodyPr>
          <a:lstStyle/>
          <a:p>
            <a:pPr>
              <a:buFont typeface="Wingdings" pitchFamily="2" charset="2"/>
              <a:buChar char="ü"/>
            </a:pPr>
            <a:r>
              <a:rPr lang="en-GB" sz="2400" dirty="0" smtClean="0">
                <a:latin typeface="Stencil" pitchFamily="82" charset="0"/>
              </a:rPr>
              <a:t>Delegation</a:t>
            </a:r>
            <a:endParaRPr lang="en-GB" sz="2400" dirty="0">
              <a:latin typeface="Stencil" pitchFamily="82" charset="0"/>
            </a:endParaRPr>
          </a:p>
        </p:txBody>
      </p:sp>
      <p:sp>
        <p:nvSpPr>
          <p:cNvPr id="13" name="TextBox 12"/>
          <p:cNvSpPr txBox="1"/>
          <p:nvPr/>
        </p:nvSpPr>
        <p:spPr>
          <a:xfrm rot="332143">
            <a:off x="2717483" y="5178761"/>
            <a:ext cx="1962397" cy="461665"/>
          </a:xfrm>
          <a:prstGeom prst="rect">
            <a:avLst/>
          </a:prstGeom>
          <a:noFill/>
        </p:spPr>
        <p:txBody>
          <a:bodyPr wrap="none" rtlCol="0">
            <a:spAutoFit/>
          </a:bodyPr>
          <a:lstStyle/>
          <a:p>
            <a:pPr>
              <a:buFont typeface="Wingdings" pitchFamily="2" charset="2"/>
              <a:buChar char="ü"/>
            </a:pPr>
            <a:r>
              <a:rPr lang="en-GB" sz="2400" dirty="0" smtClean="0">
                <a:latin typeface="Stencil" pitchFamily="82" charset="0"/>
              </a:rPr>
              <a:t>Punctual</a:t>
            </a:r>
            <a:endParaRPr lang="en-GB" sz="2400" dirty="0">
              <a:latin typeface="Stencil" pitchFamily="82" charset="0"/>
            </a:endParaRPr>
          </a:p>
        </p:txBody>
      </p:sp>
      <p:sp>
        <p:nvSpPr>
          <p:cNvPr id="14" name="TextBox 13"/>
          <p:cNvSpPr txBox="1"/>
          <p:nvPr/>
        </p:nvSpPr>
        <p:spPr>
          <a:xfrm rot="21147291">
            <a:off x="1763688" y="6021288"/>
            <a:ext cx="2488182" cy="461665"/>
          </a:xfrm>
          <a:prstGeom prst="rect">
            <a:avLst/>
          </a:prstGeom>
          <a:noFill/>
        </p:spPr>
        <p:txBody>
          <a:bodyPr wrap="none" rtlCol="0">
            <a:spAutoFit/>
          </a:bodyPr>
          <a:lstStyle/>
          <a:p>
            <a:pPr>
              <a:buFont typeface="Wingdings" pitchFamily="2" charset="2"/>
              <a:buChar char="ü"/>
            </a:pPr>
            <a:r>
              <a:rPr lang="en-GB" sz="2400" dirty="0" smtClean="0">
                <a:latin typeface="Stencil" pitchFamily="82" charset="0"/>
              </a:rPr>
              <a:t>Prioritising</a:t>
            </a:r>
            <a:endParaRPr lang="en-GB" sz="2400" dirty="0">
              <a:latin typeface="Stencil" pitchFamily="82" charset="0"/>
            </a:endParaRPr>
          </a:p>
        </p:txBody>
      </p:sp>
      <p:sp>
        <p:nvSpPr>
          <p:cNvPr id="15" name="TextBox 14"/>
          <p:cNvSpPr txBox="1"/>
          <p:nvPr/>
        </p:nvSpPr>
        <p:spPr>
          <a:xfrm>
            <a:off x="3203848" y="6381328"/>
            <a:ext cx="2816797" cy="307777"/>
          </a:xfrm>
          <a:prstGeom prst="rect">
            <a:avLst/>
          </a:prstGeom>
          <a:noFill/>
        </p:spPr>
        <p:txBody>
          <a:bodyPr wrap="none" rtlCol="0">
            <a:spAutoFit/>
          </a:bodyPr>
          <a:lstStyle/>
          <a:p>
            <a:r>
              <a:rPr lang="en-GB" sz="1400" dirty="0" smtClean="0"/>
              <a:t>(Indeed, 2020 and </a:t>
            </a:r>
            <a:r>
              <a:rPr lang="en-GB" sz="1400" dirty="0" smtClean="0"/>
              <a:t>Duszynski</a:t>
            </a:r>
            <a:r>
              <a:rPr lang="en-GB" sz="1400" dirty="0" smtClean="0"/>
              <a:t>, 2020).</a:t>
            </a:r>
            <a:endParaRPr lang="en-GB" sz="1400" dirty="0"/>
          </a:p>
        </p:txBody>
      </p:sp>
    </p:spTree>
  </p:cSld>
  <p:clrMapOvr>
    <a:masterClrMapping/>
  </p:clrMapOvr>
  <p:transition spd="slow">
    <p:newsflash/>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25-colorful-puzzle-jigsaw-pieces-background-vector-21307801"/>
          <p:cNvPicPr>
            <a:picLocks noChangeAspect="1" noChangeArrowheads="1"/>
          </p:cNvPicPr>
          <p:nvPr/>
        </p:nvPicPr>
        <p:blipFill>
          <a:blip r:embed="rId2" cstate="print">
            <a:lum bright="50000"/>
          </a:blip>
          <a:srcRect t="17990" r="-233" b="7990"/>
          <a:stretch>
            <a:fillRect/>
          </a:stretch>
        </p:blipFill>
        <p:spPr bwMode="auto">
          <a:xfrm>
            <a:off x="0" y="0"/>
            <a:ext cx="9144000" cy="6858001"/>
          </a:xfrm>
          <a:prstGeom prst="rect">
            <a:avLst/>
          </a:prstGeom>
          <a:noFill/>
          <a:ln w="9525" algn="in">
            <a:noFill/>
            <a:miter lim="800000"/>
            <a:headEnd/>
            <a:tailEnd/>
          </a:ln>
          <a:effectLst/>
        </p:spPr>
      </p:pic>
      <p:pic>
        <p:nvPicPr>
          <p:cNvPr id="4" name="Picture 5" descr="7b89bbc11a9a7f370a4add0753914e92_thinking-emoticon-person-character-vector-character-looking-_1300-1011"/>
          <p:cNvPicPr>
            <a:picLocks noChangeAspect="1" noChangeArrowheads="1"/>
          </p:cNvPicPr>
          <p:nvPr/>
        </p:nvPicPr>
        <p:blipFill>
          <a:blip r:embed="rId3" cstate="print"/>
          <a:srcRect l="27863" t="9471" r="20291" b="29153"/>
          <a:stretch>
            <a:fillRect/>
          </a:stretch>
        </p:blipFill>
        <p:spPr bwMode="auto">
          <a:xfrm>
            <a:off x="1619672" y="0"/>
            <a:ext cx="6120680" cy="3645024"/>
          </a:xfrm>
          <a:prstGeom prst="rect">
            <a:avLst/>
          </a:prstGeom>
          <a:noFill/>
          <a:ln w="9525" algn="in">
            <a:noFill/>
            <a:miter lim="800000"/>
            <a:headEnd/>
            <a:tailEnd/>
          </a:ln>
          <a:effectLst/>
        </p:spPr>
      </p:pic>
      <p:sp>
        <p:nvSpPr>
          <p:cNvPr id="5" name="Rectangle 4"/>
          <p:cNvSpPr/>
          <p:nvPr/>
        </p:nvSpPr>
        <p:spPr>
          <a:xfrm>
            <a:off x="1835696" y="1196752"/>
            <a:ext cx="5772735" cy="923330"/>
          </a:xfrm>
          <a:prstGeom prst="rect">
            <a:avLst/>
          </a:prstGeom>
          <a:noFill/>
        </p:spPr>
        <p:txBody>
          <a:bodyPr wrap="none" lIns="91440" tIns="45720" rIns="91440" bIns="45720">
            <a:spAutoFit/>
            <a:scene3d>
              <a:camera prst="orthographicFront"/>
              <a:lightRig rig="brightRoom" dir="t"/>
            </a:scene3d>
            <a:sp3d contourW="6350" prstMaterial="plastic">
              <a:bevelT w="20320" h="20320" prst="angle"/>
              <a:contourClr>
                <a:schemeClr val="accent1">
                  <a:tint val="100000"/>
                  <a:shade val="100000"/>
                  <a:hueMod val="100000"/>
                  <a:satMod val="100000"/>
                </a:schemeClr>
              </a:contourClr>
            </a:sp3d>
          </a:bodyPr>
          <a:lstStyle/>
          <a:p>
            <a:pPr algn="ctr"/>
            <a:r>
              <a:rPr lang="en-US" sz="5400" b="1" cap="all" spc="0" dirty="0" smtClean="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rPr>
              <a:t>Critical thinking</a:t>
            </a:r>
            <a:endParaRPr lang="en-US" sz="5400" b="1" cap="all" spc="0" dirty="0">
              <a:ln/>
              <a:solidFill>
                <a:schemeClr val="accent1"/>
              </a:solidFill>
              <a:effectLst>
                <a:outerShdw blurRad="19685" dist="12700" dir="5400000" algn="tl" rotWithShape="0">
                  <a:schemeClr val="accent1">
                    <a:satMod val="130000"/>
                    <a:alpha val="60000"/>
                  </a:schemeClr>
                </a:outerShdw>
                <a:reflection blurRad="10000" stA="55000" endPos="48000" dist="500" dir="5400000" sy="-100000" algn="bl" rotWithShape="0"/>
              </a:effectLst>
            </a:endParaRPr>
          </a:p>
        </p:txBody>
      </p:sp>
      <p:pic>
        <p:nvPicPr>
          <p:cNvPr id="6" name="Picture 8" descr="117-1171928_there-is-a-light-bulb-facing-upwards-cartoon"/>
          <p:cNvPicPr>
            <a:picLocks noChangeAspect="1" noChangeArrowheads="1"/>
          </p:cNvPicPr>
          <p:nvPr/>
        </p:nvPicPr>
        <p:blipFill>
          <a:blip r:embed="rId4" cstate="print"/>
          <a:srcRect/>
          <a:stretch>
            <a:fillRect/>
          </a:stretch>
        </p:blipFill>
        <p:spPr bwMode="auto">
          <a:xfrm>
            <a:off x="3923928" y="404664"/>
            <a:ext cx="873063" cy="908720"/>
          </a:xfrm>
          <a:prstGeom prst="rect">
            <a:avLst/>
          </a:prstGeom>
          <a:noFill/>
          <a:ln w="9525" algn="in">
            <a:noFill/>
            <a:miter lim="800000"/>
            <a:headEnd/>
            <a:tailEnd/>
          </a:ln>
          <a:effectLst/>
        </p:spPr>
      </p:pic>
      <p:pic>
        <p:nvPicPr>
          <p:cNvPr id="7" name="Picture 6" descr="7b89bbc11a9a7f370a4add0753914e92_thinking-emoticon-person-character-vector-character-looking-_1300-1011"/>
          <p:cNvPicPr>
            <a:picLocks noChangeAspect="1" noChangeArrowheads="1"/>
          </p:cNvPicPr>
          <p:nvPr/>
        </p:nvPicPr>
        <p:blipFill>
          <a:blip r:embed="rId3" cstate="print"/>
          <a:srcRect l="29509" t="60266" r="30167" b="-478"/>
          <a:stretch>
            <a:fillRect/>
          </a:stretch>
        </p:blipFill>
        <p:spPr bwMode="auto">
          <a:xfrm>
            <a:off x="3059832" y="5301208"/>
            <a:ext cx="2664296" cy="1556792"/>
          </a:xfrm>
          <a:prstGeom prst="rect">
            <a:avLst/>
          </a:prstGeom>
          <a:noFill/>
          <a:ln w="9525" algn="in">
            <a:noFill/>
            <a:miter lim="800000"/>
            <a:headEnd/>
            <a:tailEnd/>
          </a:ln>
          <a:effectLst/>
        </p:spPr>
      </p:pic>
      <p:sp>
        <p:nvSpPr>
          <p:cNvPr id="8" name="TextBox 7"/>
          <p:cNvSpPr txBox="1"/>
          <p:nvPr/>
        </p:nvSpPr>
        <p:spPr>
          <a:xfrm>
            <a:off x="2123728" y="3573016"/>
            <a:ext cx="5184576" cy="2031325"/>
          </a:xfrm>
          <a:prstGeom prst="rect">
            <a:avLst/>
          </a:prstGeom>
          <a:noFill/>
        </p:spPr>
        <p:txBody>
          <a:bodyPr wrap="square" rtlCol="0">
            <a:spAutoFit/>
          </a:bodyPr>
          <a:lstStyle/>
          <a:p>
            <a:r>
              <a:rPr lang="en-GB" dirty="0" smtClean="0"/>
              <a:t>Critical thinking is the process of evaluating facts and considering possible solutions to problems.  It is looking at ideas and decisions from different perspectives and analysing the effects on yourself and others.  It is questioning whether or not things are working and can help to create resolutions to conflicts</a:t>
            </a:r>
            <a:r>
              <a:rPr lang="en-GB" sz="1400" dirty="0" smtClean="0"/>
              <a:t>.                                            (</a:t>
            </a:r>
            <a:r>
              <a:rPr lang="en-GB" sz="1400" dirty="0" smtClean="0"/>
              <a:t>Bookfield</a:t>
            </a:r>
            <a:r>
              <a:rPr lang="en-GB" sz="1400" dirty="0" smtClean="0"/>
              <a:t>, 2012 and Root, 2018).</a:t>
            </a:r>
            <a:endParaRPr lang="en-GB" sz="1400" dirty="0"/>
          </a:p>
        </p:txBody>
      </p:sp>
      <p:sp>
        <p:nvSpPr>
          <p:cNvPr id="10" name="TextBox 9"/>
          <p:cNvSpPr txBox="1"/>
          <p:nvPr/>
        </p:nvSpPr>
        <p:spPr>
          <a:xfrm>
            <a:off x="179512" y="332656"/>
            <a:ext cx="2033249"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Reasoning</a:t>
            </a:r>
            <a:endParaRPr lang="en-GB" sz="2400" dirty="0">
              <a:latin typeface="Cooper Black" pitchFamily="18" charset="0"/>
            </a:endParaRPr>
          </a:p>
        </p:txBody>
      </p:sp>
      <p:sp>
        <p:nvSpPr>
          <p:cNvPr id="11" name="TextBox 10"/>
          <p:cNvSpPr txBox="1"/>
          <p:nvPr/>
        </p:nvSpPr>
        <p:spPr>
          <a:xfrm>
            <a:off x="251520" y="2348880"/>
            <a:ext cx="2344553"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Observation</a:t>
            </a:r>
            <a:endParaRPr lang="en-GB" sz="2400" dirty="0">
              <a:latin typeface="Cooper Black" pitchFamily="18" charset="0"/>
            </a:endParaRPr>
          </a:p>
        </p:txBody>
      </p:sp>
      <p:sp>
        <p:nvSpPr>
          <p:cNvPr id="12" name="TextBox 11"/>
          <p:cNvSpPr txBox="1"/>
          <p:nvPr/>
        </p:nvSpPr>
        <p:spPr>
          <a:xfrm>
            <a:off x="0" y="1412776"/>
            <a:ext cx="1758943"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Analysis</a:t>
            </a:r>
            <a:endParaRPr lang="en-GB" sz="2400" dirty="0">
              <a:latin typeface="Cooper Black" pitchFamily="18" charset="0"/>
            </a:endParaRPr>
          </a:p>
        </p:txBody>
      </p:sp>
      <p:sp>
        <p:nvSpPr>
          <p:cNvPr id="13" name="TextBox 12"/>
          <p:cNvSpPr txBox="1"/>
          <p:nvPr/>
        </p:nvSpPr>
        <p:spPr>
          <a:xfrm>
            <a:off x="6804248" y="692696"/>
            <a:ext cx="2039917"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Reflection</a:t>
            </a:r>
            <a:endParaRPr lang="en-GB" sz="2400" dirty="0">
              <a:latin typeface="Cooper Black" pitchFamily="18" charset="0"/>
            </a:endParaRPr>
          </a:p>
        </p:txBody>
      </p:sp>
      <p:sp>
        <p:nvSpPr>
          <p:cNvPr id="14" name="TextBox 13"/>
          <p:cNvSpPr txBox="1"/>
          <p:nvPr/>
        </p:nvSpPr>
        <p:spPr>
          <a:xfrm>
            <a:off x="6804248" y="2348880"/>
            <a:ext cx="2140138"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Evaluation</a:t>
            </a:r>
            <a:endParaRPr lang="en-GB" sz="2400" dirty="0">
              <a:latin typeface="Cooper Black" pitchFamily="18" charset="0"/>
            </a:endParaRPr>
          </a:p>
        </p:txBody>
      </p:sp>
      <p:sp>
        <p:nvSpPr>
          <p:cNvPr id="15" name="TextBox 14"/>
          <p:cNvSpPr txBox="1"/>
          <p:nvPr/>
        </p:nvSpPr>
        <p:spPr>
          <a:xfrm>
            <a:off x="7398266" y="1628800"/>
            <a:ext cx="1745734"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Creative</a:t>
            </a:r>
            <a:endParaRPr lang="en-GB" sz="2400" dirty="0">
              <a:latin typeface="Cooper Black" pitchFamily="18" charset="0"/>
            </a:endParaRPr>
          </a:p>
        </p:txBody>
      </p:sp>
      <p:sp>
        <p:nvSpPr>
          <p:cNvPr id="16" name="TextBox 15"/>
          <p:cNvSpPr txBox="1"/>
          <p:nvPr/>
        </p:nvSpPr>
        <p:spPr>
          <a:xfrm>
            <a:off x="467544" y="3140968"/>
            <a:ext cx="2343911"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Explanation</a:t>
            </a:r>
            <a:endParaRPr lang="en-GB" sz="2400" dirty="0">
              <a:latin typeface="Cooper Black" pitchFamily="18" charset="0"/>
            </a:endParaRPr>
          </a:p>
        </p:txBody>
      </p:sp>
      <p:sp>
        <p:nvSpPr>
          <p:cNvPr id="17" name="TextBox 16"/>
          <p:cNvSpPr txBox="1"/>
          <p:nvPr/>
        </p:nvSpPr>
        <p:spPr>
          <a:xfrm>
            <a:off x="5796136" y="3068960"/>
            <a:ext cx="2954527"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Problem solving</a:t>
            </a:r>
            <a:endParaRPr lang="en-GB" sz="2400" dirty="0">
              <a:latin typeface="Cooper Black" pitchFamily="18" charset="0"/>
            </a:endParaRPr>
          </a:p>
        </p:txBody>
      </p:sp>
      <p:sp>
        <p:nvSpPr>
          <p:cNvPr id="18" name="TextBox 17"/>
          <p:cNvSpPr txBox="1"/>
          <p:nvPr/>
        </p:nvSpPr>
        <p:spPr>
          <a:xfrm>
            <a:off x="5392845" y="5733256"/>
            <a:ext cx="3751155"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Effective questioning</a:t>
            </a:r>
            <a:endParaRPr lang="en-GB" sz="2400" dirty="0">
              <a:latin typeface="Cooper Black" pitchFamily="18" charset="0"/>
            </a:endParaRPr>
          </a:p>
        </p:txBody>
      </p:sp>
      <p:sp>
        <p:nvSpPr>
          <p:cNvPr id="19" name="TextBox 18"/>
          <p:cNvSpPr txBox="1"/>
          <p:nvPr/>
        </p:nvSpPr>
        <p:spPr>
          <a:xfrm>
            <a:off x="0" y="6165304"/>
            <a:ext cx="3025187"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Decision making</a:t>
            </a:r>
            <a:endParaRPr lang="en-GB" sz="2400" dirty="0">
              <a:latin typeface="Cooper Black" pitchFamily="18" charset="0"/>
            </a:endParaRPr>
          </a:p>
        </p:txBody>
      </p:sp>
      <p:sp>
        <p:nvSpPr>
          <p:cNvPr id="20" name="TextBox 19"/>
          <p:cNvSpPr txBox="1"/>
          <p:nvPr/>
        </p:nvSpPr>
        <p:spPr>
          <a:xfrm>
            <a:off x="7092280" y="4509120"/>
            <a:ext cx="1906291"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Inference</a:t>
            </a:r>
            <a:endParaRPr lang="en-GB" sz="2400" dirty="0">
              <a:latin typeface="Cooper Black" pitchFamily="18" charset="0"/>
            </a:endParaRPr>
          </a:p>
        </p:txBody>
      </p:sp>
      <p:sp>
        <p:nvSpPr>
          <p:cNvPr id="21" name="TextBox 20"/>
          <p:cNvSpPr txBox="1"/>
          <p:nvPr/>
        </p:nvSpPr>
        <p:spPr>
          <a:xfrm>
            <a:off x="0" y="4509120"/>
            <a:ext cx="2104679" cy="461665"/>
          </a:xfrm>
          <a:prstGeom prst="rect">
            <a:avLst/>
          </a:prstGeom>
          <a:noFill/>
        </p:spPr>
        <p:txBody>
          <a:bodyPr wrap="none" rtlCol="0">
            <a:spAutoFit/>
          </a:bodyPr>
          <a:lstStyle/>
          <a:p>
            <a:pPr>
              <a:buFont typeface="Wingdings" pitchFamily="2" charset="2"/>
              <a:buChar char="ü"/>
            </a:pPr>
            <a:r>
              <a:rPr lang="en-GB" sz="2400" dirty="0" smtClean="0">
                <a:latin typeface="Cooper Black" pitchFamily="18" charset="0"/>
              </a:rPr>
              <a:t>Innovative</a:t>
            </a:r>
            <a:endParaRPr lang="en-GB" sz="2400" dirty="0">
              <a:latin typeface="Cooper Black" pitchFamily="18" charset="0"/>
            </a:endParaRPr>
          </a:p>
        </p:txBody>
      </p:sp>
      <p:sp>
        <p:nvSpPr>
          <p:cNvPr id="22" name="TextBox 21"/>
          <p:cNvSpPr txBox="1"/>
          <p:nvPr/>
        </p:nvSpPr>
        <p:spPr>
          <a:xfrm>
            <a:off x="5724128" y="6334780"/>
            <a:ext cx="3168352" cy="523220"/>
          </a:xfrm>
          <a:prstGeom prst="rect">
            <a:avLst/>
          </a:prstGeom>
          <a:noFill/>
        </p:spPr>
        <p:txBody>
          <a:bodyPr wrap="square" rtlCol="0">
            <a:spAutoFit/>
          </a:bodyPr>
          <a:lstStyle/>
          <a:p>
            <a:r>
              <a:rPr lang="en-GB" sz="1400" dirty="0" smtClean="0"/>
              <a:t>(</a:t>
            </a:r>
            <a:r>
              <a:rPr lang="en-GB" sz="1400" dirty="0" smtClean="0"/>
              <a:t>SkillsYouNeed</a:t>
            </a:r>
            <a:r>
              <a:rPr lang="en-GB" sz="1400" dirty="0" smtClean="0"/>
              <a:t>, 2011-2020 and Teaching Assistants’ Training Program, 2020).</a:t>
            </a:r>
            <a:endParaRPr lang="en-GB" sz="1400" dirty="0"/>
          </a:p>
        </p:txBody>
      </p:sp>
    </p:spTree>
  </p:cSld>
  <p:clrMapOvr>
    <a:masterClrMapping/>
  </p:clrMapOvr>
  <p:transition spd="slow">
    <p:fade/>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success_concept_theme_human_climbing_mountain_flag_decoration_6827267"/>
          <p:cNvPicPr>
            <a:picLocks noChangeAspect="1" noChangeArrowheads="1"/>
          </p:cNvPicPr>
          <p:nvPr/>
        </p:nvPicPr>
        <p:blipFill>
          <a:blip r:embed="rId2" cstate="print">
            <a:lum bright="20000"/>
          </a:blip>
          <a:srcRect/>
          <a:stretch>
            <a:fillRect/>
          </a:stretch>
        </p:blipFill>
        <p:spPr bwMode="auto">
          <a:xfrm>
            <a:off x="0" y="0"/>
            <a:ext cx="9144000" cy="6858000"/>
          </a:xfrm>
          <a:prstGeom prst="rect">
            <a:avLst/>
          </a:prstGeom>
          <a:noFill/>
          <a:ln w="9525" algn="in">
            <a:noFill/>
            <a:miter lim="800000"/>
            <a:headEnd/>
            <a:tailEnd/>
          </a:ln>
          <a:effectLst/>
        </p:spPr>
      </p:pic>
      <p:sp>
        <p:nvSpPr>
          <p:cNvPr id="3" name="Rectangle 2"/>
          <p:cNvSpPr/>
          <p:nvPr/>
        </p:nvSpPr>
        <p:spPr>
          <a:xfrm rot="19060864">
            <a:off x="238100" y="4847872"/>
            <a:ext cx="4142481" cy="707886"/>
          </a:xfrm>
          <a:prstGeom prst="rect">
            <a:avLst/>
          </a:prstGeom>
          <a:noFill/>
        </p:spPr>
        <p:txBody>
          <a:bodyPr wrap="none" lIns="91440" tIns="45720" rIns="91440" bIns="45720">
            <a:spAutoFit/>
          </a:bodyPr>
          <a:lstStyle/>
          <a:p>
            <a:pPr algn="ctr"/>
            <a:r>
              <a:rPr lang="en-US" sz="4000"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How to get there…</a:t>
            </a:r>
            <a:endParaRPr lang="en-US" sz="40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4" name="Rectangle 3"/>
          <p:cNvSpPr/>
          <p:nvPr/>
        </p:nvSpPr>
        <p:spPr>
          <a:xfrm rot="2348419">
            <a:off x="4320535" y="4685401"/>
            <a:ext cx="4232505" cy="707886"/>
          </a:xfrm>
          <a:prstGeom prst="rect">
            <a:avLst/>
          </a:prstGeom>
          <a:noFill/>
        </p:spPr>
        <p:txBody>
          <a:bodyPr wrap="none" lIns="91440" tIns="45720" rIns="91440" bIns="45720">
            <a:spAutoFit/>
          </a:bodyPr>
          <a:lstStyle/>
          <a:p>
            <a:pPr algn="ctr"/>
            <a:r>
              <a:rPr lang="en-US" sz="4000"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Where to go next…</a:t>
            </a:r>
            <a:endParaRPr lang="en-US" sz="40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5" name="TextBox 4"/>
          <p:cNvSpPr txBox="1"/>
          <p:nvPr/>
        </p:nvSpPr>
        <p:spPr>
          <a:xfrm>
            <a:off x="3131840" y="4509120"/>
            <a:ext cx="2736304" cy="646331"/>
          </a:xfrm>
          <a:prstGeom prst="rect">
            <a:avLst/>
          </a:prstGeom>
          <a:noFill/>
        </p:spPr>
        <p:txBody>
          <a:bodyPr wrap="square" rtlCol="0">
            <a:spAutoFit/>
          </a:bodyPr>
          <a:lstStyle/>
          <a:p>
            <a:r>
              <a:rPr lang="en-GB" dirty="0" smtClean="0"/>
              <a:t>The Welsh Government are committed to enabling TA’s</a:t>
            </a:r>
            <a:endParaRPr lang="en-GB" dirty="0"/>
          </a:p>
        </p:txBody>
      </p:sp>
      <p:sp>
        <p:nvSpPr>
          <p:cNvPr id="6" name="TextBox 5"/>
          <p:cNvSpPr txBox="1"/>
          <p:nvPr/>
        </p:nvSpPr>
        <p:spPr>
          <a:xfrm>
            <a:off x="2555776" y="5085184"/>
            <a:ext cx="3816424" cy="646331"/>
          </a:xfrm>
          <a:prstGeom prst="rect">
            <a:avLst/>
          </a:prstGeom>
          <a:noFill/>
        </p:spPr>
        <p:txBody>
          <a:bodyPr wrap="square" rtlCol="0">
            <a:spAutoFit/>
          </a:bodyPr>
          <a:lstStyle/>
          <a:p>
            <a:r>
              <a:rPr lang="en-GB" dirty="0" smtClean="0"/>
              <a:t>to improve their skills and professional learning.  HLTA’s, although may not be</a:t>
            </a:r>
            <a:endParaRPr lang="en-GB" dirty="0"/>
          </a:p>
        </p:txBody>
      </p:sp>
      <p:sp>
        <p:nvSpPr>
          <p:cNvPr id="7" name="TextBox 6"/>
          <p:cNvSpPr txBox="1"/>
          <p:nvPr/>
        </p:nvSpPr>
        <p:spPr>
          <a:xfrm>
            <a:off x="2195736" y="5661248"/>
            <a:ext cx="5040560" cy="646331"/>
          </a:xfrm>
          <a:prstGeom prst="rect">
            <a:avLst/>
          </a:prstGeom>
          <a:noFill/>
        </p:spPr>
        <p:txBody>
          <a:bodyPr wrap="square" rtlCol="0">
            <a:spAutoFit/>
          </a:bodyPr>
          <a:lstStyle/>
          <a:p>
            <a:r>
              <a:rPr lang="en-GB" dirty="0"/>
              <a:t>n</a:t>
            </a:r>
            <a:r>
              <a:rPr lang="en-GB" dirty="0" smtClean="0"/>
              <a:t>ecessary in some schools, they are valued and an integral part of the school workforce, they have an</a:t>
            </a:r>
            <a:endParaRPr lang="en-GB" dirty="0"/>
          </a:p>
        </p:txBody>
      </p:sp>
      <p:pic>
        <p:nvPicPr>
          <p:cNvPr id="25603" name="Picture 3" descr="signpost-vector-911488"/>
          <p:cNvPicPr>
            <a:picLocks noChangeAspect="1" noChangeArrowheads="1"/>
          </p:cNvPicPr>
          <p:nvPr/>
        </p:nvPicPr>
        <p:blipFill>
          <a:blip r:embed="rId3" cstate="print"/>
          <a:srcRect b="7990"/>
          <a:stretch>
            <a:fillRect/>
          </a:stretch>
        </p:blipFill>
        <p:spPr bwMode="auto">
          <a:xfrm rot="19362624">
            <a:off x="387586" y="1572300"/>
            <a:ext cx="1617939" cy="1825397"/>
          </a:xfrm>
          <a:prstGeom prst="rect">
            <a:avLst/>
          </a:prstGeom>
          <a:noFill/>
          <a:ln w="9525" algn="in">
            <a:noFill/>
            <a:miter lim="800000"/>
            <a:headEnd/>
            <a:tailEnd/>
          </a:ln>
          <a:effectLst/>
        </p:spPr>
      </p:pic>
      <p:sp>
        <p:nvSpPr>
          <p:cNvPr id="10" name="TextBox 9"/>
          <p:cNvSpPr txBox="1"/>
          <p:nvPr/>
        </p:nvSpPr>
        <p:spPr>
          <a:xfrm rot="19316103">
            <a:off x="272470" y="1927647"/>
            <a:ext cx="1190069" cy="707886"/>
          </a:xfrm>
          <a:prstGeom prst="rect">
            <a:avLst/>
          </a:prstGeom>
          <a:noFill/>
        </p:spPr>
        <p:txBody>
          <a:bodyPr wrap="none" rtlCol="0">
            <a:spAutoFit/>
          </a:bodyPr>
          <a:lstStyle/>
          <a:p>
            <a:r>
              <a:rPr lang="en-GB" sz="2000" dirty="0" smtClean="0">
                <a:latin typeface="Forte" pitchFamily="66" charset="0"/>
              </a:rPr>
              <a:t>Teaching </a:t>
            </a:r>
          </a:p>
          <a:p>
            <a:r>
              <a:rPr lang="en-GB" sz="2000" dirty="0" smtClean="0">
                <a:latin typeface="Forte" pitchFamily="66" charset="0"/>
              </a:rPr>
              <a:t>assistant</a:t>
            </a:r>
            <a:endParaRPr lang="en-GB" sz="2000" dirty="0">
              <a:latin typeface="Forte" pitchFamily="66" charset="0"/>
            </a:endParaRPr>
          </a:p>
        </p:txBody>
      </p:sp>
      <p:pic>
        <p:nvPicPr>
          <p:cNvPr id="11" name="Picture 3" descr="signpost-vector-911488"/>
          <p:cNvPicPr>
            <a:picLocks noChangeAspect="1" noChangeArrowheads="1"/>
          </p:cNvPicPr>
          <p:nvPr/>
        </p:nvPicPr>
        <p:blipFill>
          <a:blip r:embed="rId3" cstate="print"/>
          <a:srcRect b="7990"/>
          <a:stretch>
            <a:fillRect/>
          </a:stretch>
        </p:blipFill>
        <p:spPr bwMode="auto">
          <a:xfrm>
            <a:off x="2843808" y="188640"/>
            <a:ext cx="1617939" cy="1825397"/>
          </a:xfrm>
          <a:prstGeom prst="rect">
            <a:avLst/>
          </a:prstGeom>
          <a:noFill/>
          <a:ln w="9525" algn="in">
            <a:noFill/>
            <a:miter lim="800000"/>
            <a:headEnd/>
            <a:tailEnd/>
          </a:ln>
          <a:effectLst/>
        </p:spPr>
      </p:pic>
      <p:sp>
        <p:nvSpPr>
          <p:cNvPr id="12" name="TextBox 11"/>
          <p:cNvSpPr txBox="1"/>
          <p:nvPr/>
        </p:nvSpPr>
        <p:spPr>
          <a:xfrm>
            <a:off x="3203848" y="548680"/>
            <a:ext cx="771430" cy="400110"/>
          </a:xfrm>
          <a:prstGeom prst="rect">
            <a:avLst/>
          </a:prstGeom>
          <a:noFill/>
        </p:spPr>
        <p:txBody>
          <a:bodyPr wrap="none" rtlCol="0">
            <a:spAutoFit/>
          </a:bodyPr>
          <a:lstStyle/>
          <a:p>
            <a:r>
              <a:rPr lang="en-GB" sz="2000" dirty="0" smtClean="0">
                <a:latin typeface="Forte" pitchFamily="66" charset="0"/>
              </a:rPr>
              <a:t>HLTA</a:t>
            </a:r>
            <a:endParaRPr lang="en-GB" sz="2000" dirty="0">
              <a:latin typeface="Forte" pitchFamily="66" charset="0"/>
            </a:endParaRPr>
          </a:p>
        </p:txBody>
      </p:sp>
      <p:pic>
        <p:nvPicPr>
          <p:cNvPr id="13" name="Picture 3" descr="signpost-vector-911488"/>
          <p:cNvPicPr>
            <a:picLocks noChangeAspect="1" noChangeArrowheads="1"/>
          </p:cNvPicPr>
          <p:nvPr/>
        </p:nvPicPr>
        <p:blipFill>
          <a:blip r:embed="rId3" cstate="print"/>
          <a:srcRect b="7990"/>
          <a:stretch>
            <a:fillRect/>
          </a:stretch>
        </p:blipFill>
        <p:spPr bwMode="auto">
          <a:xfrm rot="2557247">
            <a:off x="7121722" y="927388"/>
            <a:ext cx="1617939" cy="1825397"/>
          </a:xfrm>
          <a:prstGeom prst="rect">
            <a:avLst/>
          </a:prstGeom>
          <a:noFill/>
          <a:ln w="9525" algn="in">
            <a:noFill/>
            <a:miter lim="800000"/>
            <a:headEnd/>
            <a:tailEnd/>
          </a:ln>
          <a:effectLst/>
        </p:spPr>
      </p:pic>
      <p:sp>
        <p:nvSpPr>
          <p:cNvPr id="14" name="TextBox 13"/>
          <p:cNvSpPr txBox="1"/>
          <p:nvPr/>
        </p:nvSpPr>
        <p:spPr>
          <a:xfrm rot="2413219">
            <a:off x="7667648" y="1333356"/>
            <a:ext cx="951927" cy="400110"/>
          </a:xfrm>
          <a:prstGeom prst="rect">
            <a:avLst/>
          </a:prstGeom>
          <a:noFill/>
        </p:spPr>
        <p:txBody>
          <a:bodyPr wrap="none" rtlCol="0">
            <a:spAutoFit/>
          </a:bodyPr>
          <a:lstStyle/>
          <a:p>
            <a:r>
              <a:rPr lang="en-GB" sz="2000" dirty="0" smtClean="0">
                <a:latin typeface="Forte" pitchFamily="66" charset="0"/>
              </a:rPr>
              <a:t>Teacher</a:t>
            </a:r>
            <a:endParaRPr lang="en-GB" sz="2000" dirty="0">
              <a:latin typeface="Forte" pitchFamily="66" charset="0"/>
            </a:endParaRPr>
          </a:p>
        </p:txBody>
      </p:sp>
      <p:sp>
        <p:nvSpPr>
          <p:cNvPr id="15" name="TextBox 14"/>
          <p:cNvSpPr txBox="1"/>
          <p:nvPr/>
        </p:nvSpPr>
        <p:spPr>
          <a:xfrm rot="19131670">
            <a:off x="-197375" y="3426199"/>
            <a:ext cx="4059404" cy="923330"/>
          </a:xfrm>
          <a:prstGeom prst="rect">
            <a:avLst/>
          </a:prstGeom>
          <a:noFill/>
        </p:spPr>
        <p:txBody>
          <a:bodyPr wrap="square" rtlCol="0">
            <a:spAutoFit/>
          </a:bodyPr>
          <a:lstStyle/>
          <a:p>
            <a:r>
              <a:rPr lang="en-GB" dirty="0" smtClean="0">
                <a:latin typeface="Arial Rounded MT Bold" pitchFamily="34" charset="0"/>
              </a:rPr>
              <a:t>TA in post using targeted support </a:t>
            </a:r>
          </a:p>
          <a:p>
            <a:r>
              <a:rPr lang="en-GB" dirty="0" smtClean="0">
                <a:latin typeface="Arial Rounded MT Bold" pitchFamily="34" charset="0"/>
              </a:rPr>
              <a:t>and intervention, usually studying a degree.</a:t>
            </a:r>
            <a:endParaRPr lang="en-GB" dirty="0">
              <a:latin typeface="Arial Rounded MT Bold" pitchFamily="34" charset="0"/>
            </a:endParaRPr>
          </a:p>
        </p:txBody>
      </p:sp>
      <p:sp>
        <p:nvSpPr>
          <p:cNvPr id="16" name="TextBox 15"/>
          <p:cNvSpPr txBox="1"/>
          <p:nvPr/>
        </p:nvSpPr>
        <p:spPr>
          <a:xfrm>
            <a:off x="4572000" y="260648"/>
            <a:ext cx="3024336" cy="1477328"/>
          </a:xfrm>
          <a:prstGeom prst="rect">
            <a:avLst/>
          </a:prstGeom>
          <a:noFill/>
        </p:spPr>
        <p:txBody>
          <a:bodyPr wrap="square" rtlCol="0">
            <a:spAutoFit/>
          </a:bodyPr>
          <a:lstStyle/>
          <a:p>
            <a:r>
              <a:rPr lang="en-GB" dirty="0" smtClean="0">
                <a:latin typeface="Arial Rounded MT Bold" pitchFamily="34" charset="0"/>
              </a:rPr>
              <a:t>TA who have experience of HLTA professional practice and level 4 qualifications, usually with completed degree.</a:t>
            </a:r>
            <a:endParaRPr lang="en-GB" dirty="0">
              <a:latin typeface="Arial Rounded MT Bold" pitchFamily="34" charset="0"/>
            </a:endParaRPr>
          </a:p>
        </p:txBody>
      </p:sp>
      <p:sp>
        <p:nvSpPr>
          <p:cNvPr id="17" name="TextBox 16"/>
          <p:cNvSpPr txBox="1"/>
          <p:nvPr/>
        </p:nvSpPr>
        <p:spPr>
          <a:xfrm rot="2325160">
            <a:off x="6041535" y="3064813"/>
            <a:ext cx="2771800" cy="2031325"/>
          </a:xfrm>
          <a:prstGeom prst="rect">
            <a:avLst/>
          </a:prstGeom>
          <a:noFill/>
        </p:spPr>
        <p:txBody>
          <a:bodyPr wrap="square" rtlCol="0">
            <a:spAutoFit/>
          </a:bodyPr>
          <a:lstStyle/>
          <a:p>
            <a:r>
              <a:rPr lang="en-GB" dirty="0" smtClean="0">
                <a:latin typeface="Arial Rounded MT Bold" pitchFamily="34" charset="0"/>
              </a:rPr>
              <a:t>This is working towards a Qualified Teaching Status (QTS), where a Postgraduate Certificate in Education (PGCE) is achieved.</a:t>
            </a:r>
            <a:endParaRPr lang="en-GB" dirty="0">
              <a:latin typeface="Arial Rounded MT Bold" pitchFamily="34" charset="0"/>
            </a:endParaRPr>
          </a:p>
        </p:txBody>
      </p:sp>
      <p:sp>
        <p:nvSpPr>
          <p:cNvPr id="18" name="TextBox 17"/>
          <p:cNvSpPr txBox="1"/>
          <p:nvPr/>
        </p:nvSpPr>
        <p:spPr>
          <a:xfrm>
            <a:off x="1475656" y="6211669"/>
            <a:ext cx="6192688" cy="646331"/>
          </a:xfrm>
          <a:prstGeom prst="rect">
            <a:avLst/>
          </a:prstGeom>
          <a:noFill/>
        </p:spPr>
        <p:txBody>
          <a:bodyPr wrap="square" rtlCol="0">
            <a:spAutoFit/>
          </a:bodyPr>
          <a:lstStyle/>
          <a:p>
            <a:r>
              <a:rPr lang="en-GB" dirty="0"/>
              <a:t>i</a:t>
            </a:r>
            <a:r>
              <a:rPr lang="en-GB" dirty="0" smtClean="0"/>
              <a:t>mportant role to play in developing a high-quality education profession, </a:t>
            </a:r>
            <a:r>
              <a:rPr lang="en-GB" sz="1400" dirty="0" smtClean="0"/>
              <a:t>(Welsh Government, 2013).</a:t>
            </a:r>
            <a:endParaRPr lang="en-GB" sz="1400" dirty="0"/>
          </a:p>
        </p:txBody>
      </p:sp>
      <p:sp>
        <p:nvSpPr>
          <p:cNvPr id="19" name="TextBox 18"/>
          <p:cNvSpPr txBox="1"/>
          <p:nvPr/>
        </p:nvSpPr>
        <p:spPr>
          <a:xfrm rot="2467919">
            <a:off x="7133120" y="5691694"/>
            <a:ext cx="2178481" cy="307777"/>
          </a:xfrm>
          <a:prstGeom prst="rect">
            <a:avLst/>
          </a:prstGeom>
          <a:noFill/>
        </p:spPr>
        <p:txBody>
          <a:bodyPr wrap="none" rtlCol="0">
            <a:spAutoFit/>
          </a:bodyPr>
          <a:lstStyle/>
          <a:p>
            <a:r>
              <a:rPr lang="en-GB" sz="1400" dirty="0" smtClean="0"/>
              <a:t>(Work place Options, 2017)</a:t>
            </a:r>
            <a:endParaRPr lang="en-GB" sz="1400" dirty="0"/>
          </a:p>
        </p:txBody>
      </p:sp>
    </p:spTree>
  </p:cSld>
  <p:clrMapOvr>
    <a:masterClrMapping/>
  </p:clrMapOvr>
  <p:transition spd="slow">
    <p:pull dir="ru"/>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sunset-cartoon-landscape_1110-888"/>
          <p:cNvPicPr>
            <a:picLocks noChangeAspect="1" noChangeArrowheads="1"/>
          </p:cNvPicPr>
          <p:nvPr/>
        </p:nvPicPr>
        <p:blipFill>
          <a:blip r:embed="rId2" cstate="print">
            <a:lum bright="10000"/>
          </a:blip>
          <a:srcRect/>
          <a:stretch>
            <a:fillRect/>
          </a:stretch>
        </p:blipFill>
        <p:spPr bwMode="auto">
          <a:xfrm>
            <a:off x="0" y="0"/>
            <a:ext cx="9144000" cy="6858001"/>
          </a:xfrm>
          <a:prstGeom prst="rect">
            <a:avLst/>
          </a:prstGeom>
          <a:noFill/>
          <a:ln w="9525" algn="in">
            <a:noFill/>
            <a:miter lim="800000"/>
            <a:headEnd/>
            <a:tailEnd/>
          </a:ln>
          <a:effectLst/>
        </p:spPr>
      </p:pic>
      <p:sp>
        <p:nvSpPr>
          <p:cNvPr id="26627" name="WordArt 3" descr="Paper bag"/>
          <p:cNvSpPr>
            <a:spLocks noChangeArrowheads="1" noChangeShapeType="1" noTextEdit="1"/>
          </p:cNvSpPr>
          <p:nvPr/>
        </p:nvSpPr>
        <p:spPr bwMode="auto">
          <a:xfrm>
            <a:off x="395536" y="188640"/>
            <a:ext cx="5040560" cy="864096"/>
          </a:xfrm>
          <a:prstGeom prst="rect">
            <a:avLst/>
          </a:prstGeom>
        </p:spPr>
        <p:txBody>
          <a:bodyPr wrap="none" fromWordArt="1">
            <a:prstTxWarp prst="textCascadeUp">
              <a:avLst>
                <a:gd name="adj" fmla="val 44444"/>
              </a:avLst>
            </a:prstTxWarp>
            <a:scene3d>
              <a:camera prst="legacyPerspectiveTopLeft">
                <a:rot lat="0" lon="20519999" rev="0"/>
              </a:camera>
              <a:lightRig rig="legacyHarsh3" dir="r"/>
            </a:scene3d>
            <a:sp3d extrusionH="430200" prstMaterial="legacyMatte">
              <a:extrusionClr>
                <a:srgbClr val="006600"/>
              </a:extrusionClr>
            </a:sp3d>
          </a:bodyPr>
          <a:lstStyle/>
          <a:p>
            <a:pPr algn="ctr" rtl="0"/>
            <a:r>
              <a:rPr lang="en-GB" sz="3600" kern="10" spc="0" dirty="0" smtClean="0">
                <a:ln w="9525">
                  <a:round/>
                  <a:headEnd/>
                  <a:tailEnd/>
                </a:ln>
                <a:blipFill dpi="0" rotWithShape="0">
                  <a:blip r:embed="rId3"/>
                  <a:srcRect/>
                  <a:tile tx="0" ty="0" sx="100000" sy="100000" flip="none" algn="tl"/>
                </a:blipFill>
                <a:effectLst/>
                <a:latin typeface="Arial Black"/>
              </a:rPr>
              <a:t>References</a:t>
            </a:r>
            <a:endParaRPr lang="en-GB" sz="3600" kern="10" spc="0" dirty="0">
              <a:ln w="9525">
                <a:round/>
                <a:headEnd/>
                <a:tailEnd/>
              </a:ln>
              <a:blipFill dpi="0" rotWithShape="0">
                <a:blip r:embed="rId3"/>
                <a:srcRect/>
                <a:tile tx="0" ty="0" sx="100000" sy="100000" flip="none" algn="tl"/>
              </a:blipFill>
              <a:effectLst/>
              <a:latin typeface="Arial Black"/>
            </a:endParaRPr>
          </a:p>
        </p:txBody>
      </p:sp>
      <p:sp>
        <p:nvSpPr>
          <p:cNvPr id="26628" name="Rectangle 4"/>
          <p:cNvSpPr>
            <a:spLocks noChangeArrowheads="1"/>
          </p:cNvSpPr>
          <p:nvPr/>
        </p:nvSpPr>
        <p:spPr bwMode="auto">
          <a:xfrm>
            <a:off x="395536" y="1268760"/>
            <a:ext cx="8208912"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rPr>
              <a:t>Bookfield</a:t>
            </a:r>
            <a:r>
              <a:rPr kumimoji="0" lang="en-GB" b="0" i="0" u="none" strike="noStrike" cap="none" normalizeH="0" baseline="0" dirty="0" smtClean="0">
                <a:ln>
                  <a:noFill/>
                </a:ln>
                <a:solidFill>
                  <a:schemeClr val="tx1"/>
                </a:solidFill>
                <a:effectLst/>
                <a:latin typeface="Arial" pitchFamily="34" charset="0"/>
                <a:ea typeface="Calibri" pitchFamily="34" charset="0"/>
              </a:rPr>
              <a:t>, D. (2012).  Teaching for Critical Thinking: tools and techniques to help students question their assumptions.  Available at: </a:t>
            </a:r>
            <a:r>
              <a:rPr kumimoji="0" lang="en-GB" b="0" i="0" u="none" strike="noStrike" cap="none" normalizeH="0" baseline="0" dirty="0" smtClean="0">
                <a:ln>
                  <a:noFill/>
                </a:ln>
                <a:solidFill>
                  <a:schemeClr val="tx1"/>
                </a:solidFill>
                <a:effectLst/>
                <a:latin typeface="Arial" pitchFamily="34" charset="0"/>
                <a:ea typeface="Calibri" pitchFamily="34" charset="0"/>
                <a:hlinkClick r:id="rId4"/>
              </a:rPr>
              <a:t>https://google.books</a:t>
            </a:r>
            <a:r>
              <a:rPr kumimoji="0" lang="en-GB" b="0" i="0" u="none" strike="noStrike" cap="none" normalizeH="0" baseline="0" dirty="0" smtClean="0">
                <a:ln>
                  <a:noFill/>
                </a:ln>
                <a:solidFill>
                  <a:schemeClr val="tx1"/>
                </a:solidFill>
                <a:effectLst/>
                <a:latin typeface="Arial" pitchFamily="34" charset="0"/>
                <a:ea typeface="Calibri" pitchFamily="34" charset="0"/>
              </a:rPr>
              <a:t> (Accessed on: 2 May 2020).</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rPr>
              <a:t>Central South Consortium, (2019).  The Five Professional Standards for Assisting Teaching.  Available at: </a:t>
            </a:r>
            <a:r>
              <a:rPr kumimoji="0" lang="en-GB" b="0" i="0" u="none" strike="noStrike" cap="none" normalizeH="0" baseline="0" dirty="0" smtClean="0">
                <a:ln>
                  <a:noFill/>
                </a:ln>
                <a:solidFill>
                  <a:schemeClr val="tx1"/>
                </a:solidFill>
                <a:effectLst/>
                <a:latin typeface="Arial" pitchFamily="34" charset="0"/>
                <a:ea typeface="Calibri" pitchFamily="34" charset="0"/>
                <a:hlinkClick r:id="rId5"/>
              </a:rPr>
              <a:t>https://www.cscjes-cronfa.co.uk/repository/tree?sort=recommendation&amp;language=en</a:t>
            </a:r>
            <a:r>
              <a:rPr kumimoji="0" lang="en-GB" b="0" i="0" u="none" strike="noStrike" cap="none" normalizeH="0" baseline="0" dirty="0" smtClean="0">
                <a:ln>
                  <a:noFill/>
                </a:ln>
                <a:solidFill>
                  <a:schemeClr val="tx1"/>
                </a:solidFill>
                <a:effectLst/>
                <a:latin typeface="Arial" pitchFamily="34" charset="0"/>
                <a:ea typeface="Calibri" pitchFamily="34" charset="0"/>
              </a:rPr>
              <a:t> (Accessed on: 29 April 2020).</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rPr>
              <a:t>Davies, L (no date).  Effective Communication.  Available at: http</a:t>
            </a:r>
            <a:r>
              <a:rPr kumimoji="0" lang="en-GB" b="0" i="0" u="none" strike="noStrike" cap="none" normalizeH="0" baseline="0" dirty="0" smtClean="0">
                <a:ln>
                  <a:noFill/>
                </a:ln>
                <a:solidFill>
                  <a:schemeClr val="tx1"/>
                </a:solidFill>
                <a:effectLst/>
                <a:latin typeface="Arial" pitchFamily="34" charset="0"/>
                <a:ea typeface="Calibri" pitchFamily="34" charset="0"/>
                <a:hlinkClick r:id="rId6"/>
              </a:rPr>
              <a:t>://www.kellybear.com/TeacherArticles/TeacherTip15.html</a:t>
            </a:r>
            <a:r>
              <a:rPr kumimoji="0" lang="en-GB" b="0" i="0" u="none" strike="noStrike" cap="none" normalizeH="0" baseline="0" dirty="0" smtClean="0">
                <a:ln>
                  <a:noFill/>
                </a:ln>
                <a:solidFill>
                  <a:schemeClr val="tx1"/>
                </a:solidFill>
                <a:effectLst/>
                <a:latin typeface="Arial" pitchFamily="34" charset="0"/>
                <a:ea typeface="Calibri" pitchFamily="34" charset="0"/>
              </a:rPr>
              <a:t> (Accessed on: 2 May 2020).</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rPr>
              <a:t>Duszynski</a:t>
            </a:r>
            <a:r>
              <a:rPr kumimoji="0" lang="en-GB" b="0" i="0" u="none" strike="noStrike" cap="none" normalizeH="0" baseline="0" dirty="0" smtClean="0">
                <a:ln>
                  <a:noFill/>
                </a:ln>
                <a:solidFill>
                  <a:schemeClr val="tx1"/>
                </a:solidFill>
                <a:effectLst/>
                <a:latin typeface="Arial" pitchFamily="34" charset="0"/>
                <a:ea typeface="Calibri" pitchFamily="34" charset="0"/>
              </a:rPr>
              <a:t>, M, (2020).  Organizational Skills: Definition &amp; Examples for Your Resume.  Available at: https://zety.com/blog/organizational-skills (Accessed on: 2 May 2020).</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rPr>
              <a:t>EduStaff</a:t>
            </a:r>
            <a:r>
              <a:rPr kumimoji="0" lang="en-GB" b="0" i="0" u="none" strike="noStrike" cap="none" normalizeH="0" baseline="0" dirty="0" smtClean="0">
                <a:ln>
                  <a:noFill/>
                </a:ln>
                <a:solidFill>
                  <a:schemeClr val="tx1"/>
                </a:solidFill>
                <a:effectLst/>
                <a:latin typeface="Arial" pitchFamily="34" charset="0"/>
                <a:ea typeface="Calibri" pitchFamily="34" charset="0"/>
              </a:rPr>
              <a:t>, (2020).  What are the Roles of a HLTA?  Available at: </a:t>
            </a:r>
            <a:r>
              <a:rPr kumimoji="0" lang="en-GB" b="0" i="0" u="none" strike="noStrike" cap="none" normalizeH="0" baseline="0" dirty="0" smtClean="0">
                <a:ln>
                  <a:noFill/>
                </a:ln>
                <a:solidFill>
                  <a:schemeClr val="tx1"/>
                </a:solidFill>
                <a:effectLst/>
                <a:latin typeface="Arial" pitchFamily="34" charset="0"/>
                <a:ea typeface="Calibri" pitchFamily="34" charset="0"/>
                <a:hlinkClick r:id="rId7"/>
              </a:rPr>
              <a:t>https://www.edustaff.co.uk/jobdescription/higher-level-teaching-assistant.aspx</a:t>
            </a:r>
            <a:r>
              <a:rPr kumimoji="0" lang="en-GB" b="0" i="0" u="none" strike="noStrike" cap="none" normalizeH="0" baseline="0" dirty="0" smtClean="0">
                <a:ln>
                  <a:noFill/>
                </a:ln>
                <a:solidFill>
                  <a:schemeClr val="tx1"/>
                </a:solidFill>
                <a:effectLst/>
                <a:latin typeface="Arial" pitchFamily="34" charset="0"/>
                <a:ea typeface="Calibri" pitchFamily="34" charset="0"/>
              </a:rPr>
              <a:t> (Accessed on: 30 April 2020).</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GB" b="0" i="0" u="none" strike="noStrike" cap="none" normalizeH="0" baseline="0" dirty="0" smtClean="0">
              <a:ln>
                <a:noFill/>
              </a:ln>
              <a:solidFill>
                <a:schemeClr val="tx1"/>
              </a:solidFill>
              <a:effectLst/>
              <a:latin typeface="Arial" pitchFamily="34" charset="0"/>
            </a:endParaRPr>
          </a:p>
        </p:txBody>
      </p:sp>
    </p:spTree>
  </p:cSld>
  <p:clrMapOvr>
    <a:masterClrMapping/>
  </p:clrMapOvr>
  <p:transition spd="slow">
    <p:wheel spokes="1"/>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unset-cartoon-landscape_1110-888"/>
          <p:cNvPicPr>
            <a:picLocks noChangeAspect="1" noChangeArrowheads="1"/>
          </p:cNvPicPr>
          <p:nvPr/>
        </p:nvPicPr>
        <p:blipFill>
          <a:blip r:embed="rId2" cstate="print">
            <a:lum bright="10000"/>
          </a:blip>
          <a:srcRect/>
          <a:stretch>
            <a:fillRect/>
          </a:stretch>
        </p:blipFill>
        <p:spPr bwMode="auto">
          <a:xfrm>
            <a:off x="0" y="0"/>
            <a:ext cx="9144000" cy="6858001"/>
          </a:xfrm>
          <a:prstGeom prst="rect">
            <a:avLst/>
          </a:prstGeom>
          <a:noFill/>
          <a:ln w="9525" algn="in">
            <a:noFill/>
            <a:miter lim="800000"/>
            <a:headEnd/>
            <a:tailEnd/>
          </a:ln>
          <a:effectLst/>
        </p:spPr>
      </p:pic>
      <p:sp>
        <p:nvSpPr>
          <p:cNvPr id="27649" name="Rectangle 1"/>
          <p:cNvSpPr>
            <a:spLocks noChangeArrowheads="1"/>
          </p:cNvSpPr>
          <p:nvPr/>
        </p:nvSpPr>
        <p:spPr bwMode="auto">
          <a:xfrm>
            <a:off x="395536" y="332656"/>
            <a:ext cx="8352928" cy="590931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ERW, (2020).  Higher Level Teaching Assistant (HLTA): Professional Learning Opportunity for Teaching Assistants.  Available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3"/>
              </a:rPr>
              <a:t>https://www.erw.wales/schools/leading-learning/higher-level-teaching-assistant-hlta/#</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28 April 2020).</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Indeed, (2020).  What are organizational skills?  Available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4"/>
              </a:rPr>
              <a:t>https://www.indeed.com/career-advice/career-development/organizational-skills</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1 May 2020).</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Martelli</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A.(2018-2020).  The 7 characteristics of effective communication.  Available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5"/>
              </a:rPr>
              <a:t>https://alessandramartelli.com/en/freebies/characteristics-effective-communication/</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1 May 2020).</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McGurgan</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H. (2018).  What Is the Definition of Organizational Skills?  Available at: https</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6"/>
              </a:rPr>
              <a:t>://careertrend.com/facts-6742801-definition-organizational-skills-.html</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3 May 2020).</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National HLTA Partnership (2016).  HLTA Standards.  Available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7"/>
              </a:rPr>
              <a:t>http://hlta.org.uk/node/104</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28 April 2020).</a:t>
            </a:r>
          </a:p>
          <a:p>
            <a:pPr lvl="0" eaLnBrk="0" fontAlgn="base" hangingPunct="0">
              <a:spcBef>
                <a:spcPct val="0"/>
              </a:spcBef>
              <a:spcAft>
                <a:spcPct val="0"/>
              </a:spcAft>
              <a:buFontTx/>
              <a:buChar char="•"/>
            </a:pPr>
            <a:r>
              <a:rPr lang="en-GB" dirty="0">
                <a:latin typeface="Arial" pitchFamily="34" charset="0"/>
                <a:cs typeface="Arial" pitchFamily="34" charset="0"/>
              </a:rPr>
              <a:t>Quora</a:t>
            </a:r>
            <a:r>
              <a:rPr lang="en-GB" dirty="0">
                <a:latin typeface="Arial" pitchFamily="34" charset="0"/>
                <a:cs typeface="Arial" pitchFamily="34" charset="0"/>
              </a:rPr>
              <a:t>, (2019).  What is Communication?  </a:t>
            </a:r>
            <a:r>
              <a:rPr lang="en-GB" dirty="0" smtClean="0">
                <a:latin typeface="Arial" pitchFamily="34" charset="0"/>
                <a:cs typeface="Arial" pitchFamily="34" charset="0"/>
              </a:rPr>
              <a:t>Available </a:t>
            </a:r>
            <a:r>
              <a:rPr lang="en-GB" dirty="0">
                <a:latin typeface="Arial" pitchFamily="34" charset="0"/>
                <a:cs typeface="Arial" pitchFamily="34" charset="0"/>
              </a:rPr>
              <a:t>at: </a:t>
            </a:r>
            <a:r>
              <a:rPr lang="en-GB" u="sng" dirty="0">
                <a:latin typeface="Arial" pitchFamily="34" charset="0"/>
                <a:cs typeface="Arial" pitchFamily="34" charset="0"/>
                <a:hlinkClick r:id="rId8"/>
              </a:rPr>
              <a:t>https://www.quora.com/about/privacy</a:t>
            </a:r>
            <a:r>
              <a:rPr lang="en-GB" dirty="0">
                <a:latin typeface="Arial" pitchFamily="34" charset="0"/>
                <a:cs typeface="Arial" pitchFamily="34" charset="0"/>
              </a:rPr>
              <a:t> (Accessed on: 2 May 2020</a:t>
            </a:r>
            <a:r>
              <a:rPr lang="en-GB" dirty="0" smtClean="0">
                <a:latin typeface="Arial" pitchFamily="34" charset="0"/>
                <a:cs typeface="Arial" pitchFamily="34" charset="0"/>
              </a:rPr>
              <a:t>).</a:t>
            </a:r>
          </a:p>
          <a:p>
            <a:pPr eaLnBrk="0" fontAlgn="base" hangingPunct="0">
              <a:spcBef>
                <a:spcPct val="0"/>
              </a:spcBef>
              <a:spcAft>
                <a:spcPct val="0"/>
              </a:spcAft>
              <a:buFontTx/>
              <a:buChar char="•"/>
            </a:pPr>
            <a:r>
              <a:rPr lang="en-GB" dirty="0">
                <a:latin typeface="Arial" pitchFamily="34" charset="0"/>
                <a:cs typeface="Arial" pitchFamily="34" charset="0"/>
              </a:rPr>
              <a:t>Root, D, (2018).  How</a:t>
            </a:r>
            <a:r>
              <a:rPr lang="en-GB" b="1" dirty="0">
                <a:latin typeface="Arial" pitchFamily="34" charset="0"/>
                <a:cs typeface="Arial" pitchFamily="34" charset="0"/>
              </a:rPr>
              <a:t> </a:t>
            </a:r>
            <a:r>
              <a:rPr lang="en-GB" dirty="0">
                <a:latin typeface="Arial" pitchFamily="34" charset="0"/>
                <a:cs typeface="Arial" pitchFamily="34" charset="0"/>
              </a:rPr>
              <a:t>to Promote Critical Thinking in the Workplace.  </a:t>
            </a:r>
            <a:r>
              <a:rPr lang="en-GB" dirty="0" smtClean="0">
                <a:latin typeface="Arial" pitchFamily="34" charset="0"/>
                <a:cs typeface="Arial" pitchFamily="34" charset="0"/>
              </a:rPr>
              <a:t>Available </a:t>
            </a:r>
            <a:r>
              <a:rPr lang="en-GB" dirty="0">
                <a:latin typeface="Arial" pitchFamily="34" charset="0"/>
                <a:cs typeface="Arial" pitchFamily="34" charset="0"/>
              </a:rPr>
              <a:t>at: </a:t>
            </a:r>
            <a:r>
              <a:rPr lang="en-GB" u="sng" dirty="0">
                <a:latin typeface="Arial" pitchFamily="34" charset="0"/>
                <a:cs typeface="Arial" pitchFamily="34" charset="0"/>
                <a:hlinkClick r:id="rId9"/>
              </a:rPr>
              <a:t>https://www.eaglesflight.com/blog/how-to-promote-critical-thinking-in-the-workplace</a:t>
            </a:r>
            <a:r>
              <a:rPr lang="en-GB" dirty="0">
                <a:latin typeface="Arial" pitchFamily="34" charset="0"/>
                <a:cs typeface="Arial" pitchFamily="34" charset="0"/>
              </a:rPr>
              <a:t> (Accessed on: 3 May 2020).</a:t>
            </a:r>
          </a:p>
          <a:p>
            <a:pPr lvl="0" eaLnBrk="0" fontAlgn="base" hangingPunct="0">
              <a:spcBef>
                <a:spcPct val="0"/>
              </a:spcBef>
              <a:spcAft>
                <a:spcPct val="0"/>
              </a:spcAft>
              <a:buFontTx/>
              <a:buChar char="•"/>
            </a:pPr>
            <a:endParaRPr kumimoji="0" lang="en-GB" b="0" i="0" u="none" strike="noStrike" cap="none" normalizeH="0" baseline="0" dirty="0" smtClean="0">
              <a:ln>
                <a:noFill/>
              </a:ln>
              <a:solidFill>
                <a:schemeClr val="tx1"/>
              </a:solidFill>
              <a:effectLst/>
              <a:latin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unset-cartoon-landscape_1110-888"/>
          <p:cNvPicPr>
            <a:picLocks noChangeAspect="1" noChangeArrowheads="1"/>
          </p:cNvPicPr>
          <p:nvPr/>
        </p:nvPicPr>
        <p:blipFill>
          <a:blip r:embed="rId2" cstate="print">
            <a:lum bright="10000"/>
          </a:blip>
          <a:srcRect/>
          <a:stretch>
            <a:fillRect/>
          </a:stretch>
        </p:blipFill>
        <p:spPr bwMode="auto">
          <a:xfrm>
            <a:off x="0" y="0"/>
            <a:ext cx="9144000" cy="6858001"/>
          </a:xfrm>
          <a:prstGeom prst="rect">
            <a:avLst/>
          </a:prstGeom>
          <a:noFill/>
          <a:ln w="9525" algn="in">
            <a:noFill/>
            <a:miter lim="800000"/>
            <a:headEnd/>
            <a:tailEnd/>
          </a:ln>
          <a:effectLst/>
        </p:spPr>
      </p:pic>
      <p:sp>
        <p:nvSpPr>
          <p:cNvPr id="28674" name="Rectangle 2"/>
          <p:cNvSpPr>
            <a:spLocks noChangeArrowheads="1"/>
          </p:cNvSpPr>
          <p:nvPr/>
        </p:nvSpPr>
        <p:spPr bwMode="auto">
          <a:xfrm>
            <a:off x="395536" y="543166"/>
            <a:ext cx="8280920" cy="535531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Schoultz</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M, (2017).  </a:t>
            </a:r>
            <a:r>
              <a:rPr kumimoji="0" lang="en-GB" b="0" i="1" u="none" strike="noStrike" cap="none" normalizeH="0" baseline="0" dirty="0" smtClean="0">
                <a:ln>
                  <a:noFill/>
                </a:ln>
                <a:solidFill>
                  <a:schemeClr val="tx1"/>
                </a:solidFill>
                <a:effectLst/>
                <a:latin typeface="Arial" pitchFamily="34" charset="0"/>
                <a:ea typeface="Calibri" pitchFamily="34" charset="0"/>
                <a:cs typeface="Arial" pitchFamily="34" charset="0"/>
              </a:rPr>
              <a:t>10 Team Characteristics for Effective Teamwork</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Available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3"/>
              </a:rPr>
              <a:t>https://medium.com/@mikeschoultz/10-team-characteristics-for-effective-teamwork-e0429b362ddd</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1 May 2020).</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SkillsYouNeed</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(2011-2020).  Critical Thinking Skills.  Available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4"/>
              </a:rPr>
              <a:t>https://www.skillsyouneed.com/learn/critical-thinking.html</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1 May 2020).</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Sutcliffe, J. (2013).  The Desert Island Challenge: 8 qualities of successful school leaders.  Available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5"/>
              </a:rPr>
              <a:t>https://google.books</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1 May 2020).</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Teaching Assistants’ Training Program, (2020).  Available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6"/>
              </a:rPr>
              <a:t>https://tatp.utoronto.ca/event/critical-thinking-sept19/</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3 May 2020).</a:t>
            </a:r>
            <a:endParaRPr kumimoji="0" lang="en-GB"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 Happy Manager, (2007-2020).  Define Teamwork.  Available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7"/>
              </a:rPr>
              <a:t>https://the-happy-manager.com/articles/define-teamwork/</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1 May 2020).</a:t>
            </a:r>
          </a:p>
          <a:p>
            <a:pPr eaLnBrk="0" fontAlgn="base" hangingPunct="0">
              <a:spcBef>
                <a:spcPct val="0"/>
              </a:spcBef>
              <a:spcAft>
                <a:spcPct val="0"/>
              </a:spcAft>
              <a:buFontTx/>
              <a:buChar char="•"/>
            </a:pPr>
            <a:r>
              <a:rPr lang="en-GB" dirty="0" smtClean="0">
                <a:latin typeface="Arial" pitchFamily="34" charset="0"/>
                <a:cs typeface="Arial" pitchFamily="34" charset="0"/>
              </a:rPr>
              <a:t>The </a:t>
            </a:r>
            <a:r>
              <a:rPr lang="en-GB" dirty="0" smtClean="0">
                <a:latin typeface="Arial" pitchFamily="34" charset="0"/>
                <a:cs typeface="Arial" pitchFamily="34" charset="0"/>
              </a:rPr>
              <a:t>Witherslack</a:t>
            </a:r>
            <a:r>
              <a:rPr lang="en-GB" dirty="0" smtClean="0">
                <a:latin typeface="Arial" pitchFamily="34" charset="0"/>
                <a:cs typeface="Arial" pitchFamily="34" charset="0"/>
              </a:rPr>
              <a:t> Group, (2013).  Roles and General Duties.  Available at: </a:t>
            </a:r>
            <a:r>
              <a:rPr lang="en-GB" dirty="0">
                <a:latin typeface="Arial" pitchFamily="34" charset="0"/>
                <a:cs typeface="Arial" pitchFamily="34" charset="0"/>
                <a:hlinkClick r:id="rId8"/>
              </a:rPr>
              <a:t>https://</a:t>
            </a:r>
            <a:r>
              <a:rPr lang="en-GB" dirty="0" smtClean="0">
                <a:latin typeface="Arial" pitchFamily="34" charset="0"/>
                <a:cs typeface="Arial" pitchFamily="34" charset="0"/>
                <a:hlinkClick r:id="rId8"/>
              </a:rPr>
              <a:t>witherslackgroup.co.uk/uploads/vacancies/rugby/hltajd.pdf</a:t>
            </a:r>
            <a:r>
              <a:rPr lang="en-GB" dirty="0" smtClean="0">
                <a:latin typeface="Arial" pitchFamily="34" charset="0"/>
                <a:cs typeface="Arial" pitchFamily="34" charset="0"/>
              </a:rPr>
              <a:t> (Accessed on: 28 April 2020).</a:t>
            </a:r>
          </a:p>
          <a:p>
            <a:pPr eaLnBrk="0" fontAlgn="base" hangingPunct="0">
              <a:spcBef>
                <a:spcPct val="0"/>
              </a:spcBef>
              <a:spcAft>
                <a:spcPct val="0"/>
              </a:spcAft>
              <a:buFontTx/>
              <a:buChar char="•"/>
            </a:pPr>
            <a:r>
              <a:rPr kumimoji="0" lang="en-GB" b="0" i="0" u="none" strike="noStrike" cap="none" normalizeH="0" baseline="0" dirty="0" smtClean="0">
                <a:ln>
                  <a:noFill/>
                </a:ln>
                <a:solidFill>
                  <a:schemeClr val="tx1"/>
                </a:solidFill>
                <a:effectLst/>
                <a:latin typeface="Arial" pitchFamily="34" charset="0"/>
                <a:cs typeface="Arial" pitchFamily="34" charset="0"/>
              </a:rPr>
              <a:t>Unison, (no date). Skills for Schools: What’s involved? Available at: </a:t>
            </a:r>
            <a:r>
              <a:rPr lang="en-GB" dirty="0">
                <a:latin typeface="Arial" pitchFamily="34" charset="0"/>
                <a:cs typeface="Arial" pitchFamily="34" charset="0"/>
                <a:hlinkClick r:id="rId9"/>
              </a:rPr>
              <a:t>http://www.skillsforschools.org.uk/roles-in-schools/higher-level-teaching-assistant</a:t>
            </a:r>
            <a:r>
              <a:rPr lang="en-GB" dirty="0" smtClean="0">
                <a:latin typeface="Arial" pitchFamily="34" charset="0"/>
                <a:cs typeface="Arial" pitchFamily="34" charset="0"/>
                <a:hlinkClick r:id="rId9"/>
              </a:rPr>
              <a:t>/</a:t>
            </a:r>
            <a:r>
              <a:rPr lang="en-GB" dirty="0" smtClean="0">
                <a:latin typeface="Arial" pitchFamily="34" charset="0"/>
                <a:cs typeface="Arial" pitchFamily="34" charset="0"/>
              </a:rPr>
              <a:t> (Accessed on: 28 April 2020).</a:t>
            </a:r>
            <a:endParaRPr kumimoji="0" lang="en-GB" b="0" i="0" u="none" strike="noStrike" cap="none" normalizeH="0" baseline="0" dirty="0" smtClean="0">
              <a:ln>
                <a:noFill/>
              </a:ln>
              <a:solidFill>
                <a:schemeClr val="tx1"/>
              </a:solidFill>
              <a:effectLst/>
              <a:latin typeface="Arial" pitchFamily="34" charset="0"/>
              <a:cs typeface="Arial"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sunset-cartoon-landscape_1110-888"/>
          <p:cNvPicPr>
            <a:picLocks noChangeAspect="1" noChangeArrowheads="1"/>
          </p:cNvPicPr>
          <p:nvPr/>
        </p:nvPicPr>
        <p:blipFill>
          <a:blip r:embed="rId2" cstate="print">
            <a:lum bright="10000"/>
          </a:blip>
          <a:srcRect/>
          <a:stretch>
            <a:fillRect/>
          </a:stretch>
        </p:blipFill>
        <p:spPr bwMode="auto">
          <a:xfrm>
            <a:off x="0" y="0"/>
            <a:ext cx="9144000" cy="6858001"/>
          </a:xfrm>
          <a:prstGeom prst="rect">
            <a:avLst/>
          </a:prstGeom>
          <a:noFill/>
          <a:ln w="9525" algn="in">
            <a:noFill/>
            <a:miter lim="800000"/>
            <a:headEnd/>
            <a:tailEnd/>
          </a:ln>
          <a:effectLst/>
        </p:spPr>
      </p:pic>
      <p:sp>
        <p:nvSpPr>
          <p:cNvPr id="29698" name="Rectangle 2"/>
          <p:cNvSpPr>
            <a:spLocks noChangeArrowheads="1"/>
          </p:cNvSpPr>
          <p:nvPr/>
        </p:nvSpPr>
        <p:spPr bwMode="auto">
          <a:xfrm>
            <a:off x="323528" y="404664"/>
            <a:ext cx="8424936" cy="286232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lvl="0" fontAlgn="base">
              <a:spcBef>
                <a:spcPct val="0"/>
              </a:spcBef>
              <a:spcAft>
                <a:spcPct val="0"/>
              </a:spcAft>
              <a:buFontTx/>
              <a:buChar char="•"/>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Welsh Government, (2013).  Teaching Assistants and Support Staff-Higher Level Teaching Assistants.  Available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3"/>
              </a:rPr>
              <a:t>https://hwb.gov.wales/professional-development/school-support-staff</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30 April 2020).</a:t>
            </a:r>
          </a:p>
          <a:p>
            <a:pPr fontAlgn="base">
              <a:spcBef>
                <a:spcPct val="0"/>
              </a:spcBef>
              <a:spcAft>
                <a:spcPct val="0"/>
              </a:spcAft>
              <a:buFontTx/>
              <a:buChar char="•"/>
            </a:pP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Work Options, (2017).  Career progression in education.  Available at: </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4"/>
              </a:rPr>
              <a:t>https://www.educationsupport.org.uk/resources/factsheets/career-progression-education?gclid=EAIaIQobChMIpZuoxaaY6QIVA-N3Ch3-hQfhEAAYBCAAEgJ8zPD_BwE</a:t>
            </a:r>
            <a:r>
              <a:rPr kumimoji="0" lang="en-GB" b="0" i="0" u="none" strike="noStrike" cap="none" normalizeH="0" baseline="0" dirty="0" smtClean="0">
                <a:ln>
                  <a:noFill/>
                </a:ln>
                <a:solidFill>
                  <a:schemeClr val="tx1"/>
                </a:solidFill>
                <a:effectLst/>
                <a:latin typeface="Arial" pitchFamily="34" charset="0"/>
                <a:ea typeface="Calibri" pitchFamily="34" charset="0"/>
                <a:cs typeface="Arial" pitchFamily="34" charset="0"/>
              </a:rPr>
              <a:t> (Accessed on: 2 May 2020).</a:t>
            </a:r>
            <a:endParaRPr kumimoji="0" lang="en-GB"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GB" b="0" i="0" u="none" strike="noStrike" cap="none" normalizeH="0" baseline="0" dirty="0" smtClean="0">
                <a:ln>
                  <a:noFill/>
                </a:ln>
                <a:solidFill>
                  <a:schemeClr val="tx1"/>
                </a:solidFill>
                <a:effectLst/>
                <a:latin typeface="Arial" pitchFamily="34" charset="0"/>
                <a:ea typeface="Calibri" pitchFamily="34" charset="0"/>
              </a:rPr>
              <a:t>Zagyvane</a:t>
            </a:r>
            <a:r>
              <a:rPr kumimoji="0" lang="en-GB" b="0" i="0" u="none" strike="noStrike" cap="none" normalizeH="0" baseline="0" dirty="0" smtClean="0">
                <a:ln>
                  <a:noFill/>
                </a:ln>
                <a:solidFill>
                  <a:schemeClr val="tx1"/>
                </a:solidFill>
                <a:effectLst/>
                <a:latin typeface="Arial" pitchFamily="34" charset="0"/>
                <a:ea typeface="Calibri" pitchFamily="34" charset="0"/>
              </a:rPr>
              <a:t>, S. I (2017).  Universal Journal of Educational Research 5(1): 141-147, What Makes a Good Teacher?  Available at: </a:t>
            </a:r>
            <a:r>
              <a:rPr kumimoji="0" lang="en-GB" b="0" i="0" u="none" strike="noStrike" cap="none" normalizeH="0" baseline="0" dirty="0" smtClean="0">
                <a:ln>
                  <a:noFill/>
                </a:ln>
                <a:solidFill>
                  <a:schemeClr val="tx1"/>
                </a:solidFill>
                <a:effectLst/>
                <a:latin typeface="Arial" pitchFamily="34" charset="0"/>
                <a:ea typeface="Calibri" pitchFamily="34" charset="0"/>
                <a:hlinkClick r:id="rId5"/>
              </a:rPr>
              <a:t>https://files.eric.ed.gov/fulltext/EJ1124615.pdf</a:t>
            </a:r>
            <a:r>
              <a:rPr kumimoji="0" lang="en-GB" b="0" i="0" u="none" strike="noStrike" cap="none" normalizeH="0" baseline="0" dirty="0" smtClean="0">
                <a:ln>
                  <a:noFill/>
                </a:ln>
                <a:solidFill>
                  <a:schemeClr val="tx1"/>
                </a:solidFill>
                <a:effectLst/>
                <a:latin typeface="Arial" pitchFamily="34" charset="0"/>
                <a:ea typeface="Calibri" pitchFamily="34" charset="0"/>
              </a:rPr>
              <a:t> (Accessed on: 1 May 2020).</a:t>
            </a:r>
            <a:endParaRPr kumimoji="0" lang="en-GB" b="0" i="0" u="none" strike="noStrike" cap="none" normalizeH="0" baseline="0" dirty="0" smtClean="0">
              <a:ln>
                <a:noFill/>
              </a:ln>
              <a:solidFill>
                <a:schemeClr val="tx1"/>
              </a:solidFill>
              <a:effectLst/>
              <a:latin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5961</TotalTime>
  <Words>1611</Words>
  <Application>Microsoft Office PowerPoint</Application>
  <PresentationFormat>On-screen Show (4:3)</PresentationFormat>
  <Paragraphs>150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ECGE6001P Skills for Life: Employability and Future Pathways</dc:title>
  <dc:creator>kat</dc:creator>
  <cp:lastModifiedBy>kat</cp:lastModifiedBy>
  <cp:revision>445</cp:revision>
  <dcterms:created xsi:type="dcterms:W3CDTF">2020-04-30T15:49:42Z</dcterms:created>
  <dcterms:modified xsi:type="dcterms:W3CDTF">2020-05-04T19:11:30Z</dcterms:modified>
</cp:coreProperties>
</file>