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4" r:id="rId1"/>
  </p:sldMasterIdLst>
  <p:notesMasterIdLst>
    <p:notesMasterId r:id="rId28"/>
  </p:notesMasterIdLst>
  <p:sldIdLst>
    <p:sldId id="256" r:id="rId2"/>
    <p:sldId id="258" r:id="rId3"/>
    <p:sldId id="257" r:id="rId4"/>
    <p:sldId id="268" r:id="rId5"/>
    <p:sldId id="277" r:id="rId6"/>
    <p:sldId id="269" r:id="rId7"/>
    <p:sldId id="281" r:id="rId8"/>
    <p:sldId id="270" r:id="rId9"/>
    <p:sldId id="264" r:id="rId10"/>
    <p:sldId id="283" r:id="rId11"/>
    <p:sldId id="282" r:id="rId12"/>
    <p:sldId id="284" r:id="rId13"/>
    <p:sldId id="259" r:id="rId14"/>
    <p:sldId id="261" r:id="rId15"/>
    <p:sldId id="262" r:id="rId16"/>
    <p:sldId id="278" r:id="rId17"/>
    <p:sldId id="285" r:id="rId18"/>
    <p:sldId id="271" r:id="rId19"/>
    <p:sldId id="286" r:id="rId20"/>
    <p:sldId id="272" r:id="rId21"/>
    <p:sldId id="279" r:id="rId22"/>
    <p:sldId id="273" r:id="rId23"/>
    <p:sldId id="287" r:id="rId24"/>
    <p:sldId id="288" r:id="rId25"/>
    <p:sldId id="280" r:id="rId26"/>
    <p:sldId id="26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34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1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B3F2CF-18C0-F74B-9331-992239FF61CA}" type="datetimeFigureOut">
              <a:rPr lang="en-US" smtClean="0"/>
              <a:t>12/15/21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192728-FE86-0C48-B8FF-CD0D4D6A2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8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D1151-1EB9-F548-A71A-E2A583709D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B2A492-6566-334B-99E2-99B8D4E0B8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D1443-4AF7-1449-B972-FF7EC561B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8A482-EF16-F145-8DF1-9A7CF2BFB740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92ECE-573E-944F-8882-1DB8ECA60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572424-8B51-E245-813D-691EA3276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175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C3653-99D0-7E4D-ABFE-77526E1A8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2B5A1-0A6D-5142-8813-6D778359DC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9FDF3-1889-6D4C-B8D8-F474BEC7E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12D3-087D-1A48-B567-1A15906DD0C2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61245-6C2B-1E4D-A855-19A0A7A00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264903-5B0A-4943-80E6-F94EDAAD4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06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992B1-39B8-304B-AFBD-3A1C4D2A1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6FDA53-4633-AF42-AB56-7272D6446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17CE3-E33C-1046-9A3B-16BB4AA2E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4CFC4-B11D-2F42-8F33-8995B5625764}" type="datetime2">
              <a:rPr lang="en-GB" smtClean="0"/>
              <a:t>Wednesday, 15 December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D3209-2D41-5040-AF4D-7808AEB4E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F43EB-01C1-AF47-AECA-47717D936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950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D663B-1BA3-CA46-8F9E-54E7FEC8D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86775-5D2A-7B44-A64F-301DFAFDE0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A20B9B-E7B9-9C48-92CC-237696D311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D280C-691F-154D-84FF-09F4AEB76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7E01-DFF1-4C44-AD83-55C82AC3A577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1E1C08-7BD3-5E41-BF8D-D916D18EA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D023B4-FE7A-C144-9D30-14F790974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F028F-B9DA-2043-B160-2658E5F57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83E09-991E-4548-8914-07420EF90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DC2096-481E-7645-8269-2A65C02E9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A185F6-8C48-4648-9D9C-3A5C7E41D0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B061A8-759B-134F-8CCE-5B6F85F5EA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5C825D-589A-464D-B16B-85A1A2252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520FC-C79D-7847-B70F-2652E0DC2CC5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A8C78B-ACF6-534A-954C-F0A05979E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7F4560-0E96-544A-92EE-FAA091FA3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627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F1B49-230F-B94A-B0C6-59375AB70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670045-5431-1847-B1B8-4A373245A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D06-EF69-F942-B71B-4C9DCE7DF975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7177D4-1E7D-F64C-9F40-529C99D16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27A8C1-44D2-6A4A-853F-2983C5A9D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553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8C781C-ADEE-0C45-818D-B43A376B6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E9343-8914-214D-B0BB-49C2F22E1C75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77353E-F5D2-9F49-8C96-F014BE65E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DF178B-800F-7F49-9BA1-3833766D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53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1462E-C4F4-C94A-9BF5-70CA89117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074236-89BF-AF46-BE05-709986417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1FBDD-44CA-F34C-94D6-DAB127E0A8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5A0274-01A1-F14F-9FDC-9AF4B6CF1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9E0A4-3533-EA49-9EF2-E8A7E89A5F2E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466F9A-4828-5D44-8177-15DDBA874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FB876C-1B3E-CD44-BB0D-00E3BA3C8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9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4C680-0D83-5348-869E-2F5CFAB25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11EE0E-F03E-6743-B576-491B58C0E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9B850-3CEC-7F4C-8BA1-5FB469C147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51CB38-C100-DF4D-A68E-B14EE18AD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7EFFA-0FAA-554B-BA99-43EF1B563645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74445-041E-E343-B02C-CBA78482B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316B5E-15F0-2048-9916-EB491635C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051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F661D-6B51-3444-B8B9-651FFAC0C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9CB283-84AF-E343-B744-8BE6DCD73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C8074-6CED-DF47-A643-7C68B53F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C54F-C412-6447-BD52-81B799193144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55AFF-74FF-EC41-BB70-DACC8CA2F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FFF27-2E81-9F45-93FD-457194585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489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A3C56D-F87F-DE4F-8A99-132331A8BD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3CC33B-8A13-4546-ACD1-A859F76D5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F6DEA-11E8-444A-9466-3A9FB0ED3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B32E2-13CC-234B-A7C7-8737AE6502D5}" type="datetime2">
              <a:rPr lang="en-GB" smtClean="0"/>
              <a:t>Wednesday, 15 December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DF91A-52DA-7049-9C4F-A2CCD665A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1936B-67EF-C544-9D17-138A5520F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55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B1E51D-EA1F-BB48-B60F-99C0068E4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21B59-F2C1-114C-96FB-5AA7317D2D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9C9456-733C-7044-AA1B-25C7E00434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CB7F6-8D13-3149-9051-297A7AB5CDD8}" type="datetime2">
              <a:rPr lang="en-GB" smtClean="0"/>
              <a:t>Wednesday, 15 December 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A9A0B-8712-B34C-8091-1A9F872695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6B30F-58C4-C74F-8381-50BD5DD798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BD96E-3838-45D2-9031-D3AF67C920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5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jpeg"/><Relationship Id="rId5" Type="http://schemas.openxmlformats.org/officeDocument/2006/relationships/image" Target="../media/image35.pn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59B74569-9730-0E4F-935A-7E4E5382B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7" r="9091" b="3571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37076-023B-9549-A7C1-6C7EABC8F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169" y="1342781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F3: Presentation</a:t>
            </a: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“Time To Write” – George Bone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3DA0CF-A5B6-714B-A8E2-EA315E3E9A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2" y="4546920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US" sz="2000" dirty="0">
                <a:latin typeface="Times" pitchFamily="2" charset="0"/>
              </a:rPr>
              <a:t>George Bone</a:t>
            </a:r>
          </a:p>
          <a:p>
            <a:pPr algn="l"/>
            <a:r>
              <a:rPr lang="en-US" sz="2000" dirty="0">
                <a:latin typeface="Times" pitchFamily="2" charset="0"/>
              </a:rPr>
              <a:t>Commercial Music Production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4165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25"/>
            <a:ext cx="4508946" cy="1325563"/>
          </a:xfrm>
        </p:spPr>
        <p:txBody>
          <a:bodyPr anchor="b">
            <a:normAutofit/>
          </a:bodyPr>
          <a:lstStyle/>
          <a:p>
            <a:pPr algn="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text, person, screenshot&#10;&#10;Description automatically generated">
            <a:extLst>
              <a:ext uri="{FF2B5EF4-FFF2-40B4-BE49-F238E27FC236}">
                <a16:creationId xmlns:a16="http://schemas.microsoft.com/office/drawing/2014/main" id="{15C6CBEC-01AF-DF4F-BD6C-AEBD2BBEFC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206" y="115193"/>
            <a:ext cx="11939584" cy="6606281"/>
          </a:xfr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DDA6BE-73A1-F246-8B32-D3B7832DB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217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05" y="680712"/>
            <a:ext cx="5220935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3544D-7CAD-544F-AA1B-ADCF43A6C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744" y="2046406"/>
            <a:ext cx="9406666" cy="3526144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Artist, The Track &amp; The Timeline (DONE)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 Creation &amp; Curation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Pre-Release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Release &amp; Post-Release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2AD9E-4C4F-5044-BA1A-CFFD9F1C2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4A121-8F5C-F041-97DB-DE66AA2D7E16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DA6A35-47AC-504B-99EA-FE445ED55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48841-6C80-DC4F-A954-492EF326B917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828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94" y="685220"/>
            <a:ext cx="4508946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“Time To Write” Release Timeline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A7C9B3-E5BC-404A-AFEC-9889125F1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D4C10-DAB8-1240-8BE2-6E402B2FE533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9EC238-6428-C748-8F18-EC94C1164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7FF0FD-2666-944B-BFB2-98A005AC37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406" y="808252"/>
            <a:ext cx="2374900" cy="1079500"/>
          </a:xfrm>
          <a:prstGeom prst="rect">
            <a:avLst/>
          </a:prstGeom>
        </p:spPr>
      </p:pic>
      <p:pic>
        <p:nvPicPr>
          <p:cNvPr id="18" name="Content Placeholder 17" descr="Chart&#10;&#10;Description automatically generated">
            <a:extLst>
              <a:ext uri="{FF2B5EF4-FFF2-40B4-BE49-F238E27FC236}">
                <a16:creationId xmlns:a16="http://schemas.microsoft.com/office/drawing/2014/main" id="{BB0A0EDE-8929-B94A-8ED1-2C6CF96D8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3472" y="2661968"/>
            <a:ext cx="11656457" cy="3063703"/>
          </a:xfrm>
        </p:spPr>
      </p:pic>
    </p:spTree>
    <p:extLst>
      <p:ext uri="{BB962C8B-B14F-4D97-AF65-F5344CB8AC3E}">
        <p14:creationId xmlns:p14="http://schemas.microsoft.com/office/powerpoint/2010/main" val="3444148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59B74569-9730-0E4F-935A-7E4E5382B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7" r="9091" b="35715"/>
          <a:stretch/>
        </p:blipFill>
        <p:spPr>
          <a:xfrm>
            <a:off x="3523486" y="10"/>
            <a:ext cx="8668512" cy="685799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37076-023B-9549-A7C1-6C7EABC8F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1029" y="771988"/>
            <a:ext cx="3977639" cy="1317940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 Creation &amp; Curation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table&#10;&#10;Description automatically generated">
            <a:extLst>
              <a:ext uri="{FF2B5EF4-FFF2-40B4-BE49-F238E27FC236}">
                <a16:creationId xmlns:a16="http://schemas.microsoft.com/office/drawing/2014/main" id="{642669F5-A5D6-4443-B73B-8327A6B55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27" y="2074137"/>
            <a:ext cx="3977641" cy="23243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B82D463-120C-A34C-B9CD-7D0951C88137}"/>
              </a:ext>
            </a:extLst>
          </p:cNvPr>
          <p:cNvSpPr/>
          <p:nvPr/>
        </p:nvSpPr>
        <p:spPr>
          <a:xfrm>
            <a:off x="788094" y="5972037"/>
            <a:ext cx="1257299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Available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9E3B531-6DF4-AC4A-B98F-E2E39E876C33}"/>
              </a:ext>
            </a:extLst>
          </p:cNvPr>
          <p:cNvSpPr/>
          <p:nvPr/>
        </p:nvSpPr>
        <p:spPr>
          <a:xfrm>
            <a:off x="2045394" y="5972037"/>
            <a:ext cx="740664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£500.00</a:t>
            </a:r>
          </a:p>
        </p:txBody>
      </p:sp>
    </p:spTree>
    <p:extLst>
      <p:ext uri="{BB962C8B-B14F-4D97-AF65-F5344CB8AC3E}">
        <p14:creationId xmlns:p14="http://schemas.microsoft.com/office/powerpoint/2010/main" val="4170747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4" y="692770"/>
            <a:ext cx="5200181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Day Before:  The Call To Action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5D02DA7-0896-9440-BCEB-391BE0774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3181" y="2553082"/>
            <a:ext cx="4561009" cy="3220936"/>
          </a:xfrm>
        </p:spPr>
      </p:pic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6362102D-C4B8-8247-902A-74E6C9F88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FBEC-61BF-7C4C-B25D-9E8D42206B69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1784158D-2053-4941-BC42-07AEF9005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2E62E1-2CCC-BC4B-8597-E4F959A0CD1B}"/>
              </a:ext>
            </a:extLst>
          </p:cNvPr>
          <p:cNvSpPr txBox="1"/>
          <p:nvPr/>
        </p:nvSpPr>
        <p:spPr>
          <a:xfrm>
            <a:off x="126206" y="2021002"/>
            <a:ext cx="62392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MailChimp Account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Dates of submission – Day 1 | Week 1 to Day 7 | Week 2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9311BBF-3462-F943-926C-0D434DC5090E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130921C-4483-7244-9AE1-7C96B46C07CB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E87A44F-A806-FE46-A1A1-CFA74D826606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Cost of Mailout Campaign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AF58D5D-9B81-7948-BC0F-0AD339FD0DD5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ED0500E-5635-5043-A23F-75DAECF55345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£500.00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8376643-5FED-464F-B2C0-2C89E5178E12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-£0.00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A4CC6C8-E751-0648-B3B7-A37754715913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£500.00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C67E9ED-77DC-0C40-9579-819501FA64D7}"/>
              </a:ext>
            </a:extLst>
          </p:cNvPr>
          <p:cNvSpPr txBox="1"/>
          <p:nvPr/>
        </p:nvSpPr>
        <p:spPr>
          <a:xfrm>
            <a:off x="7072313" y="5772150"/>
            <a:ext cx="452913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Screenshot from my MailChimp account.</a:t>
            </a:r>
          </a:p>
        </p:txBody>
      </p:sp>
    </p:spTree>
    <p:extLst>
      <p:ext uri="{BB962C8B-B14F-4D97-AF65-F5344CB8AC3E}">
        <p14:creationId xmlns:p14="http://schemas.microsoft.com/office/powerpoint/2010/main" val="988098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2" y="669925"/>
            <a:ext cx="5209993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Remix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A person in a black jacket&#10;&#10;Description automatically generated with low confidence">
            <a:extLst>
              <a:ext uri="{FF2B5EF4-FFF2-40B4-BE49-F238E27FC236}">
                <a16:creationId xmlns:a16="http://schemas.microsoft.com/office/drawing/2014/main" id="{705766A8-544E-2740-98EA-FD2F8238A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244"/>
          <a:stretch/>
        </p:blipFill>
        <p:spPr>
          <a:xfrm>
            <a:off x="8968740" y="2534171"/>
            <a:ext cx="2743200" cy="3480806"/>
          </a:xfrm>
        </p:spPr>
      </p:pic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AA5579FA-99D8-A641-B29D-59546F01D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8D6DB-20EB-B74B-83DB-1D71087E7D41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458FA3-4687-D141-8690-3B4846D12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A32661-72F0-934C-AFD6-E8E4C5A9ABC7}"/>
              </a:ext>
            </a:extLst>
          </p:cNvPr>
          <p:cNvSpPr txBox="1"/>
          <p:nvPr/>
        </p:nvSpPr>
        <p:spPr>
          <a:xfrm>
            <a:off x="126206" y="2026340"/>
            <a:ext cx="5901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cross-promotional tool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Remix process of “Time To Write”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282D886-74CA-974B-9ED3-8200FA231904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7EE21E1-DE48-B34F-B45E-500C9867BD3C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C895DE6-D83E-6B4B-BD8A-95B53C908A19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Remix Cost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8892757-0C1B-FC45-9068-1432EE7CCC5B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8A30DD0-D7A9-BC40-B624-B9B8B62FD945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£500.00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2FF9C6F-6B61-DF47-AE6A-6ACEE19166C3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-£0.00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D25AE5C-DA07-8442-A0F5-58FDA2C396A5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£500.00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00DC4205-9EE2-9244-A8EB-EF22B7A3871D}"/>
              </a:ext>
            </a:extLst>
          </p:cNvPr>
          <p:cNvSpPr txBox="1"/>
          <p:nvPr/>
        </p:nvSpPr>
        <p:spPr>
          <a:xfrm>
            <a:off x="8968740" y="6014977"/>
            <a:ext cx="2743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Tom Marlow (courtesy of </a:t>
            </a:r>
            <a:r>
              <a:rPr lang="en-US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Instagram.com</a:t>
            </a:r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65680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2" y="684213"/>
            <a:ext cx="5209994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Acoustic Recording / Acoustic Music Video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erson wearing sunglasses&#10;&#10;Description automatically generated with medium confidence">
            <a:extLst>
              <a:ext uri="{FF2B5EF4-FFF2-40B4-BE49-F238E27FC236}">
                <a16:creationId xmlns:a16="http://schemas.microsoft.com/office/drawing/2014/main" id="{A8B554FC-7BEA-244D-B848-AA9D8D11C0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660" t="2732" r="2413" b="39448"/>
          <a:stretch/>
        </p:blipFill>
        <p:spPr>
          <a:xfrm>
            <a:off x="8878721" y="4103077"/>
            <a:ext cx="2833219" cy="2037600"/>
          </a:xfr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text, indoor, computer, auditorium&#10;&#10;Description automatically generated">
            <a:extLst>
              <a:ext uri="{FF2B5EF4-FFF2-40B4-BE49-F238E27FC236}">
                <a16:creationId xmlns:a16="http://schemas.microsoft.com/office/drawing/2014/main" id="{FB5D7BE6-0AC6-9C4E-ADA5-CB8A7D641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9748" y="3975553"/>
            <a:ext cx="3765283" cy="2117972"/>
          </a:xfrm>
          <a:prstGeom prst="rect">
            <a:avLst/>
          </a:prstGeom>
        </p:spPr>
      </p:pic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2DC20A62-021C-0649-A146-1B4B73CF1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612A7-F5A4-F84F-8E37-C653D13A9311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ABCB22F-CDAD-7847-863E-54425705A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71C84E-E77A-3D44-95A8-90499C5736C4}"/>
              </a:ext>
            </a:extLst>
          </p:cNvPr>
          <p:cNvSpPr txBox="1"/>
          <p:nvPr/>
        </p:nvSpPr>
        <p:spPr>
          <a:xfrm>
            <a:off x="126206" y="2042388"/>
            <a:ext cx="5901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Numbers confirmed by Alex Hollingsworth (8 December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 video cross-promotions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04A0C7-79D0-6549-A9AE-2772EDD5A667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4A7CE25-DD77-D04E-982D-561ACFA6997A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Budget 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Available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8A0F76C-03F7-D447-9FD4-832F46F6BADB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Piano 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Tuning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A82D48D-C008-4C42-9E40-16AED642F6D4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652BACF-FBEB-2544-8A0F-9B785936D521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£410.00</a:t>
              </a:r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62A229F-CA2D-564B-BD4D-9C9572A7455E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/>
                <a:t>-£90.00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40AEC92-E6C7-6047-855E-4F94343AB516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£500.00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B772164B-4B72-7940-A2E6-26D983336FE7}"/>
              </a:ext>
            </a:extLst>
          </p:cNvPr>
          <p:cNvSpPr txBox="1"/>
          <p:nvPr/>
        </p:nvSpPr>
        <p:spPr>
          <a:xfrm>
            <a:off x="3949748" y="6110059"/>
            <a:ext cx="283321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The Gallery, Tileyard London.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D9E43A-6652-7D46-8C93-F3FBFD2D3E63}"/>
              </a:ext>
            </a:extLst>
          </p:cNvPr>
          <p:cNvSpPr txBox="1"/>
          <p:nvPr/>
        </p:nvSpPr>
        <p:spPr>
          <a:xfrm>
            <a:off x="8878720" y="6140677"/>
            <a:ext cx="283321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Harrison Worth (courtesy of Instagram).</a:t>
            </a:r>
          </a:p>
        </p:txBody>
      </p:sp>
    </p:spTree>
    <p:extLst>
      <p:ext uri="{BB962C8B-B14F-4D97-AF65-F5344CB8AC3E}">
        <p14:creationId xmlns:p14="http://schemas.microsoft.com/office/powerpoint/2010/main" val="134926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536" y="679445"/>
            <a:ext cx="5187610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Promotional Pictures &amp; Cover Art (1)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picture containing person, person, indoor&#10;&#10;Description automatically generated">
            <a:extLst>
              <a:ext uri="{FF2B5EF4-FFF2-40B4-BE49-F238E27FC236}">
                <a16:creationId xmlns:a16="http://schemas.microsoft.com/office/drawing/2014/main" id="{5AA1B325-FCB5-D245-9AA1-230F99B4D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315" y="2491413"/>
            <a:ext cx="5220936" cy="3480624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871C0-BDEE-5A4C-80F6-1CEE440B0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A49CA-E0FB-874B-817E-9253FDEDFAA9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DCD6FB-C689-1A44-8580-7E9505AE0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picture containing text, person, person, standing&#10;&#10;Description automatically generated">
            <a:extLst>
              <a:ext uri="{FF2B5EF4-FFF2-40B4-BE49-F238E27FC236}">
                <a16:creationId xmlns:a16="http://schemas.microsoft.com/office/drawing/2014/main" id="{F127DC33-4AF0-1F48-B58B-08EDAAA75A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7508" y="2137854"/>
            <a:ext cx="3440321" cy="3440321"/>
          </a:xfrm>
          <a:prstGeom prst="rect">
            <a:avLst/>
          </a:prstGeom>
        </p:spPr>
      </p:pic>
      <p:pic>
        <p:nvPicPr>
          <p:cNvPr id="15" name="Picture 14" descr="A person holding a camera&#10;&#10;Description automatically generated with low confidence">
            <a:extLst>
              <a:ext uri="{FF2B5EF4-FFF2-40B4-BE49-F238E27FC236}">
                <a16:creationId xmlns:a16="http://schemas.microsoft.com/office/drawing/2014/main" id="{2D9C3B12-BA84-A34C-994F-EE53F59EAC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094" y="2173240"/>
            <a:ext cx="1812231" cy="254565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6DE21BE5-B46A-224F-A29D-AE2004129498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D1935DC-68C2-4C47-84A9-33DDC5BF8E62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94D71A8-6F76-0F46-8DB8-C1465291EB3C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Photography Session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9971F6C-FADE-6840-A948-F8E472AC96F4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F19BC01-2C23-C847-B711-52054B096085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£410.00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C4952C6-F6E2-7046-88D2-5CA4C22010B4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A695C00-4C25-1647-9DBC-FD730E36346D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£410.00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9882747F-C55A-F245-98BB-8907D4B96700}"/>
              </a:ext>
            </a:extLst>
          </p:cNvPr>
          <p:cNvSpPr txBox="1"/>
          <p:nvPr/>
        </p:nvSpPr>
        <p:spPr>
          <a:xfrm>
            <a:off x="788094" y="4718895"/>
            <a:ext cx="1812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Holly Smith (courtesy of </a:t>
            </a:r>
            <a:r>
              <a:rPr lang="en-US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hollysmith,com</a:t>
            </a:r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6C56980-43B3-DF41-8337-65AA90C91752}"/>
              </a:ext>
            </a:extLst>
          </p:cNvPr>
          <p:cNvSpPr txBox="1"/>
          <p:nvPr/>
        </p:nvSpPr>
        <p:spPr>
          <a:xfrm>
            <a:off x="2966315" y="5972037"/>
            <a:ext cx="459177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George Bone (courtesy of </a:t>
            </a:r>
            <a:r>
              <a:rPr lang="en-US" sz="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hollysmith,com</a:t>
            </a:r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3B5362A-9C22-5647-B914-6344D8A73A34}"/>
              </a:ext>
            </a:extLst>
          </p:cNvPr>
          <p:cNvSpPr txBox="1"/>
          <p:nvPr/>
        </p:nvSpPr>
        <p:spPr>
          <a:xfrm>
            <a:off x="8367508" y="5180560"/>
            <a:ext cx="32545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Mitchell Tenpenny (courtesy of Wikipedia).</a:t>
            </a:r>
          </a:p>
        </p:txBody>
      </p:sp>
    </p:spTree>
    <p:extLst>
      <p:ext uri="{BB962C8B-B14F-4D97-AF65-F5344CB8AC3E}">
        <p14:creationId xmlns:p14="http://schemas.microsoft.com/office/powerpoint/2010/main" val="40527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964" y="700777"/>
            <a:ext cx="5200181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Promotional Pictures &amp; Cover Art (2)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871C0-BDEE-5A4C-80F6-1CEE440B0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A49CA-E0FB-874B-817E-9253FDEDFAA9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DCD6FB-C689-1A44-8580-7E9505AE0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icture containing text, person, person, standing&#10;&#10;Description automatically generated">
            <a:extLst>
              <a:ext uri="{FF2B5EF4-FFF2-40B4-BE49-F238E27FC236}">
                <a16:creationId xmlns:a16="http://schemas.microsoft.com/office/drawing/2014/main" id="{64B1A0D4-9E65-D941-A73D-3B5C8A5C4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2612" y="2000850"/>
            <a:ext cx="3971187" cy="397118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20C13A74-E639-D84F-A310-7F1A11FFCDF8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45A56F9-00A3-BA46-91DC-48155E88208A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79F2A18-0BC9-2646-A329-16F146B611CA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Canva Subscription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3731F3B-4AB6-CE4C-AF48-C12EEEA9B4C1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30D9C89-AB35-3B4E-816B-EA235B211574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£404.51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AFD0BFE-3101-C342-B0D4-445256762708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-£5.49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B0B42A1-1E82-AE46-8132-D35AB8BB4EDF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£410.00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64AB2CF-B554-BB47-92D0-6FCBED8A2990}"/>
              </a:ext>
            </a:extLst>
          </p:cNvPr>
          <p:cNvSpPr txBox="1"/>
          <p:nvPr/>
        </p:nvSpPr>
        <p:spPr>
          <a:xfrm>
            <a:off x="7382612" y="5988090"/>
            <a:ext cx="323969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“Time To Write” Single Cover.</a:t>
            </a:r>
          </a:p>
        </p:txBody>
      </p:sp>
    </p:spTree>
    <p:extLst>
      <p:ext uri="{BB962C8B-B14F-4D97-AF65-F5344CB8AC3E}">
        <p14:creationId xmlns:p14="http://schemas.microsoft.com/office/powerpoint/2010/main" val="423126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53" y="679445"/>
            <a:ext cx="5185894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Promotional Pictures &amp; Cover Art (3)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A picture containing linedrawing&#10;&#10;Description automatically generated">
            <a:extLst>
              <a:ext uri="{FF2B5EF4-FFF2-40B4-BE49-F238E27FC236}">
                <a16:creationId xmlns:a16="http://schemas.microsoft.com/office/drawing/2014/main" id="{DFCCFBBF-B8C0-EE4A-87FB-5056A24EC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214" y="2141534"/>
            <a:ext cx="2614612" cy="2847352"/>
          </a:xfr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text, blackboard&#10;&#10;Description automatically generated">
            <a:extLst>
              <a:ext uri="{FF2B5EF4-FFF2-40B4-BE49-F238E27FC236}">
                <a16:creationId xmlns:a16="http://schemas.microsoft.com/office/drawing/2014/main" id="{17B8ED63-066A-6648-91B0-8FB8373B8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07" y="2141534"/>
            <a:ext cx="3446187" cy="344618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26824B5B-2A40-1B4B-B52A-E67E8E8B79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773" b="11857"/>
          <a:stretch/>
        </p:blipFill>
        <p:spPr>
          <a:xfrm>
            <a:off x="7256253" y="2152531"/>
            <a:ext cx="4563282" cy="190425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871C0-BDEE-5A4C-80F6-1CEE440B0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A49CA-E0FB-874B-817E-9253FDEDFAA9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DCD6FB-C689-1A44-8580-7E9505AE0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005386B-F209-E34F-9E47-0B184CAEE521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05047C8-4AAE-5146-B467-5F4BE91D003F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4446D21-5BB0-F344-B6E8-3C3B9CFE23A7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Canva Subscription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24B0494-E0C9-1D41-99F5-1300D7E3C404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4004E83-71E9-EB4D-8A8A-AC7D305BFD58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£404.51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7B62747-5849-404A-A5F5-0D3D2A1E01B3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-£0.00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8F889C2-6626-214B-B8F3-E2D64CE38457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£404.51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F2E898B-3908-7B4B-BCB9-23E07EC2FE97}"/>
              </a:ext>
            </a:extLst>
          </p:cNvPr>
          <p:cNvSpPr txBox="1"/>
          <p:nvPr/>
        </p:nvSpPr>
        <p:spPr>
          <a:xfrm>
            <a:off x="557214" y="4971324"/>
            <a:ext cx="261461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Traced “Time To Write” cover art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707BDB-D1F8-2B42-8ACC-E117737B06A4}"/>
              </a:ext>
            </a:extLst>
          </p:cNvPr>
          <p:cNvSpPr txBox="1"/>
          <p:nvPr/>
        </p:nvSpPr>
        <p:spPr>
          <a:xfrm>
            <a:off x="3581400" y="5587721"/>
            <a:ext cx="342859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“Words Left Unsaid” art (courtesy of Georgia Nix)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F9B24E-71A1-374D-A8F3-CE5908E8FF91}"/>
              </a:ext>
            </a:extLst>
          </p:cNvPr>
          <p:cNvSpPr txBox="1"/>
          <p:nvPr/>
        </p:nvSpPr>
        <p:spPr>
          <a:xfrm>
            <a:off x="7256253" y="4037322"/>
            <a:ext cx="342859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Pathe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logo (courtesy of Wikipedia)</a:t>
            </a:r>
          </a:p>
        </p:txBody>
      </p:sp>
    </p:spTree>
    <p:extLst>
      <p:ext uri="{BB962C8B-B14F-4D97-AF65-F5344CB8AC3E}">
        <p14:creationId xmlns:p14="http://schemas.microsoft.com/office/powerpoint/2010/main" val="116125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52" y="700777"/>
            <a:ext cx="5185893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Lyric Video &amp; Other Assets (1)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sign on a wall&#10;&#10;Description automatically generated with medium confidence">
            <a:extLst>
              <a:ext uri="{FF2B5EF4-FFF2-40B4-BE49-F238E27FC236}">
                <a16:creationId xmlns:a16="http://schemas.microsoft.com/office/drawing/2014/main" id="{3E8C012B-38A0-E341-9A89-C2AC000E97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9898" y="2272465"/>
            <a:ext cx="5861840" cy="3268340"/>
          </a:xfrm>
        </p:spPr>
      </p:pic>
      <p:pic>
        <p:nvPicPr>
          <p:cNvPr id="9" name="Picture 8" descr="A picture containing text, person, monitor, electronics&#10;&#10;Description automatically generated">
            <a:extLst>
              <a:ext uri="{FF2B5EF4-FFF2-40B4-BE49-F238E27FC236}">
                <a16:creationId xmlns:a16="http://schemas.microsoft.com/office/drawing/2014/main" id="{BFD992DC-B21F-814D-9C24-CD86AE664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6986" y="2272465"/>
            <a:ext cx="1666814" cy="3315259"/>
          </a:xfrm>
          <a:prstGeom prst="rect">
            <a:avLst/>
          </a:prstGeom>
        </p:spPr>
      </p:pic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C8A1B53-AA65-9A47-82C2-6FF7C2BFA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39C8-3F6E-9146-AF5A-C0FC5D3A767C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3D5C12D-F3E2-C64D-B9C8-15F5838AB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29A6324-F3DF-EF41-995B-2085838E9824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C3E7D14-DBDA-DD48-92FC-7636016ED0E2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89038E9-FB48-8940-9F2C-44D580C01C1A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Rotor Video Asset Creation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DFF309C-A0B7-BB4D-A58E-32DAED370C1B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B9FA239-C1EA-3A42-90A7-142C7DD7E87F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£387.14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AEFBB2B-A072-AF4A-BCBB-2283C7D4CBFC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-£17.37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DE1A068-63B8-754F-B1BE-14B8DC8D8784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£404.51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2B98FC25-FDBF-0E42-899F-F433E5164FBA}"/>
              </a:ext>
            </a:extLst>
          </p:cNvPr>
          <p:cNvSpPr txBox="1"/>
          <p:nvPr/>
        </p:nvSpPr>
        <p:spPr>
          <a:xfrm>
            <a:off x="3009898" y="5556293"/>
            <a:ext cx="342859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Lyrics Video Draft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3F28285-4ED9-AF49-9C43-BD52DD0E9BEF}"/>
              </a:ext>
            </a:extLst>
          </p:cNvPr>
          <p:cNvSpPr txBox="1"/>
          <p:nvPr/>
        </p:nvSpPr>
        <p:spPr>
          <a:xfrm>
            <a:off x="9654449" y="5645228"/>
            <a:ext cx="166681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Spotify Art Draft</a:t>
            </a:r>
          </a:p>
        </p:txBody>
      </p:sp>
    </p:spTree>
    <p:extLst>
      <p:ext uri="{BB962C8B-B14F-4D97-AF65-F5344CB8AC3E}">
        <p14:creationId xmlns:p14="http://schemas.microsoft.com/office/powerpoint/2010/main" val="424082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94" y="699475"/>
            <a:ext cx="5220936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Lyric Video &amp; Other Assets (2)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C8A1B53-AA65-9A47-82C2-6FF7C2BFA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39C8-3F6E-9146-AF5A-C0FC5D3A767C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3D5C12D-F3E2-C64D-B9C8-15F5838AB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 descr="A cell phone with a person's face on the screen&#10;&#10;Description automatically generated with medium confidence">
            <a:extLst>
              <a:ext uri="{FF2B5EF4-FFF2-40B4-BE49-F238E27FC236}">
                <a16:creationId xmlns:a16="http://schemas.microsoft.com/office/drawing/2014/main" id="{43779CD5-EC5E-EC4D-B5F3-17428C2755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06777" y="1654865"/>
            <a:ext cx="2240833" cy="4313905"/>
          </a:xfrm>
        </p:spPr>
      </p:pic>
      <p:pic>
        <p:nvPicPr>
          <p:cNvPr id="15" name="Picture 14" descr="A picture containing text, person, monitor, electronics&#10;&#10;Description automatically generated">
            <a:extLst>
              <a:ext uri="{FF2B5EF4-FFF2-40B4-BE49-F238E27FC236}">
                <a16:creationId xmlns:a16="http://schemas.microsoft.com/office/drawing/2014/main" id="{1D2F87FB-524C-4842-A5B3-CCA60376D2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19" t="1990" r="9366" b="1990"/>
          <a:stretch/>
        </p:blipFill>
        <p:spPr>
          <a:xfrm>
            <a:off x="9656549" y="1648313"/>
            <a:ext cx="2165900" cy="429668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EE4D4A1-F451-E543-BD3D-4F1EB0152E65}"/>
              </a:ext>
            </a:extLst>
          </p:cNvPr>
          <p:cNvSpPr txBox="1"/>
          <p:nvPr/>
        </p:nvSpPr>
        <p:spPr>
          <a:xfrm>
            <a:off x="9656549" y="5968770"/>
            <a:ext cx="2165899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 Spotify Art Draft (Acoustic)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5D01598-69BA-7D46-AF02-692885D4D639}"/>
              </a:ext>
            </a:extLst>
          </p:cNvPr>
          <p:cNvSpPr txBox="1"/>
          <p:nvPr/>
        </p:nvSpPr>
        <p:spPr>
          <a:xfrm>
            <a:off x="6506776" y="6001622"/>
            <a:ext cx="2351473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Spotify Art Draft (Remix)</a:t>
            </a:r>
          </a:p>
        </p:txBody>
      </p:sp>
    </p:spTree>
    <p:extLst>
      <p:ext uri="{BB962C8B-B14F-4D97-AF65-F5344CB8AC3E}">
        <p14:creationId xmlns:p14="http://schemas.microsoft.com/office/powerpoint/2010/main" val="219371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08" y="669925"/>
            <a:ext cx="5209037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6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27087C7F-0CAE-A249-BFD2-EA88EA1F9F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9285" y="1967918"/>
            <a:ext cx="4249331" cy="3913858"/>
          </a:xfr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D6A3C-E8DE-FC41-AA94-6FB954182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CFEF34-96EC-054F-8C76-2489F63F5ED6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DBFAB0-0D6B-D847-B827-C98AD57C4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Who we work with – TrueStyleMusic">
            <a:extLst>
              <a:ext uri="{FF2B5EF4-FFF2-40B4-BE49-F238E27FC236}">
                <a16:creationId xmlns:a16="http://schemas.microsoft.com/office/drawing/2014/main" id="{A261EFB7-C828-5148-8318-0311F1021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429000"/>
            <a:ext cx="5649476" cy="116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F6CC48-BE4F-2E41-9951-D6819EB948DD}"/>
              </a:ext>
            </a:extLst>
          </p:cNvPr>
          <p:cNvSpPr txBox="1"/>
          <p:nvPr/>
        </p:nvSpPr>
        <p:spPr>
          <a:xfrm>
            <a:off x="142039" y="2019784"/>
            <a:ext cx="59012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“Yes, in fact you’re more likely to receive offers in the second half of your campaign”. (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Musosoup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accessed 13 December 2021)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0B2DBC7-32A2-764A-9232-E1AD7E4E4739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6423568-52BC-B046-8BDC-6F6C65B3DA38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A0A1C8-AC63-8341-BEED-353007D6E9DE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Review Distribution Pack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821EF34-B4A7-5645-B1F3-3595E0E47924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4C66F2B-0F2E-0140-BA32-7276AB673636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£355.14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FA3E365-5E84-C741-9BF6-A0E010300F72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-£32.00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71CB381-A749-B94D-8B99-432C676BE3CC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£387.14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74C5C7DD-F994-0D46-AD1E-8BDBC26172D3}"/>
              </a:ext>
            </a:extLst>
          </p:cNvPr>
          <p:cNvSpPr txBox="1"/>
          <p:nvPr/>
        </p:nvSpPr>
        <p:spPr>
          <a:xfrm>
            <a:off x="838200" y="4595491"/>
            <a:ext cx="3219450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Musosoup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Musosoup.com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E729757-4201-F243-81BA-A003774276B9}"/>
              </a:ext>
            </a:extLst>
          </p:cNvPr>
          <p:cNvSpPr txBox="1"/>
          <p:nvPr/>
        </p:nvSpPr>
        <p:spPr>
          <a:xfrm>
            <a:off x="7362826" y="5862317"/>
            <a:ext cx="3219450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 Screen capture from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Musosoup.com</a:t>
            </a:r>
            <a:endParaRPr lang="en-US" sz="11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962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04" y="669925"/>
            <a:ext cx="5209042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Track Distribution(s)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3544D-7CAD-544F-AA1B-ADCF43A6C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816" y="2026340"/>
            <a:ext cx="7586682" cy="3154678"/>
          </a:xfrm>
        </p:spPr>
        <p:txBody>
          <a:bodyPr>
            <a:normAutofit fontScale="92500" lnSpcReduction="20000"/>
          </a:bodyPr>
          <a:lstStyle/>
          <a:p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Short-Term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CDBaby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“Time To Write” Acoustic &amp; Original 			£15.46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“Time To Write” Acoustic &amp; Original 			£31.40/</a:t>
            </a:r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endParaRPr lang="en-US" sz="15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Medium-Term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CDBaby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“Unreleased Single” Acoustic &amp; Original			£15.46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“Unreleased Single” Acoustic &amp; Original			£0</a:t>
            </a:r>
          </a:p>
          <a:p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Long-Term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CDBaby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E.P. (including [rereleasing] the above)			£23.23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E.P. (including [rereleasing] the above)			£0</a:t>
            </a:r>
          </a:p>
          <a:p>
            <a:pPr marL="457200" lvl="1" indent="0">
              <a:buNone/>
            </a:pP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</a:t>
            </a:r>
          </a:p>
          <a:p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CDBaby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						£54.15</a:t>
            </a:r>
          </a:p>
          <a:p>
            <a:pPr lvl="1"/>
            <a:r>
              <a:rPr lang="en-US" sz="1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						£31.40</a:t>
            </a:r>
          </a:p>
          <a:p>
            <a:pPr lvl="1"/>
            <a:endParaRPr lang="en-US" sz="1600" dirty="0">
              <a:solidFill>
                <a:schemeClr val="bg1"/>
              </a:solidFill>
            </a:endParaRPr>
          </a:p>
          <a:p>
            <a:pPr lvl="1"/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B3A0A-ADB9-924C-AA27-C346A5DA2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DC15A-43A1-5F44-AB7B-C162DDAA5E30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65DF7B-7B2A-3442-A913-C53295655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DistroKid - Wikipedia">
            <a:extLst>
              <a:ext uri="{FF2B5EF4-FFF2-40B4-BE49-F238E27FC236}">
                <a16:creationId xmlns:a16="http://schemas.microsoft.com/office/drawing/2014/main" id="{4D0F51C5-7ABA-5B4C-9379-B33FD9F39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63" b="23721"/>
          <a:stretch/>
        </p:blipFill>
        <p:spPr bwMode="auto">
          <a:xfrm>
            <a:off x="8154986" y="1529083"/>
            <a:ext cx="3682712" cy="9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D Baby: Digital Music Distribution - Sell &amp;amp; Promote Your Music">
            <a:extLst>
              <a:ext uri="{FF2B5EF4-FFF2-40B4-BE49-F238E27FC236}">
                <a16:creationId xmlns:a16="http://schemas.microsoft.com/office/drawing/2014/main" id="{4CC7707D-450A-BB43-9254-EBB1A15AB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844" y="2692737"/>
            <a:ext cx="3574854" cy="96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TuneCore">
            <a:extLst>
              <a:ext uri="{FF2B5EF4-FFF2-40B4-BE49-F238E27FC236}">
                <a16:creationId xmlns:a16="http://schemas.microsoft.com/office/drawing/2014/main" id="{6D001FD0-55D3-5948-BC7D-4DCF64AD32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4" t="41807" r="31728" b="42708"/>
          <a:stretch/>
        </p:blipFill>
        <p:spPr bwMode="auto">
          <a:xfrm>
            <a:off x="8189081" y="3835900"/>
            <a:ext cx="3742915" cy="83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itto Music is Hiring Head of Operations in The Philippines - Music Press  Asia">
            <a:extLst>
              <a:ext uri="{FF2B5EF4-FFF2-40B4-BE49-F238E27FC236}">
                <a16:creationId xmlns:a16="http://schemas.microsoft.com/office/drawing/2014/main" id="{FF56CA49-D0CE-624C-83B7-6D88E24F00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71" t="34623" r="27544" b="41643"/>
          <a:stretch/>
        </p:blipFill>
        <p:spPr bwMode="auto">
          <a:xfrm>
            <a:off x="8202324" y="4837096"/>
            <a:ext cx="3574854" cy="92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BE8EF418-D8FE-5E48-B008-0B95891BFEB9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2F960F2-12A5-B948-B51E-F4F669E47E5B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CBE6B0A-34C7-204F-B6DE-04C4C737124C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DistroKid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Musicians Plus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DA0208E-37F4-3A43-AE42-9680FD9D8352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18A9E6E-08D0-0A4B-BFD2-4F6B8F0D5E7C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£323.74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414315-FC38-DF4A-8071-BD3CCDB9B118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-£31.40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9162C42-29B0-8B45-A068-393101688178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£387.14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D24EBDD7-247C-334D-8F32-0A5D4B78627F}"/>
              </a:ext>
            </a:extLst>
          </p:cNvPr>
          <p:cNvSpPr txBox="1"/>
          <p:nvPr/>
        </p:nvSpPr>
        <p:spPr>
          <a:xfrm>
            <a:off x="8262844" y="5819325"/>
            <a:ext cx="3219450" cy="623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 Logos for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CDBaby,Tunecore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 Ditto (courtesy of their respective Wikipedia pages &amp; websites).</a:t>
            </a:r>
          </a:p>
        </p:txBody>
      </p:sp>
    </p:spTree>
    <p:extLst>
      <p:ext uri="{BB962C8B-B14F-4D97-AF65-F5344CB8AC3E}">
        <p14:creationId xmlns:p14="http://schemas.microsoft.com/office/powerpoint/2010/main" val="224834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59B74569-9730-0E4F-935A-7E4E5382B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7" r="9091" b="35715"/>
          <a:stretch/>
        </p:blipFill>
        <p:spPr>
          <a:xfrm>
            <a:off x="3523488" y="9502"/>
            <a:ext cx="8668512" cy="685799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37076-023B-9549-A7C1-6C7EABC8F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1029" y="771988"/>
            <a:ext cx="4023360" cy="714617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Pre-Release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C04414AD-2C06-5941-A04D-A07C55F94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969" y="1802586"/>
            <a:ext cx="3977640" cy="2595680"/>
          </a:xfrm>
          <a:prstGeom prst="rect">
            <a:avLst/>
          </a:prstGeom>
        </p:spPr>
      </p:pic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0C068C50-4AD1-5648-BCB1-692816299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029" y="1810970"/>
            <a:ext cx="806940" cy="257739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E2B2989-EC4D-5042-A341-2B395B98C8B1}"/>
              </a:ext>
            </a:extLst>
          </p:cNvPr>
          <p:cNvSpPr/>
          <p:nvPr/>
        </p:nvSpPr>
        <p:spPr>
          <a:xfrm>
            <a:off x="788094" y="5972037"/>
            <a:ext cx="1257299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Available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4A40AC2-254E-BB49-A0D2-6A60B4A0C1F7}"/>
              </a:ext>
            </a:extLst>
          </p:cNvPr>
          <p:cNvSpPr/>
          <p:nvPr/>
        </p:nvSpPr>
        <p:spPr>
          <a:xfrm>
            <a:off x="2045394" y="5972037"/>
            <a:ext cx="740664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£323.74</a:t>
            </a:r>
          </a:p>
        </p:txBody>
      </p:sp>
    </p:spTree>
    <p:extLst>
      <p:ext uri="{BB962C8B-B14F-4D97-AF65-F5344CB8AC3E}">
        <p14:creationId xmlns:p14="http://schemas.microsoft.com/office/powerpoint/2010/main" val="27872408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06" y="684213"/>
            <a:ext cx="5209040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Pre-Save Campaign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DF541-EE05-4E44-A086-2F791B43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55C74-58B9-FA4E-B516-CE2E9B164EB7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C7A005-E737-5347-B03E-817D13DA3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screenshot of a phone&#10;&#10;Description automatically generated with medium confidence">
            <a:extLst>
              <a:ext uri="{FF2B5EF4-FFF2-40B4-BE49-F238E27FC236}">
                <a16:creationId xmlns:a16="http://schemas.microsoft.com/office/drawing/2014/main" id="{6A01C7A0-DA50-E74B-9D3B-E3A3F7D5E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31597" y="1497702"/>
            <a:ext cx="2622203" cy="4351338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0A59AA7-1B09-1A40-9B1F-A8AAFFECA947}"/>
              </a:ext>
            </a:extLst>
          </p:cNvPr>
          <p:cNvSpPr txBox="1"/>
          <p:nvPr/>
        </p:nvSpPr>
        <p:spPr>
          <a:xfrm>
            <a:off x="126206" y="1995488"/>
            <a:ext cx="59012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Campaign included in the cost of Musicians Plus (as part of the package)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5A7DCA-FE51-D54B-ADA7-FEC06CA27124}"/>
              </a:ext>
            </a:extLst>
          </p:cNvPr>
          <p:cNvSpPr txBox="1"/>
          <p:nvPr/>
        </p:nvSpPr>
        <p:spPr>
          <a:xfrm>
            <a:off x="8731597" y="5844200"/>
            <a:ext cx="2622203" cy="623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18. An example of a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-powered pre-save campaign (courtesy of Katy For Kings)</a:t>
            </a:r>
          </a:p>
        </p:txBody>
      </p:sp>
    </p:spTree>
    <p:extLst>
      <p:ext uri="{BB962C8B-B14F-4D97-AF65-F5344CB8AC3E}">
        <p14:creationId xmlns:p14="http://schemas.microsoft.com/office/powerpoint/2010/main" val="140364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06" y="669925"/>
            <a:ext cx="5209040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 Video (Creation)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DF541-EE05-4E44-A086-2F791B43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55C74-58B9-FA4E-B516-CE2E9B164EB7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C7A005-E737-5347-B03E-817D13DA3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Content Placeholder 6" descr="A child wearing headphones&#10;&#10;Description automatically generated with low confidence">
            <a:extLst>
              <a:ext uri="{FF2B5EF4-FFF2-40B4-BE49-F238E27FC236}">
                <a16:creationId xmlns:a16="http://schemas.microsoft.com/office/drawing/2014/main" id="{581E1413-672E-AD44-8130-2340E8161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254" y="3585893"/>
            <a:ext cx="3069783" cy="172675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3956DF7-9AFD-C04E-B985-4D4FBB2BE5AA}"/>
              </a:ext>
            </a:extLst>
          </p:cNvPr>
          <p:cNvSpPr txBox="1"/>
          <p:nvPr/>
        </p:nvSpPr>
        <p:spPr>
          <a:xfrm>
            <a:off x="126206" y="2026340"/>
            <a:ext cx="609834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“Results showed that relative to the absence of videos, music videos increased ratings for memory and likeability, as well as other perceptual dimensions”. (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Montañez, 2014)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 descr="A picture containing sky, outdoor, person, standing&#10;&#10;Description automatically generated">
            <a:extLst>
              <a:ext uri="{FF2B5EF4-FFF2-40B4-BE49-F238E27FC236}">
                <a16:creationId xmlns:a16="http://schemas.microsoft.com/office/drawing/2014/main" id="{37612CE2-AE3D-C74B-A8EB-40A226260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122" y="3585893"/>
            <a:ext cx="3069784" cy="1726753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504231F2-D641-AD41-9D73-1A95E39D55BA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FBBEE1C-F7DF-044F-919C-87684053D514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1307697-6C8D-A64F-BBA1-B7D7784F3240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Music Video Costs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F6EA99A-DDEF-2D4A-B849-7E5F3D9BB7B1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A0D4AD2-2AA8-DF40-BB2E-ABB1BDB14961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£323.74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9079ECA-3D7A-B940-B20F-2C4E4EF3E1F4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-£0.00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328A4AA-4255-284F-9034-893A3CA81CC0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£323.74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47015CCE-7552-7C43-8C1D-EFDA13C0B848}"/>
              </a:ext>
            </a:extLst>
          </p:cNvPr>
          <p:cNvSpPr txBox="1"/>
          <p:nvPr/>
        </p:nvSpPr>
        <p:spPr>
          <a:xfrm>
            <a:off x="3812253" y="5362594"/>
            <a:ext cx="3069783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19. Screenshot from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Clairo’s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“Pretty Girl” (0:03)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04F88E-A063-414E-BE99-A994839513AA}"/>
              </a:ext>
            </a:extLst>
          </p:cNvPr>
          <p:cNvSpPr txBox="1"/>
          <p:nvPr/>
        </p:nvSpPr>
        <p:spPr>
          <a:xfrm>
            <a:off x="8334122" y="5362594"/>
            <a:ext cx="3069783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 Screenshot from Fly Trap Honey’s “Stolen Days” (1:12) </a:t>
            </a:r>
          </a:p>
        </p:txBody>
      </p:sp>
    </p:spTree>
    <p:extLst>
      <p:ext uri="{BB962C8B-B14F-4D97-AF65-F5344CB8AC3E}">
        <p14:creationId xmlns:p14="http://schemas.microsoft.com/office/powerpoint/2010/main" val="292846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17" y="1287624"/>
            <a:ext cx="5220935" cy="722154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Playlist Distribution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DF541-EE05-4E44-A086-2F791B43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55C74-58B9-FA4E-B516-CE2E9B164EB7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C7A005-E737-5347-B03E-817D13DA3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16256F-15E0-B446-938A-E0174FF74685}"/>
              </a:ext>
            </a:extLst>
          </p:cNvPr>
          <p:cNvSpPr txBox="1"/>
          <p:nvPr/>
        </p:nvSpPr>
        <p:spPr>
          <a:xfrm>
            <a:off x="126206" y="2017691"/>
            <a:ext cx="609834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YouTubers, from top-left to bottom-right: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AlexRainbirdMusic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IndieAir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Majestic Casual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Bandit Tunes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IndieCurrent</a:t>
            </a:r>
            <a:endParaRPr lang="en-US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Indie Music Dimension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Vibe Guide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FECEADE-6352-9E4D-A542-4D5067DF8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978" y="3047220"/>
            <a:ext cx="843722" cy="843722"/>
          </a:xfrm>
          <a:prstGeom prst="rect">
            <a:avLst/>
          </a:prstGeom>
        </p:spPr>
      </p:pic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45DB34B5-779B-0D48-9918-A9D4FF805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7894" y="4047194"/>
            <a:ext cx="843722" cy="843722"/>
          </a:xfrm>
          <a:prstGeom prst="rect">
            <a:avLst/>
          </a:prstGeom>
        </p:spPr>
      </p:pic>
      <p:pic>
        <p:nvPicPr>
          <p:cNvPr id="19" name="Picture 18" descr="Text&#10;&#10;Description automatically generated">
            <a:extLst>
              <a:ext uri="{FF2B5EF4-FFF2-40B4-BE49-F238E27FC236}">
                <a16:creationId xmlns:a16="http://schemas.microsoft.com/office/drawing/2014/main" id="{4CE9DA25-4341-784B-8F58-6907B46DE7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7753" y="3057352"/>
            <a:ext cx="843722" cy="843722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53443168-71D1-DD4F-BAA2-47FDB27C3A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7753" y="4070618"/>
            <a:ext cx="843722" cy="843722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749F761B-1D02-084C-9B3C-B4329DA72C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7612" y="3052946"/>
            <a:ext cx="843722" cy="843722"/>
          </a:xfrm>
          <a:prstGeom prst="rect">
            <a:avLst/>
          </a:prstGeom>
        </p:spPr>
      </p:pic>
      <p:pic>
        <p:nvPicPr>
          <p:cNvPr id="25" name="Picture 24" descr="Icon&#10;&#10;Description automatically generated with medium confidence">
            <a:extLst>
              <a:ext uri="{FF2B5EF4-FFF2-40B4-BE49-F238E27FC236}">
                <a16:creationId xmlns:a16="http://schemas.microsoft.com/office/drawing/2014/main" id="{FB200404-DF2D-DB40-8F52-F20901E298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7612" y="4069149"/>
            <a:ext cx="843722" cy="843722"/>
          </a:xfrm>
          <a:prstGeom prst="rect">
            <a:avLst/>
          </a:prstGeom>
        </p:spPr>
      </p:pic>
      <p:pic>
        <p:nvPicPr>
          <p:cNvPr id="27" name="Picture 26" descr="A picture containing text, close&#10;&#10;Description automatically generated">
            <a:extLst>
              <a:ext uri="{FF2B5EF4-FFF2-40B4-BE49-F238E27FC236}">
                <a16:creationId xmlns:a16="http://schemas.microsoft.com/office/drawing/2014/main" id="{9C4AB2C5-60CE-934A-8AE0-AF2D602D14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5395" y="3057352"/>
            <a:ext cx="904247" cy="904247"/>
          </a:xfrm>
          <a:prstGeom prst="rect">
            <a:avLst/>
          </a:prstGeom>
        </p:spPr>
      </p:pic>
      <p:pic>
        <p:nvPicPr>
          <p:cNvPr id="1026" name="Picture 2" descr="New YouTube outline-style icons come to web homepage - 9to5Google">
            <a:extLst>
              <a:ext uri="{FF2B5EF4-FFF2-40B4-BE49-F238E27FC236}">
                <a16:creationId xmlns:a16="http://schemas.microsoft.com/office/drawing/2014/main" id="{66657374-F6C8-5040-B8A7-7BE6C97765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t="34853" r="16169" b="34395"/>
          <a:stretch/>
        </p:blipFill>
        <p:spPr bwMode="auto">
          <a:xfrm>
            <a:off x="4725034" y="2450071"/>
            <a:ext cx="1549160" cy="35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ight Brace 28">
            <a:extLst>
              <a:ext uri="{FF2B5EF4-FFF2-40B4-BE49-F238E27FC236}">
                <a16:creationId xmlns:a16="http://schemas.microsoft.com/office/drawing/2014/main" id="{CE9117BF-149C-694C-A814-AA7991BB8B56}"/>
              </a:ext>
            </a:extLst>
          </p:cNvPr>
          <p:cNvSpPr/>
          <p:nvPr/>
        </p:nvSpPr>
        <p:spPr>
          <a:xfrm rot="5400000">
            <a:off x="5735863" y="3400888"/>
            <a:ext cx="476542" cy="3891014"/>
          </a:xfrm>
          <a:prstGeom prst="rightBrac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E4DAB7C-D850-D644-B9D1-9F2BCD853258}"/>
              </a:ext>
            </a:extLst>
          </p:cNvPr>
          <p:cNvSpPr txBox="1"/>
          <p:nvPr/>
        </p:nvSpPr>
        <p:spPr>
          <a:xfrm rot="10800000" flipV="1">
            <a:off x="4447475" y="5581205"/>
            <a:ext cx="30533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Cumulative subscriber reach: 3,892,757</a:t>
            </a:r>
          </a:p>
        </p:txBody>
      </p:sp>
      <p:pic>
        <p:nvPicPr>
          <p:cNvPr id="1028" name="Picture 4" descr="Spotify logo dark mode Royalty Free Vector Image">
            <a:extLst>
              <a:ext uri="{FF2B5EF4-FFF2-40B4-BE49-F238E27FC236}">
                <a16:creationId xmlns:a16="http://schemas.microsoft.com/office/drawing/2014/main" id="{9915EADC-50B3-A943-B46C-17E909FED4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5376" r="2917" b="35734"/>
          <a:stretch/>
        </p:blipFill>
        <p:spPr bwMode="auto">
          <a:xfrm>
            <a:off x="9218138" y="2200883"/>
            <a:ext cx="1549160" cy="49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D30C79BF-17B3-5949-9DCC-146C1FA8D39A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70E1461-F553-704F-BE54-F63FC993A1F0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FFEDD96-A49D-094E-8F08-4ACE7073EB59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Music Video Costs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5C8A6E95-CCAD-B343-ABBF-8B0ECDABAD44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149CF57-3904-3B43-8201-FE9AF71A6F51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£223.74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BCF9914-60C4-9D4A-9C8D-111F6F11A7E7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-£100.00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55CE035-115A-E54C-BA12-B0D779FB985F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£323.74</a:t>
              </a:r>
            </a:p>
          </p:txBody>
        </p:sp>
      </p:grpSp>
      <p:pic>
        <p:nvPicPr>
          <p:cNvPr id="1030" name="Picture 6" descr="SubmitHub Image">
            <a:extLst>
              <a:ext uri="{FF2B5EF4-FFF2-40B4-BE49-F238E27FC236}">
                <a16:creationId xmlns:a16="http://schemas.microsoft.com/office/drawing/2014/main" id="{BCE13888-D8BE-074E-B714-0BC53EC57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74" y="2864974"/>
            <a:ext cx="2861620" cy="226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0CF3899-FAAC-644B-AB47-7AD88595C80D}"/>
              </a:ext>
            </a:extLst>
          </p:cNvPr>
          <p:cNvSpPr txBox="1"/>
          <p:nvPr/>
        </p:nvSpPr>
        <p:spPr>
          <a:xfrm>
            <a:off x="8691574" y="5122158"/>
            <a:ext cx="2861620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SubmitHub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submithub.com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820A005-BFC5-CC4F-800F-8AC1811E47A9}"/>
              </a:ext>
            </a:extLst>
          </p:cNvPr>
          <p:cNvSpPr txBox="1"/>
          <p:nvPr/>
        </p:nvSpPr>
        <p:spPr>
          <a:xfrm>
            <a:off x="3913941" y="5972037"/>
            <a:ext cx="4005699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 Collection of YouTube Channel logos &amp; statistics.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blog.promolta.com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1495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 animBg="1"/>
      <p:bldP spid="31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018" y="687803"/>
            <a:ext cx="5197128" cy="1325563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Distribution #2 – Pre-Save Promotional Streams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E2FFC-D562-194A-81CD-61AAC985C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E6AB2-2ECE-E84B-A8F0-BF019F40E396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1A01CD-52AB-5242-8DD5-919308BA4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9DF3176-650A-3340-A426-1300BB0FB1D2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F2F74E8-CDB5-BC43-8E42-9AED84E112A9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A15D9D8-377A-D847-96BD-B024FBA28D9B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Music Video Costs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1E87158-A619-BE4F-BBC8-6D73F62A185A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C5690EC-7F6E-074A-951A-64E75C9F3CA8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£223.74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6CAA6E4-B3F0-EF45-8E10-97B4A5720C9E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-£0.00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F8AC895-CE95-B443-9667-51DB8562D0E2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£223.74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21949B2C-2AB3-D84A-98ED-C2AABDF3F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5" y="4114541"/>
            <a:ext cx="5196815" cy="1918741"/>
          </a:xfrm>
          <a:prstGeom prst="rect">
            <a:avLst/>
          </a:prstGeom>
        </p:spPr>
      </p:pic>
      <p:pic>
        <p:nvPicPr>
          <p:cNvPr id="27" name="Picture 26" descr="Logo&#10;&#10;Description automatically generated">
            <a:extLst>
              <a:ext uri="{FF2B5EF4-FFF2-40B4-BE49-F238E27FC236}">
                <a16:creationId xmlns:a16="http://schemas.microsoft.com/office/drawing/2014/main" id="{4FE9AC99-7859-E94D-B590-5FEC73302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7551" y="2222329"/>
            <a:ext cx="2642220" cy="2636401"/>
          </a:xfrm>
          <a:prstGeom prst="rect">
            <a:avLst/>
          </a:prstGeom>
        </p:spPr>
      </p:pic>
      <p:pic>
        <p:nvPicPr>
          <p:cNvPr id="29" name="Picture 28" descr="A screenshot of a home screen&#10;&#10;Description automatically generated with medium confidence">
            <a:extLst>
              <a:ext uri="{FF2B5EF4-FFF2-40B4-BE49-F238E27FC236}">
                <a16:creationId xmlns:a16="http://schemas.microsoft.com/office/drawing/2014/main" id="{BD011486-8EB5-4C44-A9CD-CBBBEF07B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75" y="1846534"/>
            <a:ext cx="5196815" cy="188236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DA7EABD7-6C03-6B43-8044-C1E2041AA4D2}"/>
              </a:ext>
            </a:extLst>
          </p:cNvPr>
          <p:cNvSpPr txBox="1"/>
          <p:nvPr/>
        </p:nvSpPr>
        <p:spPr>
          <a:xfrm>
            <a:off x="6429375" y="3728895"/>
            <a:ext cx="5196815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25. Facebook banner for “SOUTH WOODHAM FERRERS” Facebook page.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E6F305B-D0A5-354C-B222-64A017832221}"/>
              </a:ext>
            </a:extLst>
          </p:cNvPr>
          <p:cNvSpPr txBox="1"/>
          <p:nvPr/>
        </p:nvSpPr>
        <p:spPr>
          <a:xfrm>
            <a:off x="6402718" y="6089346"/>
            <a:ext cx="5196815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 Banner for Written Records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writtenrecordsblog.wordpress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039901A-DF51-AE40-B973-5C0A6D7CE4EC}"/>
              </a:ext>
            </a:extLst>
          </p:cNvPr>
          <p:cNvSpPr txBox="1"/>
          <p:nvPr/>
        </p:nvSpPr>
        <p:spPr>
          <a:xfrm>
            <a:off x="3347552" y="4858730"/>
            <a:ext cx="2642220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24. DOMAN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LinkTree.com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doman_social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344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59B74569-9730-0E4F-935A-7E4E5382B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7" r="9091" b="3571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37076-023B-9549-A7C1-6C7EABC8F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1029" y="771988"/>
            <a:ext cx="4023360" cy="742620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Post-Release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E54C9CF9-DA85-1D48-ABA1-E9EFC9250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29" y="1810970"/>
            <a:ext cx="806940" cy="2577392"/>
          </a:xfrm>
          <a:prstGeom prst="rect">
            <a:avLst/>
          </a:prstGeom>
        </p:spPr>
      </p:pic>
      <p:pic>
        <p:nvPicPr>
          <p:cNvPr id="4" name="Picture 3" descr="Chart&#10;&#10;Description automatically generated">
            <a:extLst>
              <a:ext uri="{FF2B5EF4-FFF2-40B4-BE49-F238E27FC236}">
                <a16:creationId xmlns:a16="http://schemas.microsoft.com/office/drawing/2014/main" id="{5364A404-C223-7843-917C-3349D148BB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969" y="1810971"/>
            <a:ext cx="2979231" cy="258105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C9A62FC-0835-8243-BC16-36D05CD23D3B}"/>
              </a:ext>
            </a:extLst>
          </p:cNvPr>
          <p:cNvSpPr/>
          <p:nvPr/>
        </p:nvSpPr>
        <p:spPr>
          <a:xfrm>
            <a:off x="788094" y="5972037"/>
            <a:ext cx="1257299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Budget Available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9987E3D-1A0C-E54B-B4BF-3D6831D4BCD3}"/>
              </a:ext>
            </a:extLst>
          </p:cNvPr>
          <p:cNvSpPr/>
          <p:nvPr/>
        </p:nvSpPr>
        <p:spPr>
          <a:xfrm>
            <a:off x="2045394" y="5972037"/>
            <a:ext cx="740664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£223.74</a:t>
            </a:r>
          </a:p>
        </p:txBody>
      </p:sp>
    </p:spTree>
    <p:extLst>
      <p:ext uri="{BB962C8B-B14F-4D97-AF65-F5344CB8AC3E}">
        <p14:creationId xmlns:p14="http://schemas.microsoft.com/office/powerpoint/2010/main" val="2182471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94" y="700777"/>
            <a:ext cx="4508946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Advertisement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66DF1-0208-FF4E-BC5E-2821B224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66D4C-8BBD-EC40-AAF2-BD120895D681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A6D357-40EC-3540-9472-7D69FCAD5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122EFA-AC97-B94B-B7CD-C41BE83DCC8E}"/>
              </a:ext>
            </a:extLst>
          </p:cNvPr>
          <p:cNvSpPr txBox="1"/>
          <p:nvPr/>
        </p:nvSpPr>
        <p:spPr>
          <a:xfrm>
            <a:off x="126206" y="2031979"/>
            <a:ext cx="609834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MetaAdvertisement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Booster Posts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Dark Ads to fans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Dark Ads to lookalike audiences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 Advertisement: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Booster Posts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Dark Ads to fans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£30 – Dark Ads to lookalike audiences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0C0769-B7AB-A246-90E4-AC1B4EA0FE8F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53D78A2-1BA6-DB4F-AA5F-2F963AD7FE8B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8B24523-2ECB-0F4E-AF62-197A8695692C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Advertising Costs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1397679-C4A3-4B41-A067-101B650F282D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F9F9317-9F67-CD48-BF99-1B69D25FE10E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£43.74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FB8AEBC-3504-2347-B8AA-04347FCF6CFA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-£180.00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1382180-8158-2142-9CDE-1505E87CEDC2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£223.74</a:t>
              </a:r>
            </a:p>
          </p:txBody>
        </p:sp>
      </p:grpSp>
      <p:pic>
        <p:nvPicPr>
          <p:cNvPr id="19" name="Picture 2" descr="New YouTube outline-style icons come to web homepage - 9to5Google">
            <a:extLst>
              <a:ext uri="{FF2B5EF4-FFF2-40B4-BE49-F238E27FC236}">
                <a16:creationId xmlns:a16="http://schemas.microsoft.com/office/drawing/2014/main" id="{9AEB9B2D-91FF-4344-A0B5-F129FF9044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3" t="34853" r="16169" b="34395"/>
          <a:stretch/>
        </p:blipFill>
        <p:spPr bwMode="auto">
          <a:xfrm>
            <a:off x="7547875" y="5114862"/>
            <a:ext cx="3742823" cy="8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Meta Logo, history, meaning, symbol, PNG">
            <a:extLst>
              <a:ext uri="{FF2B5EF4-FFF2-40B4-BE49-F238E27FC236}">
                <a16:creationId xmlns:a16="http://schemas.microsoft.com/office/drawing/2014/main" id="{3F482831-775B-EC40-B94A-112494F60B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98" b="25765"/>
          <a:stretch/>
        </p:blipFill>
        <p:spPr bwMode="auto">
          <a:xfrm>
            <a:off x="7519529" y="3713094"/>
            <a:ext cx="3844904" cy="102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FB6FBB3-718F-0845-BE7F-A14479643127}"/>
              </a:ext>
            </a:extLst>
          </p:cNvPr>
          <p:cNvSpPr txBox="1"/>
          <p:nvPr/>
        </p:nvSpPr>
        <p:spPr>
          <a:xfrm>
            <a:off x="7519529" y="4736874"/>
            <a:ext cx="384490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26. Meta logo (courtesy of Wikipedia).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595C290-07F7-144B-8D71-1091533D57F4}"/>
              </a:ext>
            </a:extLst>
          </p:cNvPr>
          <p:cNvSpPr txBox="1"/>
          <p:nvPr/>
        </p:nvSpPr>
        <p:spPr>
          <a:xfrm>
            <a:off x="7508896" y="5972037"/>
            <a:ext cx="3793864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27. YouTube Logo (courtesy of Wikipedia).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BF207B8-4E76-2F4D-9B20-C0444EFBA124}"/>
              </a:ext>
            </a:extLst>
          </p:cNvPr>
          <p:cNvSpPr txBox="1"/>
          <p:nvPr/>
        </p:nvSpPr>
        <p:spPr>
          <a:xfrm>
            <a:off x="5911702" y="2025790"/>
            <a:ext cx="537899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‘The Reach Facebook gives advertisers [is] still unparalleled, and it’ll likely stay </a:t>
            </a:r>
            <a:r>
              <a:rPr lang="en-GB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[at] way for a long time’. (Shepherd, 2021, accessed 13 December)</a:t>
            </a:r>
          </a:p>
        </p:txBody>
      </p:sp>
    </p:spTree>
    <p:extLst>
      <p:ext uri="{BB962C8B-B14F-4D97-AF65-F5344CB8AC3E}">
        <p14:creationId xmlns:p14="http://schemas.microsoft.com/office/powerpoint/2010/main" val="189898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109" y="684213"/>
            <a:ext cx="4508946" cy="1325563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Promotional Streams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66DF1-0208-FF4E-BC5E-2821B224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66D4C-8BBD-EC40-AAF2-BD120895D681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A6D357-40EC-3540-9472-7D69FCAD5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694DB3BC-ED55-0947-9146-556FE7BD33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67" t="33419" r="17767" b="34831"/>
          <a:stretch/>
        </p:blipFill>
        <p:spPr>
          <a:xfrm>
            <a:off x="7108031" y="1753831"/>
            <a:ext cx="4371975" cy="1211167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BF71C7E8-3A69-4144-8BD2-09F678C031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474" y="2964998"/>
            <a:ext cx="3023926" cy="3023926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1ABC6E88-11C3-BE4C-B0D7-C809CEC4AB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8180" y="2997551"/>
            <a:ext cx="2963645" cy="29636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F6EDE90-3217-1C49-B893-BD8B27F67D9E}"/>
              </a:ext>
            </a:extLst>
          </p:cNvPr>
          <p:cNvSpPr txBox="1"/>
          <p:nvPr/>
        </p:nvSpPr>
        <p:spPr>
          <a:xfrm>
            <a:off x="7108031" y="2979990"/>
            <a:ext cx="3686841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 BBC Music Introducing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bbc.co.uk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80A5A9-7AB0-6347-82D8-7D3D83B1E1FB}"/>
              </a:ext>
            </a:extLst>
          </p:cNvPr>
          <p:cNvSpPr txBox="1"/>
          <p:nvPr/>
        </p:nvSpPr>
        <p:spPr>
          <a:xfrm>
            <a:off x="557475" y="5971853"/>
            <a:ext cx="3023926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 Amazing Radio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Twritter.com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E1DED58-2056-B541-A1A0-15860AA83916}"/>
              </a:ext>
            </a:extLst>
          </p:cNvPr>
          <p:cNvSpPr txBox="1"/>
          <p:nvPr/>
        </p:nvSpPr>
        <p:spPr>
          <a:xfrm>
            <a:off x="4012667" y="5910074"/>
            <a:ext cx="2925235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30. KALAB Arts logo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kalabarts.com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07442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94" y="693733"/>
            <a:ext cx="4508946" cy="1325563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(Potential) Performance Venues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66DF1-0208-FF4E-BC5E-2821B224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66D4C-8BBD-EC40-AAF2-BD120895D681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A6D357-40EC-3540-9472-7D69FCAD5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BC409E-D210-EB4D-A48F-D6B518B8BBEB}"/>
              </a:ext>
            </a:extLst>
          </p:cNvPr>
          <p:cNvSpPr txBox="1"/>
          <p:nvPr/>
        </p:nvSpPr>
        <p:spPr>
          <a:xfrm>
            <a:off x="126206" y="2031979"/>
            <a:ext cx="609834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Camden Chapel – 40 capacity (intimate venue)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Bishops, Fulham – 30 capacity (intimate)</a:t>
            </a:r>
            <a:endParaRPr lang="en-GB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George IV, Chiswick– 200 Seated, 200 Standing (not all will be listening, or even there)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E3CE5B-237D-4D49-9AF2-3DEA190441BE}"/>
              </a:ext>
            </a:extLst>
          </p:cNvPr>
          <p:cNvGrpSpPr/>
          <p:nvPr/>
        </p:nvGrpSpPr>
        <p:grpSpPr>
          <a:xfrm>
            <a:off x="788094" y="5208267"/>
            <a:ext cx="1997964" cy="1148083"/>
            <a:chOff x="480061" y="5208267"/>
            <a:chExt cx="1997964" cy="114808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4F361B7-E7D7-0B4B-BDFB-CD85F20B5DF9}"/>
                </a:ext>
              </a:extLst>
            </p:cNvPr>
            <p:cNvSpPr/>
            <p:nvPr/>
          </p:nvSpPr>
          <p:spPr>
            <a:xfrm>
              <a:off x="480061" y="597203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 Available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A493006-F32C-D642-B77B-3307FCDAF58F}"/>
                </a:ext>
              </a:extLst>
            </p:cNvPr>
            <p:cNvSpPr/>
            <p:nvPr/>
          </p:nvSpPr>
          <p:spPr>
            <a:xfrm>
              <a:off x="480061" y="5587724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Recording Costs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916CC44-0E98-294E-A6CA-C3D5564E07ED}"/>
                </a:ext>
              </a:extLst>
            </p:cNvPr>
            <p:cNvSpPr/>
            <p:nvPr/>
          </p:nvSpPr>
          <p:spPr>
            <a:xfrm>
              <a:off x="480061" y="5208267"/>
              <a:ext cx="1257299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Budget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79D1FAC-0A95-B04F-A2AD-475D246046D3}"/>
                </a:ext>
              </a:extLst>
            </p:cNvPr>
            <p:cNvSpPr/>
            <p:nvPr/>
          </p:nvSpPr>
          <p:spPr>
            <a:xfrm>
              <a:off x="1737361" y="597203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£13.74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936C860-F8E2-B84A-A2B8-C4248DECA6FB}"/>
                </a:ext>
              </a:extLst>
            </p:cNvPr>
            <p:cNvSpPr/>
            <p:nvPr/>
          </p:nvSpPr>
          <p:spPr>
            <a:xfrm>
              <a:off x="1737361" y="5587724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-£30.00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A8B7028-C4BD-C74E-B3E1-2226FCD56D3E}"/>
                </a:ext>
              </a:extLst>
            </p:cNvPr>
            <p:cNvSpPr/>
            <p:nvPr/>
          </p:nvSpPr>
          <p:spPr>
            <a:xfrm>
              <a:off x="1737361" y="5208267"/>
              <a:ext cx="740664" cy="38431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£43.74</a:t>
              </a:r>
            </a:p>
          </p:txBody>
        </p:sp>
      </p:grpSp>
      <p:pic>
        <p:nvPicPr>
          <p:cNvPr id="7" name="Picture 6" descr="A picture containing text, building, outdoor, sky&#10;&#10;Description automatically generated">
            <a:extLst>
              <a:ext uri="{FF2B5EF4-FFF2-40B4-BE49-F238E27FC236}">
                <a16:creationId xmlns:a16="http://schemas.microsoft.com/office/drawing/2014/main" id="{796F5DBB-A08A-224F-903C-C7D0B9630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5587" y="3814962"/>
            <a:ext cx="3562350" cy="2365401"/>
          </a:xfrm>
          <a:prstGeom prst="rect">
            <a:avLst/>
          </a:prstGeom>
        </p:spPr>
      </p:pic>
      <p:pic>
        <p:nvPicPr>
          <p:cNvPr id="20" name="Picture 19" descr="A picture containing text&#10;&#10;Description automatically generated">
            <a:extLst>
              <a:ext uri="{FF2B5EF4-FFF2-40B4-BE49-F238E27FC236}">
                <a16:creationId xmlns:a16="http://schemas.microsoft.com/office/drawing/2014/main" id="{F74A6738-5AB4-1E48-AB78-DFC50DF6A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714" y="3428999"/>
            <a:ext cx="2640017" cy="1779267"/>
          </a:xfrm>
          <a:prstGeom prst="rect">
            <a:avLst/>
          </a:prstGeom>
        </p:spPr>
      </p:pic>
      <p:pic>
        <p:nvPicPr>
          <p:cNvPr id="22" name="Picture 21" descr="A group of people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DDFF3D81-2F1F-C74F-A91A-B460EC5272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43009"/>
            <a:ext cx="3063527" cy="306352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AFE0D3C-444D-8C47-B97A-01443C2FB657}"/>
              </a:ext>
            </a:extLst>
          </p:cNvPr>
          <p:cNvSpPr txBox="1"/>
          <p:nvPr/>
        </p:nvSpPr>
        <p:spPr>
          <a:xfrm>
            <a:off x="3147714" y="5141448"/>
            <a:ext cx="2640017" cy="446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31. Camden Chapel Inside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lovecamden.com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9E6B00-DD2D-DE45-B8BC-CBDDC534A76F}"/>
              </a:ext>
            </a:extLst>
          </p:cNvPr>
          <p:cNvSpPr txBox="1"/>
          <p:nvPr/>
        </p:nvSpPr>
        <p:spPr>
          <a:xfrm>
            <a:off x="7145587" y="6200366"/>
            <a:ext cx="3562350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32. George IV outside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keepthingslocal.com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0774FF-6D93-7F45-8891-D174B6139086}"/>
              </a:ext>
            </a:extLst>
          </p:cNvPr>
          <p:cNvSpPr txBox="1"/>
          <p:nvPr/>
        </p:nvSpPr>
        <p:spPr>
          <a:xfrm>
            <a:off x="6004341" y="3367102"/>
            <a:ext cx="3325397" cy="267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33. Bishops Bar Inside (courtesy of </a:t>
            </a:r>
            <a:r>
              <a:rPr lang="en-US" sz="115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Facebook.com</a:t>
            </a:r>
            <a:r>
              <a:rPr lang="en-US" sz="11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78551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3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59B74569-9730-0E4F-935A-7E4E5382B5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77" r="9091" b="3571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37076-023B-9549-A7C1-6C7EABC8F3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342786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3DA0CF-A5B6-714B-A8E2-EA315E3E9A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565208"/>
            <a:ext cx="4742412" cy="1208141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Times" pitchFamily="2" charset="0"/>
              </a:rPr>
              <a:t>Allocation of remaining budget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Times" pitchFamily="2" charset="0"/>
              </a:rPr>
              <a:t>Benefits of a larger budget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>
                <a:latin typeface="Times" pitchFamily="2" charset="0"/>
              </a:rPr>
              <a:t>Assets gained from the campaign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3DFCAD3-92CC-CB46-A8ED-8A4EB85D9839}"/>
              </a:ext>
            </a:extLst>
          </p:cNvPr>
          <p:cNvSpPr/>
          <p:nvPr/>
        </p:nvSpPr>
        <p:spPr>
          <a:xfrm>
            <a:off x="788094" y="5972037"/>
            <a:ext cx="1257299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Remaining Budget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C74257-8788-9F47-952D-744BDF0B91D2}"/>
              </a:ext>
            </a:extLst>
          </p:cNvPr>
          <p:cNvSpPr/>
          <p:nvPr/>
        </p:nvSpPr>
        <p:spPr>
          <a:xfrm>
            <a:off x="2045394" y="5972037"/>
            <a:ext cx="740664" cy="3843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£13.74</a:t>
            </a:r>
          </a:p>
        </p:txBody>
      </p:sp>
    </p:spTree>
    <p:extLst>
      <p:ext uri="{BB962C8B-B14F-4D97-AF65-F5344CB8AC3E}">
        <p14:creationId xmlns:p14="http://schemas.microsoft.com/office/powerpoint/2010/main" val="33639050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248DE8-1D71-CD4F-B28B-4643B61BE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9925"/>
            <a:ext cx="4508946" cy="1325563"/>
          </a:xfrm>
        </p:spPr>
        <p:txBody>
          <a:bodyPr anchor="b">
            <a:norm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Bibliography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2026340"/>
            <a:ext cx="5220936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A17ED-FB81-404C-8EA7-074E7C378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8ECC7-D0AE-EF40-8B84-713A5AB404AD}" type="datetime2">
              <a:rPr lang="en-GB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Wednesday, 15 December 2021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C67CDC-F11F-7344-A7A2-6AD118B7B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fld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6A79E7D-95B8-6E43-896B-24D7F6570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301" y="2026340"/>
            <a:ext cx="11922489" cy="433000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Avicii. (2013)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Avicii - Wake Me Up (Official Video) [video].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 https://www.youtube.com/watch?v=IcrbM1l</a:t>
            </a:r>
            <a:r>
              <a:rPr lang="en-GB" dirty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BoI (Accessed: 13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Blacc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Aloe (2013)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Aloe Blacc – Wake ME Up (Official)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[video]. Available at: https://www.youtube.com/watch?v=M_o6axAseak (Accessed: 13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Cottrill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Claire (2017) </a:t>
            </a:r>
            <a:r>
              <a:rPr lang="en-GB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Clairo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Pretty Girl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[video].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www.youtube.com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watch?v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mngtcfcaVrI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(Accessed: 8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Plan.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distrokid.com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/plan/ (Accessed:13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Durham Original Music &amp; Associates Network (2021) [Facebook].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www.facebook.com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/DOMANMUSIC/ (Accessed: 8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EuroChange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 Travel Money.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www.eurochange.co.uk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/travel-money/buy-travel-money (Accessed: 13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Fly Trap Honey Official (2020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Stolen Days (Official Music Video)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[video].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youtu.be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/y_wEZp4FD7Y (Accessed: 8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Goodrich, George (2018) ‘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SubmitHub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vs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PlaylistPush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’,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Playlist Push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[blog]. 13 November.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playlistpush.com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/blog/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submithub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-vs-playlist-push/?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gclid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=Cj0KCQiAnuGNBhCPARIsACbnLzrGp7ZLKuiMEMxBKm6LzivDcz0uXwGI2xvKnkwl7dTsceZgeSmKaiEaAtv3EALw_wcB (Accessed: 13 December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Linktr.ee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Written Records.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linktr.ee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writtenrecords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14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Montañez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Danielle (2014)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Music Videos Do: Interpretation, Perception, and Memory.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Unpublished PhD thesis. Haverford College.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Musosoup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Artist FAQs.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www.musosoup.com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/artist-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faqs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Shepherd, Jack (2021).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Facebook Ads Worth It? Advantages &amp; Disadvantages of Facebook Advertising.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thesocialshepherd.com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/blog/are-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-ads-worth#:~:text=So%20if%20you%20want%20to,stand%20out%20from%20their%20competition (Accessed: 13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SOUTH WOODHAM FERRERS (2021) [Facebook]. 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Availabe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www.facebook.com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/groups/5393137646 (Accessed: 8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TalentBanq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Acoustic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Lates. 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talentbanq.com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/acoustic-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lates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(Accessed: 13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Tileyard (2021)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CD-Baby.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</a:t>
            </a:r>
            <a:r>
              <a:rPr lang="en-GB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tileyard.co.uk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/community/cd-baby/ (Accessed: 8 December 2021).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Walker, Tom. (2019)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 Walker – Better Half of Me (Official Video)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[video]. Available at: https://youtu.be/zU-rQ-nvcKE (Accessed: 13 December 2021).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  </a:t>
            </a:r>
            <a:r>
              <a:rPr lang="en-GB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 Walker – Better Half of Me (Acoustic) </a:t>
            </a:r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[video]. Available at: https://youtu.be/AtIYC8ulLjI (Accessed: 13 December 2021).</a:t>
            </a:r>
          </a:p>
          <a:p>
            <a:endParaRPr lang="en-US" sz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356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2388</TotalTime>
  <Words>1721</Words>
  <Application>Microsoft Macintosh PowerPoint</Application>
  <PresentationFormat>Widescreen</PresentationFormat>
  <Paragraphs>265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Times</vt:lpstr>
      <vt:lpstr>Times New Roman</vt:lpstr>
      <vt:lpstr>Office Theme</vt:lpstr>
      <vt:lpstr>F3: Presentation “Time To Write” – George Bone</vt:lpstr>
      <vt:lpstr>PowerPoint Presentation</vt:lpstr>
      <vt:lpstr>Introduction</vt:lpstr>
      <vt:lpstr>“Time To Write” Release Timeline</vt:lpstr>
      <vt:lpstr>Asset Creation &amp; Curation</vt:lpstr>
      <vt:lpstr>The Day Before:  The Call To Action</vt:lpstr>
      <vt:lpstr>Remix</vt:lpstr>
      <vt:lpstr>Acoustic Recording / Acoustic Music Video</vt:lpstr>
      <vt:lpstr>Promotional Pictures &amp; Cover Art (1)</vt:lpstr>
      <vt:lpstr>Promotional Pictures &amp; Cover Art (2)</vt:lpstr>
      <vt:lpstr>Promotional Pictures &amp; Cover Art (3)</vt:lpstr>
      <vt:lpstr>Lyric Video &amp; Other Assets (1)</vt:lpstr>
      <vt:lpstr>Lyric Video &amp; Other Assets (2)</vt:lpstr>
      <vt:lpstr>Review Distribution</vt:lpstr>
      <vt:lpstr>Track Distribution(s)</vt:lpstr>
      <vt:lpstr>Pre-Release</vt:lpstr>
      <vt:lpstr>Pre-Save Campaign</vt:lpstr>
      <vt:lpstr>Music Video (Creation)</vt:lpstr>
      <vt:lpstr>Playlist Distribution</vt:lpstr>
      <vt:lpstr>Review Distribution #2 – Pre-Save Promotional Streams</vt:lpstr>
      <vt:lpstr>Post-Release</vt:lpstr>
      <vt:lpstr>Advertisement</vt:lpstr>
      <vt:lpstr>Promotional Streams</vt:lpstr>
      <vt:lpstr>(Potential) Performance Venues</vt:lpstr>
      <vt:lpstr>Conclusions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F3: Presentation  “Time To Write” – George Bone</dc:title>
  <dc:creator>George Bone</dc:creator>
  <cp:lastModifiedBy>George Bone</cp:lastModifiedBy>
  <cp:revision>15</cp:revision>
  <dcterms:created xsi:type="dcterms:W3CDTF">2021-12-06T16:10:15Z</dcterms:created>
  <dcterms:modified xsi:type="dcterms:W3CDTF">2021-12-15T17:25:36Z</dcterms:modified>
</cp:coreProperties>
</file>