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Default Extension="bin" ContentType="application/vnd.openxmlformats-officedocument.oleObject"/>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Default Extension="tiff" ContentType="image/tiff"/>
  <Default Extension="gif" ContentType="image/gif"/>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1"/>
  </p:notesMasterIdLst>
  <p:sldIdLst>
    <p:sldId id="256" r:id="rId2"/>
    <p:sldId id="289" r:id="rId3"/>
    <p:sldId id="290" r:id="rId4"/>
    <p:sldId id="291" r:id="rId5"/>
    <p:sldId id="350" r:id="rId6"/>
    <p:sldId id="352" r:id="rId7"/>
    <p:sldId id="351" r:id="rId8"/>
    <p:sldId id="353" r:id="rId9"/>
    <p:sldId id="354" r:id="rId10"/>
    <p:sldId id="355" r:id="rId11"/>
    <p:sldId id="356" r:id="rId12"/>
    <p:sldId id="357" r:id="rId13"/>
    <p:sldId id="365" r:id="rId14"/>
    <p:sldId id="358" r:id="rId15"/>
    <p:sldId id="364" r:id="rId16"/>
    <p:sldId id="359" r:id="rId17"/>
    <p:sldId id="361" r:id="rId18"/>
    <p:sldId id="360" r:id="rId19"/>
    <p:sldId id="366" r:id="rId20"/>
    <p:sldId id="362" r:id="rId21"/>
    <p:sldId id="363" r:id="rId22"/>
    <p:sldId id="314" r:id="rId23"/>
    <p:sldId id="316" r:id="rId24"/>
    <p:sldId id="317" r:id="rId25"/>
    <p:sldId id="318" r:id="rId26"/>
    <p:sldId id="319" r:id="rId27"/>
    <p:sldId id="320" r:id="rId28"/>
    <p:sldId id="321" r:id="rId29"/>
    <p:sldId id="322" r:id="rId30"/>
    <p:sldId id="323" r:id="rId31"/>
    <p:sldId id="324" r:id="rId32"/>
    <p:sldId id="326" r:id="rId33"/>
    <p:sldId id="327" r:id="rId34"/>
    <p:sldId id="328" r:id="rId35"/>
    <p:sldId id="329" r:id="rId36"/>
    <p:sldId id="330" r:id="rId37"/>
    <p:sldId id="331" r:id="rId38"/>
    <p:sldId id="332" r:id="rId39"/>
    <p:sldId id="336" r:id="rId40"/>
    <p:sldId id="337" r:id="rId41"/>
    <p:sldId id="339" r:id="rId42"/>
    <p:sldId id="345" r:id="rId43"/>
    <p:sldId id="346" r:id="rId44"/>
    <p:sldId id="342" r:id="rId45"/>
    <p:sldId id="344" r:id="rId46"/>
    <p:sldId id="343" r:id="rId47"/>
    <p:sldId id="347" r:id="rId48"/>
    <p:sldId id="348" r:id="rId49"/>
    <p:sldId id="288"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61" autoAdjust="0"/>
    <p:restoredTop sz="92782" autoAdjust="0"/>
  </p:normalViewPr>
  <p:slideViewPr>
    <p:cSldViewPr snapToGrid="0" snapToObjects="1">
      <p:cViewPr>
        <p:scale>
          <a:sx n="75" d="100"/>
          <a:sy n="75" d="100"/>
        </p:scale>
        <p:origin x="72"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4.e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image" Target="../media/image30.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32.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pPr/>
              <a:t>2/12/2013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pPr/>
              <a:t>‹#›</a:t>
            </a:fld>
            <a:endParaRPr lang="en-US"/>
          </a:p>
        </p:txBody>
      </p:sp>
    </p:spTree>
    <p:extLst>
      <p:ext uri="{BB962C8B-B14F-4D97-AF65-F5344CB8AC3E}">
        <p14:creationId xmlns:p14="http://schemas.microsoft.com/office/powerpoint/2010/main" xmlns=""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Robert Metcalfe and his coworkers at Xerox designed it more than thirty years ago. </a:t>
            </a:r>
          </a:p>
          <a:p>
            <a:r>
              <a:rPr lang="en-US" dirty="0" smtClean="0"/>
              <a:t>The first Ethernet standard was published in 1980 by a consortium of Digital Equipment Corporation, Intel, and Xerox (DIX).</a:t>
            </a:r>
          </a:p>
          <a:p>
            <a:r>
              <a:rPr lang="en-US" dirty="0" smtClean="0"/>
              <a:t>In 1985, the Institute of Electrical and Electronics Engineers (IEEE) standards committee for Local and Metropolitan Networks published standards for LANs. These standards start with the number 802. </a:t>
            </a:r>
          </a:p>
          <a:p>
            <a:r>
              <a:rPr lang="en-US" dirty="0" smtClean="0"/>
              <a:t>The standard for Ethernet is 802.3. The IEEE wanted to make sure that its standards were compatible with those of the International Standards Organization (ISO) and OSI model. </a:t>
            </a:r>
            <a:endParaRPr lang="en-US"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5</a:t>
            </a:fld>
            <a:endParaRPr lang="en-US"/>
          </a:p>
        </p:txBody>
      </p:sp>
    </p:spTree>
    <p:extLst>
      <p:ext uri="{BB962C8B-B14F-4D97-AF65-F5344CB8AC3E}">
        <p14:creationId xmlns:p14="http://schemas.microsoft.com/office/powerpoint/2010/main" xmlns="" val="1226563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9B38B0DD-0A56-9C41-B35C-871491521A4C}" type="slidenum">
              <a:rPr lang="en-US"/>
              <a:pPr/>
              <a:t>17</a:t>
            </a:fld>
            <a:endParaRPr lang="en-US"/>
          </a:p>
        </p:txBody>
      </p:sp>
      <p:sp>
        <p:nvSpPr>
          <p:cNvPr id="1014786" name="AutoShap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0147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21</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409A8A29-BF58-FB45-A1CE-B549DA2FDE1C}" type="slidenum">
              <a:rPr lang="en-GB" sz="1200"/>
              <a:pPr eaLnBrk="1" hangingPunct="1"/>
              <a:t>40</a:t>
            </a:fld>
            <a:endParaRPr lang="en-GB" sz="120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GB" dirty="0">
              <a:latin typeface="Times New Roman"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5248F411-5DDC-F94E-9510-40843CCB84D5}" type="slidenum">
              <a:rPr lang="en-GB" sz="1200"/>
              <a:pPr eaLnBrk="1" hangingPunct="1"/>
              <a:t>42</a:t>
            </a:fld>
            <a:endParaRPr lang="en-GB" sz="1200"/>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a:latin typeface="Times New Roman" charset="0"/>
              </a:rPr>
              <a:t>In order to route packets, routers utilize software to determine the next hop and to forward the packet. </a:t>
            </a:r>
          </a:p>
          <a:p>
            <a:pPr eaLnBrk="1" hangingPunct="1"/>
            <a:r>
              <a:rPr lang="en-GB">
                <a:latin typeface="Times New Roman" charset="0"/>
              </a:rPr>
              <a:t>Software is many times slower than hardware, which can lead to a bottleneck in the throughput.</a:t>
            </a:r>
          </a:p>
          <a:p>
            <a:pPr eaLnBrk="1" hangingPunct="1"/>
            <a:endParaRPr lang="en-GB">
              <a:latin typeface="Times New Roman" charset="0"/>
            </a:endParaRPr>
          </a:p>
          <a:p>
            <a:pPr eaLnBrk="1" hangingPunct="1"/>
            <a:r>
              <a:rPr lang="en-GB">
                <a:latin typeface="Times New Roman" charset="0"/>
              </a:rPr>
              <a:t>Router switch gives a dramatic performance increase – 2</a:t>
            </a:r>
            <a:r>
              <a:rPr lang="en-GB" baseline="30000">
                <a:latin typeface="Times New Roman" charset="0"/>
              </a:rPr>
              <a:t>nd</a:t>
            </a:r>
            <a:r>
              <a:rPr lang="en-GB">
                <a:latin typeface="Times New Roman" charset="0"/>
              </a:rPr>
              <a:t> and subsequent packets are switched at hardware speed.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F0B85107-92AA-9646-BB33-435B53639923}" type="slidenum">
              <a:rPr lang="en-GB" sz="1200"/>
              <a:pPr eaLnBrk="1" hangingPunct="1"/>
              <a:t>44</a:t>
            </a:fld>
            <a:endParaRPr lang="en-GB" sz="120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a:latin typeface="Times New Roman" charset="0"/>
              </a:rPr>
              <a:t>Perhaps the most important networking device for medium and large networks.</a:t>
            </a:r>
          </a:p>
          <a:p>
            <a:pPr eaLnBrk="1" hangingPunct="1"/>
            <a:endParaRPr lang="en-GB">
              <a:latin typeface="Times New Roman"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2/12/2013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2/12/2013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2/12/2013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2/12/2013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2/12/2013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2/12/2013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2/12/2013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4213" y="1060450"/>
            <a:ext cx="7772400" cy="855663"/>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071CAB4E-469D-364A-840A-7F9240CCB0FB}" type="slidenum">
              <a:rPr lang="en-GB"/>
              <a:pPr/>
              <a:t>‹#›</a:t>
            </a:fld>
            <a:endParaRPr lang="en-GB"/>
          </a:p>
        </p:txBody>
      </p:sp>
    </p:spTree>
    <p:extLst>
      <p:ext uri="{BB962C8B-B14F-4D97-AF65-F5344CB8AC3E}">
        <p14:creationId xmlns:p14="http://schemas.microsoft.com/office/powerpoint/2010/main" xmlns="" val="14608624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4213" y="1060450"/>
            <a:ext cx="7772400" cy="855663"/>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2205038"/>
            <a:ext cx="3810000" cy="18684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4225925"/>
            <a:ext cx="3810000" cy="18700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endParaRPr lang="en-GB"/>
          </a:p>
        </p:txBody>
      </p:sp>
      <p:sp>
        <p:nvSpPr>
          <p:cNvPr id="7" name="Rectangle 5"/>
          <p:cNvSpPr>
            <a:spLocks noGrp="1" noChangeArrowheads="1"/>
          </p:cNvSpPr>
          <p:nvPr>
            <p:ph type="ftr" sz="quarter" idx="11"/>
          </p:nvPr>
        </p:nvSpPr>
        <p:spPr>
          <a:ln/>
        </p:spPr>
        <p:txBody>
          <a:bodyPr/>
          <a:lstStyle>
            <a:lvl1pPr>
              <a:defRPr/>
            </a:lvl1pPr>
          </a:lstStyle>
          <a:p>
            <a:endParaRPr lang="en-GB"/>
          </a:p>
        </p:txBody>
      </p:sp>
      <p:sp>
        <p:nvSpPr>
          <p:cNvPr id="8" name="Rectangle 6"/>
          <p:cNvSpPr>
            <a:spLocks noGrp="1" noChangeArrowheads="1"/>
          </p:cNvSpPr>
          <p:nvPr>
            <p:ph type="sldNum" sz="quarter" idx="12"/>
          </p:nvPr>
        </p:nvSpPr>
        <p:spPr>
          <a:ln/>
        </p:spPr>
        <p:txBody>
          <a:bodyPr/>
          <a:lstStyle>
            <a:lvl1pPr>
              <a:defRPr/>
            </a:lvl1pPr>
          </a:lstStyle>
          <a:p>
            <a:fld id="{A0AFB631-639B-0145-BB15-29ACD809E4CD}" type="slidenum">
              <a:rPr lang="en-GB"/>
              <a:pPr/>
              <a:t>‹#›</a:t>
            </a:fld>
            <a:endParaRPr lang="en-GB"/>
          </a:p>
        </p:txBody>
      </p:sp>
    </p:spTree>
    <p:extLst>
      <p:ext uri="{BB962C8B-B14F-4D97-AF65-F5344CB8AC3E}">
        <p14:creationId xmlns:p14="http://schemas.microsoft.com/office/powerpoint/2010/main" xmlns="" val="3550459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2/12/2013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Applied </a:t>
            </a:r>
            <a:r>
              <a:rPr lang="en-US" b="1" smtClean="0">
                <a:solidFill>
                  <a:schemeClr val="tx2">
                    <a:lumMod val="90000"/>
                    <a:lumOff val="10000"/>
                  </a:schemeClr>
                </a:solidFill>
                <a:latin typeface="Apple Chancery"/>
                <a:cs typeface="Apple Chancery"/>
              </a:rPr>
              <a:t>Design and </a:t>
            </a:r>
            <a:r>
              <a:rPr lang="en-US" b="1" dirty="0" smtClean="0">
                <a:solidFill>
                  <a:schemeClr val="tx2">
                    <a:lumMod val="90000"/>
                    <a:lumOff val="10000"/>
                  </a:schemeClr>
                </a:solidFill>
                <a:latin typeface="Apple Chancery"/>
                <a:cs typeface="Apple Chancery"/>
              </a:rPr>
              <a:t>Engineering</a:t>
            </a:r>
            <a:endParaRPr lang="en-US" b="1" dirty="0">
              <a:solidFill>
                <a:schemeClr val="tx2">
                  <a:lumMod val="90000"/>
                  <a:lumOff val="10000"/>
                </a:schemeClr>
              </a:solidFill>
              <a:latin typeface="Apple Chancery"/>
              <a:cs typeface="Apple Chancery"/>
            </a:endParaRPr>
          </a:p>
        </p:txBody>
      </p:sp>
      <p:pic>
        <p:nvPicPr>
          <p:cNvPr id="9" name="Picture 17" descr="smu80"/>
          <p:cNvPicPr>
            <a:picLocks noChangeAspect="1" noChangeArrowheads="1"/>
          </p:cNvPicPr>
          <p:nvPr userDrawn="1"/>
        </p:nvPicPr>
        <p:blipFill>
          <a:blip r:embed="rId16" cstate="print">
            <a:extLst>
              <a:ext uri="{28A0092B-C50C-407E-A947-70E740481C1C}">
                <a14:useLocalDpi xmlns:a14="http://schemas.microsoft.com/office/drawing/2010/main" xmlns=""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 name="TextBox 9"/>
          <p:cNvSpPr txBox="1"/>
          <p:nvPr userDrawn="1"/>
        </p:nvSpPr>
        <p:spPr>
          <a:xfrm>
            <a:off x="6096000" y="6091002"/>
            <a:ext cx="2927575" cy="646331"/>
          </a:xfrm>
          <a:prstGeom prst="rect">
            <a:avLst/>
          </a:prstGeom>
          <a:noFill/>
        </p:spPr>
        <p:txBody>
          <a:bodyPr wrap="square" rtlCol="0">
            <a:spAutoFit/>
          </a:bodyPr>
          <a:lstStyle/>
          <a:p>
            <a:pPr algn="r"/>
            <a:r>
              <a:rPr lang="en-US" b="1" dirty="0" smtClean="0">
                <a:solidFill>
                  <a:schemeClr val="tx2">
                    <a:lumMod val="90000"/>
                    <a:lumOff val="10000"/>
                  </a:schemeClr>
                </a:solidFill>
                <a:latin typeface="Apple Chancery"/>
                <a:cs typeface="Apple Chancery"/>
              </a:rPr>
              <a:t>LAN Standards and Devices</a:t>
            </a:r>
          </a:p>
          <a:p>
            <a:pPr algn="r"/>
            <a:r>
              <a:rPr lang="en-US" b="1" dirty="0" smtClean="0">
                <a:solidFill>
                  <a:schemeClr val="tx2">
                    <a:lumMod val="90000"/>
                    <a:lumOff val="10000"/>
                  </a:schemeClr>
                </a:solidFill>
                <a:latin typeface="Apple Chancery"/>
                <a:cs typeface="Apple Chancery"/>
              </a:rPr>
              <a:t>Lecture 3</a:t>
            </a:r>
            <a:endParaRPr lang="en-US" b="1" dirty="0">
              <a:solidFill>
                <a:schemeClr val="tx2">
                  <a:lumMod val="90000"/>
                  <a:lumOff val="10000"/>
                </a:schemeClr>
              </a:solidFill>
              <a:latin typeface="Apple Chancery"/>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Lst>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6.wmf"/><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5.xml"/><Relationship Id="rId1" Type="http://schemas.openxmlformats.org/officeDocument/2006/relationships/vmlDrawing" Target="../drawings/vmlDrawing3.vml"/><Relationship Id="rId4" Type="http://schemas.openxmlformats.org/officeDocument/2006/relationships/oleObject" Target="../embeddings/oleObject4.bin"/></Relationships>
</file>

<file path=ppt/slides/_rels/slide46.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2.xml"/><Relationship Id="rId1" Type="http://schemas.openxmlformats.org/officeDocument/2006/relationships/vmlDrawing" Target="../drawings/vmlDrawing4.v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13.xml"/><Relationship Id="rId1" Type="http://schemas.openxmlformats.org/officeDocument/2006/relationships/vmlDrawing" Target="../drawings/vmlDrawing5.v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204228"/>
            <a:ext cx="6498158" cy="1037999"/>
          </a:xfrm>
        </p:spPr>
        <p:txBody>
          <a:bodyPr/>
          <a:lstStyle/>
          <a:p>
            <a:r>
              <a:rPr lang="en-US" dirty="0" smtClean="0">
                <a:solidFill>
                  <a:srgbClr val="0F3661"/>
                </a:solidFill>
                <a:latin typeface="Arial"/>
                <a:cs typeface="Arial"/>
              </a:rPr>
              <a:t>Network Management</a:t>
            </a:r>
            <a:endParaRPr lang="en-US" dirty="0">
              <a:solidFill>
                <a:srgbClr val="0F3661"/>
              </a:solidFill>
              <a:latin typeface="Arial"/>
              <a:cs typeface="Arial"/>
            </a:endParaRPr>
          </a:p>
        </p:txBody>
      </p:sp>
      <p:sp>
        <p:nvSpPr>
          <p:cNvPr id="3" name="TextBox 2"/>
          <p:cNvSpPr txBox="1"/>
          <p:nvPr/>
        </p:nvSpPr>
        <p:spPr>
          <a:xfrm>
            <a:off x="3848296" y="3753711"/>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3</a:t>
            </a:r>
            <a:endParaRPr lang="en-US" sz="2400" dirty="0">
              <a:solidFill>
                <a:srgbClr val="800000"/>
              </a:solidFill>
              <a:latin typeface="Arial"/>
              <a:cs typeface="Arial"/>
            </a:endParaRPr>
          </a:p>
        </p:txBody>
      </p:sp>
      <p:sp>
        <p:nvSpPr>
          <p:cNvPr id="4" name="Title 1"/>
          <p:cNvSpPr txBox="1">
            <a:spLocks/>
          </p:cNvSpPr>
          <p:nvPr/>
        </p:nvSpPr>
        <p:spPr>
          <a:xfrm>
            <a:off x="1322921" y="2541962"/>
            <a:ext cx="6498158" cy="1037999"/>
          </a:xfrm>
          <a:prstGeom prst="rect">
            <a:avLst/>
          </a:prstGeo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sz="2800" dirty="0" smtClean="0">
                <a:solidFill>
                  <a:schemeClr val="accent6">
                    <a:lumMod val="75000"/>
                  </a:schemeClr>
                </a:solidFill>
                <a:latin typeface="Arial"/>
                <a:cs typeface="Arial"/>
              </a:rPr>
              <a:t>LAN Standards and Devices</a:t>
            </a:r>
            <a:endParaRPr lang="en-US" sz="2800" dirty="0">
              <a:solidFill>
                <a:schemeClr val="accent6">
                  <a:lumMod val="75000"/>
                </a:schemeClr>
              </a:solidFill>
              <a:latin typeface="Arial"/>
              <a:cs typeface="Arial"/>
            </a:endParaRPr>
          </a:p>
        </p:txBody>
      </p:sp>
    </p:spTree>
    <p:extLst>
      <p:ext uri="{BB962C8B-B14F-4D97-AF65-F5344CB8AC3E}">
        <p14:creationId xmlns:p14="http://schemas.microsoft.com/office/powerpoint/2010/main" xmlns="" val="660449210"/>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dirty="0" smtClean="0">
                <a:latin typeface="Times New Roman" charset="0"/>
              </a:rPr>
              <a:t>LAN Standards</a:t>
            </a:r>
            <a:endParaRPr lang="en-GB" dirty="0">
              <a:latin typeface="Times New Roman" charset="0"/>
            </a:endParaRPr>
          </a:p>
        </p:txBody>
      </p:sp>
      <p:sp>
        <p:nvSpPr>
          <p:cNvPr id="17411" name="Rectangle 3"/>
          <p:cNvSpPr>
            <a:spLocks noGrp="1" noChangeArrowheads="1"/>
          </p:cNvSpPr>
          <p:nvPr>
            <p:ph type="body" idx="1"/>
          </p:nvPr>
        </p:nvSpPr>
        <p:spPr>
          <a:xfrm>
            <a:off x="685800" y="2255839"/>
            <a:ext cx="8134350" cy="2265361"/>
          </a:xfrm>
        </p:spPr>
        <p:txBody>
          <a:bodyPr/>
          <a:lstStyle/>
          <a:p>
            <a:pPr eaLnBrk="1" hangingPunct="1">
              <a:lnSpc>
                <a:spcPct val="90000"/>
              </a:lnSpc>
            </a:pPr>
            <a:r>
              <a:rPr lang="en-GB" sz="3600" dirty="0" smtClean="0">
                <a:solidFill>
                  <a:schemeClr val="accent2">
                    <a:lumMod val="50000"/>
                  </a:schemeClr>
                </a:solidFill>
                <a:latin typeface="Times New Roman" charset="0"/>
              </a:rPr>
              <a:t>Ethernet</a:t>
            </a:r>
            <a:endParaRPr lang="en-GB" sz="3600" dirty="0">
              <a:solidFill>
                <a:schemeClr val="accent2">
                  <a:lumMod val="50000"/>
                </a:schemeClr>
              </a:solidFill>
              <a:latin typeface="Times New Roman" charset="0"/>
            </a:endParaRPr>
          </a:p>
          <a:p>
            <a:pPr eaLnBrk="1" hangingPunct="1">
              <a:lnSpc>
                <a:spcPct val="90000"/>
              </a:lnSpc>
            </a:pPr>
            <a:r>
              <a:rPr lang="en-GB" sz="3600" dirty="0">
                <a:solidFill>
                  <a:schemeClr val="accent2">
                    <a:lumMod val="50000"/>
                  </a:schemeClr>
                </a:solidFill>
                <a:latin typeface="Times New Roman" charset="0"/>
              </a:rPr>
              <a:t>Token Ring</a:t>
            </a:r>
          </a:p>
          <a:p>
            <a:pPr eaLnBrk="1" hangingPunct="1">
              <a:lnSpc>
                <a:spcPct val="90000"/>
              </a:lnSpc>
            </a:pPr>
            <a:r>
              <a:rPr lang="en-GB" sz="3600" dirty="0">
                <a:solidFill>
                  <a:schemeClr val="accent2">
                    <a:lumMod val="50000"/>
                  </a:schemeClr>
                </a:solidFill>
                <a:latin typeface="Times New Roman" charset="0"/>
              </a:rPr>
              <a:t>FDDI</a:t>
            </a:r>
          </a:p>
          <a:p>
            <a:pPr marL="0" indent="0" eaLnBrk="1" hangingPunct="1">
              <a:lnSpc>
                <a:spcPct val="90000"/>
              </a:lnSpc>
              <a:buNone/>
            </a:pPr>
            <a:endParaRPr lang="en-GB" sz="2800" dirty="0">
              <a:solidFill>
                <a:schemeClr val="accent2">
                  <a:lumMod val="50000"/>
                </a:schemeClr>
              </a:solidFill>
              <a:latin typeface="Times New Roman" charset="0"/>
            </a:endParaRPr>
          </a:p>
        </p:txBody>
      </p:sp>
    </p:spTree>
    <p:extLst>
      <p:ext uri="{BB962C8B-B14F-4D97-AF65-F5344CB8AC3E}">
        <p14:creationId xmlns:p14="http://schemas.microsoft.com/office/powerpoint/2010/main" xmlns="" val="2646728556"/>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body" sz="half" idx="1"/>
          </p:nvPr>
        </p:nvSpPr>
        <p:spPr>
          <a:xfrm>
            <a:off x="0" y="1149882"/>
            <a:ext cx="4572000" cy="5040313"/>
          </a:xfrm>
        </p:spPr>
        <p:txBody>
          <a:bodyPr>
            <a:normAutofit/>
          </a:bodyPr>
          <a:lstStyle/>
          <a:p>
            <a:pPr marL="288925" indent="-288925" defTabSz="814388" eaLnBrk="1" hangingPunct="1"/>
            <a:r>
              <a:rPr lang="en-US" sz="2000" b="1" i="1" dirty="0">
                <a:solidFill>
                  <a:srgbClr val="031F43"/>
                </a:solidFill>
                <a:latin typeface="Arial"/>
                <a:cs typeface="Arial"/>
              </a:rPr>
              <a:t>Token Ring</a:t>
            </a:r>
            <a:r>
              <a:rPr lang="en-US" sz="2000" dirty="0">
                <a:solidFill>
                  <a:srgbClr val="031F43"/>
                </a:solidFill>
                <a:latin typeface="Arial"/>
                <a:cs typeface="Arial"/>
              </a:rPr>
              <a:t> - logical ring topology (in other words, information flow is controlled in a </a:t>
            </a:r>
            <a:r>
              <a:rPr lang="en-US" sz="2000" dirty="0" smtClean="0">
                <a:solidFill>
                  <a:srgbClr val="031F43"/>
                </a:solidFill>
                <a:latin typeface="Arial"/>
                <a:cs typeface="Arial"/>
              </a:rPr>
              <a:t>ring.</a:t>
            </a:r>
            <a:endParaRPr lang="en-US" dirty="0">
              <a:solidFill>
                <a:srgbClr val="031F43"/>
              </a:solidFill>
              <a:latin typeface="Arial"/>
              <a:cs typeface="Arial"/>
            </a:endParaRPr>
          </a:p>
          <a:p>
            <a:pPr marL="288925" indent="-288925" defTabSz="814388" eaLnBrk="1" hangingPunct="1"/>
            <a:r>
              <a:rPr lang="en-US" sz="2000" b="1" i="1" dirty="0">
                <a:solidFill>
                  <a:srgbClr val="031F43"/>
                </a:solidFill>
                <a:latin typeface="Arial"/>
                <a:cs typeface="Arial"/>
              </a:rPr>
              <a:t>FDDI (Fiber Distributed Data Interface)</a:t>
            </a:r>
            <a:r>
              <a:rPr lang="en-US" sz="2000" dirty="0">
                <a:solidFill>
                  <a:srgbClr val="031F43"/>
                </a:solidFill>
                <a:latin typeface="Arial"/>
                <a:cs typeface="Arial"/>
              </a:rPr>
              <a:t> - logical ring topology (information flow is controlled in a ring) and physical dual ring topology (wired as a dual ring) </a:t>
            </a:r>
          </a:p>
          <a:p>
            <a:pPr marL="1604963" lvl="4" indent="0" defTabSz="814388" eaLnBrk="1" hangingPunct="1"/>
            <a:endParaRPr lang="en-US" dirty="0">
              <a:solidFill>
                <a:srgbClr val="031F43"/>
              </a:solidFill>
              <a:latin typeface="Arial"/>
              <a:cs typeface="Arial"/>
            </a:endParaRPr>
          </a:p>
          <a:p>
            <a:pPr marL="288925" indent="-288925" defTabSz="814388" eaLnBrk="1" hangingPunct="1"/>
            <a:r>
              <a:rPr lang="en-US" sz="2000" b="1" i="1" dirty="0">
                <a:solidFill>
                  <a:srgbClr val="031F43"/>
                </a:solidFill>
                <a:latin typeface="Arial"/>
                <a:cs typeface="Arial"/>
              </a:rPr>
              <a:t>Ethernet</a:t>
            </a:r>
            <a:r>
              <a:rPr lang="en-US" sz="2000" dirty="0">
                <a:solidFill>
                  <a:srgbClr val="031F43"/>
                </a:solidFill>
                <a:latin typeface="Arial"/>
                <a:cs typeface="Arial"/>
              </a:rPr>
              <a:t> - logical bus topology (information flow is on a linear bus) and physical star or extended star (wired as a star) </a:t>
            </a:r>
          </a:p>
        </p:txBody>
      </p:sp>
      <p:graphicFrame>
        <p:nvGraphicFramePr>
          <p:cNvPr id="1026" name="Object 3"/>
          <p:cNvGraphicFramePr>
            <a:graphicFrameLocks noGrp="1" noChangeAspect="1"/>
          </p:cNvGraphicFramePr>
          <p:nvPr>
            <p:ph sz="half" idx="2"/>
            <p:extLst>
              <p:ext uri="{D42A27DB-BD31-4B8C-83A1-F6EECF244321}">
                <p14:modId xmlns:p14="http://schemas.microsoft.com/office/powerpoint/2010/main" xmlns="" val="3037646634"/>
              </p:ext>
            </p:extLst>
          </p:nvPr>
        </p:nvGraphicFramePr>
        <p:xfrm>
          <a:off x="4625975" y="1149882"/>
          <a:ext cx="4338638" cy="5327650"/>
        </p:xfrm>
        <a:graphic>
          <a:graphicData uri="http://schemas.openxmlformats.org/presentationml/2006/ole">
            <p:oleObj spid="_x0000_s3217" name="Bitmap Image" r:id="rId3" imgW="3715269" imgH="4563112" progId="PBrush">
              <p:embed/>
            </p:oleObj>
          </a:graphicData>
        </a:graphic>
      </p:graphicFrame>
      <p:sp>
        <p:nvSpPr>
          <p:cNvPr id="1028" name="Rectangle 4"/>
          <p:cNvSpPr>
            <a:spLocks noGrp="1" noChangeArrowheads="1"/>
          </p:cNvSpPr>
          <p:nvPr>
            <p:ph type="title"/>
          </p:nvPr>
        </p:nvSpPr>
        <p:spPr>
          <a:xfrm>
            <a:off x="0" y="224632"/>
            <a:ext cx="5503333" cy="655901"/>
          </a:xfrm>
        </p:spPr>
        <p:txBody>
          <a:bodyPr/>
          <a:lstStyle/>
          <a:p>
            <a:pPr eaLnBrk="1" hangingPunct="1"/>
            <a:r>
              <a:rPr lang="en-US" sz="3600" dirty="0">
                <a:latin typeface="Times New Roman" charset="0"/>
              </a:rPr>
              <a:t>Wired LAN Technologies</a:t>
            </a:r>
          </a:p>
        </p:txBody>
      </p:sp>
    </p:spTree>
    <p:extLst>
      <p:ext uri="{BB962C8B-B14F-4D97-AF65-F5344CB8AC3E}">
        <p14:creationId xmlns:p14="http://schemas.microsoft.com/office/powerpoint/2010/main" xmlns="" val="1899581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atin typeface="Times New Roman" charset="0"/>
              </a:rPr>
              <a:t>LAN Speed</a:t>
            </a:r>
            <a:endParaRPr lang="en-US">
              <a:latin typeface="Times New Roman" charset="0"/>
            </a:endParaRPr>
          </a:p>
        </p:txBody>
      </p:sp>
      <p:sp>
        <p:nvSpPr>
          <p:cNvPr id="18435" name="Rectangle 3"/>
          <p:cNvSpPr>
            <a:spLocks noChangeArrowheads="1"/>
          </p:cNvSpPr>
          <p:nvPr/>
        </p:nvSpPr>
        <p:spPr bwMode="auto">
          <a:xfrm>
            <a:off x="0" y="1922463"/>
            <a:ext cx="9144000" cy="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p>
            <a:endParaRPr lang="en-US"/>
          </a:p>
        </p:txBody>
      </p:sp>
      <p:graphicFrame>
        <p:nvGraphicFramePr>
          <p:cNvPr id="66564" name="Group 4"/>
          <p:cNvGraphicFramePr>
            <a:graphicFrameLocks noGrp="1"/>
          </p:cNvGraphicFramePr>
          <p:nvPr/>
        </p:nvGraphicFramePr>
        <p:xfrm>
          <a:off x="1835150" y="2349500"/>
          <a:ext cx="6265863" cy="3017520"/>
        </p:xfrm>
        <a:graphic>
          <a:graphicData uri="http://schemas.openxmlformats.org/drawingml/2006/table">
            <a:tbl>
              <a:tblPr/>
              <a:tblGrid>
                <a:gridCol w="2746375"/>
                <a:gridCol w="3519488"/>
              </a:tblGrid>
              <a:tr h="3013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Times New Roman" charset="0"/>
                          <a:ea typeface="ＭＳ Ｐゴシック" charset="0"/>
                        </a:rPr>
                        <a:t>Network Type</a:t>
                      </a:r>
                      <a:r>
                        <a:rPr kumimoji="0" lang="en-US" sz="2400" b="0" i="0" u="none" strike="noStrike" cap="none" normalizeH="0" baseline="0" dirty="0">
                          <a:ln>
                            <a:noFill/>
                          </a:ln>
                          <a:solidFill>
                            <a:schemeClr val="tx1"/>
                          </a:solidFill>
                          <a:effectLst/>
                          <a:latin typeface="Times New Roman" charset="0"/>
                          <a:ea typeface="ＭＳ Ｐゴシック" charset="0"/>
                        </a:rPr>
                        <a:t>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Ethernet</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FDDI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Token Ring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Apple </a:t>
                      </a:r>
                      <a:r>
                        <a:rPr kumimoji="0" lang="en-US" sz="2400" b="0" i="0" u="none" strike="noStrike" cap="none" normalizeH="0" baseline="0" dirty="0" err="1">
                          <a:ln>
                            <a:noFill/>
                          </a:ln>
                          <a:solidFill>
                            <a:schemeClr val="tx1"/>
                          </a:solidFill>
                          <a:effectLst/>
                          <a:latin typeface="Times New Roman" charset="0"/>
                          <a:ea typeface="ＭＳ Ｐゴシック" charset="0"/>
                        </a:rPr>
                        <a:t>LocalTalk</a:t>
                      </a:r>
                      <a:r>
                        <a:rPr kumimoji="0" lang="en-US" sz="2400" b="0" i="0" u="none" strike="noStrike" cap="none" normalizeH="0" baseline="0" dirty="0">
                          <a:ln>
                            <a:noFill/>
                          </a:ln>
                          <a:solidFill>
                            <a:schemeClr val="tx1"/>
                          </a:solidFill>
                          <a:effectLst/>
                          <a:latin typeface="Times New Roman" charset="0"/>
                          <a:ea typeface="ＭＳ Ｐゴシック" charset="0"/>
                        </a:rPr>
                        <a:t>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Wireless </a:t>
                      </a:r>
                      <a:br>
                        <a:rPr kumimoji="0" lang="en-US" sz="2400" b="0" i="0" u="none" strike="noStrike" cap="none" normalizeH="0" baseline="0" dirty="0">
                          <a:ln>
                            <a:noFill/>
                          </a:ln>
                          <a:solidFill>
                            <a:schemeClr val="tx1"/>
                          </a:solidFill>
                          <a:effectLst/>
                          <a:latin typeface="Times New Roman" charset="0"/>
                          <a:ea typeface="ＭＳ Ｐゴシック" charset="0"/>
                        </a:rPr>
                      </a:br>
                      <a:endParaRPr kumimoji="0" lang="en-US" sz="2400" b="0" i="0" u="none" strike="noStrike" cap="none" normalizeH="0" baseline="0" dirty="0">
                        <a:ln>
                          <a:noFill/>
                        </a:ln>
                        <a:solidFill>
                          <a:schemeClr val="tx1"/>
                        </a:solidFill>
                        <a:effectLst/>
                        <a:latin typeface="Times New Roman" charset="0"/>
                        <a:ea typeface="ＭＳ Ｐゴシック"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Times New Roman" charset="0"/>
                          <a:ea typeface="ＭＳ Ｐゴシック" charset="0"/>
                        </a:rPr>
                        <a:t>Data Transfer Rate</a:t>
                      </a:r>
                      <a:r>
                        <a:rPr kumimoji="0" lang="en-US" sz="2400" b="0" i="0" u="none" strike="noStrike" cap="none" normalizeH="0" baseline="0" dirty="0">
                          <a:ln>
                            <a:noFill/>
                          </a:ln>
                          <a:solidFill>
                            <a:schemeClr val="tx1"/>
                          </a:solidFill>
                          <a:effectLst/>
                          <a:latin typeface="Times New Roman" charset="0"/>
                          <a:ea typeface="ＭＳ Ｐゴシック" charset="0"/>
                        </a:rPr>
                        <a:t>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10M ~ 10G bits/s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100 </a:t>
                      </a:r>
                      <a:r>
                        <a:rPr kumimoji="0" lang="en-US" sz="2400" b="0" i="0" u="none" strike="noStrike" cap="none" normalizeH="0" baseline="0" dirty="0" err="1">
                          <a:ln>
                            <a:noFill/>
                          </a:ln>
                          <a:solidFill>
                            <a:schemeClr val="tx1"/>
                          </a:solidFill>
                          <a:effectLst/>
                          <a:latin typeface="Times New Roman" charset="0"/>
                          <a:ea typeface="ＭＳ Ｐゴシック" charset="0"/>
                        </a:rPr>
                        <a:t>Mbits</a:t>
                      </a:r>
                      <a:r>
                        <a:rPr kumimoji="0" lang="en-US" sz="2400" b="0" i="0" u="none" strike="noStrike" cap="none" normalizeH="0" baseline="0" dirty="0">
                          <a:ln>
                            <a:noFill/>
                          </a:ln>
                          <a:solidFill>
                            <a:schemeClr val="tx1"/>
                          </a:solidFill>
                          <a:effectLst/>
                          <a:latin typeface="Times New Roman" charset="0"/>
                          <a:ea typeface="ＭＳ Ｐゴシック" charset="0"/>
                        </a:rPr>
                        <a:t>/s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4 or 16 </a:t>
                      </a:r>
                      <a:r>
                        <a:rPr kumimoji="0" lang="en-US" sz="2400" b="0" i="0" u="none" strike="noStrike" cap="none" normalizeH="0" baseline="0" dirty="0" err="1">
                          <a:ln>
                            <a:noFill/>
                          </a:ln>
                          <a:solidFill>
                            <a:schemeClr val="tx1"/>
                          </a:solidFill>
                          <a:effectLst/>
                          <a:latin typeface="Times New Roman" charset="0"/>
                          <a:ea typeface="ＭＳ Ｐゴシック" charset="0"/>
                        </a:rPr>
                        <a:t>Mbits</a:t>
                      </a:r>
                      <a:r>
                        <a:rPr kumimoji="0" lang="en-US" sz="2400" b="0" i="0" u="none" strike="noStrike" cap="none" normalizeH="0" baseline="0" dirty="0">
                          <a:ln>
                            <a:noFill/>
                          </a:ln>
                          <a:solidFill>
                            <a:schemeClr val="tx1"/>
                          </a:solidFill>
                          <a:effectLst/>
                          <a:latin typeface="Times New Roman" charset="0"/>
                          <a:ea typeface="ＭＳ Ｐゴシック" charset="0"/>
                        </a:rPr>
                        <a:t>/s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0.23 </a:t>
                      </a:r>
                      <a:r>
                        <a:rPr kumimoji="0" lang="en-US" sz="2400" b="0" i="0" u="none" strike="noStrike" cap="none" normalizeH="0" baseline="0" dirty="0" err="1">
                          <a:ln>
                            <a:noFill/>
                          </a:ln>
                          <a:solidFill>
                            <a:schemeClr val="tx1"/>
                          </a:solidFill>
                          <a:effectLst/>
                          <a:latin typeface="Times New Roman" charset="0"/>
                          <a:ea typeface="ＭＳ Ｐゴシック" charset="0"/>
                        </a:rPr>
                        <a:t>Mbits</a:t>
                      </a:r>
                      <a:r>
                        <a:rPr kumimoji="0" lang="en-US" sz="2400" b="0" i="0" u="none" strike="noStrike" cap="none" normalizeH="0" baseline="0" dirty="0">
                          <a:ln>
                            <a:noFill/>
                          </a:ln>
                          <a:solidFill>
                            <a:schemeClr val="tx1"/>
                          </a:solidFill>
                          <a:effectLst/>
                          <a:latin typeface="Times New Roman" charset="0"/>
                          <a:ea typeface="ＭＳ Ｐゴシック" charset="0"/>
                        </a:rPr>
                        <a:t>/s </a:t>
                      </a:r>
                      <a:br>
                        <a:rPr kumimoji="0" lang="en-US" sz="2400" b="0" i="0" u="none" strike="noStrike" cap="none" normalizeH="0" baseline="0" dirty="0">
                          <a:ln>
                            <a:noFill/>
                          </a:ln>
                          <a:solidFill>
                            <a:schemeClr val="tx1"/>
                          </a:solidFill>
                          <a:effectLst/>
                          <a:latin typeface="Times New Roman" charset="0"/>
                          <a:ea typeface="ＭＳ Ｐゴシック" charset="0"/>
                        </a:rPr>
                      </a:br>
                      <a:r>
                        <a:rPr kumimoji="0" lang="en-US" sz="2400" b="0" i="0" u="none" strike="noStrike" cap="none" normalizeH="0" baseline="0" dirty="0">
                          <a:ln>
                            <a:noFill/>
                          </a:ln>
                          <a:solidFill>
                            <a:schemeClr val="tx1"/>
                          </a:solidFill>
                          <a:effectLst/>
                          <a:latin typeface="Times New Roman" charset="0"/>
                          <a:ea typeface="ＭＳ Ｐゴシック" charset="0"/>
                        </a:rPr>
                        <a:t>1-3 </a:t>
                      </a:r>
                      <a:r>
                        <a:rPr kumimoji="0" lang="en-US" sz="2400" b="0" i="0" u="none" strike="noStrike" cap="none" normalizeH="0" baseline="0" dirty="0" err="1">
                          <a:ln>
                            <a:noFill/>
                          </a:ln>
                          <a:solidFill>
                            <a:schemeClr val="tx1"/>
                          </a:solidFill>
                          <a:effectLst/>
                          <a:latin typeface="Times New Roman" charset="0"/>
                          <a:ea typeface="ＭＳ Ｐゴシック" charset="0"/>
                        </a:rPr>
                        <a:t>Mbits</a:t>
                      </a:r>
                      <a:r>
                        <a:rPr kumimoji="0" lang="en-US" sz="2400" b="0" i="0" u="none" strike="noStrike" cap="none" normalizeH="0" baseline="0" dirty="0">
                          <a:ln>
                            <a:noFill/>
                          </a:ln>
                          <a:solidFill>
                            <a:schemeClr val="tx1"/>
                          </a:solidFill>
                          <a:effectLst/>
                          <a:latin typeface="Times New Roman" charset="0"/>
                          <a:ea typeface="ＭＳ Ｐゴシック" charset="0"/>
                        </a:rPr>
                        <a:t>/s </a:t>
                      </a:r>
                    </a:p>
                  </a:txBody>
                  <a:tcPr horzOverflow="overflow">
                    <a:lnL>
                      <a:noFill/>
                    </a:lnL>
                    <a:lnR>
                      <a:noFill/>
                    </a:lnR>
                    <a:lnT>
                      <a:noFill/>
                    </a:lnT>
                    <a:lnB>
                      <a:noFill/>
                    </a:lnB>
                    <a:lnTlToBr>
                      <a:noFill/>
                    </a:lnTlToBr>
                    <a:lnBlToTr>
                      <a:noFill/>
                    </a:lnBlToTr>
                    <a:noFill/>
                  </a:tcPr>
                </a:tc>
              </a:tr>
            </a:tbl>
          </a:graphicData>
        </a:graphic>
      </p:graphicFrame>
    </p:spTree>
    <p:extLst>
      <p:ext uri="{BB962C8B-B14F-4D97-AF65-F5344CB8AC3E}">
        <p14:creationId xmlns:p14="http://schemas.microsoft.com/office/powerpoint/2010/main" xmlns="" val="1763441319"/>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656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656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656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65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18592" cy="959224"/>
          </a:xfrm>
        </p:spPr>
        <p:txBody>
          <a:bodyPr/>
          <a:lstStyle/>
          <a:p>
            <a:r>
              <a:rPr lang="en-US" dirty="0" smtClean="0"/>
              <a:t>Ethernet</a:t>
            </a:r>
            <a:endParaRPr lang="en-US" dirty="0"/>
          </a:p>
        </p:txBody>
      </p:sp>
      <p:pic>
        <p:nvPicPr>
          <p:cNvPr id="5" name="Picture 4" descr="Untitled.tiff"/>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95817" y="1405467"/>
            <a:ext cx="8020050" cy="4165600"/>
          </a:xfrm>
          <a:prstGeom prst="rect">
            <a:avLst/>
          </a:prstGeom>
        </p:spPr>
      </p:pic>
    </p:spTree>
    <p:extLst>
      <p:ext uri="{BB962C8B-B14F-4D97-AF65-F5344CB8AC3E}">
        <p14:creationId xmlns:p14="http://schemas.microsoft.com/office/powerpoint/2010/main" xmlns="" val="2984391408"/>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666192" cy="1094691"/>
          </a:xfrm>
        </p:spPr>
        <p:txBody>
          <a:bodyPr/>
          <a:lstStyle/>
          <a:p>
            <a:r>
              <a:rPr lang="en-US" dirty="0" smtClean="0"/>
              <a:t>IEEE Standards</a:t>
            </a:r>
            <a:endParaRPr lang="en-US" dirty="0"/>
          </a:p>
        </p:txBody>
      </p:sp>
      <p:sp>
        <p:nvSpPr>
          <p:cNvPr id="3" name="Content Placeholder 2"/>
          <p:cNvSpPr>
            <a:spLocks noGrp="1"/>
          </p:cNvSpPr>
          <p:nvPr>
            <p:ph idx="1"/>
          </p:nvPr>
        </p:nvSpPr>
        <p:spPr>
          <a:xfrm>
            <a:off x="549275" y="1405467"/>
            <a:ext cx="8042276" cy="4538134"/>
          </a:xfrm>
        </p:spPr>
        <p:txBody>
          <a:bodyPr>
            <a:normAutofit fontScale="92500" lnSpcReduction="20000"/>
          </a:bodyPr>
          <a:lstStyle/>
          <a:p>
            <a:r>
              <a:rPr lang="en-US" dirty="0">
                <a:solidFill>
                  <a:srgbClr val="031F43"/>
                </a:solidFill>
                <a:latin typeface="Arial"/>
                <a:cs typeface="Arial"/>
              </a:rPr>
              <a:t>Robert Metcalfe and his coworkers at Xerox designed it more than thirty years ago. </a:t>
            </a:r>
          </a:p>
          <a:p>
            <a:r>
              <a:rPr lang="en-US" dirty="0">
                <a:solidFill>
                  <a:srgbClr val="031F43"/>
                </a:solidFill>
                <a:latin typeface="Arial"/>
                <a:cs typeface="Arial"/>
              </a:rPr>
              <a:t>The first Ethernet standard was published in 1980 by a consortium of Digital Equipment Corporation, Intel, and Xerox (DIX).</a:t>
            </a:r>
          </a:p>
          <a:p>
            <a:r>
              <a:rPr lang="en-US" dirty="0">
                <a:solidFill>
                  <a:srgbClr val="031F43"/>
                </a:solidFill>
                <a:latin typeface="Arial"/>
                <a:cs typeface="Arial"/>
              </a:rPr>
              <a:t>In 1985, the Institute of Electrical and Electronics Engineers (IEEE) standards committee for Local and Metropolitan Networks published standards for LANs. These standards start with the number 802. </a:t>
            </a:r>
          </a:p>
          <a:p>
            <a:r>
              <a:rPr lang="en-US" dirty="0">
                <a:solidFill>
                  <a:srgbClr val="031F43"/>
                </a:solidFill>
                <a:latin typeface="Arial"/>
                <a:cs typeface="Arial"/>
              </a:rPr>
              <a:t>The standard for Ethernet is 802.3. The IEEE wanted to make sure that its standards were compatible with those of the International Standards Organization (ISO) and OSI model. </a:t>
            </a:r>
          </a:p>
          <a:p>
            <a:endParaRPr lang="en-US" dirty="0">
              <a:solidFill>
                <a:srgbClr val="031F43"/>
              </a:solidFill>
              <a:latin typeface="Arial"/>
              <a:cs typeface="Arial"/>
            </a:endParaRPr>
          </a:p>
        </p:txBody>
      </p:sp>
    </p:spTree>
    <p:extLst>
      <p:ext uri="{BB962C8B-B14F-4D97-AF65-F5344CB8AC3E}">
        <p14:creationId xmlns:p14="http://schemas.microsoft.com/office/powerpoint/2010/main" xmlns="" val="3569487596"/>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Ethernet – Layer 1 and Layer 2</a:t>
            </a:r>
            <a:endParaRPr lang="en-US" sz="3200"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49275" y="1710266"/>
            <a:ext cx="7781925" cy="4047067"/>
          </a:xfrm>
          <a:prstGeom prst="rect">
            <a:avLst/>
          </a:prstGeom>
        </p:spPr>
      </p:pic>
    </p:spTree>
    <p:extLst>
      <p:ext uri="{BB962C8B-B14F-4D97-AF65-F5344CB8AC3E}">
        <p14:creationId xmlns:p14="http://schemas.microsoft.com/office/powerpoint/2010/main" xmlns="" val="3098394894"/>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342" y="107577"/>
            <a:ext cx="4937125" cy="806824"/>
          </a:xfrm>
        </p:spPr>
        <p:txBody>
          <a:bodyPr/>
          <a:lstStyle/>
          <a:p>
            <a:r>
              <a:rPr lang="en-US" sz="3200" dirty="0" smtClean="0"/>
              <a:t>Logical Link Control</a:t>
            </a:r>
            <a:endParaRPr lang="en-US" sz="3200" dirty="0"/>
          </a:p>
        </p:txBody>
      </p:sp>
      <p:sp>
        <p:nvSpPr>
          <p:cNvPr id="3" name="Content Placeholder 2"/>
          <p:cNvSpPr>
            <a:spLocks noGrp="1"/>
          </p:cNvSpPr>
          <p:nvPr>
            <p:ph idx="1"/>
          </p:nvPr>
        </p:nvSpPr>
        <p:spPr>
          <a:xfrm>
            <a:off x="549275" y="1320800"/>
            <a:ext cx="8042276" cy="4826001"/>
          </a:xfrm>
        </p:spPr>
        <p:txBody>
          <a:bodyPr/>
          <a:lstStyle/>
          <a:p>
            <a:r>
              <a:rPr lang="en-US" dirty="0" smtClean="0">
                <a:solidFill>
                  <a:srgbClr val="031F43"/>
                </a:solidFill>
                <a:latin typeface="Arial"/>
                <a:cs typeface="Arial"/>
              </a:rPr>
              <a:t>Ethernet separates the functions of the data link layer into two distinct </a:t>
            </a:r>
            <a:r>
              <a:rPr lang="en-US" dirty="0" err="1" smtClean="0">
                <a:solidFill>
                  <a:srgbClr val="031F43"/>
                </a:solidFill>
                <a:latin typeface="Arial"/>
                <a:cs typeface="Arial"/>
              </a:rPr>
              <a:t>sublayers</a:t>
            </a:r>
            <a:r>
              <a:rPr lang="en-US" dirty="0" smtClean="0">
                <a:solidFill>
                  <a:srgbClr val="031F43"/>
                </a:solidFill>
                <a:latin typeface="Arial"/>
                <a:cs typeface="Arial"/>
              </a:rPr>
              <a:t>:</a:t>
            </a:r>
          </a:p>
          <a:p>
            <a:pPr lvl="1"/>
            <a:r>
              <a:rPr lang="en-US" dirty="0" smtClean="0">
                <a:solidFill>
                  <a:srgbClr val="031F43"/>
                </a:solidFill>
                <a:latin typeface="Arial"/>
                <a:cs typeface="Arial"/>
              </a:rPr>
              <a:t>Logical Link Control</a:t>
            </a:r>
          </a:p>
          <a:p>
            <a:pPr lvl="1"/>
            <a:r>
              <a:rPr lang="en-US" dirty="0" smtClean="0">
                <a:solidFill>
                  <a:srgbClr val="031F43"/>
                </a:solidFill>
                <a:latin typeface="Arial"/>
                <a:cs typeface="Arial"/>
              </a:rPr>
              <a:t>Media Access Control</a:t>
            </a:r>
          </a:p>
          <a:p>
            <a:r>
              <a:rPr lang="en-US" dirty="0" smtClean="0">
                <a:solidFill>
                  <a:srgbClr val="031F43"/>
                </a:solidFill>
                <a:latin typeface="Arial"/>
                <a:cs typeface="Arial"/>
              </a:rPr>
              <a:t>LLC is implemented in software and its implementation is independent of the physical equipment. </a:t>
            </a:r>
          </a:p>
          <a:p>
            <a:r>
              <a:rPr lang="en-US" dirty="0" smtClean="0">
                <a:solidFill>
                  <a:srgbClr val="031F43"/>
                </a:solidFill>
                <a:latin typeface="Arial"/>
                <a:cs typeface="Arial"/>
              </a:rPr>
              <a:t>In a computer, the LLC can be considered the driver software for the Network Interface Card (NIC)</a:t>
            </a:r>
            <a:endParaRPr lang="en-US" dirty="0">
              <a:solidFill>
                <a:srgbClr val="031F43"/>
              </a:solidFill>
              <a:latin typeface="Arial"/>
              <a:cs typeface="Arial"/>
            </a:endParaRPr>
          </a:p>
        </p:txBody>
      </p:sp>
    </p:spTree>
    <p:extLst>
      <p:ext uri="{BB962C8B-B14F-4D97-AF65-F5344CB8AC3E}">
        <p14:creationId xmlns:p14="http://schemas.microsoft.com/office/powerpoint/2010/main" xmlns="" val="2099566988"/>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342" y="917388"/>
            <a:ext cx="7866591" cy="806824"/>
          </a:xfrm>
        </p:spPr>
        <p:txBody>
          <a:bodyPr/>
          <a:lstStyle/>
          <a:p>
            <a:r>
              <a:rPr lang="en-US" sz="3200" dirty="0" smtClean="0"/>
              <a:t>Logical Link Control Functions</a:t>
            </a:r>
            <a:endParaRPr lang="en-US" sz="3200" dirty="0"/>
          </a:p>
        </p:txBody>
      </p:sp>
      <p:sp>
        <p:nvSpPr>
          <p:cNvPr id="3" name="Content Placeholder 2"/>
          <p:cNvSpPr>
            <a:spLocks noGrp="1"/>
          </p:cNvSpPr>
          <p:nvPr>
            <p:ph idx="1"/>
          </p:nvPr>
        </p:nvSpPr>
        <p:spPr>
          <a:xfrm>
            <a:off x="549275" y="2218267"/>
            <a:ext cx="8042276" cy="3928534"/>
          </a:xfrm>
        </p:spPr>
        <p:txBody>
          <a:bodyPr/>
          <a:lstStyle/>
          <a:p>
            <a:r>
              <a:rPr lang="en-US" dirty="0" smtClean="0">
                <a:solidFill>
                  <a:srgbClr val="031F43"/>
                </a:solidFill>
                <a:latin typeface="Arial"/>
                <a:cs typeface="Arial"/>
              </a:rPr>
              <a:t>Makes the connection with the upper layers</a:t>
            </a:r>
          </a:p>
          <a:p>
            <a:r>
              <a:rPr lang="en-US" dirty="0" smtClean="0">
                <a:solidFill>
                  <a:srgbClr val="031F43"/>
                </a:solidFill>
                <a:latin typeface="Arial"/>
                <a:cs typeface="Arial"/>
              </a:rPr>
              <a:t>Frames the Network layer packet</a:t>
            </a:r>
          </a:p>
          <a:p>
            <a:r>
              <a:rPr lang="en-US" dirty="0" smtClean="0">
                <a:solidFill>
                  <a:srgbClr val="031F43"/>
                </a:solidFill>
                <a:latin typeface="Arial"/>
                <a:cs typeface="Arial"/>
              </a:rPr>
              <a:t>Identifies the Network layer protocol</a:t>
            </a:r>
          </a:p>
          <a:p>
            <a:r>
              <a:rPr lang="en-US" dirty="0" smtClean="0">
                <a:solidFill>
                  <a:srgbClr val="031F43"/>
                </a:solidFill>
                <a:latin typeface="Arial"/>
                <a:cs typeface="Arial"/>
              </a:rPr>
              <a:t>Remains relatively independent of the </a:t>
            </a:r>
            <a:r>
              <a:rPr lang="en-US" dirty="0">
                <a:solidFill>
                  <a:srgbClr val="031F43"/>
                </a:solidFill>
                <a:latin typeface="Arial"/>
                <a:cs typeface="Arial"/>
              </a:rPr>
              <a:t>p</a:t>
            </a:r>
            <a:r>
              <a:rPr lang="en-US" dirty="0" smtClean="0">
                <a:solidFill>
                  <a:srgbClr val="031F43"/>
                </a:solidFill>
                <a:latin typeface="Arial"/>
                <a:cs typeface="Arial"/>
              </a:rPr>
              <a:t>hysical equipment.</a:t>
            </a:r>
          </a:p>
        </p:txBody>
      </p:sp>
    </p:spTree>
    <p:extLst>
      <p:ext uri="{BB962C8B-B14F-4D97-AF65-F5344CB8AC3E}">
        <p14:creationId xmlns:p14="http://schemas.microsoft.com/office/powerpoint/2010/main" xmlns="" val="3953595658"/>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Media Access Control (MAC)</a:t>
            </a:r>
            <a:endParaRPr lang="en-US" dirty="0"/>
          </a:p>
        </p:txBody>
      </p:sp>
      <p:sp>
        <p:nvSpPr>
          <p:cNvPr id="3" name="Content Placeholder 2"/>
          <p:cNvSpPr>
            <a:spLocks noGrp="1"/>
          </p:cNvSpPr>
          <p:nvPr>
            <p:ph idx="1"/>
          </p:nvPr>
        </p:nvSpPr>
        <p:spPr/>
        <p:txBody>
          <a:bodyPr/>
          <a:lstStyle/>
          <a:p>
            <a:r>
              <a:rPr lang="en-US" dirty="0" smtClean="0">
                <a:solidFill>
                  <a:srgbClr val="031F43"/>
                </a:solidFill>
                <a:latin typeface="Arial"/>
                <a:cs typeface="Arial"/>
              </a:rPr>
              <a:t>MAC is the lower Ethernet </a:t>
            </a:r>
            <a:r>
              <a:rPr lang="en-US" dirty="0" err="1" smtClean="0">
                <a:solidFill>
                  <a:srgbClr val="031F43"/>
                </a:solidFill>
                <a:latin typeface="Arial"/>
                <a:cs typeface="Arial"/>
              </a:rPr>
              <a:t>sublayer</a:t>
            </a:r>
            <a:r>
              <a:rPr lang="en-US" dirty="0" smtClean="0">
                <a:solidFill>
                  <a:srgbClr val="031F43"/>
                </a:solidFill>
                <a:latin typeface="Arial"/>
                <a:cs typeface="Arial"/>
              </a:rPr>
              <a:t> of the Data Link layer.</a:t>
            </a:r>
          </a:p>
          <a:p>
            <a:r>
              <a:rPr lang="en-US" dirty="0" smtClean="0">
                <a:solidFill>
                  <a:srgbClr val="031F43"/>
                </a:solidFill>
                <a:latin typeface="Arial"/>
                <a:cs typeface="Arial"/>
              </a:rPr>
              <a:t>MAC is implemented by hardware typically in the computer NIC.</a:t>
            </a:r>
          </a:p>
          <a:p>
            <a:r>
              <a:rPr lang="en-US" dirty="0" smtClean="0">
                <a:solidFill>
                  <a:srgbClr val="031F43"/>
                </a:solidFill>
                <a:latin typeface="Arial"/>
                <a:cs typeface="Arial"/>
              </a:rPr>
              <a:t>The Ethernet MAC </a:t>
            </a:r>
            <a:r>
              <a:rPr lang="en-US" dirty="0" err="1" smtClean="0">
                <a:solidFill>
                  <a:srgbClr val="031F43"/>
                </a:solidFill>
                <a:latin typeface="Arial"/>
                <a:cs typeface="Arial"/>
              </a:rPr>
              <a:t>sublayer</a:t>
            </a:r>
            <a:r>
              <a:rPr lang="en-US" dirty="0" smtClean="0">
                <a:solidFill>
                  <a:srgbClr val="031F43"/>
                </a:solidFill>
                <a:latin typeface="Arial"/>
                <a:cs typeface="Arial"/>
              </a:rPr>
              <a:t> has two primary responsibilities:</a:t>
            </a:r>
          </a:p>
          <a:p>
            <a:pPr lvl="1"/>
            <a:r>
              <a:rPr lang="en-US" dirty="0" smtClean="0">
                <a:solidFill>
                  <a:srgbClr val="031F43"/>
                </a:solidFill>
                <a:latin typeface="Arial"/>
                <a:cs typeface="Arial"/>
              </a:rPr>
              <a:t>Data Encapsulation</a:t>
            </a:r>
          </a:p>
          <a:p>
            <a:pPr lvl="1"/>
            <a:r>
              <a:rPr lang="en-US" dirty="0" smtClean="0">
                <a:solidFill>
                  <a:srgbClr val="031F43"/>
                </a:solidFill>
                <a:latin typeface="Arial"/>
                <a:cs typeface="Arial"/>
              </a:rPr>
              <a:t>Media Access Control</a:t>
            </a:r>
          </a:p>
          <a:p>
            <a:endParaRPr lang="en-US" dirty="0">
              <a:solidFill>
                <a:srgbClr val="031F43"/>
              </a:solidFill>
              <a:latin typeface="Arial"/>
              <a:cs typeface="Arial"/>
            </a:endParaRPr>
          </a:p>
        </p:txBody>
      </p:sp>
    </p:spTree>
    <p:extLst>
      <p:ext uri="{BB962C8B-B14F-4D97-AF65-F5344CB8AC3E}">
        <p14:creationId xmlns:p14="http://schemas.microsoft.com/office/powerpoint/2010/main" xmlns="" val="1319469990"/>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Encapsulation</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solidFill>
                  <a:srgbClr val="031F43"/>
                </a:solidFill>
                <a:latin typeface="Arial"/>
                <a:cs typeface="Arial"/>
              </a:rPr>
              <a:t>Data encapsulation provides three primary functions:</a:t>
            </a:r>
          </a:p>
          <a:p>
            <a:pPr lvl="1"/>
            <a:r>
              <a:rPr lang="en-US" dirty="0" smtClean="0">
                <a:solidFill>
                  <a:srgbClr val="031F43"/>
                </a:solidFill>
                <a:latin typeface="Arial"/>
                <a:cs typeface="Arial"/>
              </a:rPr>
              <a:t>Frame delimiting</a:t>
            </a:r>
          </a:p>
          <a:p>
            <a:pPr lvl="1"/>
            <a:r>
              <a:rPr lang="en-US" dirty="0" smtClean="0">
                <a:solidFill>
                  <a:srgbClr val="031F43"/>
                </a:solidFill>
                <a:latin typeface="Arial"/>
                <a:cs typeface="Arial"/>
              </a:rPr>
              <a:t>Addressing</a:t>
            </a:r>
          </a:p>
          <a:p>
            <a:pPr lvl="1"/>
            <a:r>
              <a:rPr lang="en-US" dirty="0" smtClean="0">
                <a:solidFill>
                  <a:srgbClr val="031F43"/>
                </a:solidFill>
                <a:latin typeface="Arial"/>
                <a:cs typeface="Arial"/>
              </a:rPr>
              <a:t>Error detection</a:t>
            </a:r>
          </a:p>
          <a:p>
            <a:r>
              <a:rPr lang="en-US" dirty="0">
                <a:solidFill>
                  <a:srgbClr val="031F43"/>
                </a:solidFill>
                <a:latin typeface="Arial"/>
                <a:cs typeface="Arial"/>
              </a:rPr>
              <a:t>The data encapsulation process includes frame assembly before transmission and frame parsing upon reception of a frame. </a:t>
            </a:r>
          </a:p>
          <a:p>
            <a:r>
              <a:rPr lang="en-US" dirty="0">
                <a:solidFill>
                  <a:srgbClr val="031F43"/>
                </a:solidFill>
                <a:latin typeface="Arial"/>
                <a:cs typeface="Arial"/>
              </a:rPr>
              <a:t>The encapsulation process also provides for Data Link layer addressing. </a:t>
            </a:r>
            <a:endParaRPr lang="en-US" dirty="0" smtClean="0">
              <a:solidFill>
                <a:srgbClr val="031F43"/>
              </a:solidFill>
              <a:latin typeface="Arial"/>
              <a:cs typeface="Arial"/>
            </a:endParaRPr>
          </a:p>
          <a:p>
            <a:r>
              <a:rPr lang="en-US" dirty="0">
                <a:solidFill>
                  <a:srgbClr val="031F43"/>
                </a:solidFill>
                <a:latin typeface="Arial"/>
                <a:cs typeface="Arial"/>
              </a:rPr>
              <a:t>An additional function of data encapsulation is error detection.</a:t>
            </a:r>
          </a:p>
        </p:txBody>
      </p:sp>
    </p:spTree>
    <p:extLst>
      <p:ext uri="{BB962C8B-B14F-4D97-AF65-F5344CB8AC3E}">
        <p14:creationId xmlns:p14="http://schemas.microsoft.com/office/powerpoint/2010/main" xmlns="" val="3729322757"/>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619624"/>
          </a:xfrm>
        </p:spPr>
        <p:txBody>
          <a:bodyPr/>
          <a:lstStyle/>
          <a:p>
            <a:r>
              <a:rPr lang="en-US" dirty="0" smtClean="0"/>
              <a:t>Media Access Control</a:t>
            </a:r>
            <a:endParaRPr lang="en-US" dirty="0"/>
          </a:p>
        </p:txBody>
      </p:sp>
      <p:sp>
        <p:nvSpPr>
          <p:cNvPr id="3" name="Content Placeholder 2"/>
          <p:cNvSpPr>
            <a:spLocks noGrp="1"/>
          </p:cNvSpPr>
          <p:nvPr>
            <p:ph idx="1"/>
          </p:nvPr>
        </p:nvSpPr>
        <p:spPr/>
        <p:txBody>
          <a:bodyPr>
            <a:normAutofit/>
          </a:bodyPr>
          <a:lstStyle/>
          <a:p>
            <a:endParaRPr lang="en-US" dirty="0">
              <a:solidFill>
                <a:srgbClr val="031F43"/>
              </a:solidFill>
              <a:latin typeface="Arial"/>
              <a:cs typeface="Arial"/>
            </a:endParaRPr>
          </a:p>
          <a:p>
            <a:r>
              <a:rPr lang="en-US" dirty="0">
                <a:solidFill>
                  <a:srgbClr val="031F43"/>
                </a:solidFill>
                <a:latin typeface="Arial"/>
                <a:cs typeface="Arial"/>
              </a:rPr>
              <a:t>The MAC </a:t>
            </a:r>
            <a:r>
              <a:rPr lang="en-US" dirty="0" err="1">
                <a:solidFill>
                  <a:srgbClr val="031F43"/>
                </a:solidFill>
                <a:latin typeface="Arial"/>
                <a:cs typeface="Arial"/>
              </a:rPr>
              <a:t>sublayer</a:t>
            </a:r>
            <a:r>
              <a:rPr lang="en-US" dirty="0">
                <a:solidFill>
                  <a:srgbClr val="031F43"/>
                </a:solidFill>
                <a:latin typeface="Arial"/>
                <a:cs typeface="Arial"/>
              </a:rPr>
              <a:t> controls the placement of frames on the media and the removal of frames from the media. </a:t>
            </a:r>
            <a:endParaRPr lang="en-US" dirty="0" smtClean="0">
              <a:solidFill>
                <a:srgbClr val="031F43"/>
              </a:solidFill>
              <a:latin typeface="Arial"/>
              <a:cs typeface="Arial"/>
            </a:endParaRPr>
          </a:p>
          <a:p>
            <a:r>
              <a:rPr lang="en-US" dirty="0" smtClean="0">
                <a:solidFill>
                  <a:srgbClr val="031F43"/>
                </a:solidFill>
                <a:latin typeface="Arial"/>
                <a:cs typeface="Arial"/>
              </a:rPr>
              <a:t>As </a:t>
            </a:r>
            <a:r>
              <a:rPr lang="en-US" dirty="0">
                <a:solidFill>
                  <a:srgbClr val="031F43"/>
                </a:solidFill>
                <a:latin typeface="Arial"/>
                <a:cs typeface="Arial"/>
              </a:rPr>
              <a:t>its name implies, it manages the media access control. This includes the initiation of frame transmission and recovery from transmission failure due to collisions. </a:t>
            </a:r>
          </a:p>
        </p:txBody>
      </p:sp>
    </p:spTree>
    <p:extLst>
      <p:ext uri="{BB962C8B-B14F-4D97-AF65-F5344CB8AC3E}">
        <p14:creationId xmlns:p14="http://schemas.microsoft.com/office/powerpoint/2010/main" xmlns="" val="3584611752"/>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Media Access Control</a:t>
            </a:r>
            <a:endParaRPr lang="en-GB" sz="4000" dirty="0"/>
          </a:p>
        </p:txBody>
      </p:sp>
      <p:sp>
        <p:nvSpPr>
          <p:cNvPr id="3" name="Content Placeholder 2"/>
          <p:cNvSpPr>
            <a:spLocks noGrp="1"/>
          </p:cNvSpPr>
          <p:nvPr>
            <p:ph idx="1"/>
          </p:nvPr>
        </p:nvSpPr>
        <p:spPr/>
        <p:txBody>
          <a:bodyPr/>
          <a:lstStyle/>
          <a:p>
            <a:endParaRPr lang="en-GB" dirty="0"/>
          </a:p>
        </p:txBody>
      </p:sp>
      <p:pic>
        <p:nvPicPr>
          <p:cNvPr id="4" name="Picture 5"/>
          <p:cNvPicPr>
            <a:picLocks noChangeAspect="1" noChangeArrowheads="1"/>
          </p:cNvPicPr>
          <p:nvPr/>
        </p:nvPicPr>
        <p:blipFill>
          <a:blip r:embed="rId2" cstate="print"/>
          <a:srcRect/>
          <a:stretch>
            <a:fillRect/>
          </a:stretch>
        </p:blipFill>
        <p:spPr bwMode="auto">
          <a:xfrm>
            <a:off x="1054100" y="1600201"/>
            <a:ext cx="7035799" cy="4098925"/>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Physical Implementation of Ethernet</a:t>
            </a:r>
            <a:endParaRPr lang="en-US" sz="3200"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94267" y="1693332"/>
            <a:ext cx="7772399" cy="4114801"/>
          </a:xfrm>
          <a:prstGeom prst="rect">
            <a:avLst/>
          </a:prstGeom>
        </p:spPr>
      </p:pic>
    </p:spTree>
    <p:extLst>
      <p:ext uri="{BB962C8B-B14F-4D97-AF65-F5344CB8AC3E}">
        <p14:creationId xmlns:p14="http://schemas.microsoft.com/office/powerpoint/2010/main" xmlns="" val="3020350695"/>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086224"/>
          </a:xfrm>
        </p:spPr>
        <p:txBody>
          <a:bodyPr/>
          <a:lstStyle/>
          <a:p>
            <a:r>
              <a:rPr lang="en-US" sz="3600" dirty="0" smtClean="0"/>
              <a:t>Physical Connector types</a:t>
            </a:r>
            <a:endParaRPr lang="en-GB" sz="3600" dirty="0"/>
          </a:p>
        </p:txBody>
      </p:sp>
      <p:sp>
        <p:nvSpPr>
          <p:cNvPr id="3" name="Content Placeholder 2"/>
          <p:cNvSpPr>
            <a:spLocks noGrp="1"/>
          </p:cNvSpPr>
          <p:nvPr>
            <p:ph idx="1"/>
          </p:nvPr>
        </p:nvSpPr>
        <p:spPr/>
        <p:txBody>
          <a:bodyPr/>
          <a:lstStyle/>
          <a:p>
            <a:endParaRPr lang="en-GB"/>
          </a:p>
        </p:txBody>
      </p:sp>
      <p:pic>
        <p:nvPicPr>
          <p:cNvPr id="4" name="Picture 4"/>
          <p:cNvPicPr>
            <a:picLocks noChangeAspect="1" noChangeArrowheads="1"/>
          </p:cNvPicPr>
          <p:nvPr/>
        </p:nvPicPr>
        <p:blipFill>
          <a:blip r:embed="rId2" cstate="print"/>
          <a:srcRect/>
          <a:stretch>
            <a:fillRect/>
          </a:stretch>
        </p:blipFill>
        <p:spPr bwMode="auto">
          <a:xfrm>
            <a:off x="549275" y="1363665"/>
            <a:ext cx="8042276" cy="4355034"/>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Physical Implementation of Ethernet</a:t>
            </a:r>
          </a:p>
        </p:txBody>
      </p:sp>
      <p:sp>
        <p:nvSpPr>
          <p:cNvPr id="3" name="Content Placeholder 2"/>
          <p:cNvSpPr>
            <a:spLocks noGrp="1"/>
          </p:cNvSpPr>
          <p:nvPr>
            <p:ph idx="1"/>
          </p:nvPr>
        </p:nvSpPr>
        <p:spPr/>
        <p:txBody>
          <a:bodyPr>
            <a:normAutofit fontScale="85000" lnSpcReduction="20000"/>
          </a:bodyPr>
          <a:lstStyle/>
          <a:p>
            <a:r>
              <a:rPr lang="en-US" dirty="0">
                <a:solidFill>
                  <a:srgbClr val="031F43"/>
                </a:solidFill>
                <a:latin typeface="Arial"/>
                <a:cs typeface="Arial"/>
              </a:rPr>
              <a:t>Most of the traffic on the Internet originates and ends with Ethernet connections. </a:t>
            </a:r>
            <a:endParaRPr lang="en-US" dirty="0" smtClean="0">
              <a:solidFill>
                <a:srgbClr val="031F43"/>
              </a:solidFill>
              <a:latin typeface="Arial"/>
              <a:cs typeface="Arial"/>
            </a:endParaRPr>
          </a:p>
          <a:p>
            <a:r>
              <a:rPr lang="en-US" dirty="0" smtClean="0">
                <a:solidFill>
                  <a:srgbClr val="031F43"/>
                </a:solidFill>
                <a:latin typeface="Arial"/>
                <a:cs typeface="Arial"/>
              </a:rPr>
              <a:t>Since </a:t>
            </a:r>
            <a:r>
              <a:rPr lang="en-US" dirty="0">
                <a:solidFill>
                  <a:srgbClr val="031F43"/>
                </a:solidFill>
                <a:latin typeface="Arial"/>
                <a:cs typeface="Arial"/>
              </a:rPr>
              <a:t>its inception in the 1970s, Ethernet has evolved to meet the increased demand for high-speed LANs. </a:t>
            </a:r>
            <a:endParaRPr lang="en-US" dirty="0" smtClean="0">
              <a:solidFill>
                <a:srgbClr val="031F43"/>
              </a:solidFill>
              <a:latin typeface="Arial"/>
              <a:cs typeface="Arial"/>
            </a:endParaRPr>
          </a:p>
          <a:p>
            <a:r>
              <a:rPr lang="en-US" dirty="0" smtClean="0">
                <a:solidFill>
                  <a:srgbClr val="031F43"/>
                </a:solidFill>
                <a:latin typeface="Arial"/>
                <a:cs typeface="Arial"/>
              </a:rPr>
              <a:t>When </a:t>
            </a:r>
            <a:r>
              <a:rPr lang="en-US" dirty="0">
                <a:solidFill>
                  <a:srgbClr val="031F43"/>
                </a:solidFill>
                <a:latin typeface="Arial"/>
                <a:cs typeface="Arial"/>
              </a:rPr>
              <a:t>optical fiber media was introduced, Ethernet adapted to this new technology to take advantage of the superior bandwidth and low error rate that fiber offers. Today, the same protocol that transported data at 3 Mbps can carry data at 10 </a:t>
            </a:r>
            <a:r>
              <a:rPr lang="en-US" dirty="0" err="1">
                <a:solidFill>
                  <a:srgbClr val="031F43"/>
                </a:solidFill>
                <a:latin typeface="Arial"/>
                <a:cs typeface="Arial"/>
              </a:rPr>
              <a:t>Gbps</a:t>
            </a:r>
            <a:r>
              <a:rPr lang="en-US" dirty="0">
                <a:solidFill>
                  <a:srgbClr val="031F43"/>
                </a:solidFill>
                <a:latin typeface="Arial"/>
                <a:cs typeface="Arial"/>
              </a:rPr>
              <a:t>. </a:t>
            </a:r>
          </a:p>
          <a:p>
            <a:r>
              <a:rPr lang="en-US" dirty="0">
                <a:solidFill>
                  <a:srgbClr val="031F43"/>
                </a:solidFill>
                <a:latin typeface="Arial"/>
                <a:cs typeface="Arial"/>
              </a:rPr>
              <a:t>The success of Ethernet is due to the following factors:</a:t>
            </a:r>
          </a:p>
          <a:p>
            <a:pPr lvl="1"/>
            <a:r>
              <a:rPr lang="en-US" dirty="0">
                <a:solidFill>
                  <a:srgbClr val="031F43"/>
                </a:solidFill>
                <a:latin typeface="Arial"/>
                <a:cs typeface="Arial"/>
              </a:rPr>
              <a:t>Simplicity and ease of maintenance </a:t>
            </a:r>
          </a:p>
          <a:p>
            <a:pPr lvl="1"/>
            <a:r>
              <a:rPr lang="en-US" dirty="0">
                <a:solidFill>
                  <a:srgbClr val="031F43"/>
                </a:solidFill>
                <a:latin typeface="Arial"/>
                <a:cs typeface="Arial"/>
              </a:rPr>
              <a:t>Ability to incorporate new technologies </a:t>
            </a:r>
          </a:p>
          <a:p>
            <a:pPr lvl="1"/>
            <a:r>
              <a:rPr lang="en-US" dirty="0">
                <a:solidFill>
                  <a:srgbClr val="031F43"/>
                </a:solidFill>
                <a:latin typeface="Arial"/>
                <a:cs typeface="Arial"/>
              </a:rPr>
              <a:t>Reliability </a:t>
            </a:r>
          </a:p>
          <a:p>
            <a:pPr lvl="1"/>
            <a:r>
              <a:rPr lang="en-US" dirty="0">
                <a:solidFill>
                  <a:srgbClr val="031F43"/>
                </a:solidFill>
                <a:latin typeface="Arial"/>
                <a:cs typeface="Arial"/>
              </a:rPr>
              <a:t>Low cost of installation and upgrade </a:t>
            </a:r>
          </a:p>
        </p:txBody>
      </p:sp>
    </p:spTree>
    <p:extLst>
      <p:ext uri="{BB962C8B-B14F-4D97-AF65-F5344CB8AC3E}">
        <p14:creationId xmlns:p14="http://schemas.microsoft.com/office/powerpoint/2010/main" xmlns="" val="1580985800"/>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62" name="Rectangle 2"/>
          <p:cNvSpPr>
            <a:spLocks noGrp="1" noChangeArrowheads="1"/>
          </p:cNvSpPr>
          <p:nvPr>
            <p:ph type="title"/>
          </p:nvPr>
        </p:nvSpPr>
        <p:spPr>
          <a:xfrm>
            <a:off x="549275" y="107576"/>
            <a:ext cx="4937125" cy="806824"/>
          </a:xfrm>
        </p:spPr>
        <p:txBody>
          <a:bodyPr/>
          <a:lstStyle/>
          <a:p>
            <a:r>
              <a:rPr lang="en-US" sz="4000" dirty="0" smtClean="0"/>
              <a:t>Ethernet</a:t>
            </a:r>
            <a:endParaRPr lang="en-US" sz="4000" dirty="0"/>
          </a:p>
        </p:txBody>
      </p:sp>
      <p:pic>
        <p:nvPicPr>
          <p:cNvPr id="1013772" name="Picture 1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49275" y="1235075"/>
            <a:ext cx="4271963" cy="43132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
        <p:nvSpPr>
          <p:cNvPr id="3" name="TextBox 2"/>
          <p:cNvSpPr txBox="1"/>
          <p:nvPr/>
        </p:nvSpPr>
        <p:spPr>
          <a:xfrm>
            <a:off x="5604932" y="2167466"/>
            <a:ext cx="2980267" cy="1938992"/>
          </a:xfrm>
          <a:prstGeom prst="rect">
            <a:avLst/>
          </a:prstGeom>
          <a:noFill/>
        </p:spPr>
        <p:txBody>
          <a:bodyPr wrap="square" rtlCol="0">
            <a:spAutoFit/>
          </a:bodyPr>
          <a:lstStyle/>
          <a:p>
            <a:r>
              <a:rPr lang="en-US" sz="2400" dirty="0" smtClean="0">
                <a:solidFill>
                  <a:srgbClr val="031F43"/>
                </a:solidFill>
                <a:latin typeface="Arial"/>
                <a:cs typeface="Arial"/>
              </a:rPr>
              <a:t>10BASE2</a:t>
            </a:r>
          </a:p>
          <a:p>
            <a:r>
              <a:rPr lang="en-US" sz="2400" dirty="0" smtClean="0">
                <a:solidFill>
                  <a:srgbClr val="031F43"/>
                </a:solidFill>
                <a:latin typeface="Arial"/>
                <a:cs typeface="Arial"/>
              </a:rPr>
              <a:t>10BASE5</a:t>
            </a:r>
          </a:p>
          <a:p>
            <a:r>
              <a:rPr lang="en-US" sz="2400" dirty="0" smtClean="0">
                <a:solidFill>
                  <a:srgbClr val="031F43"/>
                </a:solidFill>
                <a:latin typeface="Arial"/>
                <a:cs typeface="Arial"/>
              </a:rPr>
              <a:t>10BASE-T</a:t>
            </a:r>
          </a:p>
          <a:p>
            <a:r>
              <a:rPr lang="en-US" sz="2400" dirty="0" smtClean="0">
                <a:solidFill>
                  <a:srgbClr val="031F43"/>
                </a:solidFill>
                <a:latin typeface="Arial"/>
                <a:cs typeface="Arial"/>
              </a:rPr>
              <a:t>100BASE-TX</a:t>
            </a:r>
          </a:p>
          <a:p>
            <a:r>
              <a:rPr lang="en-US" sz="2400" dirty="0" smtClean="0">
                <a:solidFill>
                  <a:srgbClr val="031F43"/>
                </a:solidFill>
                <a:latin typeface="Arial"/>
                <a:cs typeface="Arial"/>
              </a:rPr>
              <a:t>1Gbps and above</a:t>
            </a:r>
          </a:p>
        </p:txBody>
      </p:sp>
    </p:spTree>
    <p:extLst>
      <p:ext uri="{BB962C8B-B14F-4D97-AF65-F5344CB8AC3E}">
        <p14:creationId xmlns:p14="http://schemas.microsoft.com/office/powerpoint/2010/main" xmlns="" val="1251250634"/>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Media Access Control in Ethernet</a:t>
            </a:r>
            <a:endParaRPr lang="en-US" sz="3200" dirty="0"/>
          </a:p>
        </p:txBody>
      </p:sp>
      <p:pic>
        <p:nvPicPr>
          <p:cNvPr id="4" name="Picture 4"/>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49275" y="1761066"/>
            <a:ext cx="8042276" cy="399626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2"/>
                </a:solidFill>
                <a:miter lim="800000"/>
                <a:headEnd/>
                <a:tailEnd/>
              </a14:hiddenLine>
            </a:ext>
            <a:ext uri="{AF507438-7753-43e0-B8FC-AC1667EBCBE1}">
              <a14:hiddenEffects xmlns:a14="http://schemas.microsoft.com/office/drawing/2010/main" xmlns="">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xmlns="" val="2610106958"/>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Media Access Control in Ethernet</a:t>
            </a:r>
            <a:endParaRPr lang="en-GB" sz="4000" dirty="0"/>
          </a:p>
        </p:txBody>
      </p:sp>
      <p:sp>
        <p:nvSpPr>
          <p:cNvPr id="3" name="Content Placeholder 2"/>
          <p:cNvSpPr>
            <a:spLocks noGrp="1"/>
          </p:cNvSpPr>
          <p:nvPr>
            <p:ph idx="1"/>
          </p:nvPr>
        </p:nvSpPr>
        <p:spPr/>
        <p:txBody>
          <a:bodyPr/>
          <a:lstStyle/>
          <a:p>
            <a:endParaRPr lang="en-GB"/>
          </a:p>
        </p:txBody>
      </p:sp>
      <p:pic>
        <p:nvPicPr>
          <p:cNvPr id="4" name="Picture 5"/>
          <p:cNvPicPr>
            <a:picLocks noChangeAspect="1" noChangeArrowheads="1"/>
          </p:cNvPicPr>
          <p:nvPr/>
        </p:nvPicPr>
        <p:blipFill>
          <a:blip r:embed="rId2" cstate="print"/>
          <a:srcRect/>
          <a:stretch>
            <a:fillRect/>
          </a:stretch>
        </p:blipFill>
        <p:spPr bwMode="auto">
          <a:xfrm>
            <a:off x="549275" y="1600201"/>
            <a:ext cx="8053025" cy="4451349"/>
          </a:xfrm>
          <a:prstGeom prst="rect">
            <a:avLst/>
          </a:prstGeom>
          <a:noFill/>
          <a:ln w="9525" algn="ctr">
            <a:noFill/>
            <a:miter lim="800000"/>
            <a:headEnd/>
            <a:tailEnd/>
          </a:ln>
          <a:effectLst/>
        </p:spPr>
      </p:pic>
    </p:spTree>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CSMA/CD – The Process</a:t>
            </a:r>
            <a:endParaRPr lang="en-US" dirty="0"/>
          </a:p>
        </p:txBody>
      </p:sp>
      <p:sp>
        <p:nvSpPr>
          <p:cNvPr id="3" name="Content Placeholder 2"/>
          <p:cNvSpPr>
            <a:spLocks noGrp="1"/>
          </p:cNvSpPr>
          <p:nvPr>
            <p:ph idx="1"/>
          </p:nvPr>
        </p:nvSpPr>
        <p:spPr/>
        <p:txBody>
          <a:bodyPr>
            <a:normAutofit/>
          </a:bodyPr>
          <a:lstStyle/>
          <a:p>
            <a:r>
              <a:rPr lang="en-US" sz="2000" dirty="0" smtClean="0">
                <a:solidFill>
                  <a:srgbClr val="031F43"/>
                </a:solidFill>
                <a:latin typeface="Arial"/>
                <a:cs typeface="Arial"/>
              </a:rPr>
              <a:t>Carrier Sense</a:t>
            </a:r>
          </a:p>
          <a:p>
            <a:endParaRPr lang="en-US" sz="2000" dirty="0" smtClean="0">
              <a:solidFill>
                <a:srgbClr val="031F43"/>
              </a:solidFill>
              <a:latin typeface="Arial"/>
              <a:cs typeface="Arial"/>
            </a:endParaRPr>
          </a:p>
          <a:p>
            <a:r>
              <a:rPr lang="en-US" sz="2000" dirty="0" smtClean="0">
                <a:solidFill>
                  <a:srgbClr val="031F43"/>
                </a:solidFill>
                <a:latin typeface="Arial"/>
                <a:cs typeface="Arial"/>
              </a:rPr>
              <a:t>Multi-access</a:t>
            </a:r>
          </a:p>
          <a:p>
            <a:endParaRPr lang="en-US" sz="2000" dirty="0" smtClean="0">
              <a:solidFill>
                <a:srgbClr val="031F43"/>
              </a:solidFill>
              <a:latin typeface="Arial"/>
              <a:cs typeface="Arial"/>
            </a:endParaRPr>
          </a:p>
          <a:p>
            <a:r>
              <a:rPr lang="en-US" sz="2000" dirty="0" smtClean="0">
                <a:solidFill>
                  <a:srgbClr val="031F43"/>
                </a:solidFill>
                <a:latin typeface="Arial"/>
                <a:cs typeface="Arial"/>
              </a:rPr>
              <a:t>Collision Detection</a:t>
            </a:r>
          </a:p>
          <a:p>
            <a:endParaRPr lang="en-US" sz="2000" dirty="0" smtClean="0">
              <a:solidFill>
                <a:srgbClr val="031F43"/>
              </a:solidFill>
              <a:latin typeface="Arial"/>
              <a:cs typeface="Arial"/>
            </a:endParaRPr>
          </a:p>
          <a:p>
            <a:r>
              <a:rPr lang="en-US" sz="2000" dirty="0" smtClean="0">
                <a:solidFill>
                  <a:srgbClr val="031F43"/>
                </a:solidFill>
                <a:latin typeface="Arial"/>
                <a:cs typeface="Arial"/>
              </a:rPr>
              <a:t>Jam Signal and Random Backoff</a:t>
            </a:r>
            <a:endParaRPr lang="en-US" sz="2000" dirty="0">
              <a:solidFill>
                <a:srgbClr val="031F43"/>
              </a:solidFill>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762500" y="1444532"/>
            <a:ext cx="4381500" cy="4699000"/>
          </a:xfrm>
          <a:prstGeom prst="rect">
            <a:avLst/>
          </a:prstGeom>
        </p:spPr>
      </p:pic>
    </p:spTree>
    <p:extLst>
      <p:ext uri="{BB962C8B-B14F-4D97-AF65-F5344CB8AC3E}">
        <p14:creationId xmlns:p14="http://schemas.microsoft.com/office/powerpoint/2010/main" xmlns="" val="2223111316"/>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Ethernet Physical Layer</a:t>
            </a:r>
            <a:endParaRPr lang="en-US" dirty="0"/>
          </a:p>
        </p:txBody>
      </p:sp>
      <p:sp>
        <p:nvSpPr>
          <p:cNvPr id="3" name="Content Placeholder 2"/>
          <p:cNvSpPr>
            <a:spLocks noGrp="1"/>
          </p:cNvSpPr>
          <p:nvPr>
            <p:ph idx="1"/>
          </p:nvPr>
        </p:nvSpPr>
        <p:spPr/>
        <p:txBody>
          <a:bodyPr/>
          <a:lstStyle/>
          <a:p>
            <a:r>
              <a:rPr lang="en-US" dirty="0">
                <a:solidFill>
                  <a:srgbClr val="031F43"/>
                </a:solidFill>
                <a:latin typeface="Arial"/>
                <a:cs typeface="Arial"/>
              </a:rPr>
              <a:t>Ethernet is covered by the IEEE 802.3 standards. Four data rates are currently defined for operation over optical fiber and twisted-pair cables: </a:t>
            </a:r>
          </a:p>
          <a:p>
            <a:pPr lvl="1"/>
            <a:r>
              <a:rPr lang="en-US" dirty="0">
                <a:solidFill>
                  <a:srgbClr val="031F43"/>
                </a:solidFill>
                <a:latin typeface="Arial"/>
                <a:cs typeface="Arial"/>
              </a:rPr>
              <a:t>10 Mbps - 10Base-T Ethernet </a:t>
            </a:r>
          </a:p>
          <a:p>
            <a:pPr lvl="1"/>
            <a:r>
              <a:rPr lang="en-US" dirty="0">
                <a:solidFill>
                  <a:srgbClr val="031F43"/>
                </a:solidFill>
                <a:latin typeface="Arial"/>
                <a:cs typeface="Arial"/>
              </a:rPr>
              <a:t>100 Mbps - Fast Ethernet </a:t>
            </a:r>
          </a:p>
          <a:p>
            <a:pPr lvl="1"/>
            <a:r>
              <a:rPr lang="en-US" dirty="0">
                <a:solidFill>
                  <a:srgbClr val="031F43"/>
                </a:solidFill>
                <a:latin typeface="Arial"/>
                <a:cs typeface="Arial"/>
              </a:rPr>
              <a:t>1000 Mbps - Gigabit Ethernet </a:t>
            </a:r>
          </a:p>
          <a:p>
            <a:pPr lvl="1"/>
            <a:r>
              <a:rPr lang="en-US" dirty="0">
                <a:solidFill>
                  <a:srgbClr val="031F43"/>
                </a:solidFill>
                <a:latin typeface="Arial"/>
                <a:cs typeface="Arial"/>
              </a:rPr>
              <a:t>10 </a:t>
            </a:r>
            <a:r>
              <a:rPr lang="en-US" dirty="0" err="1">
                <a:solidFill>
                  <a:srgbClr val="031F43"/>
                </a:solidFill>
                <a:latin typeface="Arial"/>
                <a:cs typeface="Arial"/>
              </a:rPr>
              <a:t>Gbps</a:t>
            </a:r>
            <a:r>
              <a:rPr lang="en-US" dirty="0">
                <a:solidFill>
                  <a:srgbClr val="031F43"/>
                </a:solidFill>
                <a:latin typeface="Arial"/>
                <a:cs typeface="Arial"/>
              </a:rPr>
              <a:t> - 10 Gigabit Ethernet </a:t>
            </a:r>
          </a:p>
        </p:txBody>
      </p:sp>
    </p:spTree>
    <p:extLst>
      <p:ext uri="{BB962C8B-B14F-4D97-AF65-F5344CB8AC3E}">
        <p14:creationId xmlns:p14="http://schemas.microsoft.com/office/powerpoint/2010/main" xmlns="" val="3673922524"/>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355600" y="342900"/>
            <a:ext cx="7772400" cy="1143000"/>
          </a:xfrm>
        </p:spPr>
        <p:txBody>
          <a:bodyPr/>
          <a:lstStyle/>
          <a:p>
            <a:pPr eaLnBrk="1" hangingPunct="1"/>
            <a:r>
              <a:rPr lang="en-US" sz="3900" dirty="0">
                <a:latin typeface="Times New Roman" charset="0"/>
              </a:rPr>
              <a:t>Ethernet Dominance</a:t>
            </a:r>
          </a:p>
        </p:txBody>
      </p:sp>
      <p:pic>
        <p:nvPicPr>
          <p:cNvPr id="39939" name="Picture 3" descr="PKG4"/>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67380" y="1744134"/>
            <a:ext cx="5543550" cy="4097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3884517171"/>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549275" y="107575"/>
            <a:ext cx="8042276" cy="1602691"/>
          </a:xfrm>
        </p:spPr>
        <p:txBody>
          <a:bodyPr/>
          <a:lstStyle/>
          <a:p>
            <a:pPr eaLnBrk="1" hangingPunct="1"/>
            <a:r>
              <a:rPr lang="en-US" sz="3600" dirty="0"/>
              <a:t>Why was Ethernet Successful</a:t>
            </a:r>
          </a:p>
        </p:txBody>
      </p:sp>
      <p:sp>
        <p:nvSpPr>
          <p:cNvPr id="41987" name="Rectangle 3"/>
          <p:cNvSpPr>
            <a:spLocks noGrp="1" noChangeArrowheads="1"/>
          </p:cNvSpPr>
          <p:nvPr>
            <p:ph type="body" idx="1"/>
          </p:nvPr>
        </p:nvSpPr>
        <p:spPr>
          <a:xfrm>
            <a:off x="454025" y="2163763"/>
            <a:ext cx="8220075" cy="3551237"/>
          </a:xfrm>
        </p:spPr>
        <p:txBody>
          <a:bodyPr/>
          <a:lstStyle/>
          <a:p>
            <a:pPr marL="288925" indent="-288925" defTabSz="814388" eaLnBrk="1" hangingPunct="1">
              <a:lnSpc>
                <a:spcPct val="85000"/>
              </a:lnSpc>
            </a:pPr>
            <a:r>
              <a:rPr lang="en-AU" dirty="0">
                <a:latin typeface="Arial"/>
                <a:cs typeface="Arial"/>
              </a:rPr>
              <a:t>Ethernet has been the most successful LAN technology largely because of its </a:t>
            </a:r>
            <a:r>
              <a:rPr lang="en-AU" b="1" dirty="0">
                <a:solidFill>
                  <a:srgbClr val="0000FF"/>
                </a:solidFill>
                <a:latin typeface="Arial"/>
                <a:cs typeface="Arial"/>
              </a:rPr>
              <a:t>simplicity </a:t>
            </a:r>
            <a:r>
              <a:rPr lang="en-AU" dirty="0">
                <a:latin typeface="Arial"/>
                <a:cs typeface="Arial"/>
              </a:rPr>
              <a:t>of implementation compared to other technologies. </a:t>
            </a:r>
          </a:p>
          <a:p>
            <a:pPr marL="288925" indent="-288925" defTabSz="814388" eaLnBrk="1" hangingPunct="1">
              <a:lnSpc>
                <a:spcPct val="85000"/>
              </a:lnSpc>
            </a:pPr>
            <a:r>
              <a:rPr lang="en-AU" dirty="0">
                <a:latin typeface="Arial"/>
                <a:cs typeface="Arial"/>
              </a:rPr>
              <a:t>Ethernet has also been successful because of its </a:t>
            </a:r>
            <a:r>
              <a:rPr lang="en-AU" b="1" dirty="0">
                <a:solidFill>
                  <a:srgbClr val="0000FF"/>
                </a:solidFill>
                <a:latin typeface="Arial"/>
                <a:cs typeface="Arial"/>
              </a:rPr>
              <a:t>flexibility</a:t>
            </a:r>
            <a:r>
              <a:rPr lang="en-AU" dirty="0">
                <a:latin typeface="Arial"/>
                <a:cs typeface="Arial"/>
              </a:rPr>
              <a:t> that has evolved to meet changing needs and media capabilities</a:t>
            </a:r>
            <a:r>
              <a:rPr lang="en-AU" dirty="0">
                <a:solidFill>
                  <a:schemeClr val="accent1"/>
                </a:solidFill>
                <a:latin typeface="Arial"/>
                <a:cs typeface="Arial"/>
              </a:rPr>
              <a:t> </a:t>
            </a:r>
            <a:endParaRPr lang="en-US" dirty="0">
              <a:solidFill>
                <a:schemeClr val="accent1"/>
              </a:solidFill>
              <a:latin typeface="Arial"/>
              <a:cs typeface="Arial"/>
            </a:endParaRPr>
          </a:p>
        </p:txBody>
      </p:sp>
    </p:spTree>
    <p:extLst>
      <p:ext uri="{BB962C8B-B14F-4D97-AF65-F5344CB8AC3E}">
        <p14:creationId xmlns:p14="http://schemas.microsoft.com/office/powerpoint/2010/main" xmlns="" val="905390633"/>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362480" y="701146"/>
            <a:ext cx="7772400" cy="670454"/>
          </a:xfrm>
        </p:spPr>
        <p:txBody>
          <a:bodyPr/>
          <a:lstStyle/>
          <a:p>
            <a:pPr eaLnBrk="1" hangingPunct="1"/>
            <a:r>
              <a:rPr lang="en-US" dirty="0"/>
              <a:t>Why Did Ethernet Win?</a:t>
            </a:r>
          </a:p>
        </p:txBody>
      </p:sp>
      <p:sp>
        <p:nvSpPr>
          <p:cNvPr id="43011" name="Rectangle 3"/>
          <p:cNvSpPr>
            <a:spLocks noGrp="1" noChangeArrowheads="1"/>
          </p:cNvSpPr>
          <p:nvPr>
            <p:ph type="body" idx="1"/>
          </p:nvPr>
        </p:nvSpPr>
        <p:spPr>
          <a:xfrm>
            <a:off x="611188" y="1371601"/>
            <a:ext cx="7777162" cy="4673599"/>
          </a:xfrm>
        </p:spPr>
        <p:txBody>
          <a:bodyPr>
            <a:normAutofit fontScale="92500" lnSpcReduction="20000"/>
          </a:bodyPr>
          <a:lstStyle/>
          <a:p>
            <a:pPr eaLnBrk="1" hangingPunct="1">
              <a:lnSpc>
                <a:spcPct val="90000"/>
              </a:lnSpc>
            </a:pPr>
            <a:r>
              <a:rPr lang="en-US" sz="2400" dirty="0">
                <a:solidFill>
                  <a:srgbClr val="031F43"/>
                </a:solidFill>
                <a:latin typeface="Arial"/>
                <a:cs typeface="Arial"/>
              </a:rPr>
              <a:t>Failure modes</a:t>
            </a:r>
          </a:p>
          <a:p>
            <a:pPr lvl="1" eaLnBrk="1" hangingPunct="1">
              <a:lnSpc>
                <a:spcPct val="90000"/>
              </a:lnSpc>
            </a:pPr>
            <a:r>
              <a:rPr lang="en-US" sz="2400" dirty="0">
                <a:solidFill>
                  <a:srgbClr val="031F43"/>
                </a:solidFill>
                <a:latin typeface="Arial"/>
                <a:cs typeface="Arial"/>
              </a:rPr>
              <a:t>Token rings – network unusable</a:t>
            </a:r>
          </a:p>
          <a:p>
            <a:pPr lvl="1" eaLnBrk="1" hangingPunct="1">
              <a:lnSpc>
                <a:spcPct val="90000"/>
              </a:lnSpc>
            </a:pPr>
            <a:r>
              <a:rPr lang="en-US" sz="2400" dirty="0">
                <a:solidFill>
                  <a:srgbClr val="031F43"/>
                </a:solidFill>
                <a:latin typeface="Arial"/>
                <a:cs typeface="Arial"/>
              </a:rPr>
              <a:t>Ethernet – node detached</a:t>
            </a:r>
          </a:p>
          <a:p>
            <a:pPr eaLnBrk="1" hangingPunct="1">
              <a:lnSpc>
                <a:spcPct val="90000"/>
              </a:lnSpc>
            </a:pPr>
            <a:r>
              <a:rPr lang="en-US" sz="2400" dirty="0">
                <a:solidFill>
                  <a:srgbClr val="031F43"/>
                </a:solidFill>
                <a:latin typeface="Arial"/>
                <a:cs typeface="Arial"/>
              </a:rPr>
              <a:t>Good performance in common case</a:t>
            </a:r>
          </a:p>
          <a:p>
            <a:pPr eaLnBrk="1" hangingPunct="1">
              <a:lnSpc>
                <a:spcPct val="90000"/>
              </a:lnSpc>
            </a:pPr>
            <a:r>
              <a:rPr lang="en-US" sz="2400" dirty="0">
                <a:solidFill>
                  <a:srgbClr val="031F43"/>
                </a:solidFill>
                <a:latin typeface="Arial"/>
                <a:cs typeface="Arial"/>
              </a:rPr>
              <a:t>Volume </a:t>
            </a:r>
            <a:r>
              <a:rPr lang="en-US" sz="2400" dirty="0">
                <a:solidFill>
                  <a:srgbClr val="031F43"/>
                </a:solidFill>
                <a:latin typeface="Arial"/>
                <a:cs typeface="Arial"/>
                <a:sym typeface="Wingdings" charset="0"/>
              </a:rPr>
              <a:t></a:t>
            </a:r>
            <a:r>
              <a:rPr lang="en-US" sz="2400" dirty="0">
                <a:solidFill>
                  <a:srgbClr val="031F43"/>
                </a:solidFill>
                <a:latin typeface="Arial"/>
                <a:cs typeface="Arial"/>
              </a:rPr>
              <a:t> lower cost </a:t>
            </a:r>
            <a:r>
              <a:rPr lang="en-US" sz="2400" dirty="0">
                <a:solidFill>
                  <a:srgbClr val="031F43"/>
                </a:solidFill>
                <a:latin typeface="Arial"/>
                <a:cs typeface="Arial"/>
                <a:sym typeface="Wingdings" charset="0"/>
              </a:rPr>
              <a:t> higher</a:t>
            </a:r>
            <a:r>
              <a:rPr lang="en-US" sz="2400" dirty="0">
                <a:solidFill>
                  <a:srgbClr val="031F43"/>
                </a:solidFill>
                <a:latin typeface="Arial"/>
                <a:cs typeface="Arial"/>
              </a:rPr>
              <a:t> volume ….</a:t>
            </a:r>
          </a:p>
          <a:p>
            <a:pPr eaLnBrk="1" hangingPunct="1">
              <a:lnSpc>
                <a:spcPct val="90000"/>
              </a:lnSpc>
            </a:pPr>
            <a:r>
              <a:rPr lang="en-US" sz="2400" dirty="0">
                <a:solidFill>
                  <a:srgbClr val="031F43"/>
                </a:solidFill>
                <a:latin typeface="Arial"/>
                <a:cs typeface="Arial"/>
              </a:rPr>
              <a:t>Adaptable</a:t>
            </a:r>
          </a:p>
          <a:p>
            <a:pPr lvl="1" eaLnBrk="1" hangingPunct="1">
              <a:lnSpc>
                <a:spcPct val="90000"/>
              </a:lnSpc>
            </a:pPr>
            <a:r>
              <a:rPr lang="en-US" sz="2400" dirty="0">
                <a:solidFill>
                  <a:srgbClr val="031F43"/>
                </a:solidFill>
                <a:latin typeface="Arial"/>
                <a:cs typeface="Arial"/>
              </a:rPr>
              <a:t>To higher bandwidths (vs. FDDI)</a:t>
            </a:r>
          </a:p>
          <a:p>
            <a:pPr lvl="1" eaLnBrk="1" hangingPunct="1">
              <a:lnSpc>
                <a:spcPct val="90000"/>
              </a:lnSpc>
            </a:pPr>
            <a:r>
              <a:rPr lang="en-US" sz="2400" dirty="0">
                <a:solidFill>
                  <a:srgbClr val="031F43"/>
                </a:solidFill>
                <a:latin typeface="Arial"/>
                <a:cs typeface="Arial"/>
              </a:rPr>
              <a:t>To switching (vs. ATM)</a:t>
            </a:r>
          </a:p>
          <a:p>
            <a:pPr eaLnBrk="1" hangingPunct="1">
              <a:lnSpc>
                <a:spcPct val="90000"/>
              </a:lnSpc>
            </a:pPr>
            <a:r>
              <a:rPr lang="en-US" sz="2400" dirty="0">
                <a:solidFill>
                  <a:srgbClr val="031F43"/>
                </a:solidFill>
                <a:latin typeface="Arial"/>
                <a:cs typeface="Arial"/>
              </a:rPr>
              <a:t>Completely distributed, easy to maintain/administer</a:t>
            </a:r>
          </a:p>
          <a:p>
            <a:pPr eaLnBrk="1" hangingPunct="1">
              <a:lnSpc>
                <a:spcPct val="90000"/>
              </a:lnSpc>
            </a:pPr>
            <a:r>
              <a:rPr lang="en-US" sz="2400" dirty="0">
                <a:solidFill>
                  <a:srgbClr val="031F43"/>
                </a:solidFill>
                <a:latin typeface="Arial"/>
                <a:cs typeface="Arial"/>
              </a:rPr>
              <a:t>Easy incremental deployment</a:t>
            </a:r>
          </a:p>
          <a:p>
            <a:pPr eaLnBrk="1" hangingPunct="1">
              <a:lnSpc>
                <a:spcPct val="90000"/>
              </a:lnSpc>
            </a:pPr>
            <a:r>
              <a:rPr lang="en-US" sz="2400" dirty="0">
                <a:solidFill>
                  <a:srgbClr val="031F43"/>
                </a:solidFill>
                <a:latin typeface="Arial"/>
                <a:cs typeface="Arial"/>
              </a:rPr>
              <a:t>Cheap cabling, </a:t>
            </a:r>
            <a:r>
              <a:rPr lang="en-US" sz="2400" dirty="0" err="1">
                <a:solidFill>
                  <a:srgbClr val="031F43"/>
                </a:solidFill>
                <a:latin typeface="Arial"/>
                <a:cs typeface="Arial"/>
              </a:rPr>
              <a:t>etc</a:t>
            </a:r>
            <a:endParaRPr lang="en-US" sz="2400" dirty="0">
              <a:solidFill>
                <a:srgbClr val="031F43"/>
              </a:solidFill>
              <a:latin typeface="Arial"/>
              <a:cs typeface="Arial"/>
            </a:endParaRPr>
          </a:p>
        </p:txBody>
      </p:sp>
    </p:spTree>
    <p:extLst>
      <p:ext uri="{BB962C8B-B14F-4D97-AF65-F5344CB8AC3E}">
        <p14:creationId xmlns:p14="http://schemas.microsoft.com/office/powerpoint/2010/main" xmlns="" val="1764521940"/>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301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30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301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301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3011">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3011">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3011">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3011">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3011">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84187" y="0"/>
            <a:ext cx="7772400" cy="855663"/>
          </a:xfrm>
        </p:spPr>
        <p:txBody>
          <a:bodyPr/>
          <a:lstStyle/>
          <a:p>
            <a:pPr eaLnBrk="1" hangingPunct="1"/>
            <a:r>
              <a:rPr lang="en-US" dirty="0">
                <a:cs typeface="Arial"/>
              </a:rPr>
              <a:t>Token Ring</a:t>
            </a:r>
          </a:p>
        </p:txBody>
      </p:sp>
      <p:sp>
        <p:nvSpPr>
          <p:cNvPr id="44035" name="Rectangle 3"/>
          <p:cNvSpPr>
            <a:spLocks noGrp="1" noChangeArrowheads="1"/>
          </p:cNvSpPr>
          <p:nvPr>
            <p:ph type="body" idx="1"/>
          </p:nvPr>
        </p:nvSpPr>
        <p:spPr>
          <a:xfrm>
            <a:off x="391054" y="1196975"/>
            <a:ext cx="8424862" cy="4537075"/>
          </a:xfrm>
        </p:spPr>
        <p:txBody>
          <a:bodyPr>
            <a:normAutofit fontScale="92500" lnSpcReduction="10000"/>
          </a:bodyPr>
          <a:lstStyle/>
          <a:p>
            <a:pPr eaLnBrk="1" hangingPunct="1">
              <a:lnSpc>
                <a:spcPct val="90000"/>
              </a:lnSpc>
            </a:pPr>
            <a:r>
              <a:rPr lang="en-US" sz="2800" dirty="0">
                <a:solidFill>
                  <a:srgbClr val="031F43"/>
                </a:solidFill>
                <a:latin typeface="Arial"/>
                <a:cs typeface="Arial"/>
              </a:rPr>
              <a:t>A token is placed on the network and passed to each member of the network</a:t>
            </a:r>
          </a:p>
          <a:p>
            <a:pPr eaLnBrk="1" hangingPunct="1">
              <a:lnSpc>
                <a:spcPct val="90000"/>
              </a:lnSpc>
            </a:pPr>
            <a:r>
              <a:rPr lang="en-US" sz="2800" dirty="0">
                <a:solidFill>
                  <a:srgbClr val="031F43"/>
                </a:solidFill>
                <a:latin typeface="Arial"/>
                <a:cs typeface="Arial"/>
              </a:rPr>
              <a:t>When someone has something to say, they </a:t>
            </a:r>
            <a:r>
              <a:rPr lang="ja-JP" altLang="en-US" sz="2800" dirty="0">
                <a:solidFill>
                  <a:srgbClr val="031F43"/>
                </a:solidFill>
                <a:latin typeface="Arial"/>
                <a:cs typeface="Arial"/>
              </a:rPr>
              <a:t>“</a:t>
            </a:r>
            <a:r>
              <a:rPr lang="en-US" sz="2800" dirty="0">
                <a:solidFill>
                  <a:srgbClr val="031F43"/>
                </a:solidFill>
                <a:latin typeface="Arial"/>
                <a:cs typeface="Arial"/>
              </a:rPr>
              <a:t>grab</a:t>
            </a:r>
            <a:r>
              <a:rPr lang="ja-JP" altLang="en-US" sz="2800" dirty="0">
                <a:solidFill>
                  <a:srgbClr val="031F43"/>
                </a:solidFill>
                <a:latin typeface="Arial"/>
                <a:cs typeface="Arial"/>
              </a:rPr>
              <a:t>”</a:t>
            </a:r>
            <a:r>
              <a:rPr lang="en-US" sz="2800" dirty="0">
                <a:solidFill>
                  <a:srgbClr val="031F43"/>
                </a:solidFill>
                <a:latin typeface="Arial"/>
                <a:cs typeface="Arial"/>
              </a:rPr>
              <a:t> the token and then transmit their information.</a:t>
            </a:r>
          </a:p>
          <a:p>
            <a:pPr eaLnBrk="1" hangingPunct="1">
              <a:lnSpc>
                <a:spcPct val="90000"/>
              </a:lnSpc>
            </a:pPr>
            <a:r>
              <a:rPr lang="en-US" sz="2800" dirty="0">
                <a:solidFill>
                  <a:srgbClr val="031F43"/>
                </a:solidFill>
                <a:latin typeface="Arial"/>
                <a:cs typeface="Arial"/>
              </a:rPr>
              <a:t>The message is sent to all other members of the network.</a:t>
            </a:r>
          </a:p>
          <a:p>
            <a:pPr eaLnBrk="1" hangingPunct="1">
              <a:lnSpc>
                <a:spcPct val="90000"/>
              </a:lnSpc>
            </a:pPr>
            <a:r>
              <a:rPr lang="en-US" sz="2800" dirty="0">
                <a:solidFill>
                  <a:srgbClr val="031F43"/>
                </a:solidFill>
                <a:latin typeface="Arial"/>
                <a:cs typeface="Arial"/>
              </a:rPr>
              <a:t>The member the message is addressed to </a:t>
            </a:r>
            <a:r>
              <a:rPr lang="ja-JP" altLang="en-US" sz="2800" dirty="0">
                <a:solidFill>
                  <a:srgbClr val="031F43"/>
                </a:solidFill>
                <a:latin typeface="Arial"/>
                <a:cs typeface="Arial"/>
              </a:rPr>
              <a:t>“</a:t>
            </a:r>
            <a:r>
              <a:rPr lang="en-US" sz="2800" dirty="0">
                <a:solidFill>
                  <a:srgbClr val="031F43"/>
                </a:solidFill>
                <a:latin typeface="Arial"/>
                <a:cs typeface="Arial"/>
              </a:rPr>
              <a:t>hears</a:t>
            </a:r>
            <a:r>
              <a:rPr lang="ja-JP" altLang="en-US" sz="2800" dirty="0">
                <a:solidFill>
                  <a:srgbClr val="031F43"/>
                </a:solidFill>
                <a:latin typeface="Arial"/>
                <a:cs typeface="Arial"/>
              </a:rPr>
              <a:t>”</a:t>
            </a:r>
            <a:r>
              <a:rPr lang="en-US" sz="2800" dirty="0">
                <a:solidFill>
                  <a:srgbClr val="031F43"/>
                </a:solidFill>
                <a:latin typeface="Arial"/>
                <a:cs typeface="Arial"/>
              </a:rPr>
              <a:t> the message and all others ignore the message.</a:t>
            </a:r>
          </a:p>
          <a:p>
            <a:pPr eaLnBrk="1" hangingPunct="1">
              <a:lnSpc>
                <a:spcPct val="90000"/>
              </a:lnSpc>
            </a:pPr>
            <a:r>
              <a:rPr lang="en-US" sz="2800" dirty="0">
                <a:solidFill>
                  <a:srgbClr val="031F43"/>
                </a:solidFill>
                <a:latin typeface="Arial"/>
                <a:cs typeface="Arial"/>
              </a:rPr>
              <a:t>Once the message is delivered, the token is freed for someone else to use.</a:t>
            </a:r>
          </a:p>
        </p:txBody>
      </p:sp>
    </p:spTree>
    <p:extLst>
      <p:ext uri="{BB962C8B-B14F-4D97-AF65-F5344CB8AC3E}">
        <p14:creationId xmlns:p14="http://schemas.microsoft.com/office/powerpoint/2010/main" xmlns="" val="3442423126"/>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40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098" name="Object 2"/>
          <p:cNvGraphicFramePr>
            <a:graphicFrameLocks noGrp="1" noChangeAspect="1"/>
          </p:cNvGraphicFramePr>
          <p:nvPr>
            <p:ph idx="1"/>
            <p:extLst>
              <p:ext uri="{D42A27DB-BD31-4B8C-83A1-F6EECF244321}">
                <p14:modId xmlns:p14="http://schemas.microsoft.com/office/powerpoint/2010/main" xmlns="" val="3758611603"/>
              </p:ext>
            </p:extLst>
          </p:nvPr>
        </p:nvGraphicFramePr>
        <p:xfrm>
          <a:off x="1583532" y="1243013"/>
          <a:ext cx="5256212" cy="4832350"/>
        </p:xfrm>
        <a:graphic>
          <a:graphicData uri="http://schemas.openxmlformats.org/presentationml/2006/ole">
            <p:oleObj spid="_x0000_s32913" name="Visio" r:id="rId3" imgW="4205726" imgH="3865283" progId="Visio.Drawing.11">
              <p:embed/>
            </p:oleObj>
          </a:graphicData>
        </a:graphic>
      </p:graphicFrame>
      <p:sp>
        <p:nvSpPr>
          <p:cNvPr id="4099" name="Rectangle 3"/>
          <p:cNvSpPr>
            <a:spLocks noGrp="1" noChangeArrowheads="1"/>
          </p:cNvSpPr>
          <p:nvPr>
            <p:ph type="title"/>
          </p:nvPr>
        </p:nvSpPr>
        <p:spPr>
          <a:xfrm>
            <a:off x="0" y="264318"/>
            <a:ext cx="5418667" cy="855663"/>
          </a:xfrm>
        </p:spPr>
        <p:txBody>
          <a:bodyPr/>
          <a:lstStyle/>
          <a:p>
            <a:pPr eaLnBrk="1" hangingPunct="1"/>
            <a:r>
              <a:rPr lang="en-GB" dirty="0"/>
              <a:t>Token Passed On</a:t>
            </a:r>
            <a:endParaRPr lang="en-US" dirty="0"/>
          </a:p>
        </p:txBody>
      </p:sp>
      <p:pic>
        <p:nvPicPr>
          <p:cNvPr id="93188" name="Picture 4" descr="MCj04314940000[1]"/>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211638" y="2708275"/>
            <a:ext cx="7207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3189" name="Picture 5" descr="MCj04318790000[1]"/>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211638" y="1412875"/>
            <a:ext cx="568325" cy="5730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3190" name="Picture 6" descr="MCj04314940000[1]"/>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3132138" y="3429000"/>
            <a:ext cx="720725" cy="720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3191" name="Text Box 7"/>
          <p:cNvSpPr txBox="1">
            <a:spLocks noChangeArrowheads="1"/>
          </p:cNvSpPr>
          <p:nvPr/>
        </p:nvSpPr>
        <p:spPr bwMode="auto">
          <a:xfrm>
            <a:off x="7118880" y="2055813"/>
            <a:ext cx="1655762" cy="16160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2000" b="1" dirty="0">
                <a:solidFill>
                  <a:schemeClr val="accent2"/>
                </a:solidFill>
                <a:latin typeface="Arial" charset="0"/>
              </a:rPr>
              <a:t>Data Forwarding: </a:t>
            </a:r>
          </a:p>
          <a:p>
            <a:pPr eaLnBrk="1" hangingPunct="1"/>
            <a:endParaRPr lang="en-GB" sz="2000" b="1" dirty="0">
              <a:solidFill>
                <a:schemeClr val="accent2"/>
              </a:solidFill>
              <a:latin typeface="Arial" charset="0"/>
            </a:endParaRPr>
          </a:p>
          <a:p>
            <a:pPr eaLnBrk="1" hangingPunct="1"/>
            <a:r>
              <a:rPr lang="en-GB" sz="2000" b="1" dirty="0">
                <a:solidFill>
                  <a:schemeClr val="accent2"/>
                </a:solidFill>
                <a:latin typeface="Arial" charset="0"/>
              </a:rPr>
              <a:t>Broadcast and Select</a:t>
            </a:r>
            <a:endParaRPr lang="en-US" sz="2000" b="1" dirty="0">
              <a:solidFill>
                <a:schemeClr val="accent2"/>
              </a:solidFill>
              <a:latin typeface="Arial" charset="0"/>
            </a:endParaRPr>
          </a:p>
        </p:txBody>
      </p:sp>
    </p:spTree>
    <p:extLst>
      <p:ext uri="{BB962C8B-B14F-4D97-AF65-F5344CB8AC3E}">
        <p14:creationId xmlns:p14="http://schemas.microsoft.com/office/powerpoint/2010/main" xmlns="" val="2851199796"/>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3189"/>
                                        </p:tgtEl>
                                        <p:attrNameLst>
                                          <p:attrName>style.visibility</p:attrName>
                                        </p:attrNameLst>
                                      </p:cBhvr>
                                      <p:to>
                                        <p:strVal val="visible"/>
                                      </p:to>
                                    </p:set>
                                  </p:childTnLst>
                                </p:cTn>
                              </p:par>
                            </p:childTnLst>
                          </p:cTn>
                        </p:par>
                        <p:par>
                          <p:cTn id="7" fill="hold" nodeType="afterGroup">
                            <p:stCondLst>
                              <p:cond delay="0"/>
                            </p:stCondLst>
                            <p:childTnLst>
                              <p:par>
                                <p:cTn id="8" presetID="8" presetClass="emph" presetSubtype="0" fill="hold" nodeType="afterEffect">
                                  <p:stCondLst>
                                    <p:cond delay="0"/>
                                  </p:stCondLst>
                                  <p:childTnLst>
                                    <p:animRot by="21600000">
                                      <p:cBhvr>
                                        <p:cTn id="9" dur="2000" fill="hold"/>
                                        <p:tgtEl>
                                          <p:spTgt spid="93189"/>
                                        </p:tgtEl>
                                        <p:attrNameLst>
                                          <p:attrName>r</p:attrName>
                                        </p:attrNameLst>
                                      </p:cBhvr>
                                    </p:animRo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0"/>
                                          </p:stCondLst>
                                        </p:cTn>
                                        <p:tgtEl>
                                          <p:spTgt spid="93188"/>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0" presetClass="path" presetSubtype="0" accel="50000" decel="50000" fill="hold" nodeType="clickEffect">
                                  <p:stCondLst>
                                    <p:cond delay="0"/>
                                  </p:stCondLst>
                                  <p:childTnLst>
                                    <p:animMotion origin="layout" path="M -0.05226 0.00533 C -0.07292 0.00718 -0.0934 0.00903 -0.10816 0.02547 C -0.12292 0.0419 -0.13958 0.07686 -0.14062 0.1044 C -0.14167 0.13195 -0.13229 0.16945 -0.11389 0.19121 C -0.09549 0.21297 -0.04878 0.22732 -0.03021 0.23473 C -0.01163 0.24213 -0.00677 0.22014 -0.00226 0.23635 C 0.00226 0.25255 -0.00521 0.31783 -0.00347 0.33241 C -0.00174 0.34699 0.00729 0.325 0.00816 0.32454 C 0.00903 0.32408 0.00556 0.32662 0.00226 0.3294 " pathEditMode="relative" ptsTypes="aaaaaaaaA">
                                      <p:cBhvr>
                                        <p:cTn id="17" dur="2000" fill="hold"/>
                                        <p:tgtEl>
                                          <p:spTgt spid="93188"/>
                                        </p:tgtEl>
                                        <p:attrNameLst>
                                          <p:attrName>ppt_x</p:attrName>
                                          <p:attrName>ppt_y</p:attrName>
                                        </p:attrNameLst>
                                      </p:cBhvr>
                                    </p:animMotion>
                                  </p:childTnLst>
                                </p:cTn>
                              </p:par>
                            </p:childTnLst>
                          </p:cTn>
                        </p:par>
                        <p:par>
                          <p:cTn id="18" fill="hold" nodeType="afterGroup">
                            <p:stCondLst>
                              <p:cond delay="2000"/>
                            </p:stCondLst>
                            <p:childTnLst>
                              <p:par>
                                <p:cTn id="19" presetID="3" presetClass="exit" presetSubtype="10" fill="hold" nodeType="afterEffect">
                                  <p:stCondLst>
                                    <p:cond delay="0"/>
                                  </p:stCondLst>
                                  <p:childTnLst>
                                    <p:animEffect transition="out" filter="blinds(horizontal)">
                                      <p:cBhvr>
                                        <p:cTn id="20" dur="500"/>
                                        <p:tgtEl>
                                          <p:spTgt spid="93188"/>
                                        </p:tgtEl>
                                      </p:cBhvr>
                                    </p:animEffect>
                                    <p:set>
                                      <p:cBhvr>
                                        <p:cTn id="21" dur="1" fill="hold">
                                          <p:stCondLst>
                                            <p:cond delay="499"/>
                                          </p:stCondLst>
                                        </p:cTn>
                                        <p:tgtEl>
                                          <p:spTgt spid="93188"/>
                                        </p:tgtEl>
                                        <p:attrNameLst>
                                          <p:attrName>style.visibility</p:attrName>
                                        </p:attrNameLst>
                                      </p:cBhvr>
                                      <p:to>
                                        <p:strVal val="hidden"/>
                                      </p:to>
                                    </p:set>
                                  </p:childTnLst>
                                </p:cTn>
                              </p:par>
                              <p:par>
                                <p:cTn id="22" presetID="1" presetClass="entr" presetSubtype="0" fill="hold" grpId="0" nodeType="withEffect">
                                  <p:stCondLst>
                                    <p:cond delay="0"/>
                                  </p:stCondLst>
                                  <p:childTnLst>
                                    <p:set>
                                      <p:cBhvr>
                                        <p:cTn id="23" dur="1" fill="hold">
                                          <p:stCondLst>
                                            <p:cond delay="0"/>
                                          </p:stCondLst>
                                        </p:cTn>
                                        <p:tgtEl>
                                          <p:spTgt spid="93191"/>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0" presetClass="path" presetSubtype="0" accel="50000" decel="50000" fill="hold" nodeType="clickEffect">
                                  <p:stCondLst>
                                    <p:cond delay="0"/>
                                  </p:stCondLst>
                                  <p:childTnLst>
                                    <p:animMotion origin="layout" path="M -0.05556 0.01435 C -0.09532 0.03333 -0.1349 0.05231 -0.15104 0.05925 " pathEditMode="relative" ptsTypes="aA">
                                      <p:cBhvr>
                                        <p:cTn id="27" dur="2000" fill="hold"/>
                                        <p:tgtEl>
                                          <p:spTgt spid="93189"/>
                                        </p:tgtEl>
                                        <p:attrNameLst>
                                          <p:attrName>ppt_x</p:attrName>
                                          <p:attrName>ppt_y</p:attrName>
                                        </p:attrNameLst>
                                      </p:cBhvr>
                                    </p:animMotion>
                                  </p:childTnLst>
                                </p:cTn>
                              </p:par>
                            </p:childTnLst>
                          </p:cTn>
                        </p:par>
                      </p:childTnLst>
                    </p:cTn>
                  </p:par>
                  <p:par>
                    <p:cTn id="28" fill="hold" nodeType="clickPar">
                      <p:stCondLst>
                        <p:cond delay="indefinite"/>
                      </p:stCondLst>
                      <p:childTnLst>
                        <p:par>
                          <p:cTn id="29" fill="hold" nodeType="withGroup">
                            <p:stCondLst>
                              <p:cond delay="0"/>
                            </p:stCondLst>
                            <p:childTnLst>
                              <p:par>
                                <p:cTn id="30" presetID="0" presetClass="path" presetSubtype="0" accel="50000" decel="50000" fill="hold" nodeType="clickEffect">
                                  <p:stCondLst>
                                    <p:cond delay="0"/>
                                  </p:stCondLst>
                                  <p:childTnLst>
                                    <p:animMotion origin="layout" path="M -0.15104 0.05925 C -0.17483 0.13217 -0.19844 0.20509 -0.20799 0.23587 " pathEditMode="relative" ptsTypes="aA">
                                      <p:cBhvr>
                                        <p:cTn id="31" dur="2000" fill="hold"/>
                                        <p:tgtEl>
                                          <p:spTgt spid="93189"/>
                                        </p:tgtEl>
                                        <p:attrNameLst>
                                          <p:attrName>ppt_x</p:attrName>
                                          <p:attrName>ppt_y</p:attrName>
                                        </p:attrNameLst>
                                      </p:cBhvr>
                                    </p:animMotion>
                                  </p:childTnLst>
                                </p:cTn>
                              </p:par>
                            </p:childTnLst>
                          </p:cTn>
                        </p:par>
                        <p:par>
                          <p:cTn id="32" fill="hold" nodeType="afterGroup">
                            <p:stCondLst>
                              <p:cond delay="2000"/>
                            </p:stCondLst>
                            <p:childTnLst>
                              <p:par>
                                <p:cTn id="33" presetID="1" presetClass="entr" presetSubtype="0" fill="hold" nodeType="afterEffect">
                                  <p:stCondLst>
                                    <p:cond delay="0"/>
                                  </p:stCondLst>
                                  <p:childTnLst>
                                    <p:set>
                                      <p:cBhvr>
                                        <p:cTn id="34" dur="1" fill="hold">
                                          <p:stCondLst>
                                            <p:cond delay="0"/>
                                          </p:stCondLst>
                                        </p:cTn>
                                        <p:tgtEl>
                                          <p:spTgt spid="9319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0" presetClass="path" presetSubtype="0" accel="50000" decel="50000" fill="hold" nodeType="clickEffect">
                                  <p:stCondLst>
                                    <p:cond delay="0"/>
                                  </p:stCondLst>
                                  <p:childTnLst>
                                    <p:animMotion origin="layout" path="M 1.66667E-6 -4.07407E-6 C 0.00521 0.01759 0.01042 0.03542 0.02223 0.04815 C 0.03403 0.06088 0.05695 0.07037 0.07101 0.07593 C 0.08507 0.08148 0.09184 0.08241 0.10712 0.08218 C 0.1224 0.08194 0.14775 0.07963 0.16285 0.07431 C 0.17795 0.06898 0.18733 0.05926 0.19775 0.04954 C 0.20816 0.03982 0.21841 0.0287 0.2257 0.01551 C 0.23299 0.00232 0.23993 -0.01505 0.24184 -0.0294 C 0.24375 -0.04375 0.2441 -0.05417 0.23733 -0.0713 C 0.23056 -0.08843 0.19966 -0.11389 0.20122 -0.13171 C 0.20278 -0.14954 0.23889 -0.17037 0.24653 -0.17824 " pathEditMode="relative" ptsTypes="aaaaaaaaaaA">
                                      <p:cBhvr>
                                        <p:cTn id="38" dur="2000" fill="hold"/>
                                        <p:tgtEl>
                                          <p:spTgt spid="93190"/>
                                        </p:tgtEl>
                                        <p:attrNameLst>
                                          <p:attrName>ppt_x</p:attrName>
                                          <p:attrName>ppt_y</p:attrName>
                                        </p:attrNameLst>
                                      </p:cBhvr>
                                    </p:animMotion>
                                  </p:childTnLst>
                                </p:cTn>
                              </p:par>
                            </p:childTnLst>
                          </p:cTn>
                        </p:par>
                        <p:par>
                          <p:cTn id="39" fill="hold" nodeType="afterGroup">
                            <p:stCondLst>
                              <p:cond delay="2000"/>
                            </p:stCondLst>
                            <p:childTnLst>
                              <p:par>
                                <p:cTn id="40" presetID="3" presetClass="exit" presetSubtype="10" fill="hold" nodeType="afterEffect">
                                  <p:stCondLst>
                                    <p:cond delay="0"/>
                                  </p:stCondLst>
                                  <p:childTnLst>
                                    <p:animEffect transition="out" filter="blinds(horizontal)">
                                      <p:cBhvr>
                                        <p:cTn id="41" dur="500"/>
                                        <p:tgtEl>
                                          <p:spTgt spid="93190"/>
                                        </p:tgtEl>
                                      </p:cBhvr>
                                    </p:animEffect>
                                    <p:set>
                                      <p:cBhvr>
                                        <p:cTn id="42" dur="1" fill="hold">
                                          <p:stCondLst>
                                            <p:cond delay="499"/>
                                          </p:stCondLst>
                                        </p:cTn>
                                        <p:tgtEl>
                                          <p:spTgt spid="93190"/>
                                        </p:tgtEl>
                                        <p:attrNameLst>
                                          <p:attrName>style.visibility</p:attrName>
                                        </p:attrNameLst>
                                      </p:cBhvr>
                                      <p:to>
                                        <p:strVal val="hidden"/>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0" presetClass="path" presetSubtype="0" accel="50000" decel="50000" fill="hold" nodeType="clickEffect">
                                  <p:stCondLst>
                                    <p:cond delay="0"/>
                                  </p:stCondLst>
                                  <p:childTnLst>
                                    <p:animMotion origin="layout" path="M -0.20799 0.23588 C -0.18854 0.3331 -0.16892 0.43032 -0.16146 0.47013 " pathEditMode="relative" ptsTypes="aA">
                                      <p:cBhvr>
                                        <p:cTn id="46" dur="2000" fill="hold"/>
                                        <p:tgtEl>
                                          <p:spTgt spid="93189"/>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9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39713" y="264318"/>
            <a:ext cx="5771620" cy="855663"/>
          </a:xfrm>
        </p:spPr>
        <p:txBody>
          <a:bodyPr/>
          <a:lstStyle/>
          <a:p>
            <a:pPr eaLnBrk="1" hangingPunct="1"/>
            <a:r>
              <a:rPr lang="en-GB" dirty="0"/>
              <a:t>Token Cycling</a:t>
            </a:r>
          </a:p>
        </p:txBody>
      </p:sp>
      <p:pic>
        <p:nvPicPr>
          <p:cNvPr id="45059" name="Picture 3" descr="trani"/>
          <p:cNvPicPr>
            <a:picLocks noGrp="1" noChangeAspect="1" noChangeArrowheads="1" noCrop="1"/>
          </p:cNvPicPr>
          <p:nvPr>
            <p:ph sz="half" idx="2"/>
          </p:nvPr>
        </p:nvPicPr>
        <p:blipFill>
          <a:blip r:embed="rId2" cstate="print">
            <a:extLst>
              <a:ext uri="{28A0092B-C50C-407E-A947-70E740481C1C}">
                <a14:useLocalDpi xmlns:a14="http://schemas.microsoft.com/office/drawing/2010/main" xmlns="" val="0"/>
              </a:ext>
            </a:extLst>
          </a:blip>
          <a:srcRect/>
          <a:stretch>
            <a:fillRect/>
          </a:stretch>
        </p:blipFill>
        <p:spPr>
          <a:xfrm>
            <a:off x="2117725" y="1119981"/>
            <a:ext cx="4964113" cy="5300662"/>
          </a:xfrm>
          <a:noFill/>
        </p:spPr>
      </p:pic>
    </p:spTree>
    <p:extLst>
      <p:ext uri="{BB962C8B-B14F-4D97-AF65-F5344CB8AC3E}">
        <p14:creationId xmlns:p14="http://schemas.microsoft.com/office/powerpoint/2010/main" xmlns="" val="917340842"/>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68313" y="408782"/>
            <a:ext cx="4395787" cy="855662"/>
          </a:xfrm>
        </p:spPr>
        <p:txBody>
          <a:bodyPr/>
          <a:lstStyle/>
          <a:p>
            <a:pPr eaLnBrk="1" hangingPunct="1"/>
            <a:r>
              <a:rPr lang="en-US" dirty="0"/>
              <a:t>Token Issues</a:t>
            </a:r>
          </a:p>
        </p:txBody>
      </p:sp>
      <p:sp>
        <p:nvSpPr>
          <p:cNvPr id="46083" name="Rectangle 3"/>
          <p:cNvSpPr>
            <a:spLocks noGrp="1" noChangeArrowheads="1"/>
          </p:cNvSpPr>
          <p:nvPr>
            <p:ph type="body" idx="1"/>
          </p:nvPr>
        </p:nvSpPr>
        <p:spPr>
          <a:xfrm>
            <a:off x="468313" y="1314186"/>
            <a:ext cx="8424862" cy="4608513"/>
          </a:xfrm>
        </p:spPr>
        <p:txBody>
          <a:bodyPr/>
          <a:lstStyle/>
          <a:p>
            <a:pPr eaLnBrk="1" hangingPunct="1"/>
            <a:r>
              <a:rPr lang="en-US" sz="2800" dirty="0">
                <a:solidFill>
                  <a:srgbClr val="031F43"/>
                </a:solidFill>
                <a:latin typeface="Arial"/>
                <a:cs typeface="Arial"/>
              </a:rPr>
              <a:t>The system has very good control, but is complex in implementation</a:t>
            </a:r>
          </a:p>
          <a:p>
            <a:pPr eaLnBrk="1" hangingPunct="1"/>
            <a:r>
              <a:rPr lang="en-US" sz="2800" dirty="0">
                <a:solidFill>
                  <a:srgbClr val="031F43"/>
                </a:solidFill>
                <a:latin typeface="Arial"/>
                <a:cs typeface="Arial"/>
              </a:rPr>
              <a:t>If token is lost or </a:t>
            </a:r>
            <a:r>
              <a:rPr lang="en-US" sz="2800" dirty="0" smtClean="0">
                <a:solidFill>
                  <a:srgbClr val="031F43"/>
                </a:solidFill>
                <a:latin typeface="Arial"/>
                <a:cs typeface="Arial"/>
              </a:rPr>
              <a:t>mutilate, </a:t>
            </a:r>
            <a:r>
              <a:rPr lang="en-US" sz="2800" dirty="0">
                <a:solidFill>
                  <a:srgbClr val="031F43"/>
                </a:solidFill>
                <a:latin typeface="Arial"/>
                <a:cs typeface="Arial"/>
              </a:rPr>
              <a:t>a member of the network must replace the token</a:t>
            </a:r>
          </a:p>
          <a:p>
            <a:pPr lvl="1" eaLnBrk="1" hangingPunct="1"/>
            <a:r>
              <a:rPr lang="en-US" dirty="0">
                <a:solidFill>
                  <a:srgbClr val="031F43"/>
                </a:solidFill>
                <a:latin typeface="Arial"/>
                <a:cs typeface="Arial"/>
              </a:rPr>
              <a:t>Usually automatic after some specified wait time</a:t>
            </a:r>
          </a:p>
          <a:p>
            <a:pPr eaLnBrk="1" hangingPunct="1"/>
            <a:r>
              <a:rPr lang="en-US" sz="2800" dirty="0">
                <a:solidFill>
                  <a:srgbClr val="031F43"/>
                </a:solidFill>
                <a:latin typeface="Arial"/>
                <a:cs typeface="Arial"/>
              </a:rPr>
              <a:t>System is deterministic</a:t>
            </a:r>
          </a:p>
          <a:p>
            <a:pPr lvl="1" eaLnBrk="1" hangingPunct="1"/>
            <a:r>
              <a:rPr lang="en-US" dirty="0">
                <a:solidFill>
                  <a:srgbClr val="031F43"/>
                </a:solidFill>
                <a:latin typeface="Arial"/>
                <a:cs typeface="Arial"/>
              </a:rPr>
              <a:t>That means that if a station has higher priority traffic to send, the system can deal with it.</a:t>
            </a:r>
          </a:p>
        </p:txBody>
      </p:sp>
    </p:spTree>
    <p:extLst>
      <p:ext uri="{BB962C8B-B14F-4D97-AF65-F5344CB8AC3E}">
        <p14:creationId xmlns:p14="http://schemas.microsoft.com/office/powerpoint/2010/main" xmlns="" val="1970149193"/>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608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608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608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60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203200" y="218809"/>
            <a:ext cx="6417733" cy="855663"/>
          </a:xfrm>
        </p:spPr>
        <p:txBody>
          <a:bodyPr/>
          <a:lstStyle/>
          <a:p>
            <a:pPr eaLnBrk="1" hangingPunct="1"/>
            <a:r>
              <a:rPr lang="en-GB" sz="3200" dirty="0">
                <a:latin typeface="Times New Roman" charset="0"/>
              </a:rPr>
              <a:t>Token Ring to Ethernet Migration</a:t>
            </a:r>
            <a:endParaRPr lang="en-US" sz="3200" dirty="0">
              <a:latin typeface="Times New Roman" charset="0"/>
            </a:endParaRPr>
          </a:p>
        </p:txBody>
      </p:sp>
      <p:sp>
        <p:nvSpPr>
          <p:cNvPr id="47107" name="Rectangle 3"/>
          <p:cNvSpPr>
            <a:spLocks noGrp="1" noChangeArrowheads="1"/>
          </p:cNvSpPr>
          <p:nvPr>
            <p:ph type="body" sz="half" idx="1"/>
          </p:nvPr>
        </p:nvSpPr>
        <p:spPr>
          <a:xfrm>
            <a:off x="468313" y="1128447"/>
            <a:ext cx="8424862" cy="1223963"/>
          </a:xfrm>
        </p:spPr>
        <p:txBody>
          <a:bodyPr/>
          <a:lstStyle/>
          <a:p>
            <a:pPr eaLnBrk="1" hangingPunct="1"/>
            <a:r>
              <a:rPr lang="en-GB" sz="2800" dirty="0">
                <a:latin typeface="Times New Roman" charset="0"/>
              </a:rPr>
              <a:t>The final goal of migration is a </a:t>
            </a:r>
            <a:r>
              <a:rPr lang="en-GB" sz="2800" b="1" dirty="0">
                <a:solidFill>
                  <a:srgbClr val="0000FF"/>
                </a:solidFill>
                <a:latin typeface="Times New Roman" charset="0"/>
              </a:rPr>
              <a:t>switched Ethernet</a:t>
            </a:r>
            <a:r>
              <a:rPr lang="en-GB" sz="2800" dirty="0">
                <a:latin typeface="Times New Roman" charset="0"/>
              </a:rPr>
              <a:t>.</a:t>
            </a:r>
          </a:p>
          <a:p>
            <a:pPr eaLnBrk="1" hangingPunct="1"/>
            <a:r>
              <a:rPr lang="en-GB" sz="2800" dirty="0">
                <a:latin typeface="Times New Roman" charset="0"/>
              </a:rPr>
              <a:t>A few issues to consolidate: cabling, frame size, etc.</a:t>
            </a:r>
          </a:p>
        </p:txBody>
      </p:sp>
      <p:pic>
        <p:nvPicPr>
          <p:cNvPr id="47108" name="Picture 4" descr="trh_bc2"/>
          <p:cNvPicPr>
            <a:picLocks noGrp="1" noChangeAspect="1" noChangeArrowheads="1"/>
          </p:cNvPicPr>
          <p:nvPr>
            <p:ph sz="half" idx="2"/>
          </p:nvPr>
        </p:nvPicPr>
        <p:blipFill>
          <a:blip r:embed="rId2" cstate="print">
            <a:extLst>
              <a:ext uri="{28A0092B-C50C-407E-A947-70E740481C1C}">
                <a14:useLocalDpi xmlns:a14="http://schemas.microsoft.com/office/drawing/2010/main" xmlns="" val="0"/>
              </a:ext>
            </a:extLst>
          </a:blip>
          <a:srcRect/>
          <a:stretch>
            <a:fillRect/>
          </a:stretch>
        </p:blipFill>
        <p:spPr>
          <a:xfrm>
            <a:off x="468313" y="2679701"/>
            <a:ext cx="8316913" cy="3146425"/>
          </a:xfrm>
          <a:noFill/>
        </p:spPr>
      </p:pic>
    </p:spTree>
    <p:extLst>
      <p:ext uri="{BB962C8B-B14F-4D97-AF65-F5344CB8AC3E}">
        <p14:creationId xmlns:p14="http://schemas.microsoft.com/office/powerpoint/2010/main" xmlns="" val="247605216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0" y="387350"/>
            <a:ext cx="9431867" cy="1225550"/>
          </a:xfrm>
        </p:spPr>
        <p:txBody>
          <a:bodyPr/>
          <a:lstStyle/>
          <a:p>
            <a:pPr eaLnBrk="1" hangingPunct="1"/>
            <a:r>
              <a:rPr lang="en-GB" sz="4000" dirty="0"/>
              <a:t>FDDI</a:t>
            </a:r>
            <a:br>
              <a:rPr lang="en-GB" sz="4000" dirty="0"/>
            </a:br>
            <a:r>
              <a:rPr lang="en-GB" sz="4000" dirty="0"/>
              <a:t>(Fibre Distributed Data Interface)</a:t>
            </a:r>
            <a:endParaRPr lang="en-US" sz="4000" dirty="0"/>
          </a:p>
        </p:txBody>
      </p:sp>
      <p:pic>
        <p:nvPicPr>
          <p:cNvPr id="48131" name="Picture 3"/>
          <p:cNvPicPr>
            <a:picLocks noGrp="1" noChangeAspect="1" noChangeArrowheads="1"/>
          </p:cNvPicPr>
          <p:nvPr>
            <p:ph idx="1"/>
          </p:nvPr>
        </p:nvPicPr>
        <p:blipFill>
          <a:blip r:embed="rId2" cstate="print">
            <a:extLst>
              <a:ext uri="{28A0092B-C50C-407E-A947-70E740481C1C}">
                <a14:useLocalDpi xmlns:a14="http://schemas.microsoft.com/office/drawing/2010/main" xmlns="" val="0"/>
              </a:ext>
            </a:extLst>
          </a:blip>
          <a:srcRect/>
          <a:stretch>
            <a:fillRect/>
          </a:stretch>
        </p:blipFill>
        <p:spPr>
          <a:xfrm>
            <a:off x="214314" y="1799167"/>
            <a:ext cx="6384925" cy="4025900"/>
          </a:xfrm>
          <a:noFill/>
        </p:spPr>
      </p:pic>
      <p:sp>
        <p:nvSpPr>
          <p:cNvPr id="48132" name="Text Box 4"/>
          <p:cNvSpPr txBox="1">
            <a:spLocks noChangeArrowheads="1"/>
          </p:cNvSpPr>
          <p:nvPr/>
        </p:nvSpPr>
        <p:spPr bwMode="auto">
          <a:xfrm>
            <a:off x="5192184" y="1990725"/>
            <a:ext cx="3980577" cy="83099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buFontTx/>
              <a:buChar char="•"/>
            </a:pPr>
            <a:r>
              <a:rPr lang="en-GB" dirty="0">
                <a:solidFill>
                  <a:srgbClr val="031F43"/>
                </a:solidFill>
                <a:latin typeface="Arial"/>
                <a:cs typeface="Arial"/>
              </a:rPr>
              <a:t> 100Mbps Token Ring pass</a:t>
            </a:r>
          </a:p>
          <a:p>
            <a:pPr eaLnBrk="1" hangingPunct="1">
              <a:buFontTx/>
              <a:buChar char="•"/>
            </a:pPr>
            <a:r>
              <a:rPr lang="en-GB" dirty="0">
                <a:solidFill>
                  <a:srgbClr val="031F43"/>
                </a:solidFill>
                <a:latin typeface="Arial"/>
                <a:cs typeface="Arial"/>
              </a:rPr>
              <a:t> Dual ring with fibre optics</a:t>
            </a:r>
          </a:p>
        </p:txBody>
      </p:sp>
    </p:spTree>
    <p:extLst>
      <p:ext uri="{BB962C8B-B14F-4D97-AF65-F5344CB8AC3E}">
        <p14:creationId xmlns:p14="http://schemas.microsoft.com/office/powerpoint/2010/main" xmlns="" val="3315343747"/>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549275" y="107575"/>
            <a:ext cx="8042276" cy="1585757"/>
          </a:xfrm>
        </p:spPr>
        <p:txBody>
          <a:bodyPr/>
          <a:lstStyle/>
          <a:p>
            <a:pPr eaLnBrk="1" hangingPunct="1"/>
            <a:r>
              <a:rPr lang="en-GB" dirty="0"/>
              <a:t>Dual Ring</a:t>
            </a:r>
          </a:p>
        </p:txBody>
      </p:sp>
      <p:sp>
        <p:nvSpPr>
          <p:cNvPr id="49155" name="Rectangle 3"/>
          <p:cNvSpPr>
            <a:spLocks noGrp="1" noChangeArrowheads="1"/>
          </p:cNvSpPr>
          <p:nvPr>
            <p:ph type="body" idx="1"/>
          </p:nvPr>
        </p:nvSpPr>
        <p:spPr>
          <a:xfrm>
            <a:off x="611188" y="2205038"/>
            <a:ext cx="8281987" cy="3890962"/>
          </a:xfrm>
        </p:spPr>
        <p:txBody>
          <a:bodyPr/>
          <a:lstStyle/>
          <a:p>
            <a:pPr eaLnBrk="1" hangingPunct="1"/>
            <a:r>
              <a:rPr lang="en-GB" dirty="0">
                <a:solidFill>
                  <a:srgbClr val="031F43"/>
                </a:solidFill>
                <a:latin typeface="Arial"/>
                <a:cs typeface="Arial"/>
              </a:rPr>
              <a:t>Traffic on two rings flow in opposite directions.</a:t>
            </a:r>
          </a:p>
          <a:p>
            <a:pPr eaLnBrk="1" hangingPunct="1"/>
            <a:r>
              <a:rPr lang="en-GB" dirty="0">
                <a:solidFill>
                  <a:srgbClr val="031F43"/>
                </a:solidFill>
                <a:latin typeface="Arial"/>
                <a:cs typeface="Arial"/>
              </a:rPr>
              <a:t>During normal transmission, the primary ring is used and the secondary ring remains idle.</a:t>
            </a:r>
          </a:p>
          <a:p>
            <a:pPr eaLnBrk="1" hangingPunct="1"/>
            <a:r>
              <a:rPr lang="en-GB" dirty="0">
                <a:solidFill>
                  <a:srgbClr val="031F43"/>
                </a:solidFill>
                <a:latin typeface="Arial"/>
                <a:cs typeface="Arial"/>
              </a:rPr>
              <a:t>Dual ring provides superior reliability and robustness.</a:t>
            </a:r>
          </a:p>
        </p:txBody>
      </p:sp>
    </p:spTree>
    <p:extLst>
      <p:ext uri="{BB962C8B-B14F-4D97-AF65-F5344CB8AC3E}">
        <p14:creationId xmlns:p14="http://schemas.microsoft.com/office/powerpoint/2010/main" xmlns="" val="1144726631"/>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91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684213" y="692150"/>
            <a:ext cx="7772400" cy="855663"/>
          </a:xfrm>
        </p:spPr>
        <p:txBody>
          <a:bodyPr/>
          <a:lstStyle/>
          <a:p>
            <a:pPr eaLnBrk="1" hangingPunct="1"/>
            <a:r>
              <a:rPr lang="en-GB" sz="3200" dirty="0"/>
              <a:t>Get to know about fibre! (1)</a:t>
            </a:r>
          </a:p>
        </p:txBody>
      </p:sp>
      <p:sp>
        <p:nvSpPr>
          <p:cNvPr id="99331" name="Rectangle 3"/>
          <p:cNvSpPr>
            <a:spLocks noGrp="1" noChangeArrowheads="1"/>
          </p:cNvSpPr>
          <p:nvPr>
            <p:ph type="body" sz="half" idx="1"/>
          </p:nvPr>
        </p:nvSpPr>
        <p:spPr>
          <a:xfrm>
            <a:off x="179388" y="1844675"/>
            <a:ext cx="4752975" cy="1368425"/>
          </a:xfrm>
        </p:spPr>
        <p:txBody>
          <a:bodyPr>
            <a:normAutofit fontScale="85000" lnSpcReduction="20000"/>
          </a:bodyPr>
          <a:lstStyle/>
          <a:p>
            <a:pPr eaLnBrk="1" hangingPunct="1"/>
            <a:r>
              <a:rPr lang="en-GB" sz="2400" dirty="0">
                <a:solidFill>
                  <a:srgbClr val="031F43"/>
                </a:solidFill>
                <a:latin typeface="Arial"/>
                <a:cs typeface="Arial"/>
              </a:rPr>
              <a:t>Big capacity  (~ 50Tbps!!!)</a:t>
            </a:r>
          </a:p>
          <a:p>
            <a:pPr eaLnBrk="1" hangingPunct="1"/>
            <a:r>
              <a:rPr lang="en-GB" sz="2400" dirty="0">
                <a:solidFill>
                  <a:srgbClr val="031F43"/>
                </a:solidFill>
                <a:latin typeface="Arial"/>
                <a:cs typeface="Arial"/>
              </a:rPr>
              <a:t>Long distance transmission</a:t>
            </a:r>
          </a:p>
          <a:p>
            <a:pPr eaLnBrk="1" hangingPunct="1"/>
            <a:r>
              <a:rPr lang="en-GB" sz="2400" dirty="0">
                <a:solidFill>
                  <a:srgbClr val="031F43"/>
                </a:solidFill>
                <a:latin typeface="Arial"/>
                <a:cs typeface="Arial"/>
              </a:rPr>
              <a:t>Low error rate</a:t>
            </a:r>
          </a:p>
        </p:txBody>
      </p:sp>
      <p:pic>
        <p:nvPicPr>
          <p:cNvPr id="51204" name="Picture 4" descr="image"/>
          <p:cNvPicPr>
            <a:picLocks noGrp="1" noChangeAspect="1" noChangeArrowheads="1"/>
          </p:cNvPicPr>
          <p:nvPr>
            <p:ph sz="quarter" idx="2"/>
          </p:nvPr>
        </p:nvPicPr>
        <p:blipFill>
          <a:blip r:embed="rId2" cstate="print">
            <a:extLst>
              <a:ext uri="{28A0092B-C50C-407E-A947-70E740481C1C}">
                <a14:useLocalDpi xmlns:a14="http://schemas.microsoft.com/office/drawing/2010/main" xmlns="" val="0"/>
              </a:ext>
            </a:extLst>
          </a:blip>
          <a:srcRect/>
          <a:stretch>
            <a:fillRect/>
          </a:stretch>
        </p:blipFill>
        <p:spPr>
          <a:xfrm>
            <a:off x="0" y="3319463"/>
            <a:ext cx="5219700" cy="3538537"/>
          </a:xfrm>
          <a:noFill/>
        </p:spPr>
      </p:pic>
      <p:pic>
        <p:nvPicPr>
          <p:cNvPr id="51205" name="Picture 5" descr="fibre_optics"/>
          <p:cNvPicPr>
            <a:picLocks noGrp="1" noChangeAspect="1" noChangeArrowheads="1"/>
          </p:cNvPicPr>
          <p:nvPr>
            <p:ph sz="quarter" idx="3"/>
          </p:nvPr>
        </p:nvPicPr>
        <p:blipFill>
          <a:blip r:embed="rId3" cstate="print">
            <a:extLst>
              <a:ext uri="{28A0092B-C50C-407E-A947-70E740481C1C}">
                <a14:useLocalDpi xmlns:a14="http://schemas.microsoft.com/office/drawing/2010/main" xmlns="" val="0"/>
              </a:ext>
            </a:extLst>
          </a:blip>
          <a:srcRect/>
          <a:stretch>
            <a:fillRect/>
          </a:stretch>
        </p:blipFill>
        <p:spPr>
          <a:xfrm>
            <a:off x="5148263" y="1700213"/>
            <a:ext cx="4032250" cy="5157787"/>
          </a:xfrm>
          <a:noFill/>
        </p:spPr>
      </p:pic>
    </p:spTree>
    <p:extLst>
      <p:ext uri="{BB962C8B-B14F-4D97-AF65-F5344CB8AC3E}">
        <p14:creationId xmlns:p14="http://schemas.microsoft.com/office/powerpoint/2010/main" xmlns="" val="254221476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933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93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684213" y="701675"/>
            <a:ext cx="7772400" cy="855663"/>
          </a:xfrm>
          <a:noFill/>
        </p:spPr>
        <p:txBody>
          <a:bodyPr/>
          <a:lstStyle/>
          <a:p>
            <a:pPr eaLnBrk="1" hangingPunct="1"/>
            <a:r>
              <a:rPr lang="en-GB" sz="3200" dirty="0"/>
              <a:t>Get to know about fibre! (2)</a:t>
            </a:r>
          </a:p>
        </p:txBody>
      </p:sp>
      <p:sp>
        <p:nvSpPr>
          <p:cNvPr id="52227" name="Rectangle 3"/>
          <p:cNvSpPr>
            <a:spLocks noGrp="1" noChangeArrowheads="1"/>
          </p:cNvSpPr>
          <p:nvPr>
            <p:ph type="body" sz="half" idx="1"/>
          </p:nvPr>
        </p:nvSpPr>
        <p:spPr>
          <a:xfrm>
            <a:off x="323851" y="1628775"/>
            <a:ext cx="4895850" cy="2879725"/>
          </a:xfrm>
        </p:spPr>
        <p:txBody>
          <a:bodyPr>
            <a:normAutofit fontScale="92500" lnSpcReduction="10000"/>
          </a:bodyPr>
          <a:lstStyle/>
          <a:p>
            <a:pPr eaLnBrk="1" hangingPunct="1"/>
            <a:r>
              <a:rPr lang="en-GB" sz="2800" dirty="0">
                <a:solidFill>
                  <a:srgbClr val="031F43"/>
                </a:solidFill>
                <a:latin typeface="Arial"/>
                <a:cs typeface="Arial"/>
              </a:rPr>
              <a:t>Light pulses are not affected by random radiation in the environment. </a:t>
            </a:r>
          </a:p>
          <a:p>
            <a:pPr eaLnBrk="1" hangingPunct="1"/>
            <a:r>
              <a:rPr lang="en-GB" sz="2800" dirty="0">
                <a:solidFill>
                  <a:srgbClr val="031F43"/>
                </a:solidFill>
                <a:latin typeface="Arial"/>
                <a:cs typeface="Arial"/>
              </a:rPr>
              <a:t>Secure (Taps in the line can be easily detected.)</a:t>
            </a:r>
          </a:p>
          <a:p>
            <a:pPr eaLnBrk="1" hangingPunct="1"/>
            <a:r>
              <a:rPr lang="en-GB" sz="2800" dirty="0">
                <a:solidFill>
                  <a:srgbClr val="031F43"/>
                </a:solidFill>
                <a:latin typeface="Arial"/>
                <a:cs typeface="Arial"/>
              </a:rPr>
              <a:t>Streamlined installation.</a:t>
            </a:r>
          </a:p>
        </p:txBody>
      </p:sp>
      <p:pic>
        <p:nvPicPr>
          <p:cNvPr id="52228" name="Picture 4" descr="_CORNG2"/>
          <p:cNvPicPr>
            <a:picLocks noGrp="1" noChangeAspect="1" noChangeArrowheads="1"/>
          </p:cNvPicPr>
          <p:nvPr>
            <p:ph sz="half" idx="2"/>
          </p:nvPr>
        </p:nvPicPr>
        <p:blipFill>
          <a:blip r:embed="rId2" cstate="print">
            <a:extLst>
              <a:ext uri="{28A0092B-C50C-407E-A947-70E740481C1C}">
                <a14:useLocalDpi xmlns:a14="http://schemas.microsoft.com/office/drawing/2010/main" xmlns="" val="0"/>
              </a:ext>
            </a:extLst>
          </a:blip>
          <a:srcRect/>
          <a:stretch>
            <a:fillRect/>
          </a:stretch>
        </p:blipFill>
        <p:spPr>
          <a:xfrm>
            <a:off x="5435600" y="1633538"/>
            <a:ext cx="3779838" cy="5251450"/>
          </a:xfrm>
          <a:noFill/>
        </p:spPr>
      </p:pic>
      <p:sp>
        <p:nvSpPr>
          <p:cNvPr id="100357" name="Text Box 5"/>
          <p:cNvSpPr txBox="1">
            <a:spLocks noChangeArrowheads="1"/>
          </p:cNvSpPr>
          <p:nvPr/>
        </p:nvSpPr>
        <p:spPr bwMode="auto">
          <a:xfrm>
            <a:off x="663576" y="4631796"/>
            <a:ext cx="4556125" cy="10156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2000" dirty="0">
                <a:solidFill>
                  <a:schemeClr val="tx2">
                    <a:lumMod val="50000"/>
                    <a:lumOff val="50000"/>
                  </a:schemeClr>
                </a:solidFill>
                <a:latin typeface="Arial"/>
                <a:cs typeface="Arial"/>
              </a:rPr>
              <a:t>Fibre takes a lot less room. Any one of these copper bundles can be replaced by one fibre strand.</a:t>
            </a:r>
          </a:p>
        </p:txBody>
      </p:sp>
    </p:spTree>
    <p:extLst>
      <p:ext uri="{BB962C8B-B14F-4D97-AF65-F5344CB8AC3E}">
        <p14:creationId xmlns:p14="http://schemas.microsoft.com/office/powerpoint/2010/main" xmlns="" val="3752518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03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549275" y="107575"/>
            <a:ext cx="8042276" cy="1755091"/>
          </a:xfrm>
        </p:spPr>
        <p:txBody>
          <a:bodyPr/>
          <a:lstStyle/>
          <a:p>
            <a:pPr eaLnBrk="1" hangingPunct="1"/>
            <a:r>
              <a:rPr lang="en-GB" dirty="0"/>
              <a:t>Network Devices</a:t>
            </a:r>
            <a:endParaRPr lang="en-US" dirty="0"/>
          </a:p>
        </p:txBody>
      </p:sp>
      <p:sp>
        <p:nvSpPr>
          <p:cNvPr id="53251" name="Rectangle 3"/>
          <p:cNvSpPr>
            <a:spLocks noGrp="1" noChangeArrowheads="1"/>
          </p:cNvSpPr>
          <p:nvPr>
            <p:ph type="body" idx="1"/>
          </p:nvPr>
        </p:nvSpPr>
        <p:spPr>
          <a:xfrm>
            <a:off x="549275" y="2302933"/>
            <a:ext cx="8042276" cy="2032000"/>
          </a:xfrm>
        </p:spPr>
        <p:txBody>
          <a:bodyPr>
            <a:noAutofit/>
          </a:bodyPr>
          <a:lstStyle/>
          <a:p>
            <a:pPr eaLnBrk="1" hangingPunct="1"/>
            <a:r>
              <a:rPr lang="en-GB" sz="3200" dirty="0">
                <a:solidFill>
                  <a:srgbClr val="12252C"/>
                </a:solidFill>
                <a:latin typeface="Arial"/>
                <a:cs typeface="Arial"/>
              </a:rPr>
              <a:t>L</a:t>
            </a:r>
            <a:r>
              <a:rPr lang="en-GB" sz="3200" dirty="0" smtClean="0">
                <a:solidFill>
                  <a:srgbClr val="12252C"/>
                </a:solidFill>
                <a:latin typeface="Arial"/>
                <a:cs typeface="Arial"/>
              </a:rPr>
              <a:t>ayer 1 device</a:t>
            </a:r>
            <a:r>
              <a:rPr lang="en-GB" sz="3200" dirty="0">
                <a:solidFill>
                  <a:srgbClr val="12252C"/>
                </a:solidFill>
                <a:latin typeface="Arial"/>
                <a:cs typeface="Arial"/>
              </a:rPr>
              <a:t>: Repeater</a:t>
            </a:r>
          </a:p>
          <a:p>
            <a:pPr eaLnBrk="1" hangingPunct="1"/>
            <a:r>
              <a:rPr lang="en-GB" sz="3200" dirty="0" smtClean="0">
                <a:solidFill>
                  <a:srgbClr val="12252C"/>
                </a:solidFill>
                <a:latin typeface="Arial"/>
                <a:cs typeface="Arial"/>
              </a:rPr>
              <a:t>Layer 2 </a:t>
            </a:r>
            <a:r>
              <a:rPr lang="en-GB" sz="3200" dirty="0">
                <a:solidFill>
                  <a:srgbClr val="12252C"/>
                </a:solidFill>
                <a:latin typeface="Arial"/>
                <a:cs typeface="Arial"/>
              </a:rPr>
              <a:t>devices: Hub, </a:t>
            </a:r>
            <a:r>
              <a:rPr lang="en-GB" sz="3200" dirty="0" smtClean="0">
                <a:solidFill>
                  <a:srgbClr val="12252C"/>
                </a:solidFill>
                <a:latin typeface="Arial"/>
                <a:cs typeface="Arial"/>
              </a:rPr>
              <a:t>bridge and switch</a:t>
            </a:r>
          </a:p>
          <a:p>
            <a:pPr eaLnBrk="1" hangingPunct="1"/>
            <a:r>
              <a:rPr lang="en-GB" sz="3200" dirty="0" smtClean="0">
                <a:solidFill>
                  <a:srgbClr val="12252C"/>
                </a:solidFill>
                <a:latin typeface="Arial"/>
                <a:cs typeface="Arial"/>
              </a:rPr>
              <a:t>Layer 3 </a:t>
            </a:r>
            <a:r>
              <a:rPr lang="en-GB" sz="3200" dirty="0">
                <a:solidFill>
                  <a:srgbClr val="12252C"/>
                </a:solidFill>
                <a:latin typeface="Arial"/>
                <a:cs typeface="Arial"/>
              </a:rPr>
              <a:t>devices: Router, </a:t>
            </a:r>
            <a:r>
              <a:rPr lang="en-GB" sz="3200" dirty="0" smtClean="0">
                <a:solidFill>
                  <a:srgbClr val="12252C"/>
                </a:solidFill>
                <a:latin typeface="Arial"/>
                <a:cs typeface="Arial"/>
              </a:rPr>
              <a:t>Layer 3 switch and </a:t>
            </a:r>
            <a:r>
              <a:rPr lang="en-GB" sz="3200" dirty="0">
                <a:solidFill>
                  <a:srgbClr val="12252C"/>
                </a:solidFill>
                <a:latin typeface="Arial"/>
                <a:cs typeface="Arial"/>
              </a:rPr>
              <a:t>gateway</a:t>
            </a:r>
            <a:endParaRPr lang="en-US" sz="3200" dirty="0">
              <a:solidFill>
                <a:srgbClr val="12252C"/>
              </a:solidFill>
              <a:latin typeface="Arial"/>
              <a:cs typeface="Arial"/>
            </a:endParaRPr>
          </a:p>
        </p:txBody>
      </p:sp>
    </p:spTree>
    <p:extLst>
      <p:ext uri="{BB962C8B-B14F-4D97-AF65-F5344CB8AC3E}">
        <p14:creationId xmlns:p14="http://schemas.microsoft.com/office/powerpoint/2010/main" xmlns="" val="3118920862"/>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549275" y="107576"/>
            <a:ext cx="4310063" cy="925357"/>
          </a:xfrm>
        </p:spPr>
        <p:txBody>
          <a:bodyPr/>
          <a:lstStyle/>
          <a:p>
            <a:pPr eaLnBrk="1" hangingPunct="1"/>
            <a:r>
              <a:rPr lang="en-GB" dirty="0"/>
              <a:t>Repeater</a:t>
            </a:r>
          </a:p>
        </p:txBody>
      </p:sp>
      <p:sp>
        <p:nvSpPr>
          <p:cNvPr id="54275" name="Rectangle 3"/>
          <p:cNvSpPr>
            <a:spLocks noGrp="1" noChangeArrowheads="1"/>
          </p:cNvSpPr>
          <p:nvPr>
            <p:ph type="body" idx="1"/>
          </p:nvPr>
        </p:nvSpPr>
        <p:spPr>
          <a:xfrm>
            <a:off x="549276" y="2861733"/>
            <a:ext cx="8179594" cy="2743200"/>
          </a:xfrm>
        </p:spPr>
        <p:txBody>
          <a:bodyPr>
            <a:normAutofit fontScale="92500" lnSpcReduction="20000"/>
          </a:bodyPr>
          <a:lstStyle/>
          <a:p>
            <a:pPr eaLnBrk="1" hangingPunct="1">
              <a:lnSpc>
                <a:spcPct val="90000"/>
              </a:lnSpc>
            </a:pPr>
            <a:r>
              <a:rPr lang="en-GB" sz="2800" dirty="0" smtClean="0">
                <a:solidFill>
                  <a:schemeClr val="accent1">
                    <a:lumMod val="50000"/>
                  </a:schemeClr>
                </a:solidFill>
                <a:latin typeface="Arial"/>
                <a:cs typeface="Arial"/>
              </a:rPr>
              <a:t>Operates at Layer 1</a:t>
            </a:r>
          </a:p>
          <a:p>
            <a:pPr>
              <a:lnSpc>
                <a:spcPct val="90000"/>
              </a:lnSpc>
            </a:pPr>
            <a:r>
              <a:rPr lang="en-GB" sz="2800" dirty="0">
                <a:solidFill>
                  <a:schemeClr val="accent1">
                    <a:lumMod val="50000"/>
                  </a:schemeClr>
                </a:solidFill>
                <a:latin typeface="Arial"/>
                <a:cs typeface="Arial"/>
              </a:rPr>
              <a:t>Bi-directional</a:t>
            </a:r>
            <a:r>
              <a:rPr lang="en-GB" sz="2800" dirty="0" smtClean="0">
                <a:solidFill>
                  <a:schemeClr val="accent1">
                    <a:lumMod val="50000"/>
                  </a:schemeClr>
                </a:solidFill>
                <a:latin typeface="Arial"/>
                <a:cs typeface="Arial"/>
              </a:rPr>
              <a:t>.</a:t>
            </a:r>
          </a:p>
          <a:p>
            <a:pPr eaLnBrk="1" hangingPunct="1">
              <a:lnSpc>
                <a:spcPct val="90000"/>
              </a:lnSpc>
            </a:pPr>
            <a:r>
              <a:rPr lang="en-GB" sz="2800" dirty="0" smtClean="0">
                <a:solidFill>
                  <a:schemeClr val="accent1">
                    <a:lumMod val="50000"/>
                  </a:schemeClr>
                </a:solidFill>
                <a:latin typeface="Arial"/>
                <a:cs typeface="Arial"/>
              </a:rPr>
              <a:t>In Ethernet </a:t>
            </a:r>
            <a:r>
              <a:rPr lang="en-GB" sz="2800" dirty="0">
                <a:solidFill>
                  <a:schemeClr val="accent1">
                    <a:lumMod val="50000"/>
                  </a:schemeClr>
                </a:solidFill>
                <a:latin typeface="Arial"/>
                <a:cs typeface="Arial"/>
              </a:rPr>
              <a:t>signal gets weak at the end of its maximum transmission range.</a:t>
            </a:r>
          </a:p>
          <a:p>
            <a:pPr eaLnBrk="1" hangingPunct="1">
              <a:lnSpc>
                <a:spcPct val="90000"/>
              </a:lnSpc>
            </a:pPr>
            <a:r>
              <a:rPr lang="en-GB" sz="2800" dirty="0">
                <a:solidFill>
                  <a:schemeClr val="accent1">
                    <a:lumMod val="50000"/>
                  </a:schemeClr>
                </a:solidFill>
                <a:latin typeface="Arial"/>
                <a:cs typeface="Arial"/>
              </a:rPr>
              <a:t>Repeaters </a:t>
            </a:r>
            <a:r>
              <a:rPr lang="en-GB" sz="2800" dirty="0" smtClean="0">
                <a:solidFill>
                  <a:schemeClr val="accent1">
                    <a:lumMod val="50000"/>
                  </a:schemeClr>
                </a:solidFill>
                <a:latin typeface="Arial"/>
                <a:cs typeface="Arial"/>
              </a:rPr>
              <a:t>improve the signal strength to </a:t>
            </a:r>
            <a:r>
              <a:rPr lang="en-GB" sz="2800" dirty="0">
                <a:solidFill>
                  <a:schemeClr val="accent1">
                    <a:lumMod val="50000"/>
                  </a:schemeClr>
                </a:solidFill>
                <a:latin typeface="Arial"/>
                <a:cs typeface="Arial"/>
              </a:rPr>
              <a:t>its original state and pass it on</a:t>
            </a:r>
            <a:r>
              <a:rPr lang="en-GB" sz="2800" dirty="0" smtClean="0">
                <a:solidFill>
                  <a:schemeClr val="accent1">
                    <a:lumMod val="50000"/>
                  </a:schemeClr>
                </a:solidFill>
                <a:latin typeface="Arial"/>
                <a:cs typeface="Arial"/>
              </a:rPr>
              <a:t>.</a:t>
            </a:r>
            <a:endParaRPr lang="en-GB" sz="2800" dirty="0">
              <a:solidFill>
                <a:schemeClr val="accent1">
                  <a:lumMod val="50000"/>
                </a:schemeClr>
              </a:solidFill>
              <a:latin typeface="Arial"/>
              <a:cs typeface="Arial"/>
            </a:endParaRPr>
          </a:p>
        </p:txBody>
      </p:sp>
      <p:grpSp>
        <p:nvGrpSpPr>
          <p:cNvPr id="2" name="Group 1"/>
          <p:cNvGrpSpPr/>
          <p:nvPr/>
        </p:nvGrpSpPr>
        <p:grpSpPr>
          <a:xfrm>
            <a:off x="809626" y="1419225"/>
            <a:ext cx="7829550" cy="962025"/>
            <a:chOff x="900113" y="5445125"/>
            <a:chExt cx="7829550" cy="962025"/>
          </a:xfrm>
        </p:grpSpPr>
        <p:sp>
          <p:nvSpPr>
            <p:cNvPr id="54276" name="computr3"/>
            <p:cNvSpPr>
              <a:spLocks noEditPoints="1" noChangeArrowheads="1"/>
            </p:cNvSpPr>
            <p:nvPr/>
          </p:nvSpPr>
          <p:spPr bwMode="auto">
            <a:xfrm>
              <a:off x="900113" y="5445125"/>
              <a:ext cx="1277937" cy="776288"/>
            </a:xfrm>
            <a:custGeom>
              <a:avLst/>
              <a:gdLst>
                <a:gd name="T0" fmla="*/ 0 w 21600"/>
                <a:gd name="T1" fmla="*/ 501338253 h 21600"/>
                <a:gd name="T2" fmla="*/ 2147483647 w 21600"/>
                <a:gd name="T3" fmla="*/ 0 h 21600"/>
                <a:gd name="T4" fmla="*/ 2147483647 w 21600"/>
                <a:gd name="T5" fmla="*/ 1002676507 h 21600"/>
                <a:gd name="T6" fmla="*/ 2147483647 w 21600"/>
                <a:gd name="T7" fmla="*/ 501338253 h 21600"/>
                <a:gd name="T8" fmla="*/ 0 60000 65536"/>
                <a:gd name="T9" fmla="*/ 0 60000 65536"/>
                <a:gd name="T10" fmla="*/ 0 60000 65536"/>
                <a:gd name="T11" fmla="*/ 0 60000 65536"/>
                <a:gd name="T12" fmla="*/ 7811 w 21600"/>
                <a:gd name="T13" fmla="*/ 2584 h 21600"/>
                <a:gd name="T14" fmla="*/ 16359 w 21600"/>
                <a:gd name="T15" fmla="*/ 11764 h 21600"/>
              </a:gdLst>
              <a:ahLst/>
              <a:cxnLst>
                <a:cxn ang="T8">
                  <a:pos x="T0" y="T1"/>
                </a:cxn>
                <a:cxn ang="T9">
                  <a:pos x="T2" y="T3"/>
                </a:cxn>
                <a:cxn ang="T10">
                  <a:pos x="T4" y="T5"/>
                </a:cxn>
                <a:cxn ang="T11">
                  <a:pos x="T6" y="T7"/>
                </a:cxn>
              </a:cxnLst>
              <a:rect l="T12" t="T13" r="T14" b="T15"/>
              <a:pathLst>
                <a:path w="21600" h="21600" extrusionOk="0">
                  <a:moveTo>
                    <a:pt x="18250" y="17743"/>
                  </a:moveTo>
                  <a:lnTo>
                    <a:pt x="17557" y="16971"/>
                  </a:lnTo>
                  <a:lnTo>
                    <a:pt x="5429" y="16971"/>
                  </a:lnTo>
                  <a:lnTo>
                    <a:pt x="4736" y="17743"/>
                  </a:lnTo>
                  <a:lnTo>
                    <a:pt x="18250" y="17743"/>
                  </a:lnTo>
                  <a:close/>
                </a:path>
                <a:path w="21600" h="21600" extrusionOk="0">
                  <a:moveTo>
                    <a:pt x="18250" y="17743"/>
                  </a:moveTo>
                  <a:moveTo>
                    <a:pt x="19405" y="19131"/>
                  </a:moveTo>
                  <a:lnTo>
                    <a:pt x="18712" y="18360"/>
                  </a:lnTo>
                  <a:lnTo>
                    <a:pt x="4274" y="18360"/>
                  </a:lnTo>
                  <a:lnTo>
                    <a:pt x="3581" y="19131"/>
                  </a:lnTo>
                  <a:lnTo>
                    <a:pt x="19405" y="19131"/>
                  </a:lnTo>
                  <a:close/>
                </a:path>
                <a:path w="21600" h="21600" extrusionOk="0">
                  <a:moveTo>
                    <a:pt x="19405" y="19131"/>
                  </a:moveTo>
                  <a:moveTo>
                    <a:pt x="20560" y="20520"/>
                  </a:moveTo>
                  <a:lnTo>
                    <a:pt x="19867" y="19749"/>
                  </a:lnTo>
                  <a:lnTo>
                    <a:pt x="3119" y="19749"/>
                  </a:lnTo>
                  <a:lnTo>
                    <a:pt x="2426" y="20520"/>
                  </a:lnTo>
                  <a:lnTo>
                    <a:pt x="20560" y="20520"/>
                  </a:lnTo>
                  <a:close/>
                </a:path>
                <a:path w="21600" h="21600" extrusionOk="0">
                  <a:moveTo>
                    <a:pt x="20560" y="20520"/>
                  </a:moveTo>
                  <a:moveTo>
                    <a:pt x="4620" y="16971"/>
                  </a:moveTo>
                  <a:lnTo>
                    <a:pt x="5313" y="16200"/>
                  </a:lnTo>
                  <a:lnTo>
                    <a:pt x="7624" y="16200"/>
                  </a:lnTo>
                  <a:lnTo>
                    <a:pt x="7624" y="14194"/>
                  </a:lnTo>
                  <a:lnTo>
                    <a:pt x="5891" y="14194"/>
                  </a:lnTo>
                  <a:lnTo>
                    <a:pt x="5891" y="0"/>
                  </a:lnTo>
                  <a:lnTo>
                    <a:pt x="12013" y="0"/>
                  </a:lnTo>
                  <a:lnTo>
                    <a:pt x="18135" y="0"/>
                  </a:lnTo>
                  <a:lnTo>
                    <a:pt x="18135" y="10800"/>
                  </a:lnTo>
                  <a:lnTo>
                    <a:pt x="18135" y="14194"/>
                  </a:lnTo>
                  <a:lnTo>
                    <a:pt x="16402" y="14194"/>
                  </a:lnTo>
                  <a:lnTo>
                    <a:pt x="16402" y="16200"/>
                  </a:lnTo>
                  <a:lnTo>
                    <a:pt x="17788" y="16200"/>
                  </a:lnTo>
                  <a:lnTo>
                    <a:pt x="19059" y="17743"/>
                  </a:lnTo>
                  <a:lnTo>
                    <a:pt x="21022" y="19903"/>
                  </a:lnTo>
                  <a:lnTo>
                    <a:pt x="21253" y="20057"/>
                  </a:lnTo>
                  <a:lnTo>
                    <a:pt x="21369" y="20366"/>
                  </a:lnTo>
                  <a:lnTo>
                    <a:pt x="21600" y="20674"/>
                  </a:lnTo>
                  <a:lnTo>
                    <a:pt x="21600" y="20829"/>
                  </a:lnTo>
                  <a:lnTo>
                    <a:pt x="21600" y="20983"/>
                  </a:lnTo>
                  <a:lnTo>
                    <a:pt x="21600" y="21137"/>
                  </a:lnTo>
                  <a:lnTo>
                    <a:pt x="21600" y="21291"/>
                  </a:lnTo>
                  <a:lnTo>
                    <a:pt x="21484" y="21446"/>
                  </a:lnTo>
                  <a:lnTo>
                    <a:pt x="21369" y="21446"/>
                  </a:lnTo>
                  <a:lnTo>
                    <a:pt x="21138" y="21600"/>
                  </a:lnTo>
                  <a:lnTo>
                    <a:pt x="21022" y="21600"/>
                  </a:lnTo>
                  <a:lnTo>
                    <a:pt x="10973" y="21600"/>
                  </a:lnTo>
                  <a:lnTo>
                    <a:pt x="2079" y="21600"/>
                  </a:lnTo>
                  <a:lnTo>
                    <a:pt x="1848" y="21600"/>
                  </a:lnTo>
                  <a:lnTo>
                    <a:pt x="1733" y="21446"/>
                  </a:lnTo>
                  <a:lnTo>
                    <a:pt x="1617" y="21446"/>
                  </a:lnTo>
                  <a:lnTo>
                    <a:pt x="1502" y="21291"/>
                  </a:lnTo>
                  <a:lnTo>
                    <a:pt x="1386" y="21291"/>
                  </a:lnTo>
                  <a:lnTo>
                    <a:pt x="1386" y="21137"/>
                  </a:lnTo>
                  <a:lnTo>
                    <a:pt x="1386" y="20983"/>
                  </a:lnTo>
                  <a:lnTo>
                    <a:pt x="1386" y="20829"/>
                  </a:lnTo>
                  <a:lnTo>
                    <a:pt x="1502" y="20674"/>
                  </a:lnTo>
                  <a:lnTo>
                    <a:pt x="1617" y="20366"/>
                  </a:lnTo>
                  <a:lnTo>
                    <a:pt x="1733" y="20057"/>
                  </a:lnTo>
                  <a:lnTo>
                    <a:pt x="1964" y="19903"/>
                  </a:lnTo>
                  <a:lnTo>
                    <a:pt x="0" y="19903"/>
                  </a:lnTo>
                  <a:lnTo>
                    <a:pt x="0" y="10800"/>
                  </a:lnTo>
                  <a:lnTo>
                    <a:pt x="0" y="2777"/>
                  </a:lnTo>
                  <a:lnTo>
                    <a:pt x="4620" y="2777"/>
                  </a:lnTo>
                  <a:lnTo>
                    <a:pt x="4620" y="16971"/>
                  </a:lnTo>
                  <a:moveTo>
                    <a:pt x="4620" y="16971"/>
                  </a:moveTo>
                  <a:moveTo>
                    <a:pt x="4620" y="16971"/>
                  </a:moveTo>
                  <a:lnTo>
                    <a:pt x="4158" y="17434"/>
                  </a:lnTo>
                  <a:lnTo>
                    <a:pt x="2541" y="19286"/>
                  </a:lnTo>
                  <a:lnTo>
                    <a:pt x="1964" y="19903"/>
                  </a:lnTo>
                  <a:lnTo>
                    <a:pt x="4620" y="16971"/>
                  </a:lnTo>
                  <a:close/>
                </a:path>
                <a:path w="21600" h="21600" extrusionOk="0">
                  <a:moveTo>
                    <a:pt x="7624" y="2314"/>
                  </a:moveTo>
                  <a:moveTo>
                    <a:pt x="16402" y="2314"/>
                  </a:moveTo>
                  <a:lnTo>
                    <a:pt x="16402" y="11880"/>
                  </a:lnTo>
                  <a:lnTo>
                    <a:pt x="7624" y="11880"/>
                  </a:lnTo>
                  <a:lnTo>
                    <a:pt x="7624" y="2314"/>
                  </a:lnTo>
                  <a:close/>
                </a:path>
                <a:path w="21600" h="21600" extrusionOk="0">
                  <a:moveTo>
                    <a:pt x="578" y="4011"/>
                  </a:moveTo>
                  <a:moveTo>
                    <a:pt x="4043" y="4011"/>
                  </a:moveTo>
                  <a:lnTo>
                    <a:pt x="4043" y="4320"/>
                  </a:lnTo>
                  <a:lnTo>
                    <a:pt x="578" y="4320"/>
                  </a:lnTo>
                  <a:lnTo>
                    <a:pt x="578" y="4011"/>
                  </a:lnTo>
                  <a:close/>
                  <a:moveTo>
                    <a:pt x="7624" y="14194"/>
                  </a:moveTo>
                  <a:lnTo>
                    <a:pt x="16402" y="14194"/>
                  </a:lnTo>
                  <a:lnTo>
                    <a:pt x="16402" y="16200"/>
                  </a:lnTo>
                  <a:lnTo>
                    <a:pt x="7624" y="16200"/>
                  </a:lnTo>
                </a:path>
              </a:pathLst>
            </a:custGeom>
            <a:solidFill>
              <a:srgbClr val="FFFFCC"/>
            </a:solidFill>
            <a:ln w="9525">
              <a:solidFill>
                <a:srgbClr val="000000"/>
              </a:solidFill>
              <a:miter lim="800000"/>
              <a:headEnd/>
              <a:tailEnd/>
            </a:ln>
          </p:spPr>
          <p:txBody>
            <a:bodyPr/>
            <a:lstStyle/>
            <a:p>
              <a:endParaRPr lang="en-US"/>
            </a:p>
          </p:txBody>
        </p:sp>
        <p:sp>
          <p:nvSpPr>
            <p:cNvPr id="54277" name="computr3"/>
            <p:cNvSpPr>
              <a:spLocks noEditPoints="1" noChangeArrowheads="1"/>
            </p:cNvSpPr>
            <p:nvPr/>
          </p:nvSpPr>
          <p:spPr bwMode="auto">
            <a:xfrm>
              <a:off x="7451725" y="5516563"/>
              <a:ext cx="1277938" cy="776287"/>
            </a:xfrm>
            <a:custGeom>
              <a:avLst/>
              <a:gdLst>
                <a:gd name="T0" fmla="*/ 0 w 21600"/>
                <a:gd name="T1" fmla="*/ 501337033 h 21600"/>
                <a:gd name="T2" fmla="*/ 2147483647 w 21600"/>
                <a:gd name="T3" fmla="*/ 0 h 21600"/>
                <a:gd name="T4" fmla="*/ 2147483647 w 21600"/>
                <a:gd name="T5" fmla="*/ 1002672915 h 21600"/>
                <a:gd name="T6" fmla="*/ 2147483647 w 21600"/>
                <a:gd name="T7" fmla="*/ 501337033 h 21600"/>
                <a:gd name="T8" fmla="*/ 0 60000 65536"/>
                <a:gd name="T9" fmla="*/ 0 60000 65536"/>
                <a:gd name="T10" fmla="*/ 0 60000 65536"/>
                <a:gd name="T11" fmla="*/ 0 60000 65536"/>
                <a:gd name="T12" fmla="*/ 7811 w 21600"/>
                <a:gd name="T13" fmla="*/ 2584 h 21600"/>
                <a:gd name="T14" fmla="*/ 16359 w 21600"/>
                <a:gd name="T15" fmla="*/ 11764 h 21600"/>
              </a:gdLst>
              <a:ahLst/>
              <a:cxnLst>
                <a:cxn ang="T8">
                  <a:pos x="T0" y="T1"/>
                </a:cxn>
                <a:cxn ang="T9">
                  <a:pos x="T2" y="T3"/>
                </a:cxn>
                <a:cxn ang="T10">
                  <a:pos x="T4" y="T5"/>
                </a:cxn>
                <a:cxn ang="T11">
                  <a:pos x="T6" y="T7"/>
                </a:cxn>
              </a:cxnLst>
              <a:rect l="T12" t="T13" r="T14" b="T15"/>
              <a:pathLst>
                <a:path w="21600" h="21600" extrusionOk="0">
                  <a:moveTo>
                    <a:pt x="18250" y="17743"/>
                  </a:moveTo>
                  <a:lnTo>
                    <a:pt x="17557" y="16971"/>
                  </a:lnTo>
                  <a:lnTo>
                    <a:pt x="5429" y="16971"/>
                  </a:lnTo>
                  <a:lnTo>
                    <a:pt x="4736" y="17743"/>
                  </a:lnTo>
                  <a:lnTo>
                    <a:pt x="18250" y="17743"/>
                  </a:lnTo>
                  <a:close/>
                </a:path>
                <a:path w="21600" h="21600" extrusionOk="0">
                  <a:moveTo>
                    <a:pt x="18250" y="17743"/>
                  </a:moveTo>
                  <a:moveTo>
                    <a:pt x="19405" y="19131"/>
                  </a:moveTo>
                  <a:lnTo>
                    <a:pt x="18712" y="18360"/>
                  </a:lnTo>
                  <a:lnTo>
                    <a:pt x="4274" y="18360"/>
                  </a:lnTo>
                  <a:lnTo>
                    <a:pt x="3581" y="19131"/>
                  </a:lnTo>
                  <a:lnTo>
                    <a:pt x="19405" y="19131"/>
                  </a:lnTo>
                  <a:close/>
                </a:path>
                <a:path w="21600" h="21600" extrusionOk="0">
                  <a:moveTo>
                    <a:pt x="19405" y="19131"/>
                  </a:moveTo>
                  <a:moveTo>
                    <a:pt x="20560" y="20520"/>
                  </a:moveTo>
                  <a:lnTo>
                    <a:pt x="19867" y="19749"/>
                  </a:lnTo>
                  <a:lnTo>
                    <a:pt x="3119" y="19749"/>
                  </a:lnTo>
                  <a:lnTo>
                    <a:pt x="2426" y="20520"/>
                  </a:lnTo>
                  <a:lnTo>
                    <a:pt x="20560" y="20520"/>
                  </a:lnTo>
                  <a:close/>
                </a:path>
                <a:path w="21600" h="21600" extrusionOk="0">
                  <a:moveTo>
                    <a:pt x="20560" y="20520"/>
                  </a:moveTo>
                  <a:moveTo>
                    <a:pt x="4620" y="16971"/>
                  </a:moveTo>
                  <a:lnTo>
                    <a:pt x="5313" y="16200"/>
                  </a:lnTo>
                  <a:lnTo>
                    <a:pt x="7624" y="16200"/>
                  </a:lnTo>
                  <a:lnTo>
                    <a:pt x="7624" y="14194"/>
                  </a:lnTo>
                  <a:lnTo>
                    <a:pt x="5891" y="14194"/>
                  </a:lnTo>
                  <a:lnTo>
                    <a:pt x="5891" y="0"/>
                  </a:lnTo>
                  <a:lnTo>
                    <a:pt x="12013" y="0"/>
                  </a:lnTo>
                  <a:lnTo>
                    <a:pt x="18135" y="0"/>
                  </a:lnTo>
                  <a:lnTo>
                    <a:pt x="18135" y="10800"/>
                  </a:lnTo>
                  <a:lnTo>
                    <a:pt x="18135" y="14194"/>
                  </a:lnTo>
                  <a:lnTo>
                    <a:pt x="16402" y="14194"/>
                  </a:lnTo>
                  <a:lnTo>
                    <a:pt x="16402" y="16200"/>
                  </a:lnTo>
                  <a:lnTo>
                    <a:pt x="17788" y="16200"/>
                  </a:lnTo>
                  <a:lnTo>
                    <a:pt x="19059" y="17743"/>
                  </a:lnTo>
                  <a:lnTo>
                    <a:pt x="21022" y="19903"/>
                  </a:lnTo>
                  <a:lnTo>
                    <a:pt x="21253" y="20057"/>
                  </a:lnTo>
                  <a:lnTo>
                    <a:pt x="21369" y="20366"/>
                  </a:lnTo>
                  <a:lnTo>
                    <a:pt x="21600" y="20674"/>
                  </a:lnTo>
                  <a:lnTo>
                    <a:pt x="21600" y="20829"/>
                  </a:lnTo>
                  <a:lnTo>
                    <a:pt x="21600" y="20983"/>
                  </a:lnTo>
                  <a:lnTo>
                    <a:pt x="21600" y="21137"/>
                  </a:lnTo>
                  <a:lnTo>
                    <a:pt x="21600" y="21291"/>
                  </a:lnTo>
                  <a:lnTo>
                    <a:pt x="21484" y="21446"/>
                  </a:lnTo>
                  <a:lnTo>
                    <a:pt x="21369" y="21446"/>
                  </a:lnTo>
                  <a:lnTo>
                    <a:pt x="21138" y="21600"/>
                  </a:lnTo>
                  <a:lnTo>
                    <a:pt x="21022" y="21600"/>
                  </a:lnTo>
                  <a:lnTo>
                    <a:pt x="10973" y="21600"/>
                  </a:lnTo>
                  <a:lnTo>
                    <a:pt x="2079" y="21600"/>
                  </a:lnTo>
                  <a:lnTo>
                    <a:pt x="1848" y="21600"/>
                  </a:lnTo>
                  <a:lnTo>
                    <a:pt x="1733" y="21446"/>
                  </a:lnTo>
                  <a:lnTo>
                    <a:pt x="1617" y="21446"/>
                  </a:lnTo>
                  <a:lnTo>
                    <a:pt x="1502" y="21291"/>
                  </a:lnTo>
                  <a:lnTo>
                    <a:pt x="1386" y="21291"/>
                  </a:lnTo>
                  <a:lnTo>
                    <a:pt x="1386" y="21137"/>
                  </a:lnTo>
                  <a:lnTo>
                    <a:pt x="1386" y="20983"/>
                  </a:lnTo>
                  <a:lnTo>
                    <a:pt x="1386" y="20829"/>
                  </a:lnTo>
                  <a:lnTo>
                    <a:pt x="1502" y="20674"/>
                  </a:lnTo>
                  <a:lnTo>
                    <a:pt x="1617" y="20366"/>
                  </a:lnTo>
                  <a:lnTo>
                    <a:pt x="1733" y="20057"/>
                  </a:lnTo>
                  <a:lnTo>
                    <a:pt x="1964" y="19903"/>
                  </a:lnTo>
                  <a:lnTo>
                    <a:pt x="0" y="19903"/>
                  </a:lnTo>
                  <a:lnTo>
                    <a:pt x="0" y="10800"/>
                  </a:lnTo>
                  <a:lnTo>
                    <a:pt x="0" y="2777"/>
                  </a:lnTo>
                  <a:lnTo>
                    <a:pt x="4620" y="2777"/>
                  </a:lnTo>
                  <a:lnTo>
                    <a:pt x="4620" y="16971"/>
                  </a:lnTo>
                  <a:moveTo>
                    <a:pt x="4620" y="16971"/>
                  </a:moveTo>
                  <a:moveTo>
                    <a:pt x="4620" y="16971"/>
                  </a:moveTo>
                  <a:lnTo>
                    <a:pt x="4158" y="17434"/>
                  </a:lnTo>
                  <a:lnTo>
                    <a:pt x="2541" y="19286"/>
                  </a:lnTo>
                  <a:lnTo>
                    <a:pt x="1964" y="19903"/>
                  </a:lnTo>
                  <a:lnTo>
                    <a:pt x="4620" y="16971"/>
                  </a:lnTo>
                  <a:close/>
                </a:path>
                <a:path w="21600" h="21600" extrusionOk="0">
                  <a:moveTo>
                    <a:pt x="7624" y="2314"/>
                  </a:moveTo>
                  <a:moveTo>
                    <a:pt x="16402" y="2314"/>
                  </a:moveTo>
                  <a:lnTo>
                    <a:pt x="16402" y="11880"/>
                  </a:lnTo>
                  <a:lnTo>
                    <a:pt x="7624" y="11880"/>
                  </a:lnTo>
                  <a:lnTo>
                    <a:pt x="7624" y="2314"/>
                  </a:lnTo>
                  <a:close/>
                </a:path>
                <a:path w="21600" h="21600" extrusionOk="0">
                  <a:moveTo>
                    <a:pt x="578" y="4011"/>
                  </a:moveTo>
                  <a:moveTo>
                    <a:pt x="4043" y="4011"/>
                  </a:moveTo>
                  <a:lnTo>
                    <a:pt x="4043" y="4320"/>
                  </a:lnTo>
                  <a:lnTo>
                    <a:pt x="578" y="4320"/>
                  </a:lnTo>
                  <a:lnTo>
                    <a:pt x="578" y="4011"/>
                  </a:lnTo>
                  <a:close/>
                  <a:moveTo>
                    <a:pt x="7624" y="14194"/>
                  </a:moveTo>
                  <a:lnTo>
                    <a:pt x="16402" y="14194"/>
                  </a:lnTo>
                  <a:lnTo>
                    <a:pt x="16402" y="16200"/>
                  </a:lnTo>
                  <a:lnTo>
                    <a:pt x="7624" y="16200"/>
                  </a:lnTo>
                </a:path>
              </a:pathLst>
            </a:custGeom>
            <a:solidFill>
              <a:srgbClr val="FFFFCC"/>
            </a:solidFill>
            <a:ln w="9525">
              <a:solidFill>
                <a:srgbClr val="000000"/>
              </a:solidFill>
              <a:miter lim="800000"/>
              <a:headEnd/>
              <a:tailEnd/>
            </a:ln>
          </p:spPr>
          <p:txBody>
            <a:bodyPr/>
            <a:lstStyle/>
            <a:p>
              <a:endParaRPr lang="en-US"/>
            </a:p>
          </p:txBody>
        </p:sp>
        <p:sp>
          <p:nvSpPr>
            <p:cNvPr id="54278" name="AutoShape 6"/>
            <p:cNvSpPr>
              <a:spLocks noChangeArrowheads="1"/>
            </p:cNvSpPr>
            <p:nvPr/>
          </p:nvSpPr>
          <p:spPr bwMode="auto">
            <a:xfrm>
              <a:off x="4067175" y="5734050"/>
              <a:ext cx="792163" cy="360363"/>
            </a:xfrm>
            <a:prstGeom prst="cube">
              <a:avLst>
                <a:gd name="adj" fmla="val 25000"/>
              </a:avLst>
            </a:prstGeom>
            <a:solidFill>
              <a:srgbClr val="91FFE2"/>
            </a:solidFill>
            <a:ln w="9525">
              <a:solidFill>
                <a:schemeClr val="tx1"/>
              </a:solidFill>
              <a:miter lim="800000"/>
              <a:headEnd/>
              <a:tailEnd/>
            </a:ln>
          </p:spPr>
          <p:txBody>
            <a:bodyPr wrap="none" anchor="ctr"/>
            <a:lstStyle/>
            <a:p>
              <a:endParaRPr lang="en-US"/>
            </a:p>
          </p:txBody>
        </p:sp>
        <p:sp>
          <p:nvSpPr>
            <p:cNvPr id="54279" name="Line 7"/>
            <p:cNvSpPr>
              <a:spLocks noChangeShapeType="1"/>
            </p:cNvSpPr>
            <p:nvPr/>
          </p:nvSpPr>
          <p:spPr bwMode="auto">
            <a:xfrm>
              <a:off x="1908175" y="5949950"/>
              <a:ext cx="2159000" cy="0"/>
            </a:xfrm>
            <a:prstGeom prst="line">
              <a:avLst/>
            </a:prstGeom>
            <a:noFill/>
            <a:ln w="38100" cmpd="dbl">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54280" name="Line 8"/>
            <p:cNvSpPr>
              <a:spLocks noChangeShapeType="1"/>
            </p:cNvSpPr>
            <p:nvPr/>
          </p:nvSpPr>
          <p:spPr bwMode="auto">
            <a:xfrm>
              <a:off x="4859338" y="5949950"/>
              <a:ext cx="2592387" cy="0"/>
            </a:xfrm>
            <a:prstGeom prst="line">
              <a:avLst/>
            </a:prstGeom>
            <a:noFill/>
            <a:ln w="38100" cmpd="dbl">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54281" name="Text Box 9"/>
            <p:cNvSpPr txBox="1">
              <a:spLocks noChangeArrowheads="1"/>
            </p:cNvSpPr>
            <p:nvPr/>
          </p:nvSpPr>
          <p:spPr bwMode="auto">
            <a:xfrm>
              <a:off x="3924300" y="6040438"/>
              <a:ext cx="1085850" cy="3667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1800" b="1">
                  <a:latin typeface="Arial" charset="0"/>
                </a:rPr>
                <a:t>repeater</a:t>
              </a:r>
            </a:p>
          </p:txBody>
        </p:sp>
      </p:grpSp>
    </p:spTree>
    <p:extLst>
      <p:ext uri="{BB962C8B-B14F-4D97-AF65-F5344CB8AC3E}">
        <p14:creationId xmlns:p14="http://schemas.microsoft.com/office/powerpoint/2010/main" xmlns="" val="2606662288"/>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549275" y="107576"/>
            <a:ext cx="8042276" cy="1336956"/>
          </a:xfrm>
        </p:spPr>
        <p:txBody>
          <a:bodyPr/>
          <a:lstStyle/>
          <a:p>
            <a:pPr eaLnBrk="1" hangingPunct="1"/>
            <a:r>
              <a:rPr lang="en-GB" sz="3200" dirty="0"/>
              <a:t>Repeater – Not Amplify, but Regenerate!</a:t>
            </a:r>
          </a:p>
        </p:txBody>
      </p:sp>
      <p:sp>
        <p:nvSpPr>
          <p:cNvPr id="55299" name="Rectangle 3"/>
          <p:cNvSpPr>
            <a:spLocks noGrp="1" noChangeArrowheads="1"/>
          </p:cNvSpPr>
          <p:nvPr>
            <p:ph type="body" idx="1"/>
          </p:nvPr>
        </p:nvSpPr>
        <p:spPr>
          <a:xfrm>
            <a:off x="323850" y="1573742"/>
            <a:ext cx="8640763" cy="1728788"/>
          </a:xfrm>
        </p:spPr>
        <p:txBody>
          <a:bodyPr/>
          <a:lstStyle/>
          <a:p>
            <a:pPr eaLnBrk="1" hangingPunct="1"/>
            <a:r>
              <a:rPr lang="en-GB" dirty="0">
                <a:solidFill>
                  <a:srgbClr val="163E50"/>
                </a:solidFill>
                <a:latin typeface="Arial"/>
                <a:cs typeface="Arial"/>
              </a:rPr>
              <a:t>Amplification will not only strength the original signals, but also increase the distortions. </a:t>
            </a:r>
          </a:p>
          <a:p>
            <a:pPr eaLnBrk="1" hangingPunct="1"/>
            <a:r>
              <a:rPr lang="en-GB" dirty="0">
                <a:solidFill>
                  <a:srgbClr val="163E50"/>
                </a:solidFill>
                <a:latin typeface="Arial"/>
                <a:cs typeface="Arial"/>
              </a:rPr>
              <a:t>Regenerations involve re-timing at bits level.</a:t>
            </a:r>
          </a:p>
        </p:txBody>
      </p:sp>
      <p:pic>
        <p:nvPicPr>
          <p:cNvPr id="55300" name="Picture 4" descr="amplification of a pulse train"/>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355725" y="3302530"/>
            <a:ext cx="6419850" cy="21907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5301" name="Text Box 5"/>
          <p:cNvSpPr txBox="1">
            <a:spLocks noChangeArrowheads="1"/>
          </p:cNvSpPr>
          <p:nvPr/>
        </p:nvSpPr>
        <p:spPr bwMode="auto">
          <a:xfrm>
            <a:off x="1403350" y="5511272"/>
            <a:ext cx="6441011"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2000" b="1" dirty="0">
                <a:solidFill>
                  <a:srgbClr val="12252C"/>
                </a:solidFill>
                <a:latin typeface="Arial" charset="0"/>
              </a:rPr>
              <a:t>Signal distortions after long distance transmission.</a:t>
            </a:r>
            <a:endParaRPr lang="en-US" sz="2000" b="1" dirty="0">
              <a:solidFill>
                <a:srgbClr val="12252C"/>
              </a:solidFill>
              <a:latin typeface="Arial" charset="0"/>
            </a:endParaRPr>
          </a:p>
        </p:txBody>
      </p:sp>
    </p:spTree>
    <p:extLst>
      <p:ext uri="{BB962C8B-B14F-4D97-AF65-F5344CB8AC3E}">
        <p14:creationId xmlns:p14="http://schemas.microsoft.com/office/powerpoint/2010/main" xmlns="" val="3381288541"/>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a:xfrm>
            <a:off x="684213" y="410633"/>
            <a:ext cx="3955520" cy="649817"/>
          </a:xfrm>
        </p:spPr>
        <p:txBody>
          <a:bodyPr/>
          <a:lstStyle/>
          <a:p>
            <a:pPr eaLnBrk="1" hangingPunct="1"/>
            <a:r>
              <a:rPr lang="en-GB" dirty="0"/>
              <a:t>Hub</a:t>
            </a:r>
          </a:p>
        </p:txBody>
      </p:sp>
      <p:sp>
        <p:nvSpPr>
          <p:cNvPr id="5124" name="Rectangle 3"/>
          <p:cNvSpPr>
            <a:spLocks noGrp="1" noChangeArrowheads="1"/>
          </p:cNvSpPr>
          <p:nvPr>
            <p:ph type="body" sz="half" idx="1"/>
          </p:nvPr>
        </p:nvSpPr>
        <p:spPr>
          <a:xfrm>
            <a:off x="167216" y="1557866"/>
            <a:ext cx="6623050" cy="3890963"/>
          </a:xfrm>
        </p:spPr>
        <p:txBody>
          <a:bodyPr/>
          <a:lstStyle/>
          <a:p>
            <a:pPr eaLnBrk="1" hangingPunct="1"/>
            <a:r>
              <a:rPr lang="en-GB" dirty="0">
                <a:solidFill>
                  <a:srgbClr val="163E50"/>
                </a:solidFill>
                <a:latin typeface="Arial"/>
                <a:cs typeface="Arial"/>
              </a:rPr>
              <a:t>Network concentration point</a:t>
            </a:r>
          </a:p>
          <a:p>
            <a:pPr eaLnBrk="1" hangingPunct="1"/>
            <a:r>
              <a:rPr lang="en-GB" dirty="0">
                <a:solidFill>
                  <a:srgbClr val="163E50"/>
                </a:solidFill>
                <a:latin typeface="Arial"/>
                <a:cs typeface="Arial"/>
              </a:rPr>
              <a:t>Regenerates and re-times signals</a:t>
            </a:r>
          </a:p>
          <a:p>
            <a:pPr eaLnBrk="1" hangingPunct="1"/>
            <a:r>
              <a:rPr lang="en-GB" dirty="0">
                <a:solidFill>
                  <a:srgbClr val="163E50"/>
                </a:solidFill>
                <a:latin typeface="Arial"/>
                <a:cs typeface="Arial"/>
              </a:rPr>
              <a:t>Can not filter network traffic</a:t>
            </a:r>
          </a:p>
          <a:p>
            <a:pPr eaLnBrk="1" hangingPunct="1"/>
            <a:r>
              <a:rPr lang="en-GB" dirty="0">
                <a:solidFill>
                  <a:srgbClr val="163E50"/>
                </a:solidFill>
                <a:latin typeface="Arial"/>
                <a:cs typeface="Arial"/>
              </a:rPr>
              <a:t>Little or no intelligence</a:t>
            </a:r>
          </a:p>
          <a:p>
            <a:pPr eaLnBrk="1" hangingPunct="1"/>
            <a:r>
              <a:rPr lang="en-GB" dirty="0">
                <a:solidFill>
                  <a:srgbClr val="163E50"/>
                </a:solidFill>
                <a:latin typeface="Arial"/>
                <a:cs typeface="Arial"/>
              </a:rPr>
              <a:t>Simply broadcast</a:t>
            </a:r>
          </a:p>
          <a:p>
            <a:pPr eaLnBrk="1" hangingPunct="1"/>
            <a:r>
              <a:rPr lang="en-GB" dirty="0">
                <a:solidFill>
                  <a:srgbClr val="163E50"/>
                </a:solidFill>
                <a:latin typeface="Arial"/>
                <a:cs typeface="Arial"/>
              </a:rPr>
              <a:t>Layer </a:t>
            </a:r>
            <a:r>
              <a:rPr lang="en-GB" dirty="0" smtClean="0">
                <a:solidFill>
                  <a:srgbClr val="163E50"/>
                </a:solidFill>
                <a:latin typeface="Arial"/>
                <a:cs typeface="Arial"/>
              </a:rPr>
              <a:t>2 </a:t>
            </a:r>
            <a:r>
              <a:rPr lang="en-GB" dirty="0">
                <a:solidFill>
                  <a:srgbClr val="163E50"/>
                </a:solidFill>
                <a:latin typeface="Arial"/>
                <a:cs typeface="Arial"/>
              </a:rPr>
              <a:t>device</a:t>
            </a:r>
          </a:p>
        </p:txBody>
      </p:sp>
      <p:pic>
        <p:nvPicPr>
          <p:cNvPr id="3" name="Picture 2" descr="Untitled.tif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5283199" y="2577824"/>
            <a:ext cx="3657600" cy="3130826"/>
          </a:xfrm>
          <a:prstGeom prst="rect">
            <a:avLst/>
          </a:prstGeom>
        </p:spPr>
      </p:pic>
    </p:spTree>
    <p:extLst>
      <p:ext uri="{BB962C8B-B14F-4D97-AF65-F5344CB8AC3E}">
        <p14:creationId xmlns:p14="http://schemas.microsoft.com/office/powerpoint/2010/main" xmlns="" val="420397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dirty="0" smtClean="0"/>
              <a:t>Disadvantages of Hub</a:t>
            </a:r>
            <a:endParaRPr lang="en-GB" dirty="0"/>
          </a:p>
        </p:txBody>
      </p:sp>
      <p:sp>
        <p:nvSpPr>
          <p:cNvPr id="56323" name="Rectangle 3"/>
          <p:cNvSpPr>
            <a:spLocks noGrp="1" noChangeArrowheads="1"/>
          </p:cNvSpPr>
          <p:nvPr>
            <p:ph type="body" idx="1"/>
          </p:nvPr>
        </p:nvSpPr>
        <p:spPr>
          <a:xfrm>
            <a:off x="685800" y="2060575"/>
            <a:ext cx="7772400" cy="3002492"/>
          </a:xfrm>
        </p:spPr>
        <p:txBody>
          <a:bodyPr>
            <a:normAutofit/>
          </a:bodyPr>
          <a:lstStyle/>
          <a:p>
            <a:pPr eaLnBrk="1" hangingPunct="1"/>
            <a:r>
              <a:rPr lang="en-GB" dirty="0" smtClean="0">
                <a:solidFill>
                  <a:srgbClr val="163E50"/>
                </a:solidFill>
                <a:latin typeface="Arial"/>
                <a:cs typeface="Arial"/>
              </a:rPr>
              <a:t>Scalability</a:t>
            </a:r>
          </a:p>
          <a:p>
            <a:pPr eaLnBrk="1" hangingPunct="1"/>
            <a:r>
              <a:rPr lang="en-GB" dirty="0" smtClean="0">
                <a:solidFill>
                  <a:srgbClr val="163E50"/>
                </a:solidFill>
                <a:latin typeface="Arial"/>
                <a:cs typeface="Arial"/>
              </a:rPr>
              <a:t>Latency</a:t>
            </a:r>
          </a:p>
          <a:p>
            <a:pPr eaLnBrk="1" hangingPunct="1"/>
            <a:r>
              <a:rPr lang="en-GB" dirty="0" smtClean="0">
                <a:solidFill>
                  <a:srgbClr val="163E50"/>
                </a:solidFill>
                <a:latin typeface="Arial"/>
                <a:cs typeface="Arial"/>
              </a:rPr>
              <a:t>Network Failure</a:t>
            </a:r>
          </a:p>
          <a:p>
            <a:pPr eaLnBrk="1" hangingPunct="1"/>
            <a:r>
              <a:rPr lang="en-GB" dirty="0" smtClean="0">
                <a:solidFill>
                  <a:srgbClr val="163E50"/>
                </a:solidFill>
                <a:latin typeface="Arial"/>
                <a:cs typeface="Arial"/>
              </a:rPr>
              <a:t>Collisions</a:t>
            </a:r>
            <a:endParaRPr lang="en-GB" dirty="0">
              <a:solidFill>
                <a:srgbClr val="163E50"/>
              </a:solidFill>
              <a:latin typeface="Arial"/>
              <a:cs typeface="Arial"/>
            </a:endParaRPr>
          </a:p>
        </p:txBody>
      </p:sp>
    </p:spTree>
    <p:extLst>
      <p:ext uri="{BB962C8B-B14F-4D97-AF65-F5344CB8AC3E}">
        <p14:creationId xmlns:p14="http://schemas.microsoft.com/office/powerpoint/2010/main" xmlns="" val="3712446187"/>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63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63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a:xfrm>
            <a:off x="684213" y="366183"/>
            <a:ext cx="3167062" cy="855663"/>
          </a:xfrm>
        </p:spPr>
        <p:txBody>
          <a:bodyPr/>
          <a:lstStyle/>
          <a:p>
            <a:pPr eaLnBrk="1" hangingPunct="1"/>
            <a:r>
              <a:rPr lang="en-GB" dirty="0"/>
              <a:t>Switch</a:t>
            </a: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440267" y="2912534"/>
            <a:ext cx="8331200" cy="2844800"/>
          </a:xfrm>
          <a:prstGeom prst="rect">
            <a:avLst/>
          </a:prstGeom>
        </p:spPr>
      </p:pic>
      <p:sp>
        <p:nvSpPr>
          <p:cNvPr id="6" name="TextBox 5"/>
          <p:cNvSpPr txBox="1"/>
          <p:nvPr/>
        </p:nvSpPr>
        <p:spPr>
          <a:xfrm>
            <a:off x="440267" y="1284520"/>
            <a:ext cx="8331200" cy="1631216"/>
          </a:xfrm>
          <a:prstGeom prst="rect">
            <a:avLst/>
          </a:prstGeom>
          <a:noFill/>
        </p:spPr>
        <p:txBody>
          <a:bodyPr wrap="square" rtlCol="0">
            <a:spAutoFit/>
          </a:bodyPr>
          <a:lstStyle/>
          <a:p>
            <a:pPr marL="285750" indent="-285750">
              <a:buFont typeface="Arial"/>
              <a:buChar char="•"/>
            </a:pPr>
            <a:r>
              <a:rPr lang="en-US" sz="2000" dirty="0">
                <a:solidFill>
                  <a:srgbClr val="163E50"/>
                </a:solidFill>
                <a:latin typeface="Arial"/>
                <a:cs typeface="Arial"/>
              </a:rPr>
              <a:t>Switches allow the segmentation of the LAN into separate collision domains</a:t>
            </a:r>
            <a:r>
              <a:rPr lang="en-US" sz="2000" dirty="0" smtClean="0">
                <a:solidFill>
                  <a:srgbClr val="163E50"/>
                </a:solidFill>
                <a:latin typeface="Arial"/>
                <a:cs typeface="Arial"/>
              </a:rPr>
              <a:t>.</a:t>
            </a:r>
          </a:p>
          <a:p>
            <a:pPr marL="285750" indent="-285750">
              <a:buFont typeface="Arial"/>
              <a:buChar char="•"/>
            </a:pPr>
            <a:r>
              <a:rPr lang="en-US" sz="2000" dirty="0" smtClean="0">
                <a:solidFill>
                  <a:srgbClr val="163E50"/>
                </a:solidFill>
                <a:latin typeface="Arial"/>
                <a:cs typeface="Arial"/>
              </a:rPr>
              <a:t>Each port of the switch represents a separate collision domain and provide the full media bandwidth to the node or device connected on that port</a:t>
            </a:r>
            <a:endParaRPr lang="en-US" sz="2000" dirty="0">
              <a:solidFill>
                <a:srgbClr val="163E50"/>
              </a:solidFill>
              <a:latin typeface="Arial"/>
              <a:cs typeface="Arial"/>
            </a:endParaRPr>
          </a:p>
        </p:txBody>
      </p:sp>
    </p:spTree>
    <p:extLst>
      <p:ext uri="{BB962C8B-B14F-4D97-AF65-F5344CB8AC3E}">
        <p14:creationId xmlns:p14="http://schemas.microsoft.com/office/powerpoint/2010/main" xmlns="" val="222753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323850" y="633413"/>
            <a:ext cx="8640763" cy="855662"/>
          </a:xfrm>
        </p:spPr>
        <p:txBody>
          <a:bodyPr/>
          <a:lstStyle/>
          <a:p>
            <a:pPr eaLnBrk="1" hangingPunct="1"/>
            <a:r>
              <a:rPr lang="en-GB" sz="3200" dirty="0"/>
              <a:t>Two Categories of Switches on the Market</a:t>
            </a:r>
          </a:p>
        </p:txBody>
      </p:sp>
      <p:sp>
        <p:nvSpPr>
          <p:cNvPr id="58371" name="Rectangle 3"/>
          <p:cNvSpPr>
            <a:spLocks noGrp="1" noChangeArrowheads="1"/>
          </p:cNvSpPr>
          <p:nvPr>
            <p:ph type="body" idx="1"/>
          </p:nvPr>
        </p:nvSpPr>
        <p:spPr>
          <a:xfrm>
            <a:off x="524933" y="3843867"/>
            <a:ext cx="8195734" cy="2065867"/>
          </a:xfrm>
        </p:spPr>
        <p:txBody>
          <a:bodyPr>
            <a:normAutofit lnSpcReduction="10000"/>
          </a:bodyPr>
          <a:lstStyle/>
          <a:p>
            <a:pPr eaLnBrk="1" hangingPunct="1"/>
            <a:r>
              <a:rPr lang="en-GB" b="1" u="sng" dirty="0">
                <a:solidFill>
                  <a:srgbClr val="163E50"/>
                </a:solidFill>
                <a:latin typeface="Arial"/>
                <a:cs typeface="Arial"/>
              </a:rPr>
              <a:t>Unmanaged Switches</a:t>
            </a:r>
            <a:r>
              <a:rPr lang="en-GB" b="1" dirty="0">
                <a:solidFill>
                  <a:srgbClr val="163E50"/>
                </a:solidFill>
                <a:latin typeface="Arial"/>
                <a:cs typeface="Arial"/>
              </a:rPr>
              <a:t>:</a:t>
            </a:r>
            <a:r>
              <a:rPr lang="en-GB" dirty="0">
                <a:solidFill>
                  <a:srgbClr val="163E50"/>
                </a:solidFill>
                <a:latin typeface="Arial"/>
                <a:cs typeface="Arial"/>
              </a:rPr>
              <a:t> cheap; suitable for home or small office; no management software.</a:t>
            </a:r>
          </a:p>
          <a:p>
            <a:pPr eaLnBrk="1" hangingPunct="1"/>
            <a:r>
              <a:rPr lang="en-GB" b="1" u="sng" dirty="0">
                <a:solidFill>
                  <a:srgbClr val="163E50"/>
                </a:solidFill>
                <a:latin typeface="Arial"/>
                <a:cs typeface="Arial"/>
              </a:rPr>
              <a:t>Managed Switches</a:t>
            </a:r>
            <a:r>
              <a:rPr lang="en-GB" b="1" dirty="0">
                <a:solidFill>
                  <a:srgbClr val="163E50"/>
                </a:solidFill>
                <a:latin typeface="Arial"/>
                <a:cs typeface="Arial"/>
              </a:rPr>
              <a:t>:</a:t>
            </a:r>
            <a:r>
              <a:rPr lang="en-GB" dirty="0">
                <a:solidFill>
                  <a:srgbClr val="163E50"/>
                </a:solidFill>
                <a:latin typeface="Arial"/>
                <a:cs typeface="Arial"/>
              </a:rPr>
              <a:t> expensive; suitable for large organizational LAN; supplied with management software.</a:t>
            </a:r>
          </a:p>
        </p:txBody>
      </p:sp>
      <p:pic>
        <p:nvPicPr>
          <p:cNvPr id="2" name="Picture 1" descr="Untitled.tiff"/>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40784" y="1727203"/>
            <a:ext cx="8396816" cy="1981200"/>
          </a:xfrm>
          <a:prstGeom prst="rect">
            <a:avLst/>
          </a:prstGeom>
        </p:spPr>
      </p:pic>
    </p:spTree>
    <p:extLst>
      <p:ext uri="{BB962C8B-B14F-4D97-AF65-F5344CB8AC3E}">
        <p14:creationId xmlns:p14="http://schemas.microsoft.com/office/powerpoint/2010/main" xmlns="" val="3074198678"/>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837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sz="3200" dirty="0" smtClean="0"/>
              <a:t> Switch Examples</a:t>
            </a:r>
            <a:endParaRPr lang="en-GB" sz="3200" dirty="0"/>
          </a:p>
        </p:txBody>
      </p:sp>
      <p:pic>
        <p:nvPicPr>
          <p:cNvPr id="59395" name="Picture 3" descr="31Y7VF8K3ML"/>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95288" y="1828271"/>
            <a:ext cx="2667000" cy="2667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9396" name="Picture 4" descr="ws-c2950"/>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703109" y="1692805"/>
            <a:ext cx="4905375" cy="324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9397" name="Text Box 5"/>
          <p:cNvSpPr txBox="1">
            <a:spLocks noChangeArrowheads="1"/>
          </p:cNvSpPr>
          <p:nvPr/>
        </p:nvSpPr>
        <p:spPr bwMode="auto">
          <a:xfrm>
            <a:off x="3656548" y="4353987"/>
            <a:ext cx="5077231"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dirty="0">
                <a:solidFill>
                  <a:srgbClr val="163E50"/>
                </a:solidFill>
                <a:latin typeface="Arial"/>
                <a:cs typeface="Arial"/>
              </a:rPr>
              <a:t>Cisco ws-c2950 manageable switch</a:t>
            </a:r>
            <a:endParaRPr lang="en-US" dirty="0">
              <a:solidFill>
                <a:srgbClr val="163E50"/>
              </a:solidFill>
              <a:latin typeface="Arial"/>
              <a:cs typeface="Arial"/>
            </a:endParaRPr>
          </a:p>
        </p:txBody>
      </p:sp>
      <p:sp>
        <p:nvSpPr>
          <p:cNvPr id="59398" name="Text Box 6"/>
          <p:cNvSpPr txBox="1">
            <a:spLocks noChangeArrowheads="1"/>
          </p:cNvSpPr>
          <p:nvPr/>
        </p:nvSpPr>
        <p:spPr bwMode="auto">
          <a:xfrm>
            <a:off x="549275" y="3807884"/>
            <a:ext cx="1866567"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2000" dirty="0">
                <a:solidFill>
                  <a:srgbClr val="163E50"/>
                </a:solidFill>
                <a:latin typeface="Arial"/>
                <a:cs typeface="Arial"/>
              </a:rPr>
              <a:t>SMC 859 5T </a:t>
            </a:r>
          </a:p>
          <a:p>
            <a:pPr eaLnBrk="1" hangingPunct="1"/>
            <a:r>
              <a:rPr lang="en-GB" sz="2000" dirty="0">
                <a:solidFill>
                  <a:srgbClr val="163E50"/>
                </a:solidFill>
                <a:latin typeface="Arial"/>
                <a:cs typeface="Arial"/>
              </a:rPr>
              <a:t>network switch</a:t>
            </a:r>
            <a:endParaRPr lang="en-US" sz="2000" dirty="0">
              <a:solidFill>
                <a:srgbClr val="163E50"/>
              </a:solidFill>
              <a:latin typeface="Arial"/>
              <a:cs typeface="Arial"/>
            </a:endParaRPr>
          </a:p>
        </p:txBody>
      </p:sp>
    </p:spTree>
    <p:extLst>
      <p:ext uri="{BB962C8B-B14F-4D97-AF65-F5344CB8AC3E}">
        <p14:creationId xmlns:p14="http://schemas.microsoft.com/office/powerpoint/2010/main" xmlns="" val="1271600439"/>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GB" dirty="0" smtClean="0"/>
              <a:t>Layer 3 </a:t>
            </a:r>
            <a:r>
              <a:rPr lang="en-GB" dirty="0"/>
              <a:t>Switch</a:t>
            </a:r>
          </a:p>
        </p:txBody>
      </p:sp>
      <p:sp>
        <p:nvSpPr>
          <p:cNvPr id="62467" name="Rectangle 3"/>
          <p:cNvSpPr>
            <a:spLocks noGrp="1" noChangeArrowheads="1"/>
          </p:cNvSpPr>
          <p:nvPr>
            <p:ph type="body" idx="1"/>
          </p:nvPr>
        </p:nvSpPr>
        <p:spPr/>
        <p:txBody>
          <a:bodyPr/>
          <a:lstStyle/>
          <a:p>
            <a:pPr eaLnBrk="1" hangingPunct="1"/>
            <a:r>
              <a:rPr lang="en-GB" dirty="0" smtClean="0">
                <a:solidFill>
                  <a:srgbClr val="163E50"/>
                </a:solidFill>
                <a:latin typeface="Arial"/>
                <a:cs typeface="Arial"/>
              </a:rPr>
              <a:t>Ethernet Switch which operates as layer 3.</a:t>
            </a:r>
          </a:p>
          <a:p>
            <a:pPr eaLnBrk="1" hangingPunct="1"/>
            <a:r>
              <a:rPr lang="en-GB" dirty="0" smtClean="0">
                <a:solidFill>
                  <a:srgbClr val="163E50"/>
                </a:solidFill>
                <a:latin typeface="Arial"/>
                <a:cs typeface="Arial"/>
              </a:rPr>
              <a:t>Route </a:t>
            </a:r>
            <a:r>
              <a:rPr lang="en-GB" dirty="0">
                <a:solidFill>
                  <a:srgbClr val="163E50"/>
                </a:solidFill>
                <a:latin typeface="Arial"/>
                <a:cs typeface="Arial"/>
              </a:rPr>
              <a:t>Once, Switch Many Times.</a:t>
            </a:r>
          </a:p>
          <a:p>
            <a:pPr eaLnBrk="1" hangingPunct="1"/>
            <a:r>
              <a:rPr lang="en-GB" dirty="0">
                <a:solidFill>
                  <a:srgbClr val="163E50"/>
                </a:solidFill>
                <a:latin typeface="Arial"/>
                <a:cs typeface="Arial"/>
              </a:rPr>
              <a:t>The first packet in the flow identifies the outbound interface; subsequent packets can be immediately switched to it.</a:t>
            </a:r>
          </a:p>
          <a:p>
            <a:pPr eaLnBrk="1" hangingPunct="1"/>
            <a:r>
              <a:rPr lang="en-GB" dirty="0">
                <a:solidFill>
                  <a:srgbClr val="163E50"/>
                </a:solidFill>
                <a:latin typeface="Arial"/>
                <a:cs typeface="Arial"/>
              </a:rPr>
              <a:t>Cache is formed to </a:t>
            </a:r>
            <a:r>
              <a:rPr lang="en-GB" dirty="0" smtClean="0">
                <a:solidFill>
                  <a:srgbClr val="163E50"/>
                </a:solidFill>
                <a:latin typeface="Arial"/>
                <a:cs typeface="Arial"/>
              </a:rPr>
              <a:t>store </a:t>
            </a:r>
            <a:r>
              <a:rPr lang="en-GB" dirty="0">
                <a:solidFill>
                  <a:srgbClr val="163E50"/>
                </a:solidFill>
                <a:latin typeface="Arial"/>
                <a:cs typeface="Arial"/>
              </a:rPr>
              <a:t>information for this traffic flow.</a:t>
            </a:r>
          </a:p>
          <a:p>
            <a:pPr eaLnBrk="1" hangingPunct="1"/>
            <a:r>
              <a:rPr lang="en-GB" dirty="0">
                <a:solidFill>
                  <a:srgbClr val="163E50"/>
                </a:solidFill>
                <a:latin typeface="Arial"/>
                <a:cs typeface="Arial"/>
              </a:rPr>
              <a:t>Enhanced efficiency and throughput</a:t>
            </a:r>
          </a:p>
        </p:txBody>
      </p:sp>
    </p:spTree>
    <p:extLst>
      <p:ext uri="{BB962C8B-B14F-4D97-AF65-F5344CB8AC3E}">
        <p14:creationId xmlns:p14="http://schemas.microsoft.com/office/powerpoint/2010/main" xmlns="" val="2062712474"/>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24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24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24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396875" y="975132"/>
            <a:ext cx="8042276" cy="1336956"/>
          </a:xfrm>
        </p:spPr>
        <p:txBody>
          <a:bodyPr/>
          <a:lstStyle/>
          <a:p>
            <a:pPr eaLnBrk="1" hangingPunct="1"/>
            <a:r>
              <a:rPr lang="en-GB" sz="4000" dirty="0">
                <a:latin typeface="Times New Roman" charset="0"/>
              </a:rPr>
              <a:t>Cisco 3550 Family of RSMs</a:t>
            </a:r>
            <a:br>
              <a:rPr lang="en-GB" sz="4000" dirty="0">
                <a:latin typeface="Times New Roman" charset="0"/>
              </a:rPr>
            </a:br>
            <a:r>
              <a:rPr lang="en-GB" sz="4000" dirty="0">
                <a:latin typeface="Times New Roman" charset="0"/>
              </a:rPr>
              <a:t>(</a:t>
            </a:r>
            <a:r>
              <a:rPr lang="en-GB" sz="4000" i="1" dirty="0">
                <a:latin typeface="Times New Roman" charset="0"/>
              </a:rPr>
              <a:t>Router Switch Models</a:t>
            </a:r>
            <a:r>
              <a:rPr lang="en-GB" sz="4000" dirty="0">
                <a:latin typeface="Times New Roman" charset="0"/>
              </a:rPr>
              <a:t>)</a:t>
            </a:r>
          </a:p>
        </p:txBody>
      </p:sp>
      <p:pic>
        <p:nvPicPr>
          <p:cNvPr id="63491" name="Picture 3" descr="ccmigration_09186a00800913d7_09186a0080415fb2-1"/>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908175" y="2492375"/>
            <a:ext cx="5327650" cy="35163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140785472"/>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dirty="0"/>
              <a:t>Router</a:t>
            </a:r>
          </a:p>
        </p:txBody>
      </p:sp>
      <p:sp>
        <p:nvSpPr>
          <p:cNvPr id="61443" name="Rectangle 3"/>
          <p:cNvSpPr>
            <a:spLocks noGrp="1" noChangeArrowheads="1"/>
          </p:cNvSpPr>
          <p:nvPr>
            <p:ph type="body" idx="1"/>
          </p:nvPr>
        </p:nvSpPr>
        <p:spPr>
          <a:xfrm>
            <a:off x="468313" y="1710267"/>
            <a:ext cx="8278812" cy="4385733"/>
          </a:xfrm>
        </p:spPr>
        <p:txBody>
          <a:bodyPr/>
          <a:lstStyle/>
          <a:p>
            <a:pPr eaLnBrk="1" hangingPunct="1"/>
            <a:r>
              <a:rPr lang="en-GB" dirty="0">
                <a:solidFill>
                  <a:srgbClr val="163E50"/>
                </a:solidFill>
                <a:latin typeface="Arial"/>
                <a:cs typeface="Arial"/>
              </a:rPr>
              <a:t>Examines the incoming packets and determines the best path for them through the network and forwards them to the right path</a:t>
            </a:r>
          </a:p>
          <a:p>
            <a:pPr eaLnBrk="1" hangingPunct="1"/>
            <a:r>
              <a:rPr lang="en-GB" dirty="0">
                <a:solidFill>
                  <a:srgbClr val="163E50"/>
                </a:solidFill>
                <a:latin typeface="Arial"/>
                <a:cs typeface="Arial"/>
              </a:rPr>
              <a:t>Interconnects different </a:t>
            </a:r>
            <a:r>
              <a:rPr lang="en-GB" dirty="0" err="1">
                <a:solidFill>
                  <a:srgbClr val="163E50"/>
                </a:solidFill>
                <a:latin typeface="Arial"/>
                <a:cs typeface="Arial"/>
              </a:rPr>
              <a:t>subnetworks</a:t>
            </a:r>
            <a:endParaRPr lang="en-GB" dirty="0">
              <a:solidFill>
                <a:srgbClr val="163E50"/>
              </a:solidFill>
              <a:latin typeface="Arial"/>
              <a:cs typeface="Arial"/>
            </a:endParaRPr>
          </a:p>
          <a:p>
            <a:pPr eaLnBrk="1" hangingPunct="1"/>
            <a:r>
              <a:rPr lang="en-GB" dirty="0">
                <a:solidFill>
                  <a:srgbClr val="163E50"/>
                </a:solidFill>
                <a:latin typeface="Arial"/>
                <a:cs typeface="Arial"/>
              </a:rPr>
              <a:t>Layer 3 device</a:t>
            </a:r>
          </a:p>
        </p:txBody>
      </p:sp>
    </p:spTree>
    <p:extLst>
      <p:ext uri="{BB962C8B-B14F-4D97-AF65-F5344CB8AC3E}">
        <p14:creationId xmlns:p14="http://schemas.microsoft.com/office/powerpoint/2010/main" xmlns="" val="300393464"/>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2"/>
          <p:cNvSpPr>
            <a:spLocks noGrp="1" noChangeArrowheads="1"/>
          </p:cNvSpPr>
          <p:nvPr>
            <p:ph type="title"/>
          </p:nvPr>
        </p:nvSpPr>
        <p:spPr>
          <a:xfrm>
            <a:off x="0" y="304800"/>
            <a:ext cx="5706533" cy="880534"/>
          </a:xfrm>
        </p:spPr>
        <p:txBody>
          <a:bodyPr/>
          <a:lstStyle/>
          <a:p>
            <a:pPr eaLnBrk="1" hangingPunct="1"/>
            <a:r>
              <a:rPr lang="en-GB" dirty="0">
                <a:latin typeface="Times New Roman" charset="0"/>
              </a:rPr>
              <a:t>Cisco Router 3600</a:t>
            </a:r>
          </a:p>
        </p:txBody>
      </p:sp>
      <p:graphicFrame>
        <p:nvGraphicFramePr>
          <p:cNvPr id="12290" name="Object 3"/>
          <p:cNvGraphicFramePr>
            <a:graphicFrameLocks noGrp="1" noChangeAspect="1"/>
          </p:cNvGraphicFramePr>
          <p:nvPr>
            <p:ph sz="half" idx="1"/>
            <p:extLst>
              <p:ext uri="{D42A27DB-BD31-4B8C-83A1-F6EECF244321}">
                <p14:modId xmlns:p14="http://schemas.microsoft.com/office/powerpoint/2010/main" xmlns="" val="1629945344"/>
              </p:ext>
            </p:extLst>
          </p:nvPr>
        </p:nvGraphicFramePr>
        <p:xfrm>
          <a:off x="1258888" y="1185334"/>
          <a:ext cx="6913562" cy="2060034"/>
        </p:xfrm>
        <a:graphic>
          <a:graphicData uri="http://schemas.openxmlformats.org/presentationml/2006/ole">
            <p:oleObj spid="_x0000_s62750" name="Bitmap Image" r:id="rId3" imgW="5172797" imgH="1809524" progId="PBrush">
              <p:embed/>
            </p:oleObj>
          </a:graphicData>
        </a:graphic>
      </p:graphicFrame>
      <p:graphicFrame>
        <p:nvGraphicFramePr>
          <p:cNvPr id="12291" name="Object 4"/>
          <p:cNvGraphicFramePr>
            <a:graphicFrameLocks noGrp="1" noChangeAspect="1"/>
          </p:cNvGraphicFramePr>
          <p:nvPr>
            <p:ph sz="half" idx="2"/>
            <p:extLst>
              <p:ext uri="{D42A27DB-BD31-4B8C-83A1-F6EECF244321}">
                <p14:modId xmlns:p14="http://schemas.microsoft.com/office/powerpoint/2010/main" xmlns="" val="913103623"/>
              </p:ext>
            </p:extLst>
          </p:nvPr>
        </p:nvGraphicFramePr>
        <p:xfrm>
          <a:off x="1258888" y="3420533"/>
          <a:ext cx="6911975" cy="2313529"/>
        </p:xfrm>
        <a:graphic>
          <a:graphicData uri="http://schemas.openxmlformats.org/presentationml/2006/ole">
            <p:oleObj spid="_x0000_s62751" name="Bitmap Image" r:id="rId4" imgW="5544324" imgH="2095793" progId="PBrush">
              <p:embed/>
            </p:oleObj>
          </a:graphicData>
        </a:graphic>
      </p:graphicFrame>
    </p:spTree>
    <p:extLst>
      <p:ext uri="{BB962C8B-B14F-4D97-AF65-F5344CB8AC3E}">
        <p14:creationId xmlns:p14="http://schemas.microsoft.com/office/powerpoint/2010/main" xmlns="" val="1049963742"/>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p:txBody>
          <a:bodyPr/>
          <a:lstStyle/>
          <a:p>
            <a:pPr eaLnBrk="1" hangingPunct="1"/>
            <a:r>
              <a:rPr lang="en-GB" sz="3200" dirty="0"/>
              <a:t>Implementation Example</a:t>
            </a:r>
          </a:p>
        </p:txBody>
      </p:sp>
      <p:graphicFrame>
        <p:nvGraphicFramePr>
          <p:cNvPr id="11266" name="Object 3"/>
          <p:cNvGraphicFramePr>
            <a:graphicFrameLocks noGrp="1" noChangeAspect="1"/>
          </p:cNvGraphicFramePr>
          <p:nvPr>
            <p:ph idx="1"/>
            <p:extLst>
              <p:ext uri="{D42A27DB-BD31-4B8C-83A1-F6EECF244321}">
                <p14:modId xmlns:p14="http://schemas.microsoft.com/office/powerpoint/2010/main" xmlns="" val="871593281"/>
              </p:ext>
            </p:extLst>
          </p:nvPr>
        </p:nvGraphicFramePr>
        <p:xfrm>
          <a:off x="827088" y="1590147"/>
          <a:ext cx="7561262" cy="4198937"/>
        </p:xfrm>
        <a:graphic>
          <a:graphicData uri="http://schemas.openxmlformats.org/presentationml/2006/ole">
            <p:oleObj spid="_x0000_s61585" name="Visio" r:id="rId3" imgW="5740527" imgH="3188208" progId="Visio.Drawing.11">
              <p:embed/>
            </p:oleObj>
          </a:graphicData>
        </a:graphic>
      </p:graphicFrame>
    </p:spTree>
    <p:extLst>
      <p:ext uri="{BB962C8B-B14F-4D97-AF65-F5344CB8AC3E}">
        <p14:creationId xmlns:p14="http://schemas.microsoft.com/office/powerpoint/2010/main" xmlns="" val="3772108013"/>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549275" y="107576"/>
            <a:ext cx="4886325" cy="1336956"/>
          </a:xfrm>
        </p:spPr>
        <p:txBody>
          <a:bodyPr/>
          <a:lstStyle/>
          <a:p>
            <a:pPr eaLnBrk="1" hangingPunct="1"/>
            <a:r>
              <a:rPr lang="en-GB" dirty="0"/>
              <a:t>Gateway</a:t>
            </a:r>
          </a:p>
        </p:txBody>
      </p:sp>
      <p:sp>
        <p:nvSpPr>
          <p:cNvPr id="64515" name="Rectangle 3"/>
          <p:cNvSpPr>
            <a:spLocks noGrp="1" noChangeArrowheads="1"/>
          </p:cNvSpPr>
          <p:nvPr>
            <p:ph type="body" idx="1"/>
          </p:nvPr>
        </p:nvSpPr>
        <p:spPr>
          <a:xfrm>
            <a:off x="549275" y="1600201"/>
            <a:ext cx="8042276" cy="4343400"/>
          </a:xfrm>
        </p:spPr>
        <p:txBody>
          <a:bodyPr/>
          <a:lstStyle/>
          <a:p>
            <a:pPr eaLnBrk="1" hangingPunct="1"/>
            <a:r>
              <a:rPr lang="en-GB" dirty="0">
                <a:solidFill>
                  <a:srgbClr val="163E50"/>
                </a:solidFill>
                <a:latin typeface="Arial"/>
                <a:cs typeface="Arial"/>
              </a:rPr>
              <a:t>Operates at layer ≥3</a:t>
            </a:r>
          </a:p>
          <a:p>
            <a:pPr eaLnBrk="1" hangingPunct="1"/>
            <a:r>
              <a:rPr lang="en-GB" dirty="0">
                <a:solidFill>
                  <a:srgbClr val="163E50"/>
                </a:solidFill>
                <a:latin typeface="Arial"/>
                <a:cs typeface="Arial"/>
              </a:rPr>
              <a:t>Connects two networks with different technologies or standards. </a:t>
            </a:r>
          </a:p>
          <a:p>
            <a:pPr eaLnBrk="1" hangingPunct="1"/>
            <a:r>
              <a:rPr lang="en-GB" dirty="0">
                <a:solidFill>
                  <a:srgbClr val="163E50"/>
                </a:solidFill>
                <a:latin typeface="Arial"/>
                <a:cs typeface="Arial"/>
              </a:rPr>
              <a:t>Overcome incompatibility problems</a:t>
            </a:r>
          </a:p>
          <a:p>
            <a:pPr eaLnBrk="1" hangingPunct="1"/>
            <a:r>
              <a:rPr lang="en-GB" dirty="0">
                <a:solidFill>
                  <a:srgbClr val="163E50"/>
                </a:solidFill>
                <a:latin typeface="Arial"/>
                <a:cs typeface="Arial"/>
              </a:rPr>
              <a:t>Slow and expensive</a:t>
            </a:r>
          </a:p>
        </p:txBody>
      </p:sp>
    </p:spTree>
    <p:extLst>
      <p:ext uri="{BB962C8B-B14F-4D97-AF65-F5344CB8AC3E}">
        <p14:creationId xmlns:p14="http://schemas.microsoft.com/office/powerpoint/2010/main" xmlns="" val="2811822478"/>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45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45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45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45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a:xfrm>
            <a:off x="684213" y="823383"/>
            <a:ext cx="7772400" cy="855663"/>
          </a:xfrm>
        </p:spPr>
        <p:txBody>
          <a:bodyPr/>
          <a:lstStyle/>
          <a:p>
            <a:pPr eaLnBrk="1" hangingPunct="1"/>
            <a:r>
              <a:rPr lang="en-GB" dirty="0"/>
              <a:t>Gateway Implementation</a:t>
            </a:r>
          </a:p>
        </p:txBody>
      </p:sp>
      <p:sp>
        <p:nvSpPr>
          <p:cNvPr id="13316" name="Rectangle 3"/>
          <p:cNvSpPr>
            <a:spLocks noGrp="1" noChangeArrowheads="1"/>
          </p:cNvSpPr>
          <p:nvPr>
            <p:ph type="body" sz="half" idx="1"/>
          </p:nvPr>
        </p:nvSpPr>
        <p:spPr>
          <a:xfrm>
            <a:off x="395288" y="1771650"/>
            <a:ext cx="8497887" cy="1584325"/>
          </a:xfrm>
        </p:spPr>
        <p:txBody>
          <a:bodyPr>
            <a:normAutofit lnSpcReduction="10000"/>
          </a:bodyPr>
          <a:lstStyle/>
          <a:p>
            <a:pPr eaLnBrk="1" hangingPunct="1">
              <a:lnSpc>
                <a:spcPct val="90000"/>
              </a:lnSpc>
            </a:pPr>
            <a:r>
              <a:rPr lang="en-GB" sz="2400" dirty="0">
                <a:latin typeface="Arial"/>
                <a:cs typeface="Arial"/>
              </a:rPr>
              <a:t>In SOHO (Small Office, Home Office), a gateway can be a computer with two network connections.</a:t>
            </a:r>
          </a:p>
          <a:p>
            <a:pPr eaLnBrk="1" hangingPunct="1">
              <a:lnSpc>
                <a:spcPct val="90000"/>
              </a:lnSpc>
            </a:pPr>
            <a:r>
              <a:rPr lang="en-GB" sz="2400" dirty="0">
                <a:latin typeface="Arial"/>
                <a:cs typeface="Arial"/>
              </a:rPr>
              <a:t>Dedicated hardware devices are better as they are less likely attacked by hackers.</a:t>
            </a:r>
          </a:p>
        </p:txBody>
      </p:sp>
      <p:graphicFrame>
        <p:nvGraphicFramePr>
          <p:cNvPr id="13314" name="Object 4"/>
          <p:cNvGraphicFramePr>
            <a:graphicFrameLocks noGrp="1" noChangeAspect="1"/>
          </p:cNvGraphicFramePr>
          <p:nvPr>
            <p:ph sz="half" idx="2"/>
            <p:extLst>
              <p:ext uri="{D42A27DB-BD31-4B8C-83A1-F6EECF244321}">
                <p14:modId xmlns:p14="http://schemas.microsoft.com/office/powerpoint/2010/main" xmlns="" val="1344151819"/>
              </p:ext>
            </p:extLst>
          </p:nvPr>
        </p:nvGraphicFramePr>
        <p:xfrm>
          <a:off x="539750" y="3459168"/>
          <a:ext cx="7986713" cy="2668587"/>
        </p:xfrm>
        <a:graphic>
          <a:graphicData uri="http://schemas.openxmlformats.org/presentationml/2006/ole">
            <p:oleObj spid="_x0000_s67729" name="Visio" r:id="rId3" imgW="5756529" imgH="1923669" progId="Visio.Drawing.11">
              <p:embed/>
            </p:oleObj>
          </a:graphicData>
        </a:graphic>
      </p:graphicFrame>
    </p:spTree>
    <p:extLst>
      <p:ext uri="{BB962C8B-B14F-4D97-AF65-F5344CB8AC3E}">
        <p14:creationId xmlns:p14="http://schemas.microsoft.com/office/powerpoint/2010/main" xmlns="" val="30360949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27967"/>
            <a:ext cx="8042276" cy="5015634"/>
          </a:xfrm>
        </p:spPr>
        <p:txBody>
          <a:bodyPr>
            <a:normAutofit/>
          </a:bodyPr>
          <a:lstStyle/>
          <a:p>
            <a:pPr marL="0" indent="0">
              <a:buNone/>
            </a:pPr>
            <a:endParaRPr lang="en-US" sz="4400" dirty="0" smtClean="0">
              <a:latin typeface="Arial"/>
              <a:cs typeface="Arial"/>
            </a:endParaRPr>
          </a:p>
          <a:p>
            <a:pPr marL="0" indent="0" algn="ctr">
              <a:buNone/>
            </a:pPr>
            <a:r>
              <a:rPr lang="en-US" sz="4800" dirty="0" smtClean="0">
                <a:solidFill>
                  <a:schemeClr val="tx2">
                    <a:lumMod val="90000"/>
                    <a:lumOff val="10000"/>
                  </a:schemeClr>
                </a:solidFill>
                <a:latin typeface="Arial"/>
                <a:cs typeface="Arial"/>
              </a:rPr>
              <a:t>Summary</a:t>
            </a:r>
          </a:p>
          <a:p>
            <a:pPr marL="0" indent="0" algn="ctr">
              <a:buNone/>
            </a:pPr>
            <a:r>
              <a:rPr lang="en-US" sz="4800" dirty="0" smtClean="0">
                <a:solidFill>
                  <a:schemeClr val="tx2">
                    <a:lumMod val="90000"/>
                    <a:lumOff val="10000"/>
                  </a:schemeClr>
                </a:solidFill>
                <a:latin typeface="Arial"/>
                <a:cs typeface="Arial"/>
              </a:rPr>
              <a:t> &amp;</a:t>
            </a:r>
          </a:p>
          <a:p>
            <a:pPr marL="0" indent="0" algn="ctr">
              <a:buNone/>
            </a:pPr>
            <a:r>
              <a:rPr lang="en-US" sz="4800" dirty="0" smtClean="0">
                <a:solidFill>
                  <a:schemeClr val="tx2">
                    <a:lumMod val="90000"/>
                    <a:lumOff val="10000"/>
                  </a:schemeClr>
                </a:solidFill>
                <a:latin typeface="Arial"/>
                <a:cs typeface="Arial"/>
              </a:rPr>
              <a:t> Questions</a:t>
            </a:r>
            <a:endParaRPr lang="en-US" sz="4800" dirty="0">
              <a:solidFill>
                <a:schemeClr val="tx2">
                  <a:lumMod val="90000"/>
                  <a:lumOff val="10000"/>
                </a:schemeClr>
              </a:solidFill>
              <a:latin typeface="Arial"/>
              <a:cs typeface="Arial"/>
            </a:endParaRPr>
          </a:p>
        </p:txBody>
      </p:sp>
    </p:spTree>
    <p:extLst>
      <p:ext uri="{BB962C8B-B14F-4D97-AF65-F5344CB8AC3E}">
        <p14:creationId xmlns:p14="http://schemas.microsoft.com/office/powerpoint/2010/main" xmlns="" val="3787568340"/>
      </p:ext>
    </p:extLst>
  </p:cSld>
  <p:clrMapOvr>
    <a:masterClrMapping/>
  </p:clrMapOvr>
  <mc:AlternateContent xmlns:mc="http://schemas.openxmlformats.org/markup-compatibility/2006">
    <mc:Choice xmlns:p14="http://schemas.microsoft.com/office/powerpoint/2010/main" xmlns="" Requires="p14">
      <p:transition spd="slow" p14:dur="1600">
        <p14:conveyor dir="l"/>
      </p:transition>
    </mc:Choice>
    <mc:Fallback>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5618</TotalTime>
  <Words>1606</Words>
  <Application>Microsoft Office PowerPoint</Application>
  <PresentationFormat>On-screen Show (4:3)</PresentationFormat>
  <Paragraphs>213</Paragraphs>
  <Slides>49</Slides>
  <Notes>6</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49</vt:i4>
      </vt:variant>
    </vt:vector>
  </HeadingPairs>
  <TitlesOfParts>
    <vt:vector size="52" baseType="lpstr">
      <vt:lpstr>Breeze</vt:lpstr>
      <vt:lpstr>Bitmap Image</vt:lpstr>
      <vt:lpstr>Visio</vt:lpstr>
      <vt:lpstr>Network Management</vt:lpstr>
      <vt:lpstr>LAN Standards</vt:lpstr>
      <vt:lpstr>Wired LAN Technologies</vt:lpstr>
      <vt:lpstr>LAN Speed</vt:lpstr>
      <vt:lpstr>Ethernet</vt:lpstr>
      <vt:lpstr>IEEE Standards</vt:lpstr>
      <vt:lpstr>Ethernet – Layer 1 and Layer 2</vt:lpstr>
      <vt:lpstr>Logical Link Control</vt:lpstr>
      <vt:lpstr>Logical Link Control Functions</vt:lpstr>
      <vt:lpstr>Media Access Control (MAC)</vt:lpstr>
      <vt:lpstr>Data Encapsulation</vt:lpstr>
      <vt:lpstr>Media Access Control</vt:lpstr>
      <vt:lpstr>Media Access Control</vt:lpstr>
      <vt:lpstr>Physical Implementation of Ethernet</vt:lpstr>
      <vt:lpstr>Physical Connector types</vt:lpstr>
      <vt:lpstr>Physical Implementation of Ethernet</vt:lpstr>
      <vt:lpstr>Ethernet</vt:lpstr>
      <vt:lpstr>Media Access Control in Ethernet</vt:lpstr>
      <vt:lpstr>Media Access Control in Ethernet</vt:lpstr>
      <vt:lpstr>CSMA/CD – The Process</vt:lpstr>
      <vt:lpstr>Ethernet Physical Layer</vt:lpstr>
      <vt:lpstr>Ethernet Dominance</vt:lpstr>
      <vt:lpstr>Why was Ethernet Successful</vt:lpstr>
      <vt:lpstr>Why Did Ethernet Win?</vt:lpstr>
      <vt:lpstr>Token Ring</vt:lpstr>
      <vt:lpstr>Token Passed On</vt:lpstr>
      <vt:lpstr>Token Cycling</vt:lpstr>
      <vt:lpstr>Token Issues</vt:lpstr>
      <vt:lpstr>Token Ring to Ethernet Migration</vt:lpstr>
      <vt:lpstr>FDDI (Fibre Distributed Data Interface)</vt:lpstr>
      <vt:lpstr>Dual Ring</vt:lpstr>
      <vt:lpstr>Get to know about fibre! (1)</vt:lpstr>
      <vt:lpstr>Get to know about fibre! (2)</vt:lpstr>
      <vt:lpstr>Network Devices</vt:lpstr>
      <vt:lpstr>Repeater</vt:lpstr>
      <vt:lpstr>Repeater – Not Amplify, but Regenerate!</vt:lpstr>
      <vt:lpstr>Hub</vt:lpstr>
      <vt:lpstr>Disadvantages of Hub</vt:lpstr>
      <vt:lpstr>Switch</vt:lpstr>
      <vt:lpstr>Two Categories of Switches on the Market</vt:lpstr>
      <vt:lpstr> Switch Examples</vt:lpstr>
      <vt:lpstr>Layer 3 Switch</vt:lpstr>
      <vt:lpstr>Cisco 3550 Family of RSMs (Router Switch Models)</vt:lpstr>
      <vt:lpstr>Router</vt:lpstr>
      <vt:lpstr>Cisco Router 3600</vt:lpstr>
      <vt:lpstr>Implementation Example</vt:lpstr>
      <vt:lpstr>Gateway</vt:lpstr>
      <vt:lpstr>Gateway Implementation</vt:lpstr>
      <vt:lpstr>Slide 49</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283</cp:revision>
  <dcterms:created xsi:type="dcterms:W3CDTF">2011-10-03T10:20:59Z</dcterms:created>
  <dcterms:modified xsi:type="dcterms:W3CDTF">2013-02-13T00:23:02Z</dcterms:modified>
</cp:coreProperties>
</file>