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3"/>
  </p:notesMasterIdLst>
  <p:sldIdLst>
    <p:sldId id="256" r:id="rId2"/>
    <p:sldId id="261" r:id="rId3"/>
    <p:sldId id="257" r:id="rId4"/>
    <p:sldId id="258" r:id="rId5"/>
    <p:sldId id="259" r:id="rId6"/>
    <p:sldId id="266" r:id="rId7"/>
    <p:sldId id="262" r:id="rId8"/>
    <p:sldId id="263" r:id="rId9"/>
    <p:sldId id="264" r:id="rId10"/>
    <p:sldId id="265"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45" autoAdjust="0"/>
    <p:restoredTop sz="78715" autoAdjust="0"/>
  </p:normalViewPr>
  <p:slideViewPr>
    <p:cSldViewPr snapToGrid="0">
      <p:cViewPr>
        <p:scale>
          <a:sx n="70" d="100"/>
          <a:sy n="70" d="100"/>
        </p:scale>
        <p:origin x="580"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sewa" userId="7153b114-9c5f-4c29-915c-99c7071106ec" providerId="ADAL" clId="{BC6D8907-C2F9-4DF5-A366-BC93B83393C9}"/>
    <pc:docChg chg="undo redo custSel addSld delSld modSld sldOrd">
      <pc:chgData name="Adesewa" userId="7153b114-9c5f-4c29-915c-99c7071106ec" providerId="ADAL" clId="{BC6D8907-C2F9-4DF5-A366-BC93B83393C9}" dt="2021-04-16T17:04:56.312" v="909" actId="14100"/>
      <pc:docMkLst>
        <pc:docMk/>
      </pc:docMkLst>
      <pc:sldChg chg="addSp delSp modSp new mod">
        <pc:chgData name="Adesewa" userId="7153b114-9c5f-4c29-915c-99c7071106ec" providerId="ADAL" clId="{BC6D8907-C2F9-4DF5-A366-BC93B83393C9}" dt="2021-04-16T15:54:22.978" v="735" actId="1076"/>
        <pc:sldMkLst>
          <pc:docMk/>
          <pc:sldMk cId="3590361489" sldId="256"/>
        </pc:sldMkLst>
        <pc:spChg chg="mod">
          <ac:chgData name="Adesewa" userId="7153b114-9c5f-4c29-915c-99c7071106ec" providerId="ADAL" clId="{BC6D8907-C2F9-4DF5-A366-BC93B83393C9}" dt="2021-04-16T15:54:22.978" v="735" actId="1076"/>
          <ac:spMkLst>
            <pc:docMk/>
            <pc:sldMk cId="3590361489" sldId="256"/>
            <ac:spMk id="2" creationId="{54CBF31E-6D9A-49B1-82A0-0A0CE96B61CF}"/>
          </ac:spMkLst>
        </pc:spChg>
        <pc:spChg chg="del">
          <ac:chgData name="Adesewa" userId="7153b114-9c5f-4c29-915c-99c7071106ec" providerId="ADAL" clId="{BC6D8907-C2F9-4DF5-A366-BC93B83393C9}" dt="2021-04-09T16:21:43" v="176" actId="478"/>
          <ac:spMkLst>
            <pc:docMk/>
            <pc:sldMk cId="3590361489" sldId="256"/>
            <ac:spMk id="3" creationId="{6EC37E1B-3697-4548-86BE-B2059C46C271}"/>
          </ac:spMkLst>
        </pc:spChg>
        <pc:picChg chg="add mod">
          <ac:chgData name="Adesewa" userId="7153b114-9c5f-4c29-915c-99c7071106ec" providerId="ADAL" clId="{BC6D8907-C2F9-4DF5-A366-BC93B83393C9}" dt="2021-04-09T16:28:30.402" v="310" actId="14100"/>
          <ac:picMkLst>
            <pc:docMk/>
            <pc:sldMk cId="3590361489" sldId="256"/>
            <ac:picMk id="4" creationId="{FE41A21E-1C3E-4217-9C50-D07E014D53C6}"/>
          </ac:picMkLst>
        </pc:picChg>
        <pc:picChg chg="add mod">
          <ac:chgData name="Adesewa" userId="7153b114-9c5f-4c29-915c-99c7071106ec" providerId="ADAL" clId="{BC6D8907-C2F9-4DF5-A366-BC93B83393C9}" dt="2021-04-16T15:53:19.406" v="717" actId="14100"/>
          <ac:picMkLst>
            <pc:docMk/>
            <pc:sldMk cId="3590361489" sldId="256"/>
            <ac:picMk id="5" creationId="{64ED2187-3DB4-4FEC-AD4C-998A205B038B}"/>
          </ac:picMkLst>
        </pc:picChg>
      </pc:sldChg>
      <pc:sldChg chg="modSp new mod modNotesTx">
        <pc:chgData name="Adesewa" userId="7153b114-9c5f-4c29-915c-99c7071106ec" providerId="ADAL" clId="{BC6D8907-C2F9-4DF5-A366-BC93B83393C9}" dt="2021-04-16T16:50:14.279" v="882" actId="14100"/>
        <pc:sldMkLst>
          <pc:docMk/>
          <pc:sldMk cId="656342068" sldId="257"/>
        </pc:sldMkLst>
        <pc:spChg chg="mod">
          <ac:chgData name="Adesewa" userId="7153b114-9c5f-4c29-915c-99c7071106ec" providerId="ADAL" clId="{BC6D8907-C2F9-4DF5-A366-BC93B83393C9}" dt="2021-04-16T16:00:09.517" v="879" actId="14100"/>
          <ac:spMkLst>
            <pc:docMk/>
            <pc:sldMk cId="656342068" sldId="257"/>
            <ac:spMk id="2" creationId="{3620AB16-60FD-482B-B022-4AE4E69FA1C1}"/>
          </ac:spMkLst>
        </pc:spChg>
        <pc:spChg chg="mod">
          <ac:chgData name="Adesewa" userId="7153b114-9c5f-4c29-915c-99c7071106ec" providerId="ADAL" clId="{BC6D8907-C2F9-4DF5-A366-BC93B83393C9}" dt="2021-04-16T16:50:14.279" v="882" actId="14100"/>
          <ac:spMkLst>
            <pc:docMk/>
            <pc:sldMk cId="656342068" sldId="257"/>
            <ac:spMk id="3" creationId="{0F1541F0-5596-4235-B764-10BCD7B89C61}"/>
          </ac:spMkLst>
        </pc:spChg>
      </pc:sldChg>
      <pc:sldChg chg="modSp new mod">
        <pc:chgData name="Adesewa" userId="7153b114-9c5f-4c29-915c-99c7071106ec" providerId="ADAL" clId="{BC6D8907-C2F9-4DF5-A366-BC93B83393C9}" dt="2021-04-16T15:56:58.889" v="782" actId="12"/>
        <pc:sldMkLst>
          <pc:docMk/>
          <pc:sldMk cId="1601810305" sldId="258"/>
        </pc:sldMkLst>
        <pc:spChg chg="mod">
          <ac:chgData name="Adesewa" userId="7153b114-9c5f-4c29-915c-99c7071106ec" providerId="ADAL" clId="{BC6D8907-C2F9-4DF5-A366-BC93B83393C9}" dt="2021-04-16T15:55:31.775" v="763" actId="1076"/>
          <ac:spMkLst>
            <pc:docMk/>
            <pc:sldMk cId="1601810305" sldId="258"/>
            <ac:spMk id="2" creationId="{B6A08E40-4239-4A67-9366-59E9B5B26CCA}"/>
          </ac:spMkLst>
        </pc:spChg>
        <pc:spChg chg="mod">
          <ac:chgData name="Adesewa" userId="7153b114-9c5f-4c29-915c-99c7071106ec" providerId="ADAL" clId="{BC6D8907-C2F9-4DF5-A366-BC93B83393C9}" dt="2021-04-16T15:56:58.889" v="782" actId="12"/>
          <ac:spMkLst>
            <pc:docMk/>
            <pc:sldMk cId="1601810305" sldId="258"/>
            <ac:spMk id="3" creationId="{4A806777-EBD5-4399-8085-68B414F64748}"/>
          </ac:spMkLst>
        </pc:spChg>
      </pc:sldChg>
      <pc:sldChg chg="modSp new mod modNotesTx">
        <pc:chgData name="Adesewa" userId="7153b114-9c5f-4c29-915c-99c7071106ec" providerId="ADAL" clId="{BC6D8907-C2F9-4DF5-A366-BC93B83393C9}" dt="2021-04-16T15:58:42.833" v="806" actId="5793"/>
        <pc:sldMkLst>
          <pc:docMk/>
          <pc:sldMk cId="3731992965" sldId="259"/>
        </pc:sldMkLst>
        <pc:spChg chg="mod">
          <ac:chgData name="Adesewa" userId="7153b114-9c5f-4c29-915c-99c7071106ec" providerId="ADAL" clId="{BC6D8907-C2F9-4DF5-A366-BC93B83393C9}" dt="2021-04-16T15:52:51.626" v="711"/>
          <ac:spMkLst>
            <pc:docMk/>
            <pc:sldMk cId="3731992965" sldId="259"/>
            <ac:spMk id="2" creationId="{9B771DD2-708E-4AEF-B644-978E7D34CF0C}"/>
          </ac:spMkLst>
        </pc:spChg>
        <pc:spChg chg="mod">
          <ac:chgData name="Adesewa" userId="7153b114-9c5f-4c29-915c-99c7071106ec" providerId="ADAL" clId="{BC6D8907-C2F9-4DF5-A366-BC93B83393C9}" dt="2021-04-16T15:58:42.833" v="806" actId="5793"/>
          <ac:spMkLst>
            <pc:docMk/>
            <pc:sldMk cId="3731992965" sldId="259"/>
            <ac:spMk id="3" creationId="{16AB81A9-8696-4CBB-B4B3-AAA487D6BF81}"/>
          </ac:spMkLst>
        </pc:spChg>
      </pc:sldChg>
      <pc:sldChg chg="modSp new mod">
        <pc:chgData name="Adesewa" userId="7153b114-9c5f-4c29-915c-99c7071106ec" providerId="ADAL" clId="{BC6D8907-C2F9-4DF5-A366-BC93B83393C9}" dt="2021-04-16T17:04:56.312" v="909" actId="14100"/>
        <pc:sldMkLst>
          <pc:docMk/>
          <pc:sldMk cId="75068291" sldId="260"/>
        </pc:sldMkLst>
        <pc:spChg chg="mod">
          <ac:chgData name="Adesewa" userId="7153b114-9c5f-4c29-915c-99c7071106ec" providerId="ADAL" clId="{BC6D8907-C2F9-4DF5-A366-BC93B83393C9}" dt="2021-04-16T17:04:45.390" v="905" actId="14100"/>
          <ac:spMkLst>
            <pc:docMk/>
            <pc:sldMk cId="75068291" sldId="260"/>
            <ac:spMk id="2" creationId="{2FC553D3-562E-467D-8DEB-B54D3EF1F9B0}"/>
          </ac:spMkLst>
        </pc:spChg>
        <pc:spChg chg="mod">
          <ac:chgData name="Adesewa" userId="7153b114-9c5f-4c29-915c-99c7071106ec" providerId="ADAL" clId="{BC6D8907-C2F9-4DF5-A366-BC93B83393C9}" dt="2021-04-16T17:04:56.312" v="909" actId="14100"/>
          <ac:spMkLst>
            <pc:docMk/>
            <pc:sldMk cId="75068291" sldId="260"/>
            <ac:spMk id="3" creationId="{CA080E9B-F091-418F-A0E5-9B259E6ABCA4}"/>
          </ac:spMkLst>
        </pc:spChg>
      </pc:sldChg>
      <pc:sldChg chg="new del">
        <pc:chgData name="Adesewa" userId="7153b114-9c5f-4c29-915c-99c7071106ec" providerId="ADAL" clId="{BC6D8907-C2F9-4DF5-A366-BC93B83393C9}" dt="2021-04-09T16:10:35.726" v="55" actId="680"/>
        <pc:sldMkLst>
          <pc:docMk/>
          <pc:sldMk cId="446602395" sldId="261"/>
        </pc:sldMkLst>
      </pc:sldChg>
      <pc:sldChg chg="addSp delSp modSp new mod ord">
        <pc:chgData name="Adesewa" userId="7153b114-9c5f-4c29-915c-99c7071106ec" providerId="ADAL" clId="{BC6D8907-C2F9-4DF5-A366-BC93B83393C9}" dt="2021-04-16T15:55:52.407" v="767" actId="20577"/>
        <pc:sldMkLst>
          <pc:docMk/>
          <pc:sldMk cId="3398335678" sldId="261"/>
        </pc:sldMkLst>
        <pc:spChg chg="mod">
          <ac:chgData name="Adesewa" userId="7153b114-9c5f-4c29-915c-99c7071106ec" providerId="ADAL" clId="{BC6D8907-C2F9-4DF5-A366-BC93B83393C9}" dt="2021-04-16T15:52:51.626" v="711"/>
          <ac:spMkLst>
            <pc:docMk/>
            <pc:sldMk cId="3398335678" sldId="261"/>
            <ac:spMk id="2" creationId="{9A033DE6-C661-4AAF-9A93-9393E5BDE444}"/>
          </ac:spMkLst>
        </pc:spChg>
        <pc:spChg chg="mod">
          <ac:chgData name="Adesewa" userId="7153b114-9c5f-4c29-915c-99c7071106ec" providerId="ADAL" clId="{BC6D8907-C2F9-4DF5-A366-BC93B83393C9}" dt="2021-04-16T15:55:52.407" v="767" actId="20577"/>
          <ac:spMkLst>
            <pc:docMk/>
            <pc:sldMk cId="3398335678" sldId="261"/>
            <ac:spMk id="3" creationId="{6E82DE24-EE34-454C-8598-63E4DC6D72CD}"/>
          </ac:spMkLst>
        </pc:spChg>
        <pc:spChg chg="add del">
          <ac:chgData name="Adesewa" userId="7153b114-9c5f-4c29-915c-99c7071106ec" providerId="ADAL" clId="{BC6D8907-C2F9-4DF5-A366-BC93B83393C9}" dt="2021-04-09T16:42:30.723" v="435"/>
          <ac:spMkLst>
            <pc:docMk/>
            <pc:sldMk cId="3398335678" sldId="261"/>
            <ac:spMk id="4" creationId="{458D6FC0-7A61-4484-AC31-D17998D6A3EE}"/>
          </ac:spMkLst>
        </pc:spChg>
        <pc:spChg chg="add del">
          <ac:chgData name="Adesewa" userId="7153b114-9c5f-4c29-915c-99c7071106ec" providerId="ADAL" clId="{BC6D8907-C2F9-4DF5-A366-BC93B83393C9}" dt="2021-04-09T16:42:37.120" v="439"/>
          <ac:spMkLst>
            <pc:docMk/>
            <pc:sldMk cId="3398335678" sldId="261"/>
            <ac:spMk id="5" creationId="{38BDF15A-E993-4C7F-B825-0BBB4E491BFB}"/>
          </ac:spMkLst>
        </pc:spChg>
        <pc:spChg chg="add del">
          <ac:chgData name="Adesewa" userId="7153b114-9c5f-4c29-915c-99c7071106ec" providerId="ADAL" clId="{BC6D8907-C2F9-4DF5-A366-BC93B83393C9}" dt="2021-04-09T16:43:05.945" v="448"/>
          <ac:spMkLst>
            <pc:docMk/>
            <pc:sldMk cId="3398335678" sldId="261"/>
            <ac:spMk id="6" creationId="{13AA4099-A86D-4488-A74C-D05C03B508E1}"/>
          </ac:spMkLst>
        </pc:spChg>
        <pc:spChg chg="add del mod">
          <ac:chgData name="Adesewa" userId="7153b114-9c5f-4c29-915c-99c7071106ec" providerId="ADAL" clId="{BC6D8907-C2F9-4DF5-A366-BC93B83393C9}" dt="2021-04-09T16:43:04.836" v="446"/>
          <ac:spMkLst>
            <pc:docMk/>
            <pc:sldMk cId="3398335678" sldId="261"/>
            <ac:spMk id="7" creationId="{F53906C5-4C6C-49B0-8E8B-1196736E5C58}"/>
          </ac:spMkLst>
        </pc:spChg>
        <pc:spChg chg="add del">
          <ac:chgData name="Adesewa" userId="7153b114-9c5f-4c29-915c-99c7071106ec" providerId="ADAL" clId="{BC6D8907-C2F9-4DF5-A366-BC93B83393C9}" dt="2021-04-09T16:43:35.512" v="450"/>
          <ac:spMkLst>
            <pc:docMk/>
            <pc:sldMk cId="3398335678" sldId="261"/>
            <ac:spMk id="8" creationId="{A474F7A9-A26F-4CF6-926B-F8AED2CD3EC0}"/>
          </ac:spMkLst>
        </pc:spChg>
      </pc:sldChg>
      <pc:sldChg chg="addSp modSp new mod">
        <pc:chgData name="Adesewa" userId="7153b114-9c5f-4c29-915c-99c7071106ec" providerId="ADAL" clId="{BC6D8907-C2F9-4DF5-A366-BC93B83393C9}" dt="2021-04-16T17:01:15.764" v="890" actId="14100"/>
        <pc:sldMkLst>
          <pc:docMk/>
          <pc:sldMk cId="2234158018" sldId="262"/>
        </pc:sldMkLst>
        <pc:spChg chg="mod">
          <ac:chgData name="Adesewa" userId="7153b114-9c5f-4c29-915c-99c7071106ec" providerId="ADAL" clId="{BC6D8907-C2F9-4DF5-A366-BC93B83393C9}" dt="2021-04-16T16:58:13.486" v="889" actId="14100"/>
          <ac:spMkLst>
            <pc:docMk/>
            <pc:sldMk cId="2234158018" sldId="262"/>
            <ac:spMk id="2" creationId="{4992B848-884E-4472-8889-11A6ED38BBCB}"/>
          </ac:spMkLst>
        </pc:spChg>
        <pc:spChg chg="mod">
          <ac:chgData name="Adesewa" userId="7153b114-9c5f-4c29-915c-99c7071106ec" providerId="ADAL" clId="{BC6D8907-C2F9-4DF5-A366-BC93B83393C9}" dt="2021-04-09T16:40:04.916" v="426" actId="14100"/>
          <ac:spMkLst>
            <pc:docMk/>
            <pc:sldMk cId="2234158018" sldId="262"/>
            <ac:spMk id="3" creationId="{4C828ED3-487D-4C25-A32F-CC0A380F0F3A}"/>
          </ac:spMkLst>
        </pc:spChg>
        <pc:picChg chg="add mod">
          <ac:chgData name="Adesewa" userId="7153b114-9c5f-4c29-915c-99c7071106ec" providerId="ADAL" clId="{BC6D8907-C2F9-4DF5-A366-BC93B83393C9}" dt="2021-04-16T17:01:15.764" v="890" actId="14100"/>
          <ac:picMkLst>
            <pc:docMk/>
            <pc:sldMk cId="2234158018" sldId="262"/>
            <ac:picMk id="4" creationId="{9BED6A0B-B72C-4095-92D8-101F23BC0435}"/>
          </ac:picMkLst>
        </pc:picChg>
      </pc:sldChg>
      <pc:sldChg chg="modSp new mod">
        <pc:chgData name="Adesewa" userId="7153b114-9c5f-4c29-915c-99c7071106ec" providerId="ADAL" clId="{BC6D8907-C2F9-4DF5-A366-BC93B83393C9}" dt="2021-04-16T15:52:51.626" v="711"/>
        <pc:sldMkLst>
          <pc:docMk/>
          <pc:sldMk cId="3767903882" sldId="263"/>
        </pc:sldMkLst>
        <pc:spChg chg="mod">
          <ac:chgData name="Adesewa" userId="7153b114-9c5f-4c29-915c-99c7071106ec" providerId="ADAL" clId="{BC6D8907-C2F9-4DF5-A366-BC93B83393C9}" dt="2021-04-16T15:52:51.626" v="711"/>
          <ac:spMkLst>
            <pc:docMk/>
            <pc:sldMk cId="3767903882" sldId="263"/>
            <ac:spMk id="2" creationId="{A791DBAB-572D-40F1-A303-20D393481466}"/>
          </ac:spMkLst>
        </pc:spChg>
        <pc:spChg chg="mod">
          <ac:chgData name="Adesewa" userId="7153b114-9c5f-4c29-915c-99c7071106ec" providerId="ADAL" clId="{BC6D8907-C2F9-4DF5-A366-BC93B83393C9}" dt="2021-04-16T15:52:46.579" v="703"/>
          <ac:spMkLst>
            <pc:docMk/>
            <pc:sldMk cId="3767903882" sldId="263"/>
            <ac:spMk id="3" creationId="{FDFC7847-AEE0-443D-A8EB-AD6C02F7EE3D}"/>
          </ac:spMkLst>
        </pc:spChg>
      </pc:sldChg>
      <pc:sldChg chg="modSp new mod">
        <pc:chgData name="Adesewa" userId="7153b114-9c5f-4c29-915c-99c7071106ec" providerId="ADAL" clId="{BC6D8907-C2F9-4DF5-A366-BC93B83393C9}" dt="2021-04-16T17:04:12.276" v="900" actId="14100"/>
        <pc:sldMkLst>
          <pc:docMk/>
          <pc:sldMk cId="3997488557" sldId="264"/>
        </pc:sldMkLst>
        <pc:spChg chg="mod">
          <ac:chgData name="Adesewa" userId="7153b114-9c5f-4c29-915c-99c7071106ec" providerId="ADAL" clId="{BC6D8907-C2F9-4DF5-A366-BC93B83393C9}" dt="2021-04-16T15:52:51.626" v="711"/>
          <ac:spMkLst>
            <pc:docMk/>
            <pc:sldMk cId="3997488557" sldId="264"/>
            <ac:spMk id="2" creationId="{0820AA7F-F0F8-44E2-87EE-52FB6C315BBC}"/>
          </ac:spMkLst>
        </pc:spChg>
        <pc:spChg chg="mod">
          <ac:chgData name="Adesewa" userId="7153b114-9c5f-4c29-915c-99c7071106ec" providerId="ADAL" clId="{BC6D8907-C2F9-4DF5-A366-BC93B83393C9}" dt="2021-04-16T17:04:12.276" v="900" actId="14100"/>
          <ac:spMkLst>
            <pc:docMk/>
            <pc:sldMk cId="3997488557" sldId="264"/>
            <ac:spMk id="3" creationId="{B8EA7DFC-D1CE-46B8-9BFA-396796492355}"/>
          </ac:spMkLst>
        </pc:spChg>
      </pc:sldChg>
      <pc:sldChg chg="modSp new mod">
        <pc:chgData name="Adesewa" userId="7153b114-9c5f-4c29-915c-99c7071106ec" providerId="ADAL" clId="{BC6D8907-C2F9-4DF5-A366-BC93B83393C9}" dt="2021-04-16T15:52:51.626" v="711"/>
        <pc:sldMkLst>
          <pc:docMk/>
          <pc:sldMk cId="1658922679" sldId="265"/>
        </pc:sldMkLst>
        <pc:spChg chg="mod">
          <ac:chgData name="Adesewa" userId="7153b114-9c5f-4c29-915c-99c7071106ec" providerId="ADAL" clId="{BC6D8907-C2F9-4DF5-A366-BC93B83393C9}" dt="2021-04-16T15:52:51.626" v="711"/>
          <ac:spMkLst>
            <pc:docMk/>
            <pc:sldMk cId="1658922679" sldId="265"/>
            <ac:spMk id="2" creationId="{5A983052-DA63-43CD-B5CB-11850D3D5D14}"/>
          </ac:spMkLst>
        </pc:spChg>
        <pc:spChg chg="mod">
          <ac:chgData name="Adesewa" userId="7153b114-9c5f-4c29-915c-99c7071106ec" providerId="ADAL" clId="{BC6D8907-C2F9-4DF5-A366-BC93B83393C9}" dt="2021-04-09T16:26:46.975" v="298" actId="20577"/>
          <ac:spMkLst>
            <pc:docMk/>
            <pc:sldMk cId="1658922679" sldId="265"/>
            <ac:spMk id="3" creationId="{BEF116F0-E3AB-4FEF-BAEA-359FED65425E}"/>
          </ac:spMkLst>
        </pc:spChg>
      </pc:sldChg>
      <pc:sldChg chg="addSp delSp modSp new mod ord">
        <pc:chgData name="Adesewa" userId="7153b114-9c5f-4c29-915c-99c7071106ec" providerId="ADAL" clId="{BC6D8907-C2F9-4DF5-A366-BC93B83393C9}" dt="2021-04-16T16:56:53.220" v="885" actId="20577"/>
        <pc:sldMkLst>
          <pc:docMk/>
          <pc:sldMk cId="3419890583" sldId="266"/>
        </pc:sldMkLst>
        <pc:spChg chg="mod">
          <ac:chgData name="Adesewa" userId="7153b114-9c5f-4c29-915c-99c7071106ec" providerId="ADAL" clId="{BC6D8907-C2F9-4DF5-A366-BC93B83393C9}" dt="2021-04-09T16:57:49.847" v="656" actId="14100"/>
          <ac:spMkLst>
            <pc:docMk/>
            <pc:sldMk cId="3419890583" sldId="266"/>
            <ac:spMk id="2" creationId="{8D1A8CAA-ABB3-4025-8E55-7E1980B2CAC2}"/>
          </ac:spMkLst>
        </pc:spChg>
        <pc:spChg chg="del">
          <ac:chgData name="Adesewa" userId="7153b114-9c5f-4c29-915c-99c7071106ec" providerId="ADAL" clId="{BC6D8907-C2F9-4DF5-A366-BC93B83393C9}" dt="2021-04-09T16:49:22.608" v="497"/>
          <ac:spMkLst>
            <pc:docMk/>
            <pc:sldMk cId="3419890583" sldId="266"/>
            <ac:spMk id="3" creationId="{B84266A9-C60C-4153-AF50-7F5360B39D15}"/>
          </ac:spMkLst>
        </pc:spChg>
        <pc:spChg chg="add mod">
          <ac:chgData name="Adesewa" userId="7153b114-9c5f-4c29-915c-99c7071106ec" providerId="ADAL" clId="{BC6D8907-C2F9-4DF5-A366-BC93B83393C9}" dt="2021-04-16T16:56:53.220" v="885" actId="20577"/>
          <ac:spMkLst>
            <pc:docMk/>
            <pc:sldMk cId="3419890583" sldId="266"/>
            <ac:spMk id="5" creationId="{B29B06DA-1DCD-436C-A078-E4E600D16416}"/>
          </ac:spMkLst>
        </pc:spChg>
        <pc:picChg chg="add mod modCrop">
          <ac:chgData name="Adesewa" userId="7153b114-9c5f-4c29-915c-99c7071106ec" providerId="ADAL" clId="{BC6D8907-C2F9-4DF5-A366-BC93B83393C9}" dt="2021-04-16T16:00:16.013" v="880" actId="14100"/>
          <ac:picMkLst>
            <pc:docMk/>
            <pc:sldMk cId="3419890583" sldId="266"/>
            <ac:picMk id="4" creationId="{003A5822-D81E-4A64-ADE2-9B95FE2ACC2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0EAF5F-6A1D-4B2D-ABBA-A623986C072C}" type="datetimeFigureOut">
              <a:rPr lang="en-GB" smtClean="0"/>
              <a:t>16/04/2021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E2DD9C-E1C3-441B-9A28-7F945A7EAA0C}" type="slidenum">
              <a:rPr lang="en-GB" smtClean="0"/>
              <a:t>‹#›</a:t>
            </a:fld>
            <a:endParaRPr lang="en-GB"/>
          </a:p>
        </p:txBody>
      </p:sp>
    </p:spTree>
    <p:extLst>
      <p:ext uri="{BB962C8B-B14F-4D97-AF65-F5344CB8AC3E}">
        <p14:creationId xmlns:p14="http://schemas.microsoft.com/office/powerpoint/2010/main" val="3845007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effectLst/>
                <a:latin typeface="Arial" panose="020B0604020202020204" pitchFamily="34" charset="0"/>
                <a:cs typeface="Arial" panose="020B0604020202020204" pitchFamily="34" charset="0"/>
              </a:rPr>
              <a:t>Today, we see AI in hospitals helping clinicians identify medical risks; predict when to provide targeted, life-saving interventions; form treatment plans for patients with rare diseases; and deliver precision medicine.</a:t>
            </a:r>
          </a:p>
          <a:p>
            <a:endParaRPr lang="en-GB" dirty="0"/>
          </a:p>
        </p:txBody>
      </p:sp>
      <p:sp>
        <p:nvSpPr>
          <p:cNvPr id="4" name="Slide Number Placeholder 3"/>
          <p:cNvSpPr>
            <a:spLocks noGrp="1"/>
          </p:cNvSpPr>
          <p:nvPr>
            <p:ph type="sldNum" sz="quarter" idx="5"/>
          </p:nvPr>
        </p:nvSpPr>
        <p:spPr/>
        <p:txBody>
          <a:bodyPr/>
          <a:lstStyle/>
          <a:p>
            <a:fld id="{C3E2DD9C-E1C3-441B-9A28-7F945A7EAA0C}" type="slidenum">
              <a:rPr lang="en-GB" smtClean="0"/>
              <a:t>3</a:t>
            </a:fld>
            <a:endParaRPr lang="en-GB"/>
          </a:p>
        </p:txBody>
      </p:sp>
    </p:spTree>
    <p:extLst>
      <p:ext uri="{BB962C8B-B14F-4D97-AF65-F5344CB8AC3E}">
        <p14:creationId xmlns:p14="http://schemas.microsoft.com/office/powerpoint/2010/main" val="3515651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12529"/>
                </a:solidFill>
                <a:effectLst/>
                <a:latin typeface="Gotham Narrow A"/>
              </a:rPr>
              <a:t>Discharged hospital patients going home to self-care, with only occasional follow-up medical appointments, may struggle to maintain their care plans. They may be confused about what to do or how to do it; they may feel better and hence decide to discontinue their medicines. They may even forget or lose motivation. This is particularly true for seniors living alone. When you add social isolation into the mix, and the increased likelihood of depression, keeping people well at home can become a real challenge.</a:t>
            </a:r>
          </a:p>
          <a:p>
            <a:endParaRPr lang="en-GB" dirty="0"/>
          </a:p>
        </p:txBody>
      </p:sp>
      <p:sp>
        <p:nvSpPr>
          <p:cNvPr id="4" name="Slide Number Placeholder 3"/>
          <p:cNvSpPr>
            <a:spLocks noGrp="1"/>
          </p:cNvSpPr>
          <p:nvPr>
            <p:ph type="sldNum" sz="quarter" idx="5"/>
          </p:nvPr>
        </p:nvSpPr>
        <p:spPr/>
        <p:txBody>
          <a:bodyPr/>
          <a:lstStyle/>
          <a:p>
            <a:fld id="{C3E2DD9C-E1C3-441B-9A28-7F945A7EAA0C}" type="slidenum">
              <a:rPr lang="en-GB" smtClean="0"/>
              <a:t>5</a:t>
            </a:fld>
            <a:endParaRPr lang="en-GB"/>
          </a:p>
        </p:txBody>
      </p:sp>
    </p:spTree>
    <p:extLst>
      <p:ext uri="{BB962C8B-B14F-4D97-AF65-F5344CB8AC3E}">
        <p14:creationId xmlns:p14="http://schemas.microsoft.com/office/powerpoint/2010/main" val="1682171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B2A14DA-9AD3-4DCA-AFEA-CD9D2C0B6A3D}"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BBF2-C6CA-4725-8CC0-84CEFF4985A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8754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2A14DA-9AD3-4DCA-AFEA-CD9D2C0B6A3D}"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BBF2-C6CA-4725-8CC0-84CEFF4985AA}" type="slidenum">
              <a:rPr lang="en-GB" smtClean="0"/>
              <a:t>‹#›</a:t>
            </a:fld>
            <a:endParaRPr lang="en-GB"/>
          </a:p>
        </p:txBody>
      </p:sp>
    </p:spTree>
    <p:extLst>
      <p:ext uri="{BB962C8B-B14F-4D97-AF65-F5344CB8AC3E}">
        <p14:creationId xmlns:p14="http://schemas.microsoft.com/office/powerpoint/2010/main" val="2505495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2A14DA-9AD3-4DCA-AFEA-CD9D2C0B6A3D}"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BBF2-C6CA-4725-8CC0-84CEFF4985A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7042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2A14DA-9AD3-4DCA-AFEA-CD9D2C0B6A3D}" type="datetimeFigureOut">
              <a:rPr lang="en-GB" smtClean="0"/>
              <a:t>16/04/2021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FBBF2-C6CA-4725-8CC0-84CEFF4985AA}" type="slidenum">
              <a:rPr lang="en-GB" smtClean="0"/>
              <a:t>‹#›</a:t>
            </a:fld>
            <a:endParaRPr lang="en-GB"/>
          </a:p>
        </p:txBody>
      </p:sp>
    </p:spTree>
    <p:extLst>
      <p:ext uri="{BB962C8B-B14F-4D97-AF65-F5344CB8AC3E}">
        <p14:creationId xmlns:p14="http://schemas.microsoft.com/office/powerpoint/2010/main" val="1893654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2A14DA-9AD3-4DCA-AFEA-CD9D2C0B6A3D}" type="datetimeFigureOut">
              <a:rPr lang="en-GB" smtClean="0"/>
              <a:t>16/04/2021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BFBBF2-C6CA-4725-8CC0-84CEFF4985AA}" type="slidenum">
              <a:rPr lang="en-GB" smtClean="0"/>
              <a:t>‹#›</a:t>
            </a:fld>
            <a:endParaRPr lang="en-GB"/>
          </a:p>
        </p:txBody>
      </p:sp>
    </p:spTree>
    <p:extLst>
      <p:ext uri="{BB962C8B-B14F-4D97-AF65-F5344CB8AC3E}">
        <p14:creationId xmlns:p14="http://schemas.microsoft.com/office/powerpoint/2010/main" val="1588884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2A14DA-9AD3-4DCA-AFEA-CD9D2C0B6A3D}" type="datetimeFigureOut">
              <a:rPr lang="en-GB" smtClean="0"/>
              <a:t>16/04/2021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BFBBF2-C6CA-4725-8CC0-84CEFF4985AA}" type="slidenum">
              <a:rPr lang="en-GB" smtClean="0"/>
              <a:t>‹#›</a:t>
            </a:fld>
            <a:endParaRPr lang="en-GB"/>
          </a:p>
        </p:txBody>
      </p:sp>
    </p:spTree>
    <p:extLst>
      <p:ext uri="{BB962C8B-B14F-4D97-AF65-F5344CB8AC3E}">
        <p14:creationId xmlns:p14="http://schemas.microsoft.com/office/powerpoint/2010/main" val="1325189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2A14DA-9AD3-4DCA-AFEA-CD9D2C0B6A3D}" type="datetimeFigureOut">
              <a:rPr lang="en-GB" smtClean="0"/>
              <a:t>16/04/2021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BFBBF2-C6CA-4725-8CC0-84CEFF4985AA}" type="slidenum">
              <a:rPr lang="en-GB" smtClean="0"/>
              <a:t>‹#›</a:t>
            </a:fld>
            <a:endParaRPr lang="en-GB"/>
          </a:p>
        </p:txBody>
      </p:sp>
    </p:spTree>
    <p:extLst>
      <p:ext uri="{BB962C8B-B14F-4D97-AF65-F5344CB8AC3E}">
        <p14:creationId xmlns:p14="http://schemas.microsoft.com/office/powerpoint/2010/main" val="3016502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2A14DA-9AD3-4DCA-AFEA-CD9D2C0B6A3D}" type="datetimeFigureOut">
              <a:rPr lang="en-GB" smtClean="0"/>
              <a:t>16/04/2021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FBBF2-C6CA-4725-8CC0-84CEFF4985AA}" type="slidenum">
              <a:rPr lang="en-GB" smtClean="0"/>
              <a:t>‹#›</a:t>
            </a:fld>
            <a:endParaRPr lang="en-GB"/>
          </a:p>
        </p:txBody>
      </p:sp>
    </p:spTree>
    <p:extLst>
      <p:ext uri="{BB962C8B-B14F-4D97-AF65-F5344CB8AC3E}">
        <p14:creationId xmlns:p14="http://schemas.microsoft.com/office/powerpoint/2010/main" val="3564979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2A14DA-9AD3-4DCA-AFEA-CD9D2C0B6A3D}" type="datetimeFigureOut">
              <a:rPr lang="en-GB" smtClean="0"/>
              <a:t>16/04/2021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FBBF2-C6CA-4725-8CC0-84CEFF4985A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3020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2A14DA-9AD3-4DCA-AFEA-CD9D2C0B6A3D}"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BBF2-C6CA-4725-8CC0-84CEFF4985AA}" type="slidenum">
              <a:rPr lang="en-GB" smtClean="0"/>
              <a:t>‹#›</a:t>
            </a:fld>
            <a:endParaRPr lang="en-GB"/>
          </a:p>
        </p:txBody>
      </p:sp>
    </p:spTree>
    <p:extLst>
      <p:ext uri="{BB962C8B-B14F-4D97-AF65-F5344CB8AC3E}">
        <p14:creationId xmlns:p14="http://schemas.microsoft.com/office/powerpoint/2010/main" val="3196392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2A14DA-9AD3-4DCA-AFEA-CD9D2C0B6A3D}" type="datetimeFigureOut">
              <a:rPr lang="en-GB" smtClean="0"/>
              <a:t>16/04/2021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BBF2-C6CA-4725-8CC0-84CEFF4985AA}"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9352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2A14DA-9AD3-4DCA-AFEA-CD9D2C0B6A3D}" type="datetimeFigureOut">
              <a:rPr lang="en-GB" smtClean="0"/>
              <a:t>16/04/2021</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2BFBBF2-C6CA-4725-8CC0-84CEFF4985AA}"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781062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cataliahealth.com/how-it-works/" TargetMode="External"/><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www.youtube.com/watch?v=x1Qu1YKZA0Y" TargetMode="External"/><Relationship Id="rId4" Type="http://schemas.openxmlformats.org/officeDocument/2006/relationships/hyperlink" Target="https://www.dinsow.com/elderly-care.html"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ai-roadmap" TargetMode="External"/><Relationship Id="rId2" Type="http://schemas.openxmlformats.org/officeDocument/2006/relationships/hyperlink" Target="https://www.gov.uk/government/news/20-million-boost-for-world-class-ai-research-could-transform-cancer-treatment-and-save-liv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BF31E-6D9A-49B1-82A0-0A0CE96B61CF}"/>
              </a:ext>
            </a:extLst>
          </p:cNvPr>
          <p:cNvSpPr>
            <a:spLocks noGrp="1"/>
          </p:cNvSpPr>
          <p:nvPr>
            <p:ph type="ctrTitle"/>
          </p:nvPr>
        </p:nvSpPr>
        <p:spPr>
          <a:xfrm>
            <a:off x="1142824" y="115613"/>
            <a:ext cx="9154511" cy="1814787"/>
          </a:xfrm>
        </p:spPr>
        <p:txBody>
          <a:bodyPr>
            <a:normAutofit fontScale="90000"/>
          </a:bodyPr>
          <a:lstStyle/>
          <a:p>
            <a:r>
              <a:rPr lang="en-US" sz="6000" dirty="0">
                <a:solidFill>
                  <a:schemeClr val="tx1"/>
                </a:solidFill>
              </a:rPr>
              <a:t>ROLE OF ARTIFICIAL INTELLIGENCE IN </a:t>
            </a:r>
            <a:br>
              <a:rPr lang="en-US" sz="6000" dirty="0">
                <a:solidFill>
                  <a:schemeClr val="tx1"/>
                </a:solidFill>
              </a:rPr>
            </a:br>
            <a:r>
              <a:rPr lang="en-US" sz="6000" dirty="0">
                <a:solidFill>
                  <a:schemeClr val="tx1"/>
                </a:solidFill>
              </a:rPr>
              <a:t>HEALTH AND SOCIAL CARE</a:t>
            </a:r>
            <a:endParaRPr lang="en-GB" sz="6000" dirty="0">
              <a:solidFill>
                <a:schemeClr val="tx1"/>
              </a:solidFill>
            </a:endParaRPr>
          </a:p>
        </p:txBody>
      </p:sp>
      <p:pic>
        <p:nvPicPr>
          <p:cNvPr id="4" name="Picture 3">
            <a:extLst>
              <a:ext uri="{FF2B5EF4-FFF2-40B4-BE49-F238E27FC236}">
                <a16:creationId xmlns:a16="http://schemas.microsoft.com/office/drawing/2014/main" id="{FE41A21E-1C3E-4217-9C50-D07E014D53C6}"/>
              </a:ext>
            </a:extLst>
          </p:cNvPr>
          <p:cNvPicPr>
            <a:picLocks noChangeAspect="1"/>
          </p:cNvPicPr>
          <p:nvPr/>
        </p:nvPicPr>
        <p:blipFill>
          <a:blip r:embed="rId2"/>
          <a:stretch>
            <a:fillRect/>
          </a:stretch>
        </p:blipFill>
        <p:spPr>
          <a:xfrm>
            <a:off x="5549391" y="1930400"/>
            <a:ext cx="6642609" cy="4927600"/>
          </a:xfrm>
          <a:prstGeom prst="rect">
            <a:avLst/>
          </a:prstGeom>
        </p:spPr>
      </p:pic>
      <p:pic>
        <p:nvPicPr>
          <p:cNvPr id="5" name="Picture 4">
            <a:extLst>
              <a:ext uri="{FF2B5EF4-FFF2-40B4-BE49-F238E27FC236}">
                <a16:creationId xmlns:a16="http://schemas.microsoft.com/office/drawing/2014/main" id="{64ED2187-3DB4-4FEC-AD4C-998A205B038B}"/>
              </a:ext>
            </a:extLst>
          </p:cNvPr>
          <p:cNvPicPr>
            <a:picLocks noChangeAspect="1"/>
          </p:cNvPicPr>
          <p:nvPr/>
        </p:nvPicPr>
        <p:blipFill>
          <a:blip r:embed="rId3"/>
          <a:stretch>
            <a:fillRect/>
          </a:stretch>
        </p:blipFill>
        <p:spPr>
          <a:xfrm>
            <a:off x="0" y="1930400"/>
            <a:ext cx="5720080" cy="4927600"/>
          </a:xfrm>
          <a:prstGeom prst="rect">
            <a:avLst/>
          </a:prstGeom>
        </p:spPr>
      </p:pic>
    </p:spTree>
    <p:extLst>
      <p:ext uri="{BB962C8B-B14F-4D97-AF65-F5344CB8AC3E}">
        <p14:creationId xmlns:p14="http://schemas.microsoft.com/office/powerpoint/2010/main" val="3590361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33DE6-C661-4AAF-9A93-9393E5BDE444}"/>
              </a:ext>
            </a:extLst>
          </p:cNvPr>
          <p:cNvSpPr>
            <a:spLocks noGrp="1"/>
          </p:cNvSpPr>
          <p:nvPr>
            <p:ph type="title"/>
          </p:nvPr>
        </p:nvSpPr>
        <p:spPr/>
        <p:txBody>
          <a:bodyPr/>
          <a:lstStyle/>
          <a:p>
            <a:r>
              <a:rPr lang="en-US" dirty="0"/>
              <a:t>WHAT IS ARTIFICIAL INTELLIGENCE?</a:t>
            </a:r>
            <a:endParaRPr lang="en-GB" dirty="0"/>
          </a:p>
        </p:txBody>
      </p:sp>
      <p:sp>
        <p:nvSpPr>
          <p:cNvPr id="3" name="Content Placeholder 2">
            <a:extLst>
              <a:ext uri="{FF2B5EF4-FFF2-40B4-BE49-F238E27FC236}">
                <a16:creationId xmlns:a16="http://schemas.microsoft.com/office/drawing/2014/main" id="{6E82DE24-EE34-454C-8598-63E4DC6D72CD}"/>
              </a:ext>
            </a:extLst>
          </p:cNvPr>
          <p:cNvSpPr>
            <a:spLocks noGrp="1"/>
          </p:cNvSpPr>
          <p:nvPr>
            <p:ph idx="1"/>
          </p:nvPr>
        </p:nvSpPr>
        <p:spPr>
          <a:xfrm>
            <a:off x="314960" y="2438400"/>
            <a:ext cx="11562080" cy="3510454"/>
          </a:xfrm>
        </p:spPr>
        <p:txBody>
          <a:bodyPr/>
          <a:lstStyle/>
          <a:p>
            <a:pPr marL="0" indent="0">
              <a:buNone/>
            </a:pPr>
            <a:r>
              <a:rPr lang="en-US" b="0" i="0" dirty="0">
                <a:effectLst/>
                <a:latin typeface="Arial" panose="020B0604020202020204" pitchFamily="34" charset="0"/>
                <a:cs typeface="Arial" panose="020B0604020202020204" pitchFamily="34" charset="0"/>
              </a:rPr>
              <a:t>Artificial intelligence enables computers and machines to mimic the perception, learning, problem-solving, and decision-making capabilities of the human mind and combining these and other capabilities to perform functions a human might perform, such as greeting a hotel guest or driving a car (IBM, 2021).    </a:t>
            </a:r>
          </a:p>
          <a:p>
            <a:pPr marL="0" indent="0">
              <a:buNone/>
            </a:pPr>
            <a:endParaRPr lang="en-US" b="0" i="0" dirty="0">
              <a:effectLst/>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“Discovering if people have cancer before it fully forms in the body so that they can be treated earlier is among the pioneering artificial intelligence (AI) research given a £20 million government cash boost” (Gov.uk, 2020).</a:t>
            </a:r>
          </a:p>
          <a:p>
            <a:pPr marL="0" indent="0">
              <a:buNone/>
            </a:pPr>
            <a:endParaRPr lang="en-US" dirty="0">
              <a:solidFill>
                <a:srgbClr val="525252"/>
              </a:solidFill>
              <a:latin typeface="IBM Plex Sans"/>
            </a:endParaRPr>
          </a:p>
          <a:p>
            <a:pPr marL="0" indent="0">
              <a:buNone/>
            </a:pPr>
            <a:endParaRPr lang="en-US" b="0" i="0" dirty="0">
              <a:solidFill>
                <a:srgbClr val="525252"/>
              </a:solidFill>
              <a:effectLst/>
              <a:latin typeface="IBM Plex Sans"/>
            </a:endParaRPr>
          </a:p>
          <a:p>
            <a:pPr marL="0" indent="0">
              <a:buNone/>
            </a:pPr>
            <a:endParaRPr lang="en-US" dirty="0">
              <a:solidFill>
                <a:srgbClr val="525252"/>
              </a:solidFill>
              <a:latin typeface="IBM Plex Sans"/>
            </a:endParaRPr>
          </a:p>
          <a:p>
            <a:pPr marL="0" indent="0">
              <a:buNone/>
            </a:pPr>
            <a:endParaRPr lang="en-US" b="0" i="0" dirty="0">
              <a:solidFill>
                <a:srgbClr val="525252"/>
              </a:solidFill>
              <a:effectLst/>
              <a:latin typeface="IBM Plex Sans"/>
            </a:endParaRPr>
          </a:p>
          <a:p>
            <a:pPr marL="0" indent="0">
              <a:buNone/>
            </a:pPr>
            <a:endParaRPr lang="en-US" b="0" i="0" dirty="0">
              <a:solidFill>
                <a:srgbClr val="262626"/>
              </a:solidFill>
              <a:effectLst/>
              <a:latin typeface="IBM Plex Sans"/>
            </a:endParaRPr>
          </a:p>
          <a:p>
            <a:endParaRPr lang="en-GB" dirty="0"/>
          </a:p>
        </p:txBody>
      </p:sp>
    </p:spTree>
    <p:extLst>
      <p:ext uri="{BB962C8B-B14F-4D97-AF65-F5344CB8AC3E}">
        <p14:creationId xmlns:p14="http://schemas.microsoft.com/office/powerpoint/2010/main" val="3398335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AB16-60FD-482B-B022-4AE4E69FA1C1}"/>
              </a:ext>
            </a:extLst>
          </p:cNvPr>
          <p:cNvSpPr>
            <a:spLocks noGrp="1"/>
          </p:cNvSpPr>
          <p:nvPr>
            <p:ph type="title"/>
          </p:nvPr>
        </p:nvSpPr>
        <p:spPr>
          <a:xfrm>
            <a:off x="1034638" y="406540"/>
            <a:ext cx="10821031" cy="1043887"/>
          </a:xfrm>
        </p:spPr>
        <p:txBody>
          <a:bodyPr/>
          <a:lstStyle/>
          <a:p>
            <a:r>
              <a:rPr lang="en-US" dirty="0"/>
              <a:t>WHAT IS ARTIFICIAL INTELLIGENCE?</a:t>
            </a:r>
            <a:endParaRPr lang="en-GB" dirty="0"/>
          </a:p>
        </p:txBody>
      </p:sp>
      <p:sp>
        <p:nvSpPr>
          <p:cNvPr id="3" name="Content Placeholder 2">
            <a:extLst>
              <a:ext uri="{FF2B5EF4-FFF2-40B4-BE49-F238E27FC236}">
                <a16:creationId xmlns:a16="http://schemas.microsoft.com/office/drawing/2014/main" id="{0F1541F0-5596-4235-B764-10BCD7B89C61}"/>
              </a:ext>
            </a:extLst>
          </p:cNvPr>
          <p:cNvSpPr>
            <a:spLocks noGrp="1"/>
          </p:cNvSpPr>
          <p:nvPr>
            <p:ph idx="1"/>
          </p:nvPr>
        </p:nvSpPr>
        <p:spPr>
          <a:xfrm>
            <a:off x="578070" y="1450427"/>
            <a:ext cx="11277600" cy="5139559"/>
          </a:xfrm>
        </p:spPr>
        <p:txBody>
          <a:bodyPr>
            <a:normAutofit/>
          </a:bodyPr>
          <a:lstStyle/>
          <a:p>
            <a:pPr algn="l">
              <a:buFont typeface="Wingdings" panose="05000000000000000000" pitchFamily="2" charset="2"/>
              <a:buChar char="q"/>
            </a:pPr>
            <a:r>
              <a:rPr lang="en-US" b="0" i="0" dirty="0">
                <a:effectLst/>
                <a:latin typeface="Arial" panose="020B0604020202020204" pitchFamily="34" charset="0"/>
                <a:cs typeface="Arial" panose="020B0604020202020204" pitchFamily="34" charset="0"/>
              </a:rPr>
              <a:t>Artificial intelligence is a key component of the future of healthcare. Indeed, the era of the AI doctor seems to be unavoidable.</a:t>
            </a:r>
          </a:p>
          <a:p>
            <a:pPr algn="l">
              <a:buFont typeface="Wingdings" panose="05000000000000000000" pitchFamily="2" charset="2"/>
              <a:buChar char="q"/>
            </a:pPr>
            <a:endParaRPr lang="en-US" b="0" i="0" dirty="0">
              <a:effectLst/>
              <a:latin typeface="Arial" panose="020B0604020202020204" pitchFamily="34" charset="0"/>
              <a:cs typeface="Arial" panose="020B0604020202020204" pitchFamily="34" charset="0"/>
            </a:endParaRPr>
          </a:p>
          <a:p>
            <a:pPr>
              <a:buFont typeface="Wingdings" panose="05000000000000000000" pitchFamily="2" charset="2"/>
              <a:buChar char="q"/>
            </a:pPr>
            <a:r>
              <a:rPr lang="en-US" b="0" i="0" dirty="0">
                <a:effectLst/>
                <a:latin typeface="Arial" panose="020B0604020202020204" pitchFamily="34" charset="0"/>
                <a:cs typeface="Arial" panose="020B0604020202020204" pitchFamily="34" charset="0"/>
              </a:rPr>
              <a:t>Today, we see AI in hospital and other health and social care sectors. However, one of the benefits associated with AI may actually be a disadvantage in healthcare. </a:t>
            </a:r>
          </a:p>
          <a:p>
            <a:pPr>
              <a:buFont typeface="Wingdings" panose="05000000000000000000" pitchFamily="2" charset="2"/>
              <a:buChar char="q"/>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b="0" i="0" dirty="0">
                <a:effectLst/>
                <a:latin typeface="Arial" panose="020B0604020202020204" pitchFamily="34" charset="0"/>
                <a:cs typeface="Arial" panose="020B0604020202020204" pitchFamily="34" charset="0"/>
              </a:rPr>
              <a:t>While AI excels at making unbiased, purely logical decisions, it cannot yet appreciate the complex blend of emotional, social, cultural and physical needs of people. </a:t>
            </a:r>
          </a:p>
          <a:p>
            <a:pPr>
              <a:buFont typeface="Wingdings" panose="05000000000000000000" pitchFamily="2" charset="2"/>
              <a:buChar char="q"/>
            </a:pPr>
            <a:r>
              <a:rPr lang="en-US" b="0" i="0" dirty="0">
                <a:effectLst/>
                <a:latin typeface="Arial" panose="020B0604020202020204" pitchFamily="34" charset="0"/>
                <a:cs typeface="Arial" panose="020B0604020202020204" pitchFamily="34" charset="0"/>
              </a:rPr>
              <a:t>If left in the hands of a purely AI-driven doctor, the diagnosis and treatment plan may be correct, but it may not be what the patient will respond best to. (</a:t>
            </a:r>
            <a:r>
              <a:rPr lang="en-US" b="0" i="1" dirty="0" err="1">
                <a:effectLst/>
                <a:latin typeface="Arial" panose="020B0604020202020204" pitchFamily="34" charset="0"/>
                <a:cs typeface="Arial" panose="020B0604020202020204" pitchFamily="34" charset="0"/>
              </a:rPr>
              <a:t>GovInsider</a:t>
            </a:r>
            <a:r>
              <a:rPr lang="en-US" b="0" i="0" dirty="0">
                <a:effectLst/>
                <a:latin typeface="Arial" panose="020B0604020202020204" pitchFamily="34" charset="0"/>
                <a:cs typeface="Arial" panose="020B0604020202020204" pitchFamily="34" charset="0"/>
              </a:rPr>
              <a:t>, 2018)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6342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08E40-4239-4A67-9366-59E9B5B26CCA}"/>
              </a:ext>
            </a:extLst>
          </p:cNvPr>
          <p:cNvSpPr>
            <a:spLocks noGrp="1"/>
          </p:cNvSpPr>
          <p:nvPr>
            <p:ph type="title"/>
          </p:nvPr>
        </p:nvSpPr>
        <p:spPr>
          <a:xfrm>
            <a:off x="1928648" y="567559"/>
            <a:ext cx="9443545" cy="1723697"/>
          </a:xfrm>
        </p:spPr>
        <p:txBody>
          <a:bodyPr>
            <a:normAutofit fontScale="90000"/>
          </a:bodyPr>
          <a:lstStyle/>
          <a:p>
            <a:r>
              <a:rPr lang="en-US" b="0" i="0" dirty="0">
                <a:solidFill>
                  <a:srgbClr val="212529"/>
                </a:solidFill>
                <a:effectLst/>
                <a:latin typeface="Gotham A"/>
              </a:rPr>
              <a:t>CAN ARTIFICIAL INTELLIGENCE CARE FOR THE ELDERLY?</a:t>
            </a:r>
            <a:br>
              <a:rPr lang="en-US" b="0" i="0" dirty="0">
                <a:solidFill>
                  <a:srgbClr val="212529"/>
                </a:solidFill>
                <a:effectLst/>
                <a:latin typeface="Gotham A"/>
              </a:rPr>
            </a:br>
            <a:endParaRPr lang="en-GB" dirty="0"/>
          </a:p>
        </p:txBody>
      </p:sp>
      <p:sp>
        <p:nvSpPr>
          <p:cNvPr id="3" name="Content Placeholder 2">
            <a:extLst>
              <a:ext uri="{FF2B5EF4-FFF2-40B4-BE49-F238E27FC236}">
                <a16:creationId xmlns:a16="http://schemas.microsoft.com/office/drawing/2014/main" id="{4A806777-EBD5-4399-8085-68B414F64748}"/>
              </a:ext>
            </a:extLst>
          </p:cNvPr>
          <p:cNvSpPr>
            <a:spLocks noGrp="1"/>
          </p:cNvSpPr>
          <p:nvPr>
            <p:ph idx="1"/>
          </p:nvPr>
        </p:nvSpPr>
        <p:spPr>
          <a:xfrm>
            <a:off x="264160" y="2133601"/>
            <a:ext cx="11663680" cy="4593020"/>
          </a:xfrm>
        </p:spPr>
        <p:txBody>
          <a:bodyPr>
            <a:normAutofit/>
          </a:bodyPr>
          <a:lstStyle/>
          <a:p>
            <a:pPr marL="0" indent="0" algn="l">
              <a:buNone/>
            </a:pPr>
            <a:r>
              <a:rPr lang="en-US" b="0" i="0" dirty="0">
                <a:effectLst/>
                <a:latin typeface="Arial" panose="020B0604020202020204" pitchFamily="34" charset="0"/>
                <a:cs typeface="Arial" panose="020B0604020202020204" pitchFamily="34" charset="0"/>
              </a:rPr>
              <a:t>“Voice technologies using AI are being used to help combat loneliness in countries including Sweden and the UK. Should they be used more widely as coronavirus spreads?” (BBC, 2020).</a:t>
            </a:r>
            <a:endParaRPr lang="en-US" dirty="0">
              <a:latin typeface="Arial" panose="020B0604020202020204" pitchFamily="34" charset="0"/>
              <a:cs typeface="Arial" panose="020B0604020202020204" pitchFamily="34" charset="0"/>
            </a:endParaRPr>
          </a:p>
          <a:p>
            <a:endParaRPr lang="en-US" b="0" i="0" dirty="0">
              <a:effectLst/>
              <a:latin typeface="Arial" panose="020B060402020202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Human doctors understand how to treat people, rather than just diseases. They will read the non-verbal clues, understand when to probe more deeply for a better reading of the patient’s condition, and the type of care plan that is most likely to work for that individual. </a:t>
            </a:r>
          </a:p>
          <a:p>
            <a:r>
              <a:rPr lang="en-US" b="0" i="0" dirty="0">
                <a:effectLst/>
                <a:latin typeface="Arial" panose="020B0604020202020204" pitchFamily="34" charset="0"/>
                <a:cs typeface="Arial" panose="020B0604020202020204" pitchFamily="34" charset="0"/>
              </a:rPr>
              <a:t>The human doctor builds a relationship with their patient, even if only fleeting, based on emotional connections.</a:t>
            </a:r>
          </a:p>
          <a:p>
            <a:r>
              <a:rPr lang="en-US" b="0" i="0" dirty="0">
                <a:effectLst/>
                <a:latin typeface="Arial" panose="020B0604020202020204" pitchFamily="34" charset="0"/>
                <a:cs typeface="Arial" panose="020B0604020202020204" pitchFamily="34" charset="0"/>
              </a:rPr>
              <a:t>If the human touch is fundamental to healthcare, can AI ever step in to play a role in the softer side of care?</a:t>
            </a:r>
          </a:p>
          <a:p>
            <a:endParaRPr lang="en-GB" dirty="0"/>
          </a:p>
        </p:txBody>
      </p:sp>
    </p:spTree>
    <p:extLst>
      <p:ext uri="{BB962C8B-B14F-4D97-AF65-F5344CB8AC3E}">
        <p14:creationId xmlns:p14="http://schemas.microsoft.com/office/powerpoint/2010/main" val="1601810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71DD2-708E-4AEF-B644-978E7D34CF0C}"/>
              </a:ext>
            </a:extLst>
          </p:cNvPr>
          <p:cNvSpPr>
            <a:spLocks noGrp="1"/>
          </p:cNvSpPr>
          <p:nvPr>
            <p:ph type="title"/>
          </p:nvPr>
        </p:nvSpPr>
        <p:spPr/>
        <p:txBody>
          <a:bodyPr/>
          <a:lstStyle/>
          <a:p>
            <a:r>
              <a:rPr lang="en-US" dirty="0"/>
              <a:t>AI AND THE AGEING POPULATION</a:t>
            </a:r>
            <a:endParaRPr lang="en-GB" dirty="0"/>
          </a:p>
        </p:txBody>
      </p:sp>
      <p:sp>
        <p:nvSpPr>
          <p:cNvPr id="3" name="Content Placeholder 2">
            <a:extLst>
              <a:ext uri="{FF2B5EF4-FFF2-40B4-BE49-F238E27FC236}">
                <a16:creationId xmlns:a16="http://schemas.microsoft.com/office/drawing/2014/main" id="{16AB81A9-8696-4CBB-B4B3-AAA487D6BF81}"/>
              </a:ext>
            </a:extLst>
          </p:cNvPr>
          <p:cNvSpPr>
            <a:spLocks noGrp="1"/>
          </p:cNvSpPr>
          <p:nvPr>
            <p:ph idx="1"/>
          </p:nvPr>
        </p:nvSpPr>
        <p:spPr>
          <a:xfrm>
            <a:off x="399394" y="2286000"/>
            <a:ext cx="11214538" cy="3986784"/>
          </a:xfrm>
        </p:spPr>
        <p:txBody>
          <a:bodyPr>
            <a:normAutofit/>
          </a:bodyPr>
          <a:lstStyle/>
          <a:p>
            <a:pPr algn="l">
              <a:buFont typeface="Wingdings" panose="05000000000000000000" pitchFamily="2" charset="2"/>
              <a:buChar char="q"/>
            </a:pPr>
            <a:r>
              <a:rPr lang="en-US" b="0" i="0" dirty="0">
                <a:solidFill>
                  <a:srgbClr val="212529"/>
                </a:solidFill>
                <a:effectLst/>
                <a:latin typeface="Arial" panose="020B0604020202020204" pitchFamily="34" charset="0"/>
                <a:cs typeface="Arial" panose="020B0604020202020204" pitchFamily="34" charset="0"/>
              </a:rPr>
              <a:t>With the demands placed on the healthcare system by an ageing population, the focus has understandably been on continued efficiency and higher productivity.</a:t>
            </a:r>
          </a:p>
          <a:p>
            <a:pPr marL="0" indent="0" algn="l">
              <a:buNone/>
            </a:pPr>
            <a:endParaRPr lang="en-US" b="0" i="0" dirty="0">
              <a:solidFill>
                <a:srgbClr val="212529"/>
              </a:solidFill>
              <a:effectLst/>
              <a:latin typeface="Arial" panose="020B0604020202020204" pitchFamily="34" charset="0"/>
              <a:cs typeface="Arial" panose="020B0604020202020204" pitchFamily="34" charset="0"/>
            </a:endParaRPr>
          </a:p>
          <a:p>
            <a:pPr>
              <a:buFont typeface="Wingdings" panose="05000000000000000000" pitchFamily="2" charset="2"/>
              <a:buChar char="q"/>
            </a:pPr>
            <a:r>
              <a:rPr lang="en-US" b="0" i="0" dirty="0">
                <a:solidFill>
                  <a:srgbClr val="212529"/>
                </a:solidFill>
                <a:effectLst/>
                <a:latin typeface="Arial" panose="020B0604020202020204" pitchFamily="34" charset="0"/>
                <a:cs typeface="Arial" panose="020B0604020202020204" pitchFamily="34" charset="0"/>
              </a:rPr>
              <a:t>However, this tends to leave less time for the equally critical, softer, caring side of healthcare.</a:t>
            </a:r>
          </a:p>
          <a:p>
            <a:pPr marL="0" indent="0">
              <a:buNone/>
            </a:pPr>
            <a:endParaRPr lang="en-US" b="0" i="0" dirty="0">
              <a:solidFill>
                <a:srgbClr val="212529"/>
              </a:solidFill>
              <a:effectLst/>
              <a:latin typeface="Arial" panose="020B0604020202020204" pitchFamily="34" charset="0"/>
              <a:cs typeface="Arial" panose="020B0604020202020204" pitchFamily="34" charset="0"/>
            </a:endParaRPr>
          </a:p>
          <a:p>
            <a:pPr algn="l">
              <a:buFont typeface="Wingdings" panose="05000000000000000000" pitchFamily="2" charset="2"/>
              <a:buChar char="q"/>
            </a:pPr>
            <a:r>
              <a:rPr lang="en-US" b="0" i="0" dirty="0">
                <a:solidFill>
                  <a:srgbClr val="212529"/>
                </a:solidFill>
                <a:effectLst/>
                <a:latin typeface="Arial" panose="020B0604020202020204" pitchFamily="34" charset="0"/>
                <a:cs typeface="Arial" panose="020B0604020202020204" pitchFamily="34" charset="0"/>
              </a:rPr>
              <a:t>Despite the fact that this softer side of care is less logical and more about relationship building and behavioral nudges, it appears that AI can also play a role here.</a:t>
            </a:r>
          </a:p>
          <a:p>
            <a:endParaRPr lang="en-GB" dirty="0"/>
          </a:p>
        </p:txBody>
      </p:sp>
    </p:spTree>
    <p:extLst>
      <p:ext uri="{BB962C8B-B14F-4D97-AF65-F5344CB8AC3E}">
        <p14:creationId xmlns:p14="http://schemas.microsoft.com/office/powerpoint/2010/main" val="3731992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A8CAA-ABB3-4025-8E55-7E1980B2CAC2}"/>
              </a:ext>
            </a:extLst>
          </p:cNvPr>
          <p:cNvSpPr>
            <a:spLocks noGrp="1"/>
          </p:cNvSpPr>
          <p:nvPr>
            <p:ph type="title"/>
          </p:nvPr>
        </p:nvSpPr>
        <p:spPr>
          <a:xfrm>
            <a:off x="0" y="1"/>
            <a:ext cx="10349758" cy="1605280"/>
          </a:xfrm>
        </p:spPr>
        <p:txBody>
          <a:bodyPr>
            <a:normAutofit/>
          </a:bodyPr>
          <a:lstStyle/>
          <a:p>
            <a:r>
              <a:rPr lang="en-US" b="0" i="0" dirty="0">
                <a:solidFill>
                  <a:srgbClr val="212529"/>
                </a:solidFill>
                <a:effectLst/>
                <a:latin typeface="Gotham A"/>
              </a:rPr>
              <a:t>CAN ARTIFICIAL INTELLIGENCE CARE FOR THE ELDERLY?</a:t>
            </a:r>
            <a:endParaRPr lang="en-GB" dirty="0"/>
          </a:p>
        </p:txBody>
      </p:sp>
      <p:pic>
        <p:nvPicPr>
          <p:cNvPr id="4" name="Content Placeholder 3">
            <a:extLst>
              <a:ext uri="{FF2B5EF4-FFF2-40B4-BE49-F238E27FC236}">
                <a16:creationId xmlns:a16="http://schemas.microsoft.com/office/drawing/2014/main" id="{003A5822-D81E-4A64-ADE2-9B95FE2ACC28}"/>
              </a:ext>
            </a:extLst>
          </p:cNvPr>
          <p:cNvPicPr>
            <a:picLocks noGrp="1" noChangeAspect="1"/>
          </p:cNvPicPr>
          <p:nvPr>
            <p:ph idx="1"/>
          </p:nvPr>
        </p:nvPicPr>
        <p:blipFill rotWithShape="1">
          <a:blip r:embed="rId2"/>
          <a:srcRect l="5253" r="14236"/>
          <a:stretch/>
        </p:blipFill>
        <p:spPr>
          <a:xfrm>
            <a:off x="9945884" y="0"/>
            <a:ext cx="2246115" cy="1860331"/>
          </a:xfrm>
          <a:prstGeom prst="rect">
            <a:avLst/>
          </a:prstGeom>
        </p:spPr>
      </p:pic>
      <p:sp>
        <p:nvSpPr>
          <p:cNvPr id="5" name="TextBox 4">
            <a:extLst>
              <a:ext uri="{FF2B5EF4-FFF2-40B4-BE49-F238E27FC236}">
                <a16:creationId xmlns:a16="http://schemas.microsoft.com/office/drawing/2014/main" id="{B29B06DA-1DCD-436C-A078-E4E600D16416}"/>
              </a:ext>
            </a:extLst>
          </p:cNvPr>
          <p:cNvSpPr txBox="1"/>
          <p:nvPr/>
        </p:nvSpPr>
        <p:spPr>
          <a:xfrm>
            <a:off x="0" y="2001519"/>
            <a:ext cx="12192000" cy="5016758"/>
          </a:xfrm>
          <a:prstGeom prst="rect">
            <a:avLst/>
          </a:prstGeom>
          <a:noFill/>
        </p:spPr>
        <p:txBody>
          <a:bodyPr wrap="square" rtlCol="0">
            <a:spAutoFit/>
          </a:bodyPr>
          <a:lstStyle/>
          <a:p>
            <a:r>
              <a:rPr lang="en-US" sz="2000" b="0" i="0" dirty="0">
                <a:solidFill>
                  <a:srgbClr val="444444"/>
                </a:solidFill>
                <a:effectLst/>
                <a:latin typeface="Arial" panose="020B0604020202020204" pitchFamily="34" charset="0"/>
                <a:cs typeface="Arial" panose="020B0604020202020204" pitchFamily="34" charset="0"/>
              </a:rPr>
              <a:t>In the US, a doll-sized robot called </a:t>
            </a:r>
            <a:r>
              <a:rPr lang="en-US" sz="2000" b="1" i="0" dirty="0" err="1">
                <a:solidFill>
                  <a:srgbClr val="0052A1"/>
                </a:solidFill>
                <a:effectLst/>
                <a:latin typeface="Arial" panose="020B0604020202020204" pitchFamily="34" charset="0"/>
                <a:cs typeface="Arial" panose="020B0604020202020204" pitchFamily="34" charset="0"/>
                <a:hlinkClick r:id="rId3"/>
              </a:rPr>
              <a:t>Mabu</a:t>
            </a:r>
            <a:r>
              <a:rPr lang="en-US" sz="2000" b="0" i="0" dirty="0">
                <a:solidFill>
                  <a:srgbClr val="444444"/>
                </a:solidFill>
                <a:effectLst/>
                <a:latin typeface="Arial" panose="020B0604020202020204" pitchFamily="34" charset="0"/>
                <a:cs typeface="Arial" panose="020B0604020202020204" pitchFamily="34" charset="0"/>
              </a:rPr>
              <a:t> is being used as a virtual care assistant.</a:t>
            </a:r>
          </a:p>
          <a:p>
            <a:endParaRPr lang="en-US" sz="2000" b="0" i="0" dirty="0">
              <a:solidFill>
                <a:srgbClr val="444444"/>
              </a:solidFill>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b="0" i="0" dirty="0">
                <a:solidFill>
                  <a:srgbClr val="444444"/>
                </a:solidFill>
                <a:effectLst/>
                <a:latin typeface="Arial" panose="020B0604020202020204" pitchFamily="34" charset="0"/>
                <a:cs typeface="Arial" panose="020B0604020202020204" pitchFamily="34" charset="0"/>
              </a:rPr>
              <a:t> It can check in on pensioners’ wellbeing, whether or not they have taken their medicine and even suggest if the weather is good enough for them to take a stroll outside. </a:t>
            </a:r>
          </a:p>
          <a:p>
            <a:endParaRPr lang="en-US" sz="2000" b="0" i="0" dirty="0">
              <a:solidFill>
                <a:srgbClr val="444444"/>
              </a:solidFill>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b="0" i="0" dirty="0">
                <a:solidFill>
                  <a:srgbClr val="444444"/>
                </a:solidFill>
                <a:effectLst/>
                <a:latin typeface="Arial" panose="020B0604020202020204" pitchFamily="34" charset="0"/>
                <a:cs typeface="Arial" panose="020B0604020202020204" pitchFamily="34" charset="0"/>
              </a:rPr>
              <a:t>In Japan and other parts of Asia, a robot called </a:t>
            </a:r>
            <a:r>
              <a:rPr lang="en-US" sz="2000" b="1" i="0" dirty="0" err="1">
                <a:solidFill>
                  <a:srgbClr val="0052A1"/>
                </a:solidFill>
                <a:effectLst/>
                <a:latin typeface="Arial" panose="020B0604020202020204" pitchFamily="34" charset="0"/>
                <a:cs typeface="Arial" panose="020B0604020202020204" pitchFamily="34" charset="0"/>
                <a:hlinkClick r:id="rId4"/>
              </a:rPr>
              <a:t>Dinsow</a:t>
            </a:r>
            <a:r>
              <a:rPr lang="en-US" sz="2000" b="0" i="0" dirty="0">
                <a:solidFill>
                  <a:srgbClr val="444444"/>
                </a:solidFill>
                <a:effectLst/>
                <a:latin typeface="Arial" panose="020B0604020202020204" pitchFamily="34" charset="0"/>
                <a:cs typeface="Arial" panose="020B0604020202020204" pitchFamily="34" charset="0"/>
              </a:rPr>
              <a:t> plays a similar role. It has a tablet for a face, allowing users to watch videos and read instructions, while family members can also automatically dial in for video calls.</a:t>
            </a:r>
          </a:p>
          <a:p>
            <a:endParaRPr lang="en-US" sz="2000" dirty="0">
              <a:solidFill>
                <a:srgbClr val="444444"/>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hlinkClick r:id="rId5"/>
              </a:rPr>
              <a:t>The Robot Will See You Now – AI and Your Health Care | Robots &amp; Us | WIRED – YouTube</a:t>
            </a:r>
            <a:r>
              <a:rPr lang="en-US" sz="2000" dirty="0"/>
              <a:t> </a:t>
            </a:r>
          </a:p>
          <a:p>
            <a:endParaRPr lang="en-US" sz="2000" dirty="0">
              <a:solidFill>
                <a:srgbClr val="444444"/>
              </a:solidFill>
              <a:latin typeface="Arial" panose="020B0604020202020204" pitchFamily="34" charset="0"/>
              <a:cs typeface="Arial" panose="020B0604020202020204" pitchFamily="34" charset="0"/>
            </a:endParaRPr>
          </a:p>
          <a:p>
            <a:r>
              <a:rPr lang="en-US" sz="2000" b="0" i="0" dirty="0">
                <a:solidFill>
                  <a:srgbClr val="444444"/>
                </a:solidFill>
                <a:effectLst/>
                <a:latin typeface="Arial" panose="020B0604020202020204" pitchFamily="34" charset="0"/>
                <a:cs typeface="Arial" panose="020B0604020202020204" pitchFamily="34" charset="0"/>
              </a:rPr>
              <a:t>Watch the above video (6 minutes) and write down your thought on the following question.</a:t>
            </a:r>
          </a:p>
          <a:p>
            <a:endParaRPr lang="en-US" sz="2000" dirty="0">
              <a:solidFill>
                <a:srgbClr val="444444"/>
              </a:solidFill>
              <a:latin typeface="Arial" panose="020B0604020202020204" pitchFamily="34" charset="0"/>
              <a:cs typeface="Arial" panose="020B0604020202020204" pitchFamily="34" charset="0"/>
            </a:endParaRPr>
          </a:p>
          <a:p>
            <a:r>
              <a:rPr lang="en-US" sz="2000" b="0" i="0" dirty="0">
                <a:solidFill>
                  <a:srgbClr val="030303"/>
                </a:solidFill>
                <a:effectLst/>
                <a:latin typeface="Roboto"/>
              </a:rPr>
              <a:t>Artificial intelligence is now detecting cancer and robots are doing nursing tasks. But are there risks to handing over elements of our health to machines, no matter how sophisticated?</a:t>
            </a:r>
            <a:endParaRPr lang="en-US" sz="2000" dirty="0">
              <a:solidFill>
                <a:srgbClr val="444444"/>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9890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2B848-884E-4472-8889-11A6ED38BBCB}"/>
              </a:ext>
            </a:extLst>
          </p:cNvPr>
          <p:cNvSpPr>
            <a:spLocks noGrp="1"/>
          </p:cNvSpPr>
          <p:nvPr>
            <p:ph type="title"/>
          </p:nvPr>
        </p:nvSpPr>
        <p:spPr>
          <a:xfrm>
            <a:off x="616940" y="530352"/>
            <a:ext cx="6103900" cy="1554480"/>
          </a:xfrm>
        </p:spPr>
        <p:txBody>
          <a:bodyPr>
            <a:normAutofit fontScale="90000"/>
          </a:bodyPr>
          <a:lstStyle/>
          <a:p>
            <a:r>
              <a:rPr lang="en-US" b="1" i="0" dirty="0">
                <a:solidFill>
                  <a:srgbClr val="212529"/>
                </a:solidFill>
                <a:effectLst/>
                <a:latin typeface="Gotham Narrow A"/>
              </a:rPr>
              <a:t>The social robot</a:t>
            </a:r>
            <a:br>
              <a:rPr lang="en-US" b="0" i="0" dirty="0">
                <a:solidFill>
                  <a:srgbClr val="212529"/>
                </a:solidFill>
                <a:effectLst/>
                <a:latin typeface="Gotham Narrow A"/>
              </a:rPr>
            </a:br>
            <a:endParaRPr lang="en-GB" dirty="0"/>
          </a:p>
        </p:txBody>
      </p:sp>
      <p:sp>
        <p:nvSpPr>
          <p:cNvPr id="3" name="Content Placeholder 2">
            <a:extLst>
              <a:ext uri="{FF2B5EF4-FFF2-40B4-BE49-F238E27FC236}">
                <a16:creationId xmlns:a16="http://schemas.microsoft.com/office/drawing/2014/main" id="{4C828ED3-487D-4C25-A32F-CC0A380F0F3A}"/>
              </a:ext>
            </a:extLst>
          </p:cNvPr>
          <p:cNvSpPr>
            <a:spLocks noGrp="1"/>
          </p:cNvSpPr>
          <p:nvPr>
            <p:ph idx="1"/>
          </p:nvPr>
        </p:nvSpPr>
        <p:spPr>
          <a:xfrm>
            <a:off x="132080" y="3251517"/>
            <a:ext cx="11968480" cy="3606483"/>
          </a:xfrm>
        </p:spPr>
        <p:txBody>
          <a:bodyPr>
            <a:normAutofit/>
          </a:bodyPr>
          <a:lstStyle/>
          <a:p>
            <a:pPr algn="l"/>
            <a:r>
              <a:rPr lang="en-US" b="0" i="0" dirty="0">
                <a:solidFill>
                  <a:srgbClr val="212529"/>
                </a:solidFill>
                <a:effectLst/>
                <a:latin typeface="Gotham Narrow A"/>
              </a:rPr>
              <a:t>At the simplest level, AI chatbots at home can help patients keep on top of care plans. </a:t>
            </a:r>
          </a:p>
          <a:p>
            <a:pPr algn="l"/>
            <a:r>
              <a:rPr lang="en-US" b="0" i="0" dirty="0">
                <a:solidFill>
                  <a:srgbClr val="212529"/>
                </a:solidFill>
                <a:effectLst/>
                <a:latin typeface="Gotham Narrow A"/>
              </a:rPr>
              <a:t>AI applications that remind seniors when to take medication, about doctors’ appointments, and even when to eat, can help in removing the anxiety and confusion that many of them face.</a:t>
            </a:r>
          </a:p>
          <a:p>
            <a:pPr algn="l"/>
            <a:r>
              <a:rPr lang="en-US" b="0" i="0" dirty="0">
                <a:solidFill>
                  <a:srgbClr val="212529"/>
                </a:solidFill>
                <a:effectLst/>
                <a:latin typeface="Gotham Narrow A"/>
              </a:rPr>
              <a:t>Above and beyond this, AI-powered social robots can provide some level of companionship for lonely seniors. The elderl</a:t>
            </a:r>
            <a:r>
              <a:rPr lang="en-US" dirty="0">
                <a:solidFill>
                  <a:srgbClr val="212529"/>
                </a:solidFill>
                <a:latin typeface="Gotham Narrow A"/>
              </a:rPr>
              <a:t>y can </a:t>
            </a:r>
            <a:r>
              <a:rPr lang="en-US" b="0" i="0" dirty="0">
                <a:solidFill>
                  <a:srgbClr val="212529"/>
                </a:solidFill>
                <a:effectLst/>
                <a:latin typeface="Gotham Narrow A"/>
              </a:rPr>
              <a:t>begin to create some form of relationship with AI chatbots. </a:t>
            </a:r>
          </a:p>
          <a:p>
            <a:endParaRPr lang="en-GB" dirty="0"/>
          </a:p>
        </p:txBody>
      </p:sp>
      <p:pic>
        <p:nvPicPr>
          <p:cNvPr id="4" name="Picture 3">
            <a:extLst>
              <a:ext uri="{FF2B5EF4-FFF2-40B4-BE49-F238E27FC236}">
                <a16:creationId xmlns:a16="http://schemas.microsoft.com/office/drawing/2014/main" id="{9BED6A0B-B72C-4095-92D8-101F23BC0435}"/>
              </a:ext>
            </a:extLst>
          </p:cNvPr>
          <p:cNvPicPr>
            <a:picLocks noChangeAspect="1"/>
          </p:cNvPicPr>
          <p:nvPr/>
        </p:nvPicPr>
        <p:blipFill>
          <a:blip r:embed="rId2"/>
          <a:stretch>
            <a:fillRect/>
          </a:stretch>
        </p:blipFill>
        <p:spPr>
          <a:xfrm>
            <a:off x="7043140" y="81281"/>
            <a:ext cx="5057419" cy="2844799"/>
          </a:xfrm>
          <a:prstGeom prst="rect">
            <a:avLst/>
          </a:prstGeom>
        </p:spPr>
      </p:pic>
    </p:spTree>
    <p:extLst>
      <p:ext uri="{BB962C8B-B14F-4D97-AF65-F5344CB8AC3E}">
        <p14:creationId xmlns:p14="http://schemas.microsoft.com/office/powerpoint/2010/main" val="2234158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1DBAB-572D-40F1-A303-20D393481466}"/>
              </a:ext>
            </a:extLst>
          </p:cNvPr>
          <p:cNvSpPr>
            <a:spLocks noGrp="1"/>
          </p:cNvSpPr>
          <p:nvPr>
            <p:ph type="title"/>
          </p:nvPr>
        </p:nvSpPr>
        <p:spPr/>
        <p:txBody>
          <a:bodyPr/>
          <a:lstStyle/>
          <a:p>
            <a:r>
              <a:rPr lang="en-US" b="1" i="0" dirty="0">
                <a:solidFill>
                  <a:srgbClr val="212529"/>
                </a:solidFill>
                <a:effectLst/>
                <a:latin typeface="Gotham Narrow A"/>
              </a:rPr>
              <a:t>Combating isolation</a:t>
            </a:r>
            <a:br>
              <a:rPr lang="en-US" b="0" i="0" dirty="0">
                <a:solidFill>
                  <a:srgbClr val="212529"/>
                </a:solidFill>
                <a:effectLst/>
                <a:latin typeface="Gotham Narrow A"/>
              </a:rPr>
            </a:br>
            <a:endParaRPr lang="en-GB" dirty="0"/>
          </a:p>
        </p:txBody>
      </p:sp>
      <p:sp>
        <p:nvSpPr>
          <p:cNvPr id="3" name="Content Placeholder 2">
            <a:extLst>
              <a:ext uri="{FF2B5EF4-FFF2-40B4-BE49-F238E27FC236}">
                <a16:creationId xmlns:a16="http://schemas.microsoft.com/office/drawing/2014/main" id="{FDFC7847-AEE0-443D-A8EB-AD6C02F7EE3D}"/>
              </a:ext>
            </a:extLst>
          </p:cNvPr>
          <p:cNvSpPr>
            <a:spLocks noGrp="1"/>
          </p:cNvSpPr>
          <p:nvPr>
            <p:ph idx="1"/>
          </p:nvPr>
        </p:nvSpPr>
        <p:spPr>
          <a:xfrm>
            <a:off x="223520" y="1310640"/>
            <a:ext cx="11836400" cy="5547360"/>
          </a:xfrm>
        </p:spPr>
        <p:txBody>
          <a:bodyPr>
            <a:normAutofit/>
          </a:bodyPr>
          <a:lstStyle/>
          <a:p>
            <a:pPr marL="0" indent="0">
              <a:buNone/>
            </a:pPr>
            <a:r>
              <a:rPr lang="en-US" b="0" i="0" dirty="0">
                <a:solidFill>
                  <a:srgbClr val="212529"/>
                </a:solidFill>
                <a:effectLst/>
                <a:latin typeface="Gotham Narrow A"/>
              </a:rPr>
              <a:t>Social robots can also tailor their engagement to begin to prompt self-caring behaviors. For example:</a:t>
            </a:r>
          </a:p>
          <a:p>
            <a:r>
              <a:rPr lang="en-US" b="0" i="0" dirty="0">
                <a:solidFill>
                  <a:srgbClr val="212529"/>
                </a:solidFill>
                <a:effectLst/>
                <a:latin typeface="Gotham Narrow A"/>
              </a:rPr>
              <a:t>letting seniors know about social activities in their neighborhood may encourage them to go out of the home and interact with others, reducing social isolation. </a:t>
            </a:r>
          </a:p>
          <a:p>
            <a:r>
              <a:rPr lang="en-US" b="0" i="0" dirty="0">
                <a:solidFill>
                  <a:srgbClr val="212529"/>
                </a:solidFill>
                <a:effectLst/>
                <a:latin typeface="Gotham Narrow A"/>
              </a:rPr>
              <a:t>Sharing stories with health-promoting messages can entertain and subliminally provide education about healthier living. </a:t>
            </a:r>
          </a:p>
          <a:p>
            <a:r>
              <a:rPr lang="en-US" b="0" i="0" dirty="0">
                <a:solidFill>
                  <a:srgbClr val="212529"/>
                </a:solidFill>
                <a:effectLst/>
                <a:latin typeface="Gotham Narrow A"/>
              </a:rPr>
              <a:t>AI suggesting healthier food choices and encouraging them to get active can help to build healthier habits. </a:t>
            </a:r>
          </a:p>
          <a:p>
            <a:r>
              <a:rPr lang="en-US" b="0" i="0" dirty="0">
                <a:solidFill>
                  <a:srgbClr val="212529"/>
                </a:solidFill>
                <a:effectLst/>
                <a:latin typeface="Gotham Narrow A"/>
              </a:rPr>
              <a:t>Integrating social robots with sensors worn on the body can support seniors in managing illnesses such that they feel reassured and more confident about living alone.</a:t>
            </a:r>
          </a:p>
          <a:p>
            <a:endParaRPr lang="en-US" b="0" i="0" dirty="0">
              <a:solidFill>
                <a:srgbClr val="212529"/>
              </a:solidFill>
              <a:effectLst/>
              <a:latin typeface="Gotham Narrow A"/>
            </a:endParaRPr>
          </a:p>
          <a:p>
            <a:pPr marL="0" indent="0" algn="l">
              <a:buNone/>
            </a:pPr>
            <a:r>
              <a:rPr lang="en-US" b="0" i="0" dirty="0">
                <a:solidFill>
                  <a:srgbClr val="212529"/>
                </a:solidFill>
                <a:effectLst/>
                <a:latin typeface="Gotham Narrow A"/>
              </a:rPr>
              <a:t>These are just some of the ways in which social robots can engage with their senior, helping the senior to build a relationship with their robot as well as sending self-care nudges.</a:t>
            </a:r>
          </a:p>
          <a:p>
            <a:endParaRPr lang="en-GB" dirty="0"/>
          </a:p>
        </p:txBody>
      </p:sp>
    </p:spTree>
    <p:extLst>
      <p:ext uri="{BB962C8B-B14F-4D97-AF65-F5344CB8AC3E}">
        <p14:creationId xmlns:p14="http://schemas.microsoft.com/office/powerpoint/2010/main" val="3767903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0AA7F-F0F8-44E2-87EE-52FB6C315BBC}"/>
              </a:ext>
            </a:extLst>
          </p:cNvPr>
          <p:cNvSpPr>
            <a:spLocks noGrp="1"/>
          </p:cNvSpPr>
          <p:nvPr>
            <p:ph type="title"/>
          </p:nvPr>
        </p:nvSpPr>
        <p:spPr/>
        <p:txBody>
          <a:bodyPr/>
          <a:lstStyle/>
          <a:p>
            <a:r>
              <a:rPr lang="en-US" dirty="0"/>
              <a:t>Combating Fear of Living Alone</a:t>
            </a:r>
            <a:endParaRPr lang="en-GB" dirty="0"/>
          </a:p>
        </p:txBody>
      </p:sp>
      <p:sp>
        <p:nvSpPr>
          <p:cNvPr id="3" name="Content Placeholder 2">
            <a:extLst>
              <a:ext uri="{FF2B5EF4-FFF2-40B4-BE49-F238E27FC236}">
                <a16:creationId xmlns:a16="http://schemas.microsoft.com/office/drawing/2014/main" id="{B8EA7DFC-D1CE-46B8-9BFA-396796492355}"/>
              </a:ext>
            </a:extLst>
          </p:cNvPr>
          <p:cNvSpPr>
            <a:spLocks noGrp="1"/>
          </p:cNvSpPr>
          <p:nvPr>
            <p:ph idx="1"/>
          </p:nvPr>
        </p:nvSpPr>
        <p:spPr>
          <a:xfrm>
            <a:off x="381000" y="1952244"/>
            <a:ext cx="11350752" cy="2953512"/>
          </a:xfrm>
        </p:spPr>
        <p:txBody>
          <a:bodyPr>
            <a:normAutofit/>
          </a:bodyPr>
          <a:lstStyle/>
          <a:p>
            <a:r>
              <a:rPr lang="en-US" b="0" i="0" dirty="0">
                <a:solidFill>
                  <a:srgbClr val="212529"/>
                </a:solidFill>
                <a:effectLst/>
                <a:latin typeface="Gotham Narrow A"/>
              </a:rPr>
              <a:t>One of the biggest fears seniors express when they live alone is that they will fall over in their home and no-one will realize. </a:t>
            </a:r>
          </a:p>
          <a:p>
            <a:r>
              <a:rPr lang="en-US" b="0" i="0" dirty="0">
                <a:solidFill>
                  <a:srgbClr val="212529"/>
                </a:solidFill>
                <a:effectLst/>
                <a:latin typeface="Gotham Narrow A"/>
              </a:rPr>
              <a:t>AI devices that can predict and prevent falls are evolving. This may give seniors with conditions such as Parkinson’s Disease the confidence to leave the house, rather than have the fear of falling keep them prisoner at home.</a:t>
            </a:r>
            <a:endParaRPr lang="en-US" dirty="0">
              <a:solidFill>
                <a:srgbClr val="212529"/>
              </a:solidFill>
              <a:latin typeface="Gotham Narrow A"/>
            </a:endParaRPr>
          </a:p>
          <a:p>
            <a:r>
              <a:rPr lang="en-US" b="0" i="0" dirty="0">
                <a:solidFill>
                  <a:srgbClr val="212529"/>
                </a:solidFill>
                <a:effectLst/>
                <a:latin typeface="Gotham Narrow A"/>
              </a:rPr>
              <a:t>Integrating social robots with sensors can help seniors feel reassured and more confident about living alone.</a:t>
            </a:r>
            <a:endParaRPr lang="en-GB" dirty="0"/>
          </a:p>
        </p:txBody>
      </p:sp>
    </p:spTree>
    <p:extLst>
      <p:ext uri="{BB962C8B-B14F-4D97-AF65-F5344CB8AC3E}">
        <p14:creationId xmlns:p14="http://schemas.microsoft.com/office/powerpoint/2010/main" val="3997488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3052-DA63-43CD-B5CB-11850D3D5D14}"/>
              </a:ext>
            </a:extLst>
          </p:cNvPr>
          <p:cNvSpPr>
            <a:spLocks noGrp="1"/>
          </p:cNvSpPr>
          <p:nvPr>
            <p:ph type="title"/>
          </p:nvPr>
        </p:nvSpPr>
        <p:spPr/>
        <p:txBody>
          <a:bodyPr/>
          <a:lstStyle/>
          <a:p>
            <a:r>
              <a:rPr lang="en-US" dirty="0"/>
              <a:t>Help with Trips, Slips and Falls</a:t>
            </a:r>
            <a:endParaRPr lang="en-GB" dirty="0"/>
          </a:p>
        </p:txBody>
      </p:sp>
      <p:sp>
        <p:nvSpPr>
          <p:cNvPr id="3" name="Content Placeholder 2">
            <a:extLst>
              <a:ext uri="{FF2B5EF4-FFF2-40B4-BE49-F238E27FC236}">
                <a16:creationId xmlns:a16="http://schemas.microsoft.com/office/drawing/2014/main" id="{BEF116F0-E3AB-4FEF-BAEA-359FED65425E}"/>
              </a:ext>
            </a:extLst>
          </p:cNvPr>
          <p:cNvSpPr>
            <a:spLocks noGrp="1"/>
          </p:cNvSpPr>
          <p:nvPr>
            <p:ph idx="1"/>
          </p:nvPr>
        </p:nvSpPr>
        <p:spPr>
          <a:xfrm>
            <a:off x="264160" y="1825625"/>
            <a:ext cx="11663680" cy="4351338"/>
          </a:xfrm>
        </p:spPr>
        <p:txBody>
          <a:bodyPr/>
          <a:lstStyle/>
          <a:p>
            <a:pPr algn="l"/>
            <a:r>
              <a:rPr lang="en-US" b="0" i="0" dirty="0">
                <a:solidFill>
                  <a:srgbClr val="212529"/>
                </a:solidFill>
                <a:effectLst/>
                <a:latin typeface="Gotham Narrow A"/>
              </a:rPr>
              <a:t>Sensors within the home can additionally determine when someone has fallen, or has encountered other accidents at home, and can notify emergency services for help, again providing reassurance and building confidence in living well at home.</a:t>
            </a:r>
          </a:p>
          <a:p>
            <a:pPr algn="l"/>
            <a:r>
              <a:rPr lang="en-US" b="0" i="0" dirty="0">
                <a:solidFill>
                  <a:srgbClr val="212529"/>
                </a:solidFill>
                <a:effectLst/>
                <a:latin typeface="Gotham Narrow A"/>
              </a:rPr>
              <a:t>The benefits of AI for this softer side of care may ultimately produce measurable impacts in our clinical systems. </a:t>
            </a:r>
          </a:p>
          <a:p>
            <a:pPr algn="l"/>
            <a:r>
              <a:rPr lang="en-US" b="0" i="0" dirty="0">
                <a:solidFill>
                  <a:srgbClr val="212529"/>
                </a:solidFill>
                <a:effectLst/>
                <a:latin typeface="Gotham Narrow A"/>
              </a:rPr>
              <a:t>If AI can help seniors to care better for themselves, and to live at home for longer, resources in our healthcare facilities can be freed up.</a:t>
            </a:r>
          </a:p>
          <a:p>
            <a:endParaRPr lang="en-GB" dirty="0"/>
          </a:p>
        </p:txBody>
      </p:sp>
    </p:spTree>
    <p:extLst>
      <p:ext uri="{BB962C8B-B14F-4D97-AF65-F5344CB8AC3E}">
        <p14:creationId xmlns:p14="http://schemas.microsoft.com/office/powerpoint/2010/main" val="1658922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553D3-562E-467D-8DEB-B54D3EF1F9B0}"/>
              </a:ext>
            </a:extLst>
          </p:cNvPr>
          <p:cNvSpPr>
            <a:spLocks noGrp="1"/>
          </p:cNvSpPr>
          <p:nvPr>
            <p:ph type="title"/>
          </p:nvPr>
        </p:nvSpPr>
        <p:spPr>
          <a:xfrm>
            <a:off x="1024128" y="585216"/>
            <a:ext cx="10469880" cy="630936"/>
          </a:xfrm>
        </p:spPr>
        <p:txBody>
          <a:bodyPr>
            <a:normAutofit fontScale="90000"/>
          </a:bodyPr>
          <a:lstStyle/>
          <a:p>
            <a:r>
              <a:rPr lang="en-US" dirty="0"/>
              <a:t>References</a:t>
            </a:r>
            <a:endParaRPr lang="en-GB" dirty="0"/>
          </a:p>
        </p:txBody>
      </p:sp>
      <p:sp>
        <p:nvSpPr>
          <p:cNvPr id="3" name="Content Placeholder 2">
            <a:extLst>
              <a:ext uri="{FF2B5EF4-FFF2-40B4-BE49-F238E27FC236}">
                <a16:creationId xmlns:a16="http://schemas.microsoft.com/office/drawing/2014/main" id="{CA080E9B-F091-418F-A0E5-9B259E6ABCA4}"/>
              </a:ext>
            </a:extLst>
          </p:cNvPr>
          <p:cNvSpPr>
            <a:spLocks noGrp="1"/>
          </p:cNvSpPr>
          <p:nvPr>
            <p:ph idx="1"/>
          </p:nvPr>
        </p:nvSpPr>
        <p:spPr>
          <a:xfrm>
            <a:off x="539496" y="1216152"/>
            <a:ext cx="11119104" cy="5093208"/>
          </a:xfrm>
        </p:spPr>
        <p:txBody>
          <a:bodyPr>
            <a:normAutofit/>
          </a:bodyPr>
          <a:lstStyle/>
          <a:p>
            <a:r>
              <a:rPr lang="en-US" b="0" i="0" dirty="0">
                <a:solidFill>
                  <a:srgbClr val="222222"/>
                </a:solidFill>
                <a:effectLst/>
                <a:latin typeface="AvenirNextLTPro"/>
              </a:rPr>
              <a:t>“Can Artificial Intelligence Care for the Elderly?” </a:t>
            </a:r>
            <a:r>
              <a:rPr lang="en-US" b="0" i="1" dirty="0" err="1">
                <a:solidFill>
                  <a:srgbClr val="222222"/>
                </a:solidFill>
                <a:effectLst/>
                <a:latin typeface="AvenirNextLTPro"/>
              </a:rPr>
              <a:t>GovInsider</a:t>
            </a:r>
            <a:r>
              <a:rPr lang="en-US" b="0" i="0" dirty="0">
                <a:solidFill>
                  <a:srgbClr val="222222"/>
                </a:solidFill>
                <a:effectLst/>
                <a:latin typeface="AvenirNextLTPro"/>
              </a:rPr>
              <a:t>, 30 Apr. 2018, https://govinsider.asia/innovation/artificial-intelligence-ageing-population/.</a:t>
            </a:r>
            <a:endParaRPr lang="en-US" dirty="0"/>
          </a:p>
          <a:p>
            <a:r>
              <a:rPr lang="en-US" b="0" i="1" dirty="0">
                <a:solidFill>
                  <a:srgbClr val="222222"/>
                </a:solidFill>
                <a:effectLst/>
                <a:latin typeface="AvenirNextLTPro"/>
              </a:rPr>
              <a:t>What Is Artificial Intelligence (AI)?</a:t>
            </a:r>
            <a:r>
              <a:rPr lang="en-US" b="0" i="0" dirty="0">
                <a:solidFill>
                  <a:srgbClr val="222222"/>
                </a:solidFill>
                <a:effectLst/>
                <a:latin typeface="AvenirNextLTPro"/>
              </a:rPr>
              <a:t> https://www.ibm.com/cloud/learn/what-is-artificial-intelligence.</a:t>
            </a:r>
          </a:p>
          <a:p>
            <a:r>
              <a:rPr lang="en-US" b="0" i="0" dirty="0">
                <a:solidFill>
                  <a:srgbClr val="222222"/>
                </a:solidFill>
                <a:effectLst/>
                <a:latin typeface="AvenirNextLTPro"/>
              </a:rPr>
              <a:t>Savage, Maddy. </a:t>
            </a:r>
            <a:r>
              <a:rPr lang="en-US" b="0" i="1" dirty="0">
                <a:solidFill>
                  <a:srgbClr val="222222"/>
                </a:solidFill>
                <a:effectLst/>
                <a:latin typeface="AvenirNextLTPro"/>
              </a:rPr>
              <a:t>Can Artificial Intelligence Fight Elderly Loneliness?</a:t>
            </a:r>
            <a:r>
              <a:rPr lang="en-US" b="0" i="0" dirty="0">
                <a:solidFill>
                  <a:srgbClr val="222222"/>
                </a:solidFill>
                <a:effectLst/>
                <a:latin typeface="AvenirNextLTPro"/>
              </a:rPr>
              <a:t> https://www.bbc.com/worklife/article/20200325-can-voice-technologies-using-ai-fight-elderly-loneliness. </a:t>
            </a:r>
          </a:p>
          <a:p>
            <a:r>
              <a:rPr lang="en-US" b="0" i="0" dirty="0">
                <a:solidFill>
                  <a:srgbClr val="222222"/>
                </a:solidFill>
                <a:effectLst/>
                <a:latin typeface="AvenirNextLTPro"/>
              </a:rPr>
              <a:t>“£20 Million Boost for World Class AI Research Could Transform Cancer Treatment and Save Lives.” </a:t>
            </a:r>
            <a:r>
              <a:rPr lang="en-US" b="0" i="1" dirty="0">
                <a:solidFill>
                  <a:srgbClr val="222222"/>
                </a:solidFill>
                <a:effectLst/>
                <a:latin typeface="AvenirNextLTPro"/>
              </a:rPr>
              <a:t>GOV.UK</a:t>
            </a:r>
            <a:r>
              <a:rPr lang="en-US" b="0" i="0" dirty="0">
                <a:solidFill>
                  <a:srgbClr val="222222"/>
                </a:solidFill>
                <a:effectLst/>
                <a:latin typeface="AvenirNextLTPro"/>
              </a:rPr>
              <a:t>, </a:t>
            </a:r>
            <a:r>
              <a:rPr lang="en-US" b="0" i="0" dirty="0">
                <a:solidFill>
                  <a:srgbClr val="222222"/>
                </a:solidFill>
                <a:effectLst/>
                <a:latin typeface="AvenirNextLTPro"/>
                <a:hlinkClick r:id="rId2"/>
              </a:rPr>
              <a:t>https://www.gov.uk/government/news/20-million-boost-for-world-class-ai-research-could-transform-cancer-treatment-and-save-lives</a:t>
            </a:r>
            <a:r>
              <a:rPr lang="en-US" b="0" i="0" dirty="0">
                <a:solidFill>
                  <a:srgbClr val="222222"/>
                </a:solidFill>
                <a:effectLst/>
                <a:latin typeface="AvenirNextLTPro"/>
              </a:rPr>
              <a:t>.</a:t>
            </a:r>
          </a:p>
          <a:p>
            <a:r>
              <a:rPr lang="it-IT" b="0" i="0" dirty="0">
                <a:solidFill>
                  <a:srgbClr val="222222"/>
                </a:solidFill>
                <a:effectLst/>
                <a:latin typeface="AvenirNextLTPro"/>
              </a:rPr>
              <a:t>“AI Roadmap.” </a:t>
            </a:r>
            <a:r>
              <a:rPr lang="it-IT" b="0" i="1" dirty="0">
                <a:solidFill>
                  <a:srgbClr val="222222"/>
                </a:solidFill>
                <a:effectLst/>
                <a:latin typeface="AvenirNextLTPro"/>
              </a:rPr>
              <a:t>GOV.UK</a:t>
            </a:r>
            <a:r>
              <a:rPr lang="it-IT" b="0" i="0" dirty="0">
                <a:solidFill>
                  <a:srgbClr val="222222"/>
                </a:solidFill>
                <a:effectLst/>
                <a:latin typeface="AvenirNextLTPro"/>
              </a:rPr>
              <a:t>, </a:t>
            </a:r>
            <a:r>
              <a:rPr lang="it-IT" b="0" i="0" dirty="0">
                <a:solidFill>
                  <a:srgbClr val="222222"/>
                </a:solidFill>
                <a:effectLst/>
                <a:latin typeface="AvenirNextLTPro"/>
                <a:hlinkClick r:id="rId3"/>
              </a:rPr>
              <a:t>https://www.gov.uk/government/publications/ai-roadmap</a:t>
            </a:r>
            <a:r>
              <a:rPr lang="it-IT" b="0" i="0" dirty="0">
                <a:solidFill>
                  <a:srgbClr val="222222"/>
                </a:solidFill>
                <a:effectLst/>
                <a:latin typeface="AvenirNextLTPro"/>
              </a:rPr>
              <a:t>.</a:t>
            </a:r>
          </a:p>
          <a:p>
            <a:r>
              <a:rPr lang="en-US" b="0" i="0" dirty="0">
                <a:solidFill>
                  <a:srgbClr val="222222"/>
                </a:solidFill>
                <a:effectLst/>
                <a:latin typeface="AvenirNextLTPro"/>
              </a:rPr>
              <a:t>“Executive Summary.” </a:t>
            </a:r>
            <a:r>
              <a:rPr lang="en-US" b="0" i="1" dirty="0">
                <a:solidFill>
                  <a:srgbClr val="222222"/>
                </a:solidFill>
                <a:effectLst/>
                <a:latin typeface="AvenirNextLTPro"/>
              </a:rPr>
              <a:t>GOV.UK</a:t>
            </a:r>
            <a:r>
              <a:rPr lang="en-US" b="0" i="0" dirty="0">
                <a:solidFill>
                  <a:srgbClr val="222222"/>
                </a:solidFill>
                <a:effectLst/>
                <a:latin typeface="AvenirNextLTPro"/>
              </a:rPr>
              <a:t>, https://www.gov.uk/government/publications/ai-roadmap/executive-summary.</a:t>
            </a:r>
          </a:p>
          <a:p>
            <a:endParaRPr lang="en-US" dirty="0"/>
          </a:p>
          <a:p>
            <a:endParaRPr lang="en-GB" dirty="0"/>
          </a:p>
        </p:txBody>
      </p:sp>
    </p:spTree>
    <p:extLst>
      <p:ext uri="{BB962C8B-B14F-4D97-AF65-F5344CB8AC3E}">
        <p14:creationId xmlns:p14="http://schemas.microsoft.com/office/powerpoint/2010/main" val="750682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80</TotalTime>
  <Words>1341</Words>
  <Application>Microsoft Office PowerPoint</Application>
  <PresentationFormat>Widescreen</PresentationFormat>
  <Paragraphs>71</Paragraphs>
  <Slides>11</Slides>
  <Notes>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11</vt:i4>
      </vt:variant>
    </vt:vector>
  </HeadingPairs>
  <TitlesOfParts>
    <vt:vector size="23" baseType="lpstr">
      <vt:lpstr>Arial</vt:lpstr>
      <vt:lpstr>AvenirNextLTPro</vt:lpstr>
      <vt:lpstr>Calibri</vt:lpstr>
      <vt:lpstr>Gotham A</vt:lpstr>
      <vt:lpstr>Gotham Narrow A</vt:lpstr>
      <vt:lpstr>IBM Plex Sans</vt:lpstr>
      <vt:lpstr>Roboto</vt:lpstr>
      <vt:lpstr>Tw Cen MT</vt:lpstr>
      <vt:lpstr>Tw Cen MT Condensed</vt:lpstr>
      <vt:lpstr>Wingdings</vt:lpstr>
      <vt:lpstr>Wingdings 3</vt:lpstr>
      <vt:lpstr>Integral</vt:lpstr>
      <vt:lpstr>ROLE OF ARTIFICIAL INTELLIGENCE IN  HEALTH AND SOCIAL CARE</vt:lpstr>
      <vt:lpstr>WHAT IS ARTIFICIAL INTELLIGENCE?</vt:lpstr>
      <vt:lpstr>WHAT IS ARTIFICIAL INTELLIGENCE?</vt:lpstr>
      <vt:lpstr>CAN ARTIFICIAL INTELLIGENCE CARE FOR THE ELDERLY? </vt:lpstr>
      <vt:lpstr>AI AND THE AGEING POPULATION</vt:lpstr>
      <vt:lpstr>CAN ARTIFICIAL INTELLIGENCE CARE FOR THE ELDERLY?</vt:lpstr>
      <vt:lpstr>The social robot </vt:lpstr>
      <vt:lpstr>Combating isolation </vt:lpstr>
      <vt:lpstr>Combating Fear of Living Alone</vt:lpstr>
      <vt:lpstr>Help with Trips, Slips and Falls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Adesewa Ajayi</dc:creator>
  <cp:lastModifiedBy>Adesewa Ajayi</cp:lastModifiedBy>
  <cp:revision>5</cp:revision>
  <dcterms:created xsi:type="dcterms:W3CDTF">2021-04-09T16:07:56Z</dcterms:created>
  <dcterms:modified xsi:type="dcterms:W3CDTF">2021-04-16T17:07:05Z</dcterms:modified>
</cp:coreProperties>
</file>