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6e6a0ede23d7545b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6e6a0ede23d7545b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The LCD screen can be programmed to display various content, including text, images, videos, and animations, which can be customized to suit the specific needs and branding of the establishment. The project will involve selecting an appropriate LCD screen size, designing the user interface and content, programming the LCD screen to display the desired content, and integrating it into a physical welcome board design. The end result will be a visually stunning and informative welcome board that enhances the aesthetics and functionality of any establishment.</a:t>
            </a:r>
            <a:endParaRPr dirty="0"/>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6e6a0ede23d7545b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6e6a0ede23d7545b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These are aim and objectives of the project.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6e6a0ede23d7545b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6e6a0ede23d7545b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They can be manipulated to control the orientation and alignment of their molecules using electric fields, which in turn controls the passage of light through the display [3]. This allows for precise control over the intensity and </a:t>
            </a:r>
            <a:r>
              <a:rPr lang="en-GB" sz="1200" dirty="0" err="1">
                <a:solidFill>
                  <a:schemeClr val="dk1"/>
                </a:solidFill>
                <a:latin typeface="Times New Roman"/>
                <a:ea typeface="Times New Roman"/>
                <a:cs typeface="Times New Roman"/>
                <a:sym typeface="Times New Roman"/>
              </a:rPr>
              <a:t>color</a:t>
            </a:r>
            <a:r>
              <a:rPr lang="en-GB" sz="1200" dirty="0">
                <a:solidFill>
                  <a:schemeClr val="dk1"/>
                </a:solidFill>
                <a:latin typeface="Times New Roman"/>
                <a:ea typeface="Times New Roman"/>
                <a:cs typeface="Times New Roman"/>
                <a:sym typeface="Times New Roman"/>
              </a:rPr>
              <a:t> of the displayed image.</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LCD technology has had a significant impact on visual displays. One of the major advantages of LCDs is their ability to produce high-resolution images, making them ideal for applications that require sharp and detailed visuals, such as in smartphones, tablets, computer monitors, and televisions [4]. LCDs also offer fast response times, which make them suitable for applications that require smooth motion reproduction, such as gaming and multimedia.</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Energy efficiency is another significant impact of LCD technology. Compared to other display technologies, such as cathode ray tube (CRT) displays, LCDs consume significantly less power, making them more environmentally friendly and cost-effective in the long run. This has led to increased adoption of LCDs in various industries, contributing to energy conservation efforts and reducing greenhouse gas emissions [5]. Moreover, LCDs have enabled the development of thinner and lighter displays, allowing for sleeker and more portable devices. This has transformed the design of consumer electronics, such as smartphones, tablets, and laptops, making them thinner, lighter, and more aesthetically appealing to users.</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6e6a0ede23d7545b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6e6a0ede23d7545b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Additionally, the software should provide a wide range of features that cater to different use cases. For example, it should allow users to easily upload and display images, videos, and text on the LCD screen. It should also support various multimedia formats and provide options for resizing, cropping, and formatting content to fit the LCD screen properly [7]. The software should also offer scheduling features that allow users to set up automatic display changes, such as rotating welcome messages or displaying different content at different times of the day.</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Another important aspect of user-friendly software for developing welcome boards is responsiveness. The software should be compatible with different screen sizes and resolutions, and it should provide tools for previewing how the content will look on different devices, such as LCD displays with varying aspect ratios. Responsive design features, such as automatic content scaling and alignment, can ensure that the welcome board looks visually appealing and professional on any LCD screen [8]. Moreover, the software should offer seamless integration with other systems or technologies commonly used in welcome board setups. </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6e6a0ede23d7545b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6e6a0ede23d7545b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The information on the welcome board can be easily controlled and updated remotely, reducing the risk of unauthorized changes or tampering. Additionally, LCD technology allows for password protection and user authentication, ensuring that only authorized personnel can access and modify the content displayed on the welcome board [9]. This helps to protect sensitive information and maintain data integrity.</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LCD screens are less prone to damage from external factors such as moisture, dust, and sunlight, which can affect other types of displays [10]. LCD screens also have a low failure rate, reducing the need for frequent repairs or replacements. This ensures that the welcome board remains functional and effective for an extended period of time, minimizing downtime and maximizing its reliability.</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LCD screens are energy-efficient, consuming less power compared to other types of displays, which can result in lower electricity costs over time. </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6e6a0ede23d7545b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6e6a0ede23d7545b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Times New Roman"/>
                <a:ea typeface="Times New Roman"/>
                <a:cs typeface="Times New Roman"/>
                <a:sym typeface="Times New Roman"/>
              </a:rPr>
              <a:t>The size and orientation of the LCD should be carefully considered based on the available space for the welcome board and the viewing distance of the audience. A larger display may be needed for a larger viewing area or a larger audience, while a smaller display may be sufficient for a smaller space. The orientation of the display, such as landscape or portrait, should also be chosen based on the content and aesthetics of the welcome board [4].</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Times New Roman"/>
                <a:ea typeface="Times New Roman"/>
                <a:cs typeface="Times New Roman"/>
                <a:sym typeface="Times New Roman"/>
              </a:rPr>
              <a:t>The resolution and image quality of the LCD are important factors in delivering clear and sharp visuals. A higher resolution display with good </a:t>
            </a:r>
            <a:r>
              <a:rPr lang="en-GB" sz="1200" dirty="0" err="1">
                <a:solidFill>
                  <a:schemeClr val="dk1"/>
                </a:solidFill>
                <a:latin typeface="Times New Roman"/>
                <a:ea typeface="Times New Roman"/>
                <a:cs typeface="Times New Roman"/>
                <a:sym typeface="Times New Roman"/>
              </a:rPr>
              <a:t>color</a:t>
            </a:r>
            <a:r>
              <a:rPr lang="en-GB" sz="1200" dirty="0">
                <a:solidFill>
                  <a:schemeClr val="dk1"/>
                </a:solidFill>
                <a:latin typeface="Times New Roman"/>
                <a:ea typeface="Times New Roman"/>
                <a:cs typeface="Times New Roman"/>
                <a:sym typeface="Times New Roman"/>
              </a:rPr>
              <a:t> reproduction and contrast ratio can enhance the overall visual appeal of the welcome board [6]. It is important to select an LCD with sufficient resolution to ensure that text, graphics, and images are legible and visually appealing from the viewing distance.</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Times New Roman"/>
                <a:ea typeface="Times New Roman"/>
                <a:cs typeface="Times New Roman"/>
                <a:sym typeface="Times New Roman"/>
              </a:rPr>
              <a:t>The durability and reliability of the LCD are important considerations, especially for a welcome board that may be exposed to different environmental conditions, such as temperature variations, humidity, and dust. The display should be designed to withstand such conditions and be protected against potential damage, such as scratches or impact [5]. A robust and reliable display can ensure that the welcome board operates smoothly and consistently over time.</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Times New Roman"/>
                <a:ea typeface="Times New Roman"/>
                <a:cs typeface="Times New Roman"/>
                <a:sym typeface="Times New Roman"/>
              </a:rPr>
              <a:t>The user interface and ease of content update are important factors to consider when designing an LCD for a welcome board. The display should have an intuitive and user-friendly interface that allows for easy content creation, editing, and scheduling [6]. This can include features such as touch screen capability, remote content management, and compatibility with various content formats. An easy-to-use interface can simplify the process of updating content on the welcome board and ensure that the information is always current and relevant.</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Times New Roman"/>
                <a:ea typeface="Times New Roman"/>
                <a:cs typeface="Times New Roman"/>
                <a:sym typeface="Times New Roman"/>
              </a:rPr>
              <a:t>Power consumption and energy efficiency are important considerations for an LCD used in a welcome board, especially if it operates continuously for extended periods [9]. A display with low power consumption and energy-saving features, such as automatic brightness adjustment or sleep mode, can help reduce energy costs and minimize the environmental impact.</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6e6a0ede23d7545b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6e6a0ede23d7545b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dirty="0">
                <a:solidFill>
                  <a:schemeClr val="dk1"/>
                </a:solidFill>
                <a:latin typeface="Times New Roman"/>
                <a:ea typeface="Times New Roman"/>
                <a:cs typeface="Times New Roman"/>
                <a:sym typeface="Times New Roman"/>
              </a:rPr>
              <a:t>It also involves identifying any technical constraints, such as the available hardware and software resources, budget, and timeline for the project. Prototyping can be done using software tools that allow for creating and editing visual content, such as graphic design software or LCD simulation software, to get a realistic preview of the final result. The hardware integration may also involve connecting additional components, such as sensors, buttons, or speakers, depending on the desired functionalities of the welcome board.</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6e6a0ede23d7545b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6e6a0ede23d7545b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dirty="0">
                <a:solidFill>
                  <a:schemeClr val="dk1"/>
                </a:solidFill>
                <a:latin typeface="Times New Roman"/>
                <a:ea typeface="Times New Roman"/>
                <a:cs typeface="Times New Roman"/>
                <a:sym typeface="Times New Roman"/>
              </a:rPr>
              <a:t>This includes testing the display of different types of content, checking for any bugs or glitches, and optimizing the performance of the welcome board for smooth operation. Any necessary adjustments or refinements should be made based on the testing results.</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6e6a0ede23d7545b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6e6a0ede23d7545b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The methodology for designing a welcome board using an LCD involves requirement analysis, design and prototyping, hardware integration, software development, testing and optimization, and deployment and maintenance. </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6e6a0ede23d7545b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6e6a0ede23d7545b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6e6a0ede23d7545b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6e6a0ede23d7545b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dpi="0" rotWithShape="1">
          <a:blip r:embed="rId13">
            <a:alphaModFix amt="24000"/>
            <a:lum/>
          </a:blip>
          <a:srcRect/>
          <a:stretch>
            <a:fillRect t="-27000" b="-27000"/>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b="1" dirty="0">
                <a:latin typeface="Times New Roman"/>
                <a:ea typeface="Times New Roman"/>
                <a:cs typeface="Times New Roman"/>
                <a:sym typeface="Times New Roman"/>
              </a:rPr>
              <a:t>Designing a welcome board using an LCD screen</a:t>
            </a:r>
            <a:endParaRPr b="1"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Introduction </a:t>
            </a:r>
            <a:endParaRPr b="1">
              <a:latin typeface="Times New Roman"/>
              <a:ea typeface="Times New Roman"/>
              <a:cs typeface="Times New Roman"/>
              <a:sym typeface="Times New Roman"/>
            </a:endParaRPr>
          </a:p>
        </p:txBody>
      </p:sp>
      <p:sp>
        <p:nvSpPr>
          <p:cNvPr id="60" name="Google Shape;60;p14"/>
          <p:cNvSpPr txBox="1">
            <a:spLocks noGrp="1"/>
          </p:cNvSpPr>
          <p:nvPr>
            <p:ph type="body" idx="1"/>
          </p:nvPr>
        </p:nvSpPr>
        <p:spPr>
          <a:xfrm>
            <a:off x="311700" y="1152475"/>
            <a:ext cx="4260300" cy="34557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Welcome boards are an essential element of any establishment, be it an office, a hotel, a school, or a public venue.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Traditional welcome boards often use printed signs, but with advancements in technology, modern welcome boards can now be designed using Liquid Crystal Display (LCD) screens [1].</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Designing a welcome board using an LCD screen opens up a world of possibilities for creative and dynamic displays that can capture attention and convey information in a visually appealing way.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None/>
            </a:pPr>
            <a:endParaRPr sz="1200">
              <a:solidFill>
                <a:schemeClr val="dk1"/>
              </a:solidFill>
              <a:latin typeface="Times New Roman"/>
              <a:ea typeface="Times New Roman"/>
              <a:cs typeface="Times New Roman"/>
              <a:sym typeface="Times New Roman"/>
            </a:endParaRPr>
          </a:p>
        </p:txBody>
      </p:sp>
      <p:pic>
        <p:nvPicPr>
          <p:cNvPr id="61" name="Google Shape;61;p14"/>
          <p:cNvPicPr preferRelativeResize="0"/>
          <p:nvPr/>
        </p:nvPicPr>
        <p:blipFill>
          <a:blip r:embed="rId3">
            <a:alphaModFix/>
          </a:blip>
          <a:stretch>
            <a:fillRect/>
          </a:stretch>
        </p:blipFill>
        <p:spPr>
          <a:xfrm>
            <a:off x="4823750" y="1114300"/>
            <a:ext cx="4008539" cy="382097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Aim and Objectives </a:t>
            </a:r>
            <a:endParaRPr b="1">
              <a:latin typeface="Times New Roman"/>
              <a:ea typeface="Times New Roman"/>
              <a:cs typeface="Times New Roman"/>
              <a:sym typeface="Times New Roman"/>
            </a:endParaRPr>
          </a:p>
        </p:txBody>
      </p:sp>
      <p:sp>
        <p:nvSpPr>
          <p:cNvPr id="67" name="Google Shape;67;p15"/>
          <p:cNvSpPr txBox="1">
            <a:spLocks noGrp="1"/>
          </p:cNvSpPr>
          <p:nvPr>
            <p:ph type="body" idx="1"/>
          </p:nvPr>
        </p:nvSpPr>
        <p:spPr>
          <a:xfrm>
            <a:off x="311700" y="1152475"/>
            <a:ext cx="4851300" cy="3484200"/>
          </a:xfrm>
          <a:prstGeom prst="rect">
            <a:avLst/>
          </a:prstGeom>
        </p:spPr>
        <p:txBody>
          <a:bodyPr spcFirstLastPara="1" wrap="square" lIns="91425" tIns="91425" rIns="91425" bIns="91425" anchor="t" anchorCtr="0">
            <a:normAutofit fontScale="55000" lnSpcReduction="20000"/>
          </a:bodyPr>
          <a:lstStyle/>
          <a:p>
            <a:pPr marL="0" lvl="0" indent="0" algn="just" rtl="0">
              <a:lnSpc>
                <a:spcPct val="150000"/>
              </a:lnSpc>
              <a:spcBef>
                <a:spcPts val="0"/>
              </a:spcBef>
              <a:spcAft>
                <a:spcPts val="0"/>
              </a:spcAft>
              <a:buNone/>
            </a:pPr>
            <a:r>
              <a:rPr lang="en-GB" sz="1960" b="1">
                <a:solidFill>
                  <a:schemeClr val="dk1"/>
                </a:solidFill>
                <a:latin typeface="Times New Roman"/>
                <a:ea typeface="Times New Roman"/>
                <a:cs typeface="Times New Roman"/>
                <a:sym typeface="Times New Roman"/>
              </a:rPr>
              <a:t>Aim</a:t>
            </a:r>
            <a:endParaRPr sz="196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960">
                <a:solidFill>
                  <a:schemeClr val="dk1"/>
                </a:solidFill>
                <a:latin typeface="Times New Roman"/>
                <a:ea typeface="Times New Roman"/>
                <a:cs typeface="Times New Roman"/>
                <a:sym typeface="Times New Roman"/>
              </a:rPr>
              <a:t>This project aims to design a welcome board using an LCD screen, utilizing the capabilities of modern LCD technology to create a dynamic and engaging display.</a:t>
            </a:r>
            <a:endParaRPr sz="196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960" b="1">
                <a:solidFill>
                  <a:schemeClr val="dk1"/>
                </a:solidFill>
                <a:latin typeface="Times New Roman"/>
                <a:ea typeface="Times New Roman"/>
                <a:cs typeface="Times New Roman"/>
                <a:sym typeface="Times New Roman"/>
              </a:rPr>
              <a:t>Objectives</a:t>
            </a:r>
            <a:r>
              <a:rPr lang="en-GB" sz="1960">
                <a:solidFill>
                  <a:schemeClr val="dk1"/>
                </a:solidFill>
                <a:latin typeface="Times New Roman"/>
                <a:ea typeface="Times New Roman"/>
                <a:cs typeface="Times New Roman"/>
                <a:sym typeface="Times New Roman"/>
              </a:rPr>
              <a:t> </a:t>
            </a:r>
            <a:endParaRPr sz="1960">
              <a:solidFill>
                <a:schemeClr val="dk1"/>
              </a:solidFill>
              <a:latin typeface="Times New Roman"/>
              <a:ea typeface="Times New Roman"/>
              <a:cs typeface="Times New Roman"/>
              <a:sym typeface="Times New Roman"/>
            </a:endParaRPr>
          </a:p>
          <a:p>
            <a:pPr marL="457200" lvl="0" indent="-297053" algn="just" rtl="0">
              <a:lnSpc>
                <a:spcPct val="150000"/>
              </a:lnSpc>
              <a:spcBef>
                <a:spcPts val="1200"/>
              </a:spcBef>
              <a:spcAft>
                <a:spcPts val="0"/>
              </a:spcAft>
              <a:buClr>
                <a:schemeClr val="dk1"/>
              </a:buClr>
              <a:buSzPct val="100000"/>
              <a:buFont typeface="Times New Roman"/>
              <a:buChar char="●"/>
            </a:pPr>
            <a:r>
              <a:rPr lang="en-GB" sz="1960">
                <a:solidFill>
                  <a:schemeClr val="dk1"/>
                </a:solidFill>
                <a:latin typeface="Times New Roman"/>
                <a:ea typeface="Times New Roman"/>
                <a:cs typeface="Times New Roman"/>
                <a:sym typeface="Times New Roman"/>
              </a:rPr>
              <a:t>To develop a welcome board using an LCD screen that can be used in a variety of settings.</a:t>
            </a:r>
            <a:endParaRPr sz="1960">
              <a:solidFill>
                <a:schemeClr val="dk1"/>
              </a:solidFill>
              <a:latin typeface="Times New Roman"/>
              <a:ea typeface="Times New Roman"/>
              <a:cs typeface="Times New Roman"/>
              <a:sym typeface="Times New Roman"/>
            </a:endParaRPr>
          </a:p>
          <a:p>
            <a:pPr marL="457200" lvl="0" indent="-297053" algn="just" rtl="0">
              <a:lnSpc>
                <a:spcPct val="150000"/>
              </a:lnSpc>
              <a:spcBef>
                <a:spcPts val="0"/>
              </a:spcBef>
              <a:spcAft>
                <a:spcPts val="0"/>
              </a:spcAft>
              <a:buClr>
                <a:schemeClr val="dk1"/>
              </a:buClr>
              <a:buSzPct val="100000"/>
              <a:buFont typeface="Times New Roman"/>
              <a:buChar char="●"/>
            </a:pPr>
            <a:r>
              <a:rPr lang="en-GB" sz="1960">
                <a:solidFill>
                  <a:schemeClr val="dk1"/>
                </a:solidFill>
                <a:latin typeface="Times New Roman"/>
                <a:ea typeface="Times New Roman"/>
                <a:cs typeface="Times New Roman"/>
                <a:sym typeface="Times New Roman"/>
              </a:rPr>
              <a:t>To create a visually engaging and informative display that can be customized for different environments.</a:t>
            </a:r>
            <a:endParaRPr sz="1960">
              <a:solidFill>
                <a:schemeClr val="dk1"/>
              </a:solidFill>
              <a:latin typeface="Times New Roman"/>
              <a:ea typeface="Times New Roman"/>
              <a:cs typeface="Times New Roman"/>
              <a:sym typeface="Times New Roman"/>
            </a:endParaRPr>
          </a:p>
          <a:p>
            <a:pPr marL="457200" lvl="0" indent="-297053" algn="just" rtl="0">
              <a:lnSpc>
                <a:spcPct val="150000"/>
              </a:lnSpc>
              <a:spcBef>
                <a:spcPts val="0"/>
              </a:spcBef>
              <a:spcAft>
                <a:spcPts val="0"/>
              </a:spcAft>
              <a:buClr>
                <a:schemeClr val="dk1"/>
              </a:buClr>
              <a:buSzPct val="100000"/>
              <a:buFont typeface="Times New Roman"/>
              <a:buChar char="●"/>
            </a:pPr>
            <a:r>
              <a:rPr lang="en-GB" sz="1960">
                <a:solidFill>
                  <a:schemeClr val="dk1"/>
                </a:solidFill>
                <a:latin typeface="Times New Roman"/>
                <a:ea typeface="Times New Roman"/>
                <a:cs typeface="Times New Roman"/>
                <a:sym typeface="Times New Roman"/>
              </a:rPr>
              <a:t>To use modern LCD technology to create a dynamic and interactive experience for users.</a:t>
            </a:r>
            <a:endParaRPr sz="1960">
              <a:solidFill>
                <a:schemeClr val="dk1"/>
              </a:solidFill>
              <a:latin typeface="Times New Roman"/>
              <a:ea typeface="Times New Roman"/>
              <a:cs typeface="Times New Roman"/>
              <a:sym typeface="Times New Roman"/>
            </a:endParaRPr>
          </a:p>
          <a:p>
            <a:pPr marL="457200" lvl="0" indent="-297053" algn="just" rtl="0">
              <a:lnSpc>
                <a:spcPct val="150000"/>
              </a:lnSpc>
              <a:spcBef>
                <a:spcPts val="0"/>
              </a:spcBef>
              <a:spcAft>
                <a:spcPts val="0"/>
              </a:spcAft>
              <a:buClr>
                <a:schemeClr val="dk1"/>
              </a:buClr>
              <a:buSzPct val="100000"/>
              <a:buFont typeface="Times New Roman"/>
              <a:buChar char="●"/>
            </a:pPr>
            <a:r>
              <a:rPr lang="en-GB" sz="1960">
                <a:solidFill>
                  <a:schemeClr val="dk1"/>
                </a:solidFill>
                <a:latin typeface="Times New Roman"/>
                <a:ea typeface="Times New Roman"/>
                <a:cs typeface="Times New Roman"/>
                <a:sym typeface="Times New Roman"/>
              </a:rPr>
              <a:t>To integrate the board with user-friendly software for easy content editing and management.</a:t>
            </a:r>
            <a:endParaRPr sz="1960">
              <a:solidFill>
                <a:schemeClr val="dk1"/>
              </a:solidFill>
              <a:latin typeface="Times New Roman"/>
              <a:ea typeface="Times New Roman"/>
              <a:cs typeface="Times New Roman"/>
              <a:sym typeface="Times New Roman"/>
            </a:endParaRPr>
          </a:p>
          <a:p>
            <a:pPr marL="457200" lvl="0" indent="-297053" algn="just" rtl="0">
              <a:lnSpc>
                <a:spcPct val="150000"/>
              </a:lnSpc>
              <a:spcBef>
                <a:spcPts val="0"/>
              </a:spcBef>
              <a:spcAft>
                <a:spcPts val="0"/>
              </a:spcAft>
              <a:buClr>
                <a:schemeClr val="dk1"/>
              </a:buClr>
              <a:buSzPct val="100000"/>
              <a:buFont typeface="Times New Roman"/>
              <a:buChar char="●"/>
            </a:pPr>
            <a:r>
              <a:rPr lang="en-GB" sz="1960">
                <a:solidFill>
                  <a:schemeClr val="dk1"/>
                </a:solidFill>
                <a:latin typeface="Times New Roman"/>
                <a:ea typeface="Times New Roman"/>
                <a:cs typeface="Times New Roman"/>
                <a:sym typeface="Times New Roman"/>
              </a:rPr>
              <a:t>To ensure the board is secure, reliable, and cost-effective.</a:t>
            </a:r>
            <a:endParaRPr sz="1960">
              <a:solidFill>
                <a:schemeClr val="dk1"/>
              </a:solidFill>
              <a:latin typeface="Times New Roman"/>
              <a:ea typeface="Times New Roman"/>
              <a:cs typeface="Times New Roman"/>
              <a:sym typeface="Times New Roman"/>
            </a:endParaRPr>
          </a:p>
        </p:txBody>
      </p:sp>
      <p:pic>
        <p:nvPicPr>
          <p:cNvPr id="68" name="Google Shape;68;p15"/>
          <p:cNvPicPr preferRelativeResize="0"/>
          <p:nvPr/>
        </p:nvPicPr>
        <p:blipFill rotWithShape="1">
          <a:blip r:embed="rId3">
            <a:alphaModFix/>
          </a:blip>
          <a:srcRect b="9526"/>
          <a:stretch/>
        </p:blipFill>
        <p:spPr>
          <a:xfrm>
            <a:off x="5315400" y="1688150"/>
            <a:ext cx="3400425" cy="24128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Literature Review </a:t>
            </a:r>
            <a:endParaRPr b="1">
              <a:latin typeface="Times New Roman"/>
              <a:ea typeface="Times New Roman"/>
              <a:cs typeface="Times New Roman"/>
              <a:sym typeface="Times New Roman"/>
            </a:endParaRPr>
          </a:p>
        </p:txBody>
      </p:sp>
      <p:sp>
        <p:nvSpPr>
          <p:cNvPr id="74" name="Google Shape;74;p16"/>
          <p:cNvSpPr txBox="1">
            <a:spLocks noGrp="1"/>
          </p:cNvSpPr>
          <p:nvPr>
            <p:ph type="body" idx="1"/>
          </p:nvPr>
        </p:nvSpPr>
        <p:spPr>
          <a:xfrm>
            <a:off x="4512050" y="1152475"/>
            <a:ext cx="4320300" cy="3416400"/>
          </a:xfrm>
          <a:prstGeom prst="rect">
            <a:avLst/>
          </a:prstGeom>
        </p:spPr>
        <p:txBody>
          <a:bodyPr spcFirstLastPara="1" wrap="square" lIns="91425" tIns="91425" rIns="91425" bIns="91425" anchor="t" anchorCtr="0">
            <a:normAutofit lnSpcReduction="10000"/>
          </a:bodyPr>
          <a:lstStyle/>
          <a:p>
            <a:pPr marL="0" lvl="0" indent="0" algn="just" rtl="0">
              <a:lnSpc>
                <a:spcPct val="150000"/>
              </a:lnSpc>
              <a:spcBef>
                <a:spcPts val="0"/>
              </a:spcBef>
              <a:spcAft>
                <a:spcPts val="0"/>
              </a:spcAft>
              <a:buNone/>
            </a:pPr>
            <a:r>
              <a:rPr lang="en-GB" sz="1200" b="1">
                <a:solidFill>
                  <a:schemeClr val="dk1"/>
                </a:solidFill>
                <a:latin typeface="Times New Roman"/>
                <a:ea typeface="Times New Roman"/>
                <a:cs typeface="Times New Roman"/>
                <a:sym typeface="Times New Roman"/>
              </a:rPr>
              <a:t>Concepts of LCD technology and its impact on visual displays</a:t>
            </a:r>
            <a:endParaRPr sz="1200" b="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LCD (Liquid Crystal Display) technology is a widely used display technology that has revolutionized visual displays across various industries, including consumer electronics, telecommunication, automotive, medical, and more [2].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LCDs offer several advantages, such as high resolution, fast response times, and energy efficiency, making them the preferred choice for many applications.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One of the key concepts of LCD technology is the use of liquid crystals to control the passage of light. Liquid crystals are a unique state of matter that exhibits properties of both liquids and solids.</a:t>
            </a:r>
            <a:endParaRPr sz="1200">
              <a:solidFill>
                <a:schemeClr val="dk1"/>
              </a:solidFill>
              <a:latin typeface="Times New Roman"/>
              <a:ea typeface="Times New Roman"/>
              <a:cs typeface="Times New Roman"/>
              <a:sym typeface="Times New Roman"/>
            </a:endParaRPr>
          </a:p>
        </p:txBody>
      </p:sp>
      <p:pic>
        <p:nvPicPr>
          <p:cNvPr id="75" name="Google Shape;75;p16"/>
          <p:cNvPicPr preferRelativeResize="0"/>
          <p:nvPr/>
        </p:nvPicPr>
        <p:blipFill>
          <a:blip r:embed="rId3">
            <a:alphaModFix/>
          </a:blip>
          <a:stretch>
            <a:fillRect/>
          </a:stretch>
        </p:blipFill>
        <p:spPr>
          <a:xfrm>
            <a:off x="254725" y="1811900"/>
            <a:ext cx="4207250" cy="247049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CONTD. </a:t>
            </a:r>
            <a:endParaRPr b="1">
              <a:latin typeface="Times New Roman"/>
              <a:ea typeface="Times New Roman"/>
              <a:cs typeface="Times New Roman"/>
              <a:sym typeface="Times New Roman"/>
            </a:endParaRPr>
          </a:p>
        </p:txBody>
      </p:sp>
      <p:sp>
        <p:nvSpPr>
          <p:cNvPr id="81" name="Google Shape;81;p17"/>
          <p:cNvSpPr txBox="1">
            <a:spLocks noGrp="1"/>
          </p:cNvSpPr>
          <p:nvPr>
            <p:ph type="body" idx="1"/>
          </p:nvPr>
        </p:nvSpPr>
        <p:spPr>
          <a:xfrm>
            <a:off x="311700" y="1198975"/>
            <a:ext cx="4260300" cy="3416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200" b="1">
                <a:solidFill>
                  <a:schemeClr val="dk1"/>
                </a:solidFill>
                <a:latin typeface="Times New Roman"/>
                <a:ea typeface="Times New Roman"/>
                <a:cs typeface="Times New Roman"/>
                <a:sym typeface="Times New Roman"/>
              </a:rPr>
              <a:t>User-friendly software for developing welcome board using LCD</a:t>
            </a:r>
            <a:endParaRPr sz="1200" b="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In order to create user-friendly software for developing welcome boards using LCD, several key considerations should be taken into account.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First of all, the software should have a user-friendly interface that is intuitive and easy to navigate.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Drag-and-drop functionality, pre-designed templates, and other editors can greatly simplify the design process and make it accessible to users with varying levels of expertise [6].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p:txBody>
      </p:sp>
      <p:pic>
        <p:nvPicPr>
          <p:cNvPr id="82" name="Google Shape;82;p17"/>
          <p:cNvPicPr preferRelativeResize="0"/>
          <p:nvPr/>
        </p:nvPicPr>
        <p:blipFill>
          <a:blip r:embed="rId3">
            <a:alphaModFix/>
          </a:blip>
          <a:stretch>
            <a:fillRect/>
          </a:stretch>
        </p:blipFill>
        <p:spPr>
          <a:xfrm>
            <a:off x="4994125" y="1681675"/>
            <a:ext cx="3658725" cy="23012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CONTD. </a:t>
            </a:r>
            <a:endParaRPr b="1">
              <a:latin typeface="Times New Roman"/>
              <a:ea typeface="Times New Roman"/>
              <a:cs typeface="Times New Roman"/>
              <a:sym typeface="Times New Roman"/>
            </a:endParaRPr>
          </a:p>
        </p:txBody>
      </p:sp>
      <p:sp>
        <p:nvSpPr>
          <p:cNvPr id="88" name="Google Shape;88;p18"/>
          <p:cNvSpPr txBox="1">
            <a:spLocks noGrp="1"/>
          </p:cNvSpPr>
          <p:nvPr>
            <p:ph type="body" idx="1"/>
          </p:nvPr>
        </p:nvSpPr>
        <p:spPr>
          <a:xfrm>
            <a:off x="311700" y="1152475"/>
            <a:ext cx="4321200" cy="3416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200" b="1">
                <a:solidFill>
                  <a:schemeClr val="dk1"/>
                </a:solidFill>
                <a:latin typeface="Times New Roman"/>
                <a:ea typeface="Times New Roman"/>
                <a:cs typeface="Times New Roman"/>
                <a:sym typeface="Times New Roman"/>
              </a:rPr>
              <a:t>Security, reliability and cost-effectiveness of the welcome board developed using LCD</a:t>
            </a:r>
            <a:endParaRPr sz="1200" b="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With an LCD welcome board, information can be displayed securely without the need for physical access or tampering.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LCD technology is known for its durability and long lifespan, making it a reliable choice for displaying important information.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While the initial investment for installing an LCD welcome board may be higher compared to other types of displays, the long-term cost savings can outweigh the upfront costs [5]</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89" name="Google Shape;89;p18"/>
          <p:cNvPicPr preferRelativeResize="0"/>
          <p:nvPr/>
        </p:nvPicPr>
        <p:blipFill>
          <a:blip r:embed="rId3">
            <a:alphaModFix/>
          </a:blip>
          <a:stretch>
            <a:fillRect/>
          </a:stretch>
        </p:blipFill>
        <p:spPr>
          <a:xfrm>
            <a:off x="4980625" y="1625900"/>
            <a:ext cx="3673475" cy="23105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CONTD. </a:t>
            </a:r>
            <a:endParaRPr b="1">
              <a:latin typeface="Times New Roman"/>
              <a:ea typeface="Times New Roman"/>
              <a:cs typeface="Times New Roman"/>
              <a:sym typeface="Times New Roman"/>
            </a:endParaRPr>
          </a:p>
        </p:txBody>
      </p:sp>
      <p:sp>
        <p:nvSpPr>
          <p:cNvPr id="95" name="Google Shape;95;p19"/>
          <p:cNvSpPr txBox="1">
            <a:spLocks noGrp="1"/>
          </p:cNvSpPr>
          <p:nvPr>
            <p:ph type="body" idx="1"/>
          </p:nvPr>
        </p:nvSpPr>
        <p:spPr>
          <a:xfrm>
            <a:off x="4930600" y="1152475"/>
            <a:ext cx="3948000" cy="3416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GB" sz="1200" b="1">
                <a:solidFill>
                  <a:schemeClr val="dk1"/>
                </a:solidFill>
                <a:latin typeface="Times New Roman"/>
                <a:ea typeface="Times New Roman"/>
                <a:cs typeface="Times New Roman"/>
                <a:sym typeface="Times New Roman"/>
              </a:rPr>
              <a:t>Design considerations of LCD for the welcome board </a:t>
            </a:r>
            <a:endParaRPr sz="1200" b="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Display Size and Orientation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Resolution and Image Quality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Durability and Reliability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User Interface and Ease of Content Update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Power Consumption and Energy Efficiency</a:t>
            </a:r>
            <a:endParaRPr sz="1200">
              <a:solidFill>
                <a:schemeClr val="dk1"/>
              </a:solidFill>
              <a:latin typeface="Times New Roman"/>
              <a:ea typeface="Times New Roman"/>
              <a:cs typeface="Times New Roman"/>
              <a:sym typeface="Times New Roman"/>
            </a:endParaRPr>
          </a:p>
        </p:txBody>
      </p:sp>
      <p:pic>
        <p:nvPicPr>
          <p:cNvPr id="96" name="Google Shape;96;p19"/>
          <p:cNvPicPr preferRelativeResize="0"/>
          <p:nvPr/>
        </p:nvPicPr>
        <p:blipFill>
          <a:blip r:embed="rId3">
            <a:alphaModFix/>
          </a:blip>
          <a:stretch>
            <a:fillRect/>
          </a:stretch>
        </p:blipFill>
        <p:spPr>
          <a:xfrm>
            <a:off x="152400" y="1170125"/>
            <a:ext cx="3820975" cy="38209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Methodology </a:t>
            </a:r>
            <a:endParaRPr b="1">
              <a:latin typeface="Times New Roman"/>
              <a:ea typeface="Times New Roman"/>
              <a:cs typeface="Times New Roman"/>
              <a:sym typeface="Times New Roman"/>
            </a:endParaRPr>
          </a:p>
        </p:txBody>
      </p:sp>
      <p:sp>
        <p:nvSpPr>
          <p:cNvPr id="102" name="Google Shape;102;p20"/>
          <p:cNvSpPr txBox="1">
            <a:spLocks noGrp="1"/>
          </p:cNvSpPr>
          <p:nvPr>
            <p:ph type="body" idx="1"/>
          </p:nvPr>
        </p:nvSpPr>
        <p:spPr>
          <a:xfrm>
            <a:off x="311699" y="1152475"/>
            <a:ext cx="6067329" cy="3416400"/>
          </a:xfrm>
          <a:prstGeom prst="rect">
            <a:avLst/>
          </a:prstGeom>
        </p:spPr>
        <p:txBody>
          <a:bodyPr spcFirstLastPara="1" wrap="square" lIns="91425" tIns="91425" rIns="91425" bIns="91425" anchor="t" anchorCtr="0">
            <a:normAutofit/>
          </a:bodyPr>
          <a:lstStyle/>
          <a:p>
            <a:pPr marL="457200" lvl="0" indent="-299085" algn="just" rtl="0">
              <a:lnSpc>
                <a:spcPct val="150000"/>
              </a:lnSpc>
              <a:spcBef>
                <a:spcPts val="0"/>
              </a:spcBef>
              <a:spcAft>
                <a:spcPts val="0"/>
              </a:spcAft>
              <a:buClr>
                <a:schemeClr val="dk1"/>
              </a:buClr>
              <a:buSzPct val="100000"/>
              <a:buFont typeface="Times New Roman"/>
              <a:buChar char="●"/>
            </a:pPr>
            <a:r>
              <a:rPr lang="en-GB" sz="1200" dirty="0">
                <a:solidFill>
                  <a:schemeClr val="dk1"/>
                </a:solidFill>
                <a:latin typeface="Times New Roman"/>
                <a:ea typeface="Times New Roman"/>
                <a:cs typeface="Times New Roman"/>
                <a:sym typeface="Times New Roman"/>
              </a:rPr>
              <a:t>The first step in the methodology is to define the requirements of the welcome board.</a:t>
            </a:r>
            <a:endParaRPr sz="1200" dirty="0">
              <a:solidFill>
                <a:schemeClr val="dk1"/>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GB" sz="1200" dirty="0">
                <a:solidFill>
                  <a:schemeClr val="dk1"/>
                </a:solidFill>
                <a:latin typeface="Times New Roman"/>
                <a:ea typeface="Times New Roman"/>
                <a:cs typeface="Times New Roman"/>
                <a:sym typeface="Times New Roman"/>
              </a:rPr>
              <a:t>This includes determining the size, resolution, and orientation of the LCD screen, as well as the desired content to be displayed, such as text, images, animations, and videos [3].</a:t>
            </a:r>
            <a:endParaRPr sz="1200" dirty="0">
              <a:solidFill>
                <a:schemeClr val="dk1"/>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GB" sz="1200" dirty="0">
                <a:solidFill>
                  <a:schemeClr val="dk1"/>
                </a:solidFill>
                <a:latin typeface="Times New Roman"/>
                <a:ea typeface="Times New Roman"/>
                <a:cs typeface="Times New Roman"/>
                <a:sym typeface="Times New Roman"/>
              </a:rPr>
              <a:t>Once the requirements are defined, the next step is to design the layout and aesthetics of the welcome board.</a:t>
            </a:r>
            <a:endParaRPr sz="1200" dirty="0">
              <a:solidFill>
                <a:schemeClr val="dk1"/>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GB" sz="1200" dirty="0">
                <a:solidFill>
                  <a:schemeClr val="dk1"/>
                </a:solidFill>
                <a:latin typeface="Times New Roman"/>
                <a:ea typeface="Times New Roman"/>
                <a:cs typeface="Times New Roman"/>
                <a:sym typeface="Times New Roman"/>
              </a:rPr>
              <a:t>This includes creating a visual </a:t>
            </a:r>
            <a:r>
              <a:rPr lang="en-GB" sz="1200" dirty="0" err="1">
                <a:solidFill>
                  <a:schemeClr val="dk1"/>
                </a:solidFill>
                <a:latin typeface="Times New Roman"/>
                <a:ea typeface="Times New Roman"/>
                <a:cs typeface="Times New Roman"/>
                <a:sym typeface="Times New Roman"/>
              </a:rPr>
              <a:t>mockup</a:t>
            </a:r>
            <a:r>
              <a:rPr lang="en-GB" sz="1200" dirty="0">
                <a:solidFill>
                  <a:schemeClr val="dk1"/>
                </a:solidFill>
                <a:latin typeface="Times New Roman"/>
                <a:ea typeface="Times New Roman"/>
                <a:cs typeface="Times New Roman"/>
                <a:sym typeface="Times New Roman"/>
              </a:rPr>
              <a:t> of the content to be displayed on the LCD screen, and selecting the appropriate fonts, </a:t>
            </a:r>
            <a:r>
              <a:rPr lang="en-GB" sz="1200" dirty="0" err="1">
                <a:solidFill>
                  <a:schemeClr val="dk1"/>
                </a:solidFill>
                <a:latin typeface="Times New Roman"/>
                <a:ea typeface="Times New Roman"/>
                <a:cs typeface="Times New Roman"/>
                <a:sym typeface="Times New Roman"/>
              </a:rPr>
              <a:t>colors</a:t>
            </a:r>
            <a:r>
              <a:rPr lang="en-GB" sz="1200" dirty="0">
                <a:solidFill>
                  <a:schemeClr val="dk1"/>
                </a:solidFill>
                <a:latin typeface="Times New Roman"/>
                <a:ea typeface="Times New Roman"/>
                <a:cs typeface="Times New Roman"/>
                <a:sym typeface="Times New Roman"/>
              </a:rPr>
              <a:t>, and graphics that align with the intended purpose and audience of the welcome board [4]. </a:t>
            </a:r>
            <a:endParaRPr sz="1200" dirty="0">
              <a:solidFill>
                <a:schemeClr val="dk1"/>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GB" sz="1200" dirty="0">
                <a:solidFill>
                  <a:schemeClr val="dk1"/>
                </a:solidFill>
                <a:latin typeface="Times New Roman"/>
                <a:ea typeface="Times New Roman"/>
                <a:cs typeface="Times New Roman"/>
                <a:sym typeface="Times New Roman"/>
              </a:rPr>
              <a:t>After finalizing the design, the next step is to integrate the LCD screen with the necessary hardware components.</a:t>
            </a:r>
            <a:endParaRPr sz="12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CONTD. </a:t>
            </a:r>
            <a:endParaRPr b="1">
              <a:latin typeface="Times New Roman"/>
              <a:ea typeface="Times New Roman"/>
              <a:cs typeface="Times New Roman"/>
              <a:sym typeface="Times New Roman"/>
            </a:endParaRPr>
          </a:p>
        </p:txBody>
      </p:sp>
      <p:sp>
        <p:nvSpPr>
          <p:cNvPr id="108" name="Google Shape;108;p21"/>
          <p:cNvSpPr txBox="1">
            <a:spLocks noGrp="1"/>
          </p:cNvSpPr>
          <p:nvPr>
            <p:ph type="body" idx="1"/>
          </p:nvPr>
        </p:nvSpPr>
        <p:spPr>
          <a:xfrm>
            <a:off x="1465943" y="1152475"/>
            <a:ext cx="7366432"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Times New Roman"/>
                <a:ea typeface="Times New Roman"/>
                <a:cs typeface="Times New Roman"/>
                <a:sym typeface="Times New Roman"/>
              </a:rPr>
              <a:t>Once the hardware is integrated, the next step is to develop the software that will drive the LCD screen and display the content. </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Times New Roman"/>
                <a:ea typeface="Times New Roman"/>
                <a:cs typeface="Times New Roman"/>
                <a:sym typeface="Times New Roman"/>
              </a:rPr>
              <a:t>The software development may involve using programming languages, such as C++, Python, or JavaScript, depending on the hardware platform and software libraries used [9].</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dirty="0">
                <a:solidFill>
                  <a:schemeClr val="dk1"/>
                </a:solidFill>
                <a:latin typeface="Times New Roman"/>
                <a:ea typeface="Times New Roman"/>
                <a:cs typeface="Times New Roman"/>
                <a:sym typeface="Times New Roman"/>
              </a:rPr>
              <a:t>After the software is developed, the welcome board should be thoroughly tested to ensure that it meets the defined requirements and functions as expected [7].</a:t>
            </a:r>
            <a:endParaRPr sz="12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Conclusion and Reflection </a:t>
            </a:r>
            <a:endParaRPr b="1">
              <a:latin typeface="Times New Roman"/>
              <a:ea typeface="Times New Roman"/>
              <a:cs typeface="Times New Roman"/>
              <a:sym typeface="Times New Roman"/>
            </a:endParaRPr>
          </a:p>
        </p:txBody>
      </p:sp>
      <p:sp>
        <p:nvSpPr>
          <p:cNvPr id="114" name="Google Shape;114;p22"/>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fontScale="92500"/>
          </a:bodyPr>
          <a:lstStyle/>
          <a:p>
            <a:pPr marL="457200" lvl="0" indent="-299085" algn="just" rtl="0">
              <a:lnSpc>
                <a:spcPct val="150000"/>
              </a:lnSpc>
              <a:spcBef>
                <a:spcPts val="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The project involves selecting an appropriate LCD screen size, designing the user interface and content, programming the LCD screen, and integrating it into a physical welcome board design.</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Key considerations for designing an LCD include display size and orientation, resolution and image quality, brightness and viewing angle, durability and reliability, user interface, ease of content update, power consumption and energy efficiency.</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I can say that this project has helped me understand the various aspects involved in designing a welcome board using an LCD, from selecting the appropriate hardware to developing the software and integrating it into a physical design.</a:t>
            </a:r>
            <a:endParaRPr sz="1200">
              <a:solidFill>
                <a:schemeClr val="dk1"/>
              </a:solidFill>
              <a:latin typeface="Times New Roman"/>
              <a:ea typeface="Times New Roman"/>
              <a:cs typeface="Times New Roman"/>
              <a:sym typeface="Times New Roman"/>
            </a:endParaRPr>
          </a:p>
        </p:txBody>
      </p:sp>
      <p:pic>
        <p:nvPicPr>
          <p:cNvPr id="115" name="Google Shape;115;p22"/>
          <p:cNvPicPr preferRelativeResize="0"/>
          <p:nvPr/>
        </p:nvPicPr>
        <p:blipFill>
          <a:blip r:embed="rId3">
            <a:alphaModFix/>
          </a:blip>
          <a:stretch>
            <a:fillRect/>
          </a:stretch>
        </p:blipFill>
        <p:spPr>
          <a:xfrm>
            <a:off x="5246850" y="1384050"/>
            <a:ext cx="2978650" cy="21431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p:txBody>
      </p:sp>
      <p:sp>
        <p:nvSpPr>
          <p:cNvPr id="121" name="Google Shape;121;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77500" lnSpcReduction="20000"/>
          </a:bodyPr>
          <a:lstStyle/>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[1] Chellakhi, A., El Beid, S. and Abouelmahjoub, Y., 2021. Implementation of a novel MPPT tactic for PV system applications on MATLAB/Simulink and Proteus-based Arduino board environments. </a:t>
            </a:r>
            <a:r>
              <a:rPr lang="en-GB" sz="1200" i="1">
                <a:solidFill>
                  <a:schemeClr val="dk1"/>
                </a:solidFill>
                <a:latin typeface="Times New Roman"/>
                <a:ea typeface="Times New Roman"/>
                <a:cs typeface="Times New Roman"/>
                <a:sym typeface="Times New Roman"/>
              </a:rPr>
              <a:t>International Journal of Photoenergy</a:t>
            </a:r>
            <a:r>
              <a:rPr lang="en-GB" sz="1200">
                <a:solidFill>
                  <a:schemeClr val="dk1"/>
                </a:solidFill>
                <a:latin typeface="Times New Roman"/>
                <a:ea typeface="Times New Roman"/>
                <a:cs typeface="Times New Roman"/>
                <a:sym typeface="Times New Roman"/>
              </a:rPr>
              <a:t>, 2021, pp.1-19.</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[2] Derakhshandi, M., Kolahdouz-Rahimi, S., Troya, J. and Lano, K., 2021. A model-driven framework for developing android-based classic multiplayer 2D board games. </a:t>
            </a:r>
            <a:r>
              <a:rPr lang="en-GB" sz="1200" i="1">
                <a:solidFill>
                  <a:schemeClr val="dk1"/>
                </a:solidFill>
                <a:latin typeface="Times New Roman"/>
                <a:ea typeface="Times New Roman"/>
                <a:cs typeface="Times New Roman"/>
                <a:sym typeface="Times New Roman"/>
              </a:rPr>
              <a:t>Automated Software Engineering, 28</a:t>
            </a:r>
            <a:r>
              <a:rPr lang="en-GB" sz="1200">
                <a:solidFill>
                  <a:schemeClr val="dk1"/>
                </a:solidFill>
                <a:latin typeface="Times New Roman"/>
                <a:ea typeface="Times New Roman"/>
                <a:cs typeface="Times New Roman"/>
                <a:sym typeface="Times New Roman"/>
              </a:rPr>
              <a:t>(2), p.7.</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[3] Kadhim, H.J. and Mohammed Ameen, M.J., 2020. Design and implement a smart system to detect intruders and firing using IoT. </a:t>
            </a:r>
            <a:r>
              <a:rPr lang="en-GB" sz="1200" i="1">
                <a:solidFill>
                  <a:schemeClr val="dk1"/>
                </a:solidFill>
                <a:latin typeface="Times New Roman"/>
                <a:ea typeface="Times New Roman"/>
                <a:cs typeface="Times New Roman"/>
                <a:sym typeface="Times New Roman"/>
              </a:rPr>
              <a:t>International Journal of Electrical &amp; Computer Engineering </a:t>
            </a:r>
            <a:r>
              <a:rPr lang="en-GB" sz="1200">
                <a:solidFill>
                  <a:schemeClr val="dk1"/>
                </a:solidFill>
                <a:latin typeface="Times New Roman"/>
                <a:ea typeface="Times New Roman"/>
                <a:cs typeface="Times New Roman"/>
                <a:sym typeface="Times New Roman"/>
              </a:rPr>
              <a:t>(2088-8708), 10(6).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[4] Kohli, A., Kohli, R., Singh, B. and Singh, J., 2020. Smart plant monitoring system using IoT technology. </a:t>
            </a:r>
            <a:r>
              <a:rPr lang="en-GB" sz="1200" i="1">
                <a:solidFill>
                  <a:schemeClr val="dk1"/>
                </a:solidFill>
                <a:latin typeface="Times New Roman"/>
                <a:ea typeface="Times New Roman"/>
                <a:cs typeface="Times New Roman"/>
                <a:sym typeface="Times New Roman"/>
              </a:rPr>
              <a:t>In Handbook of Research on the Internet of Things Applications in Robotics and Automation</a:t>
            </a:r>
            <a:r>
              <a:rPr lang="en-GB" sz="1200">
                <a:solidFill>
                  <a:schemeClr val="dk1"/>
                </a:solidFill>
                <a:latin typeface="Times New Roman"/>
                <a:ea typeface="Times New Roman"/>
                <a:cs typeface="Times New Roman"/>
                <a:sym typeface="Times New Roman"/>
              </a:rPr>
              <a:t> (pp. 318-366). IGI Global.</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[5] Kolpe, M., Gosavi, S. and Phatak, G., 2019. Effect of graphite content on the polymer based resistor paste for an intergated resistor on printed circuit boards (PCB). </a:t>
            </a:r>
            <a:r>
              <a:rPr lang="en-GB" sz="1200" i="1">
                <a:solidFill>
                  <a:schemeClr val="dk1"/>
                </a:solidFill>
                <a:latin typeface="Times New Roman"/>
                <a:ea typeface="Times New Roman"/>
                <a:cs typeface="Times New Roman"/>
                <a:sym typeface="Times New Roman"/>
              </a:rPr>
              <a:t>Journal of Nanoelectronics and Optoelectronics, 14</a:t>
            </a:r>
            <a:r>
              <a:rPr lang="en-GB" sz="1200">
                <a:solidFill>
                  <a:schemeClr val="dk1"/>
                </a:solidFill>
                <a:latin typeface="Times New Roman"/>
                <a:ea typeface="Times New Roman"/>
                <a:cs typeface="Times New Roman"/>
                <a:sym typeface="Times New Roman"/>
              </a:rPr>
              <a:t>(7), pp.1030-1036.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[6] Mohamed, S.I. and Abdelhadi, M., 2021. IoT bus navigation system with optimized routing using machine learning. </a:t>
            </a:r>
            <a:r>
              <a:rPr lang="en-GB" sz="1200" i="1">
                <a:solidFill>
                  <a:schemeClr val="dk1"/>
                </a:solidFill>
                <a:latin typeface="Times New Roman"/>
                <a:ea typeface="Times New Roman"/>
                <a:cs typeface="Times New Roman"/>
                <a:sym typeface="Times New Roman"/>
              </a:rPr>
              <a:t>Int. J. Inf. Technol. Comput. Sci.(IJITCS), 13</a:t>
            </a:r>
            <a:r>
              <a:rPr lang="en-GB" sz="1200">
                <a:solidFill>
                  <a:schemeClr val="dk1"/>
                </a:solidFill>
                <a:latin typeface="Times New Roman"/>
                <a:ea typeface="Times New Roman"/>
                <a:cs typeface="Times New Roman"/>
                <a:sym typeface="Times New Roman"/>
              </a:rPr>
              <a:t>(3), pp.1-15.</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[7] Moshayedi, A.J., Sambo, S.K. and Kolahdooz, A., 2022, January. Design and development of cost-effective exergames for activity incrementation. </a:t>
            </a:r>
            <a:r>
              <a:rPr lang="en-GB" sz="1200" i="1">
                <a:solidFill>
                  <a:schemeClr val="dk1"/>
                </a:solidFill>
                <a:latin typeface="Times New Roman"/>
                <a:ea typeface="Times New Roman"/>
                <a:cs typeface="Times New Roman"/>
                <a:sym typeface="Times New Roman"/>
              </a:rPr>
              <a:t>In 2022 2nd International Conference on Consumer Electronics and Computer Engineering (ICCECE)</a:t>
            </a:r>
            <a:r>
              <a:rPr lang="en-GB" sz="1200">
                <a:solidFill>
                  <a:schemeClr val="dk1"/>
                </a:solidFill>
                <a:latin typeface="Times New Roman"/>
                <a:ea typeface="Times New Roman"/>
                <a:cs typeface="Times New Roman"/>
                <a:sym typeface="Times New Roman"/>
              </a:rPr>
              <a:t> (pp. 133-137). IEEE.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[8] Prabhu, G.R.D. and Urban, P.L., 2020. Elevating chemistry research with a modern electronics toolkit. </a:t>
            </a:r>
            <a:r>
              <a:rPr lang="en-GB" sz="1200" i="1">
                <a:solidFill>
                  <a:schemeClr val="dk1"/>
                </a:solidFill>
                <a:latin typeface="Times New Roman"/>
                <a:ea typeface="Times New Roman"/>
                <a:cs typeface="Times New Roman"/>
                <a:sym typeface="Times New Roman"/>
              </a:rPr>
              <a:t>Chemical Reviews, 120(</a:t>
            </a:r>
            <a:r>
              <a:rPr lang="en-GB" sz="1200">
                <a:solidFill>
                  <a:schemeClr val="dk1"/>
                </a:solidFill>
                <a:latin typeface="Times New Roman"/>
                <a:ea typeface="Times New Roman"/>
                <a:cs typeface="Times New Roman"/>
                <a:sym typeface="Times New Roman"/>
              </a:rPr>
              <a:t>17), pp.9482-9553.</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[9] Rocha Ribeiro, R., Bauer, E. and Lameiras, R., 2021. HIGROTERM: An Open-Source and Low-Cost Temperature and Humidity Monitoring System for Laboratory Applications. </a:t>
            </a:r>
            <a:r>
              <a:rPr lang="en-GB" sz="1200" i="1">
                <a:solidFill>
                  <a:schemeClr val="dk1"/>
                </a:solidFill>
                <a:latin typeface="Times New Roman"/>
                <a:ea typeface="Times New Roman"/>
                <a:cs typeface="Times New Roman"/>
                <a:sym typeface="Times New Roman"/>
              </a:rPr>
              <a:t>Inventions, 6(</a:t>
            </a:r>
            <a:r>
              <a:rPr lang="en-GB" sz="1200">
                <a:solidFill>
                  <a:schemeClr val="dk1"/>
                </a:solidFill>
                <a:latin typeface="Times New Roman"/>
                <a:ea typeface="Times New Roman"/>
                <a:cs typeface="Times New Roman"/>
                <a:sym typeface="Times New Roman"/>
              </a:rPr>
              <a:t>4), p.84.</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[10] Srianusha, K., Saddamhussain, S.K. and Kumar, K.P., 2019, March. Biometric car security and monitoring system using IOT.</a:t>
            </a:r>
            <a:r>
              <a:rPr lang="en-GB" sz="1200" i="1">
                <a:solidFill>
                  <a:schemeClr val="dk1"/>
                </a:solidFill>
                <a:latin typeface="Times New Roman"/>
                <a:ea typeface="Times New Roman"/>
                <a:cs typeface="Times New Roman"/>
                <a:sym typeface="Times New Roman"/>
              </a:rPr>
              <a:t> In 2019 International Conference on Vision Towards Emerging Trends in Communication and Networking</a:t>
            </a:r>
            <a:r>
              <a:rPr lang="en-GB" sz="1200">
                <a:solidFill>
                  <a:schemeClr val="dk1"/>
                </a:solidFill>
                <a:latin typeface="Times New Roman"/>
                <a:ea typeface="Times New Roman"/>
                <a:cs typeface="Times New Roman"/>
                <a:sym typeface="Times New Roman"/>
              </a:rPr>
              <a:t> (ViTECoN) (pp. 1-7). IEEE.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pic>
        <p:nvPicPr>
          <p:cNvPr id="126" name="Google Shape;126;p24"/>
          <p:cNvPicPr preferRelativeResize="0"/>
          <p:nvPr/>
        </p:nvPicPr>
        <p:blipFill rotWithShape="1">
          <a:blip r:embed="rId3">
            <a:alphaModFix/>
          </a:blip>
          <a:srcRect b="9288"/>
          <a:stretch/>
        </p:blipFill>
        <p:spPr>
          <a:xfrm>
            <a:off x="1517125" y="1229800"/>
            <a:ext cx="6017800" cy="2762425"/>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2602</Words>
  <Application>Microsoft Office PowerPoint</Application>
  <PresentationFormat>On-screen Show (16:9)</PresentationFormat>
  <Paragraphs>79</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Times New Roman</vt:lpstr>
      <vt:lpstr>Simple Light</vt:lpstr>
      <vt:lpstr>Designing a welcome board using an LCD screen</vt:lpstr>
      <vt:lpstr>Introduction </vt:lpstr>
      <vt:lpstr>Aim and Objectives </vt:lpstr>
      <vt:lpstr>Literature Review </vt:lpstr>
      <vt:lpstr>CONTD. </vt:lpstr>
      <vt:lpstr>CONTD. </vt:lpstr>
      <vt:lpstr>CONTD. </vt:lpstr>
      <vt:lpstr>Methodology </vt:lpstr>
      <vt:lpstr>CONTD. </vt:lpstr>
      <vt:lpstr>Conclusion and Reflection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a welcome board using an LCD screen</dc:title>
  <dc:creator/>
  <cp:lastModifiedBy>a</cp:lastModifiedBy>
  <cp:revision>3</cp:revision>
  <dcterms:modified xsi:type="dcterms:W3CDTF">2023-04-26T07:19:27Z</dcterms:modified>
</cp:coreProperties>
</file>