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6"/>
  </p:notesMasterIdLst>
  <p:handoutMasterIdLst>
    <p:handoutMasterId r:id="rId17"/>
  </p:handoutMasterIdLst>
  <p:sldIdLst>
    <p:sldId id="256" r:id="rId4"/>
    <p:sldId id="293" r:id="rId5"/>
    <p:sldId id="291" r:id="rId6"/>
    <p:sldId id="283" r:id="rId7"/>
    <p:sldId id="284" r:id="rId8"/>
    <p:sldId id="285" r:id="rId9"/>
    <p:sldId id="286" r:id="rId10"/>
    <p:sldId id="287" r:id="rId11"/>
    <p:sldId id="288" r:id="rId12"/>
    <p:sldId id="292" r:id="rId13"/>
    <p:sldId id="289" r:id="rId14"/>
    <p:sldId id="290" r:id="rId15"/>
  </p:sldIdLst>
  <p:sldSz cx="9144000" cy="6858000" type="screen4x3"/>
  <p:notesSz cx="6865938" cy="9540875"/>
  <p:defaultTextStyle>
    <a:defPPr>
      <a:defRPr lang="en-US"/>
    </a:defPPr>
    <a:lvl1pPr algn="l" rtl="0" eaLnBrk="0" fontAlgn="base" hangingPunct="0">
      <a:spcBef>
        <a:spcPct val="0"/>
      </a:spcBef>
      <a:spcAft>
        <a:spcPct val="0"/>
      </a:spcAft>
      <a:defRPr kern="1200">
        <a:solidFill>
          <a:schemeClr val="tx1"/>
        </a:solidFill>
        <a:latin typeface="Myriad Pro"/>
        <a:ea typeface="+mn-ea"/>
        <a:cs typeface="+mn-cs"/>
      </a:defRPr>
    </a:lvl1pPr>
    <a:lvl2pPr marL="457200" algn="l" rtl="0" eaLnBrk="0" fontAlgn="base" hangingPunct="0">
      <a:spcBef>
        <a:spcPct val="0"/>
      </a:spcBef>
      <a:spcAft>
        <a:spcPct val="0"/>
      </a:spcAft>
      <a:defRPr kern="1200">
        <a:solidFill>
          <a:schemeClr val="tx1"/>
        </a:solidFill>
        <a:latin typeface="Myriad Pro"/>
        <a:ea typeface="+mn-ea"/>
        <a:cs typeface="+mn-cs"/>
      </a:defRPr>
    </a:lvl2pPr>
    <a:lvl3pPr marL="914400" algn="l" rtl="0" eaLnBrk="0" fontAlgn="base" hangingPunct="0">
      <a:spcBef>
        <a:spcPct val="0"/>
      </a:spcBef>
      <a:spcAft>
        <a:spcPct val="0"/>
      </a:spcAft>
      <a:defRPr kern="1200">
        <a:solidFill>
          <a:schemeClr val="tx1"/>
        </a:solidFill>
        <a:latin typeface="Myriad Pro"/>
        <a:ea typeface="+mn-ea"/>
        <a:cs typeface="+mn-cs"/>
      </a:defRPr>
    </a:lvl3pPr>
    <a:lvl4pPr marL="1371600" algn="l" rtl="0" eaLnBrk="0" fontAlgn="base" hangingPunct="0">
      <a:spcBef>
        <a:spcPct val="0"/>
      </a:spcBef>
      <a:spcAft>
        <a:spcPct val="0"/>
      </a:spcAft>
      <a:defRPr kern="1200">
        <a:solidFill>
          <a:schemeClr val="tx1"/>
        </a:solidFill>
        <a:latin typeface="Myriad Pro"/>
        <a:ea typeface="+mn-ea"/>
        <a:cs typeface="+mn-cs"/>
      </a:defRPr>
    </a:lvl4pPr>
    <a:lvl5pPr marL="1828800" algn="l" rtl="0" eaLnBrk="0" fontAlgn="base" hangingPunct="0">
      <a:spcBef>
        <a:spcPct val="0"/>
      </a:spcBef>
      <a:spcAft>
        <a:spcPct val="0"/>
      </a:spcAft>
      <a:defRPr kern="1200">
        <a:solidFill>
          <a:schemeClr val="tx1"/>
        </a:solidFill>
        <a:latin typeface="Myriad Pro"/>
        <a:ea typeface="+mn-ea"/>
        <a:cs typeface="+mn-cs"/>
      </a:defRPr>
    </a:lvl5pPr>
    <a:lvl6pPr marL="2286000" algn="l" defTabSz="914400" rtl="0" eaLnBrk="1" latinLnBrk="0" hangingPunct="1">
      <a:defRPr kern="1200">
        <a:solidFill>
          <a:schemeClr val="tx1"/>
        </a:solidFill>
        <a:latin typeface="Myriad Pro"/>
        <a:ea typeface="+mn-ea"/>
        <a:cs typeface="+mn-cs"/>
      </a:defRPr>
    </a:lvl6pPr>
    <a:lvl7pPr marL="2743200" algn="l" defTabSz="914400" rtl="0" eaLnBrk="1" latinLnBrk="0" hangingPunct="1">
      <a:defRPr kern="1200">
        <a:solidFill>
          <a:schemeClr val="tx1"/>
        </a:solidFill>
        <a:latin typeface="Myriad Pro"/>
        <a:ea typeface="+mn-ea"/>
        <a:cs typeface="+mn-cs"/>
      </a:defRPr>
    </a:lvl7pPr>
    <a:lvl8pPr marL="3200400" algn="l" defTabSz="914400" rtl="0" eaLnBrk="1" latinLnBrk="0" hangingPunct="1">
      <a:defRPr kern="1200">
        <a:solidFill>
          <a:schemeClr val="tx1"/>
        </a:solidFill>
        <a:latin typeface="Myriad Pro"/>
        <a:ea typeface="+mn-ea"/>
        <a:cs typeface="+mn-cs"/>
      </a:defRPr>
    </a:lvl8pPr>
    <a:lvl9pPr marL="3657600" algn="l" defTabSz="914400" rtl="0" eaLnBrk="1" latinLnBrk="0" hangingPunct="1">
      <a:defRPr kern="1200">
        <a:solidFill>
          <a:schemeClr val="tx1"/>
        </a:solidFill>
        <a:latin typeface="Myriad Pro"/>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05">
          <p15:clr>
            <a:srgbClr val="A4A3A4"/>
          </p15:clr>
        </p15:guide>
        <p15:guide id="2" pos="216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76" autoAdjust="0"/>
    <p:restoredTop sz="95033" autoAdjust="0"/>
  </p:normalViewPr>
  <p:slideViewPr>
    <p:cSldViewPr>
      <p:cViewPr>
        <p:scale>
          <a:sx n="58" d="100"/>
          <a:sy n="58" d="100"/>
        </p:scale>
        <p:origin x="1404" y="1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05"/>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02506C48-EBAF-40E7-8E91-2A0FC8AE6822}" type="datetimeFigureOut">
              <a:rPr lang="en-GB"/>
              <a:pPr>
                <a:defRPr/>
              </a:pPr>
              <a:t>09/04/2026</a:t>
            </a:fld>
            <a:endParaRPr lang="en-GB"/>
          </a:p>
        </p:txBody>
      </p:sp>
      <p:sp>
        <p:nvSpPr>
          <p:cNvPr id="4" name="Footer Placeholder 3"/>
          <p:cNvSpPr>
            <a:spLocks noGrp="1"/>
          </p:cNvSpPr>
          <p:nvPr>
            <p:ph type="ftr" sz="quarter" idx="2"/>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9375" y="9061450"/>
            <a:ext cx="2974975" cy="477838"/>
          </a:xfrm>
          <a:prstGeom prst="rect">
            <a:avLst/>
          </a:prstGeom>
        </p:spPr>
        <p:txBody>
          <a:bodyPr vert="horz" wrap="square" lIns="93744" tIns="46872" rIns="93744" bIns="4687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A5A736C9-26FF-4384-AC1A-66EE69BEDA34}" type="slidenum">
              <a:rPr lang="en-GB"/>
              <a:pPr>
                <a:defRPr/>
              </a:pPr>
              <a:t>‹#›</a:t>
            </a:fld>
            <a:endParaRPr lang="en-GB"/>
          </a:p>
        </p:txBody>
      </p:sp>
    </p:spTree>
    <p:extLst>
      <p:ext uri="{BB962C8B-B14F-4D97-AF65-F5344CB8AC3E}">
        <p14:creationId xmlns:p14="http://schemas.microsoft.com/office/powerpoint/2010/main" val="9368783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004F60ED-88AF-4457-954F-F88C05AA7B16}" type="datetimeFigureOut">
              <a:rPr lang="en-US"/>
              <a:pPr>
                <a:defRPr/>
              </a:pPr>
              <a:t>4/9/2026</a:t>
            </a:fld>
            <a:endParaRPr lang="en-US"/>
          </a:p>
        </p:txBody>
      </p:sp>
      <p:sp>
        <p:nvSpPr>
          <p:cNvPr id="4" name="Slide Image Placeholder 3"/>
          <p:cNvSpPr>
            <a:spLocks noGrp="1" noRot="1" noChangeAspect="1"/>
          </p:cNvSpPr>
          <p:nvPr>
            <p:ph type="sldImg" idx="2"/>
          </p:nvPr>
        </p:nvSpPr>
        <p:spPr>
          <a:xfrm>
            <a:off x="1047750" y="715963"/>
            <a:ext cx="4770438" cy="3578225"/>
          </a:xfrm>
          <a:prstGeom prst="rect">
            <a:avLst/>
          </a:prstGeom>
          <a:noFill/>
          <a:ln w="12700">
            <a:solidFill>
              <a:prstClr val="black"/>
            </a:solidFill>
          </a:ln>
        </p:spPr>
        <p:txBody>
          <a:bodyPr vert="horz" lIns="93744" tIns="46872" rIns="93744" bIns="46872" rtlCol="0" anchor="ctr"/>
          <a:lstStyle/>
          <a:p>
            <a:pPr lvl="0"/>
            <a:endParaRPr lang="en-US" noProof="0"/>
          </a:p>
        </p:txBody>
      </p:sp>
      <p:sp>
        <p:nvSpPr>
          <p:cNvPr id="5" name="Notes Placeholder 4"/>
          <p:cNvSpPr>
            <a:spLocks noGrp="1"/>
          </p:cNvSpPr>
          <p:nvPr>
            <p:ph type="body" sz="quarter" idx="3"/>
          </p:nvPr>
        </p:nvSpPr>
        <p:spPr>
          <a:xfrm>
            <a:off x="687388" y="4532313"/>
            <a:ext cx="5492750" cy="4292600"/>
          </a:xfrm>
          <a:prstGeom prst="rect">
            <a:avLst/>
          </a:prstGeom>
        </p:spPr>
        <p:txBody>
          <a:bodyPr vert="horz" lIns="93744" tIns="46872" rIns="93744" bIns="46872"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p:cNvSpPr>
            <a:spLocks noGrp="1"/>
          </p:cNvSpPr>
          <p:nvPr>
            <p:ph type="ftr" sz="quarter" idx="4"/>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9375" y="9061450"/>
            <a:ext cx="2974975" cy="477838"/>
          </a:xfrm>
          <a:prstGeom prst="rect">
            <a:avLst/>
          </a:prstGeom>
        </p:spPr>
        <p:txBody>
          <a:bodyPr vert="horz" wrap="square" lIns="93744" tIns="46872" rIns="93744" bIns="4687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9886F31B-42DE-4B8F-804A-F94575C12D22}" type="slidenum">
              <a:rPr lang="en-US"/>
              <a:pPr>
                <a:defRPr/>
              </a:pPr>
              <a:t>‹#›</a:t>
            </a:fld>
            <a:endParaRPr lang="en-US"/>
          </a:p>
        </p:txBody>
      </p:sp>
    </p:spTree>
    <p:extLst>
      <p:ext uri="{BB962C8B-B14F-4D97-AF65-F5344CB8AC3E}">
        <p14:creationId xmlns:p14="http://schemas.microsoft.com/office/powerpoint/2010/main" val="1393156737"/>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7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AED20CA8-A0EE-43BB-A910-202E4A58B2B0}" type="slidenum">
              <a:rPr lang="en-US" altLang="en-US" smtClean="0">
                <a:latin typeface="Calibri" panose="020F0502020204030204" pitchFamily="34" charset="0"/>
              </a:rPr>
              <a:pPr/>
              <a:t>1</a:t>
            </a:fld>
            <a:endParaRPr lang="en-US" altLang="en-US">
              <a:latin typeface="Calibri" panose="020F0502020204030204" pitchFamily="34" charset="0"/>
            </a:endParaRPr>
          </a:p>
        </p:txBody>
      </p:sp>
    </p:spTree>
    <p:extLst>
      <p:ext uri="{BB962C8B-B14F-4D97-AF65-F5344CB8AC3E}">
        <p14:creationId xmlns:p14="http://schemas.microsoft.com/office/powerpoint/2010/main" val="2676412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CAD7DC69-ACDC-4F68-946C-A21DC20AF9A1}" type="slidenum">
              <a:rPr lang="en-US" altLang="en-US" smtClean="0">
                <a:latin typeface="Calibri" panose="020F0502020204030204" pitchFamily="34" charset="0"/>
              </a:rPr>
              <a:pPr/>
              <a:t>4</a:t>
            </a:fld>
            <a:endParaRPr lang="en-US" altLang="en-US">
              <a:latin typeface="Calibri" panose="020F0502020204030204" pitchFamily="34" charset="0"/>
            </a:endParaRPr>
          </a:p>
        </p:txBody>
      </p:sp>
    </p:spTree>
    <p:extLst>
      <p:ext uri="{BB962C8B-B14F-4D97-AF65-F5344CB8AC3E}">
        <p14:creationId xmlns:p14="http://schemas.microsoft.com/office/powerpoint/2010/main" val="23026789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a:defRPr/>
            </a:lvl1pPr>
          </a:lstStyle>
          <a:p>
            <a:pPr>
              <a:defRPr/>
            </a:pPr>
            <a:fld id="{85C10A92-41BE-4B3C-ADB3-06B01F4E2BED}" type="datetimeFigureOut">
              <a:rPr lang="en-GB"/>
              <a:pPr>
                <a:defRPr/>
              </a:pPr>
              <a:t>09/04/2026</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420E776-DEBB-4B42-B81B-FAC772668C6E}" type="slidenum">
              <a:rPr lang="en-GB"/>
              <a:pPr>
                <a:defRPr/>
              </a:pPr>
              <a:t>‹#›</a:t>
            </a:fld>
            <a:endParaRPr lang="en-GB"/>
          </a:p>
        </p:txBody>
      </p:sp>
    </p:spTree>
    <p:extLst>
      <p:ext uri="{BB962C8B-B14F-4D97-AF65-F5344CB8AC3E}">
        <p14:creationId xmlns:p14="http://schemas.microsoft.com/office/powerpoint/2010/main" val="4258570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EB9F164-780D-4194-A7C2-04FA0FF8832E}" type="datetimeFigureOut">
              <a:rPr lang="en-GB"/>
              <a:pPr>
                <a:defRPr/>
              </a:pPr>
              <a:t>09/04/2026</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DEF04EA-29A1-483C-9806-36CDAE75BAE7}" type="slidenum">
              <a:rPr lang="en-GB"/>
              <a:pPr>
                <a:defRPr/>
              </a:pPr>
              <a:t>‹#›</a:t>
            </a:fld>
            <a:endParaRPr lang="en-GB"/>
          </a:p>
        </p:txBody>
      </p:sp>
    </p:spTree>
    <p:extLst>
      <p:ext uri="{BB962C8B-B14F-4D97-AF65-F5344CB8AC3E}">
        <p14:creationId xmlns:p14="http://schemas.microsoft.com/office/powerpoint/2010/main" val="1849452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6AC091B-1F40-4CE1-A627-A5A85927C7A7}" type="datetimeFigureOut">
              <a:rPr lang="en-GB"/>
              <a:pPr>
                <a:defRPr/>
              </a:pPr>
              <a:t>09/04/2026</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6694047C-599E-44E7-BAC4-D8832D5D87FB}" type="slidenum">
              <a:rPr lang="en-GB"/>
              <a:pPr>
                <a:defRPr/>
              </a:pPr>
              <a:t>‹#›</a:t>
            </a:fld>
            <a:endParaRPr lang="en-GB"/>
          </a:p>
        </p:txBody>
      </p:sp>
    </p:spTree>
    <p:extLst>
      <p:ext uri="{BB962C8B-B14F-4D97-AF65-F5344CB8AC3E}">
        <p14:creationId xmlns:p14="http://schemas.microsoft.com/office/powerpoint/2010/main" val="165533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7013F662-AE18-4A87-854E-9D2CC47B445E}" type="datetimeFigureOut">
              <a:rPr lang="en-GB"/>
              <a:pPr>
                <a:defRPr/>
              </a:pPr>
              <a:t>09/04/2026</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6945369-C169-4E55-893F-57066249184E}" type="slidenum">
              <a:rPr lang="en-GB"/>
              <a:pPr>
                <a:defRPr/>
              </a:pPr>
              <a:t>‹#›</a:t>
            </a:fld>
            <a:endParaRPr lang="en-GB"/>
          </a:p>
        </p:txBody>
      </p:sp>
    </p:spTree>
    <p:extLst>
      <p:ext uri="{BB962C8B-B14F-4D97-AF65-F5344CB8AC3E}">
        <p14:creationId xmlns:p14="http://schemas.microsoft.com/office/powerpoint/2010/main" val="1606395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FD851D7-C3EF-47F5-AAD3-045C16B0F6CC}" type="datetimeFigureOut">
              <a:rPr lang="en-GB"/>
              <a:pPr>
                <a:defRPr/>
              </a:pPr>
              <a:t>09/04/2026</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536B46C1-663D-420B-A8CB-6D9DF32A9421}" type="slidenum">
              <a:rPr lang="en-GB"/>
              <a:pPr>
                <a:defRPr/>
              </a:pPr>
              <a:t>‹#›</a:t>
            </a:fld>
            <a:endParaRPr lang="en-GB"/>
          </a:p>
        </p:txBody>
      </p:sp>
    </p:spTree>
    <p:extLst>
      <p:ext uri="{BB962C8B-B14F-4D97-AF65-F5344CB8AC3E}">
        <p14:creationId xmlns:p14="http://schemas.microsoft.com/office/powerpoint/2010/main" val="4114710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A35F5A8-418E-4349-B2C6-ABF40DA7DF1B}" type="datetimeFigureOut">
              <a:rPr lang="en-GB"/>
              <a:pPr>
                <a:defRPr/>
              </a:pPr>
              <a:t>09/04/2026</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0E5E9938-C6B0-40FF-8E8E-9F72B12FE3FE}" type="slidenum">
              <a:rPr lang="en-GB"/>
              <a:pPr>
                <a:defRPr/>
              </a:pPr>
              <a:t>‹#›</a:t>
            </a:fld>
            <a:endParaRPr lang="en-GB"/>
          </a:p>
        </p:txBody>
      </p:sp>
    </p:spTree>
    <p:extLst>
      <p:ext uri="{BB962C8B-B14F-4D97-AF65-F5344CB8AC3E}">
        <p14:creationId xmlns:p14="http://schemas.microsoft.com/office/powerpoint/2010/main" val="1918416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E18E46-574C-4301-A475-232F92DD744C}" type="datetimeFigureOut">
              <a:rPr lang="en-GB"/>
              <a:pPr>
                <a:defRPr/>
              </a:pPr>
              <a:t>09/04/2026</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AEBD01F-22AC-45D6-9725-993AC0C6F85E}" type="slidenum">
              <a:rPr lang="en-GB"/>
              <a:pPr>
                <a:defRPr/>
              </a:pPr>
              <a:t>‹#›</a:t>
            </a:fld>
            <a:endParaRPr lang="en-GB"/>
          </a:p>
        </p:txBody>
      </p:sp>
    </p:spTree>
    <p:extLst>
      <p:ext uri="{BB962C8B-B14F-4D97-AF65-F5344CB8AC3E}">
        <p14:creationId xmlns:p14="http://schemas.microsoft.com/office/powerpoint/2010/main" val="1659375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C7CE666-CC40-474B-AA9A-C1B6D5BDAECA}" type="datetimeFigureOut">
              <a:rPr lang="en-GB"/>
              <a:pPr>
                <a:defRPr/>
              </a:pPr>
              <a:t>09/04/2026</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E7EB0A74-F1E3-48AE-9208-B4E57B690B86}" type="slidenum">
              <a:rPr lang="en-GB"/>
              <a:pPr>
                <a:defRPr/>
              </a:pPr>
              <a:t>‹#›</a:t>
            </a:fld>
            <a:endParaRPr lang="en-GB"/>
          </a:p>
        </p:txBody>
      </p:sp>
    </p:spTree>
    <p:extLst>
      <p:ext uri="{BB962C8B-B14F-4D97-AF65-F5344CB8AC3E}">
        <p14:creationId xmlns:p14="http://schemas.microsoft.com/office/powerpoint/2010/main" val="3765461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0335891-12CC-4C5D-8BCD-0E854D820C64}" type="datetimeFigureOut">
              <a:rPr lang="en-GB"/>
              <a:pPr>
                <a:defRPr/>
              </a:pPr>
              <a:t>09/04/2026</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FF860FCB-DF10-4000-86EB-E749711ABE34}" type="slidenum">
              <a:rPr lang="en-GB"/>
              <a:pPr>
                <a:defRPr/>
              </a:pPr>
              <a:t>‹#›</a:t>
            </a:fld>
            <a:endParaRPr lang="en-GB"/>
          </a:p>
        </p:txBody>
      </p:sp>
    </p:spTree>
    <p:extLst>
      <p:ext uri="{BB962C8B-B14F-4D97-AF65-F5344CB8AC3E}">
        <p14:creationId xmlns:p14="http://schemas.microsoft.com/office/powerpoint/2010/main" val="279331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6961096-931C-4D65-957D-105844FAE281}" type="datetimeFigureOut">
              <a:rPr lang="en-GB"/>
              <a:pPr>
                <a:defRPr/>
              </a:pPr>
              <a:t>09/04/2026</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725F700-CD3A-4612-8405-EB9EBFF6A938}" type="slidenum">
              <a:rPr lang="en-GB"/>
              <a:pPr>
                <a:defRPr/>
              </a:pPr>
              <a:t>‹#›</a:t>
            </a:fld>
            <a:endParaRPr lang="en-GB"/>
          </a:p>
        </p:txBody>
      </p:sp>
    </p:spTree>
    <p:extLst>
      <p:ext uri="{BB962C8B-B14F-4D97-AF65-F5344CB8AC3E}">
        <p14:creationId xmlns:p14="http://schemas.microsoft.com/office/powerpoint/2010/main" val="340917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6CC917FD-03D5-48B4-8970-D747CD304B0F}" type="datetimeFigureOut">
              <a:rPr lang="en-GB"/>
              <a:pPr>
                <a:defRPr/>
              </a:pPr>
              <a:t>09/04/2026</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AF3FE746-1F42-4560-936C-AC1AB0426034}" type="slidenum">
              <a:rPr lang="en-GB"/>
              <a:pPr>
                <a:defRPr/>
              </a:pPr>
              <a:t>‹#›</a:t>
            </a:fld>
            <a:endParaRPr lang="en-GB"/>
          </a:p>
        </p:txBody>
      </p:sp>
    </p:spTree>
    <p:extLst>
      <p:ext uri="{BB962C8B-B14F-4D97-AF65-F5344CB8AC3E}">
        <p14:creationId xmlns:p14="http://schemas.microsoft.com/office/powerpoint/2010/main" val="236908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noChangeArrowheads="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defRPr>
            </a:lvl1pPr>
          </a:lstStyle>
          <a:p>
            <a:pPr>
              <a:defRPr/>
            </a:pPr>
            <a:fld id="{3D6CDC8D-1FB2-42CE-82C1-0B4069552989}" type="datetimeFigureOut">
              <a:rPr lang="en-GB"/>
              <a:pPr>
                <a:defRPr/>
              </a:pPr>
              <a:t>09/04/2026</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E46D6380-875E-4E76-B2FB-A6CF8D19B7C2}"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089/tmr.2025.0005" TargetMode="External"/><Relationship Id="rId13" Type="http://schemas.openxmlformats.org/officeDocument/2006/relationships/hyperlink" Target="https://doi.org/10.1016/j.dhjo.2025.101XXX" TargetMode="External"/><Relationship Id="rId18" Type="http://schemas.openxmlformats.org/officeDocument/2006/relationships/hyperlink" Target="https://doi.org/10.31389/jltc.184" TargetMode="External"/><Relationship Id="rId3" Type="http://schemas.openxmlformats.org/officeDocument/2006/relationships/hyperlink" Target="https://doi.org/10.2196/51859" TargetMode="External"/><Relationship Id="rId7" Type="http://schemas.openxmlformats.org/officeDocument/2006/relationships/hyperlink" Target="https://doi.org/10.2196/51272" TargetMode="External"/><Relationship Id="rId12" Type="http://schemas.openxmlformats.org/officeDocument/2006/relationships/hyperlink" Target="https://doi.org/10.3389/fmed.2025.1595937" TargetMode="External"/><Relationship Id="rId17" Type="http://schemas.openxmlformats.org/officeDocument/2006/relationships/hyperlink" Target="https://doi.org/10.1016/j.lanepe.2024.100895" TargetMode="External"/><Relationship Id="rId2" Type="http://schemas.openxmlformats.org/officeDocument/2006/relationships/hyperlink" Target="https://doi.org/10.1080/19932820.2024.2301829" TargetMode="External"/><Relationship Id="rId16" Type="http://schemas.openxmlformats.org/officeDocument/2006/relationships/hyperlink" Target="https://www.nuffieldtrust.org.uk/resource/digital-health-care-across-the-uk-where-are-we-now" TargetMode="External"/><Relationship Id="rId1" Type="http://schemas.openxmlformats.org/officeDocument/2006/relationships/slideLayout" Target="../slideLayouts/slideLayout2.xml"/><Relationship Id="rId6" Type="http://schemas.openxmlformats.org/officeDocument/2006/relationships/hyperlink" Target="https://doi.org/10.1186/s12939-022-01689-2" TargetMode="External"/><Relationship Id="rId11" Type="http://schemas.openxmlformats.org/officeDocument/2006/relationships/hyperlink" Target="https://doi.org/10.3389/fdgth.2024.1432871" TargetMode="External"/><Relationship Id="rId5" Type="http://schemas.openxmlformats.org/officeDocument/2006/relationships/hyperlink" Target="https://doi.org/10.1136/bmjopen-2024-097633" TargetMode="External"/><Relationship Id="rId15" Type="http://schemas.openxmlformats.org/officeDocument/2006/relationships/hyperlink" Target="https://www.england.nhs.uk/publication/nhs-long-term-workforce-plan/" TargetMode="External"/><Relationship Id="rId10" Type="http://schemas.openxmlformats.org/officeDocument/2006/relationships/hyperlink" Target="https://doi.org/10.1080/13548506.2022.2104883" TargetMode="External"/><Relationship Id="rId4" Type="http://schemas.openxmlformats.org/officeDocument/2006/relationships/hyperlink" Target="https://doi.org/10.2196/42091" TargetMode="External"/><Relationship Id="rId9" Type="http://schemas.openxmlformats.org/officeDocument/2006/relationships/hyperlink" Target="https://doi.org/10.1016/j.apergo.2025.104367" TargetMode="External"/><Relationship Id="rId14" Type="http://schemas.openxmlformats.org/officeDocument/2006/relationships/hyperlink" Target="https://doi.org/10.2196/5066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764704"/>
            <a:ext cx="8064896" cy="4608512"/>
          </a:xfrm>
        </p:spPr>
        <p:txBody>
          <a:bodyPr rtlCol="0">
            <a:normAutofit/>
          </a:bodyPr>
          <a:lstStyle/>
          <a:p>
            <a:pPr eaLnBrk="1" fontAlgn="auto" hangingPunct="1">
              <a:spcAft>
                <a:spcPts val="0"/>
              </a:spcAft>
              <a:defRPr/>
            </a:pPr>
            <a:r>
              <a:rPr lang="en-GB" sz="3200" b="1" dirty="0"/>
              <a:t>Student name: Mary O Leigh</a:t>
            </a:r>
            <a:br>
              <a:rPr lang="en-GB" sz="3200" b="1" dirty="0"/>
            </a:br>
            <a:r>
              <a:rPr lang="en-GB" sz="3200" b="1" dirty="0"/>
              <a:t>Student ID: 2327314</a:t>
            </a:r>
            <a:br>
              <a:rPr lang="en-GB" sz="3200" b="1" dirty="0"/>
            </a:br>
            <a:r>
              <a:rPr lang="en-GB" sz="3200" b="1" dirty="0"/>
              <a:t>Module Name: Digital Transformation in the Health and Care Professions</a:t>
            </a:r>
            <a:br>
              <a:rPr lang="en-GB" sz="3200" b="1" dirty="0"/>
            </a:br>
            <a:r>
              <a:rPr lang="en-GB" sz="3200" b="1" dirty="0"/>
              <a:t>Module Code: (BMHP6026)</a:t>
            </a:r>
            <a:br>
              <a:rPr lang="en-GB" sz="3200" b="1" dirty="0"/>
            </a:br>
            <a:r>
              <a:rPr lang="en-GB" sz="3200" b="1" dirty="0"/>
              <a:t>Lecture Name: Muhammed Khan </a:t>
            </a:r>
            <a:br>
              <a:rPr lang="en-GB" sz="3200" b="1" dirty="0"/>
            </a:br>
            <a:br>
              <a:rPr lang="en-GB" sz="3200" b="1" dirty="0"/>
            </a:br>
            <a:r>
              <a:rPr lang="en-GB" sz="3200" b="1" dirty="0"/>
              <a:t>Component 2 Assessment</a:t>
            </a:r>
            <a:endParaRPr lang="en-GB" altLang="en-US" sz="32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noChangeArrowheads="1"/>
          </p:cNvSpPr>
          <p:nvPr>
            <p:ph type="title"/>
          </p:nvPr>
        </p:nvSpPr>
        <p:spPr/>
        <p:txBody>
          <a:bodyPr/>
          <a:lstStyle/>
          <a:p>
            <a:r>
              <a:rPr lang="en-GB" altLang="en-US" sz="4000" b="1" dirty="0"/>
              <a:t>Table of Contents</a:t>
            </a:r>
          </a:p>
        </p:txBody>
      </p:sp>
      <p:sp>
        <p:nvSpPr>
          <p:cNvPr id="3" name="Rectangle 2"/>
          <p:cNvSpPr>
            <a:spLocks noChangeArrowheads="1"/>
          </p:cNvSpPr>
          <p:nvPr/>
        </p:nvSpPr>
        <p:spPr bwMode="auto">
          <a:xfrm>
            <a:off x="251520" y="963355"/>
            <a:ext cx="1058416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Use of AI Acknowledgement …</a:t>
            </a:r>
            <a:r>
              <a:rPr lang="en-US" b="1" dirty="0">
                <a:latin typeface="Arial" panose="020B0604020202020204" pitchFamily="34" charset="0"/>
              </a:rPr>
              <a:t>……………………………………………</a:t>
            </a:r>
            <a:r>
              <a:rPr kumimoji="0" lang="en-US" sz="1800" b="1" i="0" u="none" strike="noStrike" cap="none" normalizeH="0" baseline="0" dirty="0">
                <a:ln>
                  <a:noFill/>
                </a:ln>
                <a:solidFill>
                  <a:schemeClr val="tx1"/>
                </a:solidFill>
                <a:effectLst/>
                <a:latin typeface="Arial" panose="020B0604020202020204" pitchFamily="34" charset="0"/>
              </a:rPr>
              <a:t>.. 2</a:t>
            </a:r>
          </a:p>
          <a:p>
            <a:pPr>
              <a:lnSpc>
                <a:spcPct val="150000"/>
              </a:lnSpc>
            </a:pPr>
            <a:r>
              <a:rPr lang="en-US" b="1" dirty="0">
                <a:latin typeface="Arial" panose="020B0604020202020204" pitchFamily="34" charset="0"/>
              </a:rPr>
              <a:t>Table of Contents …………………………………………………………….. 3</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Introduction</a:t>
            </a:r>
            <a:r>
              <a:rPr kumimoji="0" lang="en-US" sz="1800" b="0" i="0" u="none" strike="noStrike" cap="none" normalizeH="0" baseline="0" dirty="0">
                <a:ln>
                  <a:noFill/>
                </a:ln>
                <a:solidFill>
                  <a:schemeClr val="tx1"/>
                </a:solidFill>
                <a:effectLst/>
                <a:latin typeface="Arial" panose="020B0604020202020204" pitchFamily="34" charset="0"/>
              </a:rPr>
              <a:t> </a:t>
            </a:r>
            <a:r>
              <a:rPr lang="en-US" b="1" dirty="0">
                <a:latin typeface="Arial" panose="020B0604020202020204" pitchFamily="34" charset="0"/>
              </a:rPr>
              <a:t>…………………………………………………………………… 4</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Impact on Workforce </a:t>
            </a:r>
            <a:r>
              <a:rPr lang="en-US" b="1" dirty="0">
                <a:latin typeface="Arial" panose="020B0604020202020204" pitchFamily="34" charset="0"/>
              </a:rPr>
              <a:t>………………………………………………………… 5</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Impact on Service Delivery </a:t>
            </a:r>
            <a:r>
              <a:rPr lang="en-US" b="1" dirty="0">
                <a:latin typeface="Arial" panose="020B0604020202020204" pitchFamily="34" charset="0"/>
              </a:rPr>
              <a:t>………………………………………………… 6</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Impact on Patients </a:t>
            </a:r>
            <a:r>
              <a:rPr lang="en-US" b="1" dirty="0">
                <a:latin typeface="Arial" panose="020B0604020202020204" pitchFamily="34" charset="0"/>
              </a:rPr>
              <a:t>…………………………………………………………… 7</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Impact on Community </a:t>
            </a:r>
            <a:r>
              <a:rPr lang="en-US" b="1" dirty="0">
                <a:latin typeface="Arial" panose="020B0604020202020204" pitchFamily="34" charset="0"/>
              </a:rPr>
              <a:t>………………………………………………………. 8</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Challenges of the Innovation</a:t>
            </a:r>
            <a:r>
              <a:rPr kumimoji="0" lang="en-US" sz="1800" b="0" i="0" u="none" strike="noStrike" cap="none" normalizeH="0" baseline="0" dirty="0">
                <a:ln>
                  <a:noFill/>
                </a:ln>
                <a:solidFill>
                  <a:schemeClr val="tx1"/>
                </a:solidFill>
                <a:effectLst/>
                <a:latin typeface="Arial" panose="020B0604020202020204" pitchFamily="34" charset="0"/>
              </a:rPr>
              <a:t> </a:t>
            </a:r>
            <a:r>
              <a:rPr lang="en-US" b="1" dirty="0">
                <a:latin typeface="Arial" panose="020B0604020202020204" pitchFamily="34" charset="0"/>
              </a:rPr>
              <a:t>………………………………………………. 9</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Recommendations</a:t>
            </a:r>
            <a:r>
              <a:rPr kumimoji="0" lang="en-US" sz="1800" b="0" i="0" u="none" strike="noStrike" cap="none" normalizeH="0" baseline="0" dirty="0">
                <a:ln>
                  <a:noFill/>
                </a:ln>
                <a:solidFill>
                  <a:schemeClr val="tx1"/>
                </a:solidFill>
                <a:effectLst/>
                <a:latin typeface="Arial" panose="020B0604020202020204" pitchFamily="34" charset="0"/>
              </a:rPr>
              <a:t> </a:t>
            </a:r>
            <a:r>
              <a:rPr lang="en-US" b="1" dirty="0">
                <a:latin typeface="Arial" panose="020B0604020202020204" pitchFamily="34" charset="0"/>
              </a:rPr>
              <a:t>……………………………………………………………10</a:t>
            </a:r>
            <a:endParaRPr kumimoji="0" lang="en-US" sz="1800" b="0" i="0" u="none" strike="noStrike" cap="none" normalizeH="0" baseline="0" dirty="0">
              <a:ln>
                <a:noFill/>
              </a:ln>
              <a:solidFill>
                <a:schemeClr val="tx1"/>
              </a:solidFill>
              <a:effectLst/>
              <a:latin typeface="Arial" panose="020B0604020202020204" pitchFamily="34" charset="0"/>
            </a:endParaRPr>
          </a:p>
          <a:p>
            <a:pPr lvl="0">
              <a:lnSpc>
                <a:spcPct val="150000"/>
              </a:lnSpc>
            </a:pPr>
            <a:r>
              <a:rPr kumimoji="0" lang="en-US" sz="1800" b="1" i="0" u="none" strike="noStrike" cap="none" normalizeH="0" baseline="0" dirty="0">
                <a:ln>
                  <a:noFill/>
                </a:ln>
                <a:solidFill>
                  <a:schemeClr val="tx1"/>
                </a:solidFill>
                <a:effectLst/>
                <a:latin typeface="Arial" panose="020B0604020202020204" pitchFamily="34" charset="0"/>
              </a:rPr>
              <a:t>Conclusion</a:t>
            </a:r>
            <a:r>
              <a:rPr kumimoji="0" lang="en-US" sz="1800" b="0" i="0" u="none" strike="noStrike" cap="none" normalizeH="0" baseline="0" dirty="0">
                <a:ln>
                  <a:noFill/>
                </a:ln>
                <a:solidFill>
                  <a:schemeClr val="tx1"/>
                </a:solidFill>
                <a:effectLst/>
                <a:latin typeface="Arial" panose="020B0604020202020204" pitchFamily="34" charset="0"/>
              </a:rPr>
              <a:t> </a:t>
            </a:r>
            <a:r>
              <a:rPr lang="en-US" b="1" dirty="0">
                <a:latin typeface="Arial" panose="020B0604020202020204" pitchFamily="34" charset="0"/>
              </a:rPr>
              <a:t>……………………………………………………………………..11</a:t>
            </a:r>
            <a:br>
              <a:rPr lang="en-US" b="1" dirty="0">
                <a:latin typeface="Arial" panose="020B0604020202020204" pitchFamily="34" charset="0"/>
              </a:rPr>
            </a:br>
            <a:r>
              <a:rPr lang="en-US" b="1" dirty="0">
                <a:latin typeface="Arial" panose="020B0604020202020204" pitchFamily="34" charset="0"/>
              </a:rPr>
              <a:t>References ……………………………………………………………………..12</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05336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noChangeArrowheads="1"/>
          </p:cNvSpPr>
          <p:nvPr>
            <p:ph type="title"/>
          </p:nvPr>
        </p:nvSpPr>
        <p:spPr/>
        <p:txBody>
          <a:bodyPr/>
          <a:lstStyle/>
          <a:p>
            <a:r>
              <a:rPr lang="en-GB" altLang="en-US" sz="3200" b="1" dirty="0"/>
              <a:t>Use of AI Acknowledgement</a:t>
            </a:r>
          </a:p>
        </p:txBody>
      </p:sp>
      <p:sp>
        <p:nvSpPr>
          <p:cNvPr id="8195" name="Content Placeholder 2"/>
          <p:cNvSpPr>
            <a:spLocks noGrp="1" noChangeArrowheads="1"/>
          </p:cNvSpPr>
          <p:nvPr>
            <p:ph idx="1"/>
          </p:nvPr>
        </p:nvSpPr>
        <p:spPr>
          <a:xfrm>
            <a:off x="457200" y="1600200"/>
            <a:ext cx="8229600" cy="3916363"/>
          </a:xfrm>
        </p:spPr>
        <p:txBody>
          <a:bodyPr/>
          <a:lstStyle/>
          <a:p>
            <a:pPr algn="just"/>
            <a:r>
              <a:rPr lang="en-US" altLang="en-US" sz="2800" dirty="0">
                <a:latin typeface="Arial" panose="020B0604020202020204" pitchFamily="34" charset="0"/>
                <a:cs typeface="Arial" panose="020B0604020202020204" pitchFamily="34" charset="0"/>
              </a:rPr>
              <a:t>I hereby declare that no part of this assignment was generated, written, or assisted by any artificial intelligence tools, and that all work presented is entirely my own</a:t>
            </a:r>
            <a:r>
              <a:rPr lang="en-US" altLang="en-US" sz="2800" dirty="0"/>
              <a:t>.</a:t>
            </a:r>
            <a:endParaRPr lang="en-GB" alt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noChangeArrowheads="1"/>
          </p:cNvSpPr>
          <p:nvPr>
            <p:ph type="title"/>
          </p:nvPr>
        </p:nvSpPr>
        <p:spPr>
          <a:xfrm>
            <a:off x="467544" y="3796"/>
            <a:ext cx="7643192" cy="720080"/>
          </a:xfrm>
        </p:spPr>
        <p:txBody>
          <a:bodyPr/>
          <a:lstStyle/>
          <a:p>
            <a:pPr eaLnBrk="1" hangingPunct="1"/>
            <a:r>
              <a:rPr lang="en-GB" altLang="en-US" sz="3200" b="1" dirty="0"/>
              <a:t>Introduction</a:t>
            </a: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836712"/>
            <a:ext cx="3521596"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Content Placeholder 2"/>
          <p:cNvSpPr txBox="1">
            <a:spLocks noChangeArrowheads="1"/>
          </p:cNvSpPr>
          <p:nvPr/>
        </p:nvSpPr>
        <p:spPr bwMode="auto">
          <a:xfrm>
            <a:off x="94233" y="692696"/>
            <a:ext cx="5413871" cy="496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eaLnBrk="1" hangingPunct="1"/>
            <a:r>
              <a:rPr lang="en-US" altLang="en-US" sz="1600" dirty="0">
                <a:latin typeface="Arial" panose="020B0604020202020204" pitchFamily="34" charset="0"/>
                <a:cs typeface="Arial" panose="020B0604020202020204" pitchFamily="34" charset="0"/>
              </a:rPr>
              <a:t>Telemedicine refers to the use of digital platforms (video/phone) for providing healthcare remotely in the UK health/social care.</a:t>
            </a:r>
          </a:p>
          <a:p>
            <a:pPr algn="just" eaLnBrk="1" hangingPunct="1"/>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It was a major driver at COVID, 19 (2020 onward); now, it is an essential part of NHS hybrid models for routine, chronic, and mental health care (</a:t>
            </a:r>
            <a:r>
              <a:rPr lang="en-US" altLang="en-US" sz="1600" dirty="0" err="1">
                <a:latin typeface="Arial" panose="020B0604020202020204" pitchFamily="34" charset="0"/>
                <a:cs typeface="Arial" panose="020B0604020202020204" pitchFamily="34" charset="0"/>
              </a:rPr>
              <a:t>Jerjes</a:t>
            </a:r>
            <a:r>
              <a:rPr lang="en-US" altLang="en-US" sz="1600" dirty="0">
                <a:latin typeface="Arial" panose="020B0604020202020204" pitchFamily="34" charset="0"/>
                <a:cs typeface="Arial" panose="020B0604020202020204" pitchFamily="34" charset="0"/>
              </a:rPr>
              <a:t> et al., 2025).</a:t>
            </a:r>
          </a:p>
          <a:p>
            <a:pPr algn="just" eaLnBrk="1" hangingPunct="1"/>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Telemedicine has been a part of the UK/England healthcare system very well since the 2020 acceleration; only pre, pandemic trials were limited (Nuffield Trust, 2022).</a:t>
            </a:r>
          </a:p>
          <a:p>
            <a:pPr algn="just" eaLnBrk="1" hangingPunct="1"/>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Remote consultations are still significantly higher than before the pandemic (e.g., ~2734% of GP appointments after 2020); the telemedicine market is experiencing fast growth with the NHS digital push (</a:t>
            </a:r>
            <a:r>
              <a:rPr lang="en-US" altLang="en-US" sz="1600" dirty="0" err="1">
                <a:latin typeface="Arial" panose="020B0604020202020204" pitchFamily="34" charset="0"/>
                <a:cs typeface="Arial" panose="020B0604020202020204" pitchFamily="34" charset="0"/>
              </a:rPr>
              <a:t>Jerjes</a:t>
            </a:r>
            <a:r>
              <a:rPr lang="en-US" altLang="en-US" sz="1600" dirty="0">
                <a:latin typeface="Arial" panose="020B0604020202020204" pitchFamily="34" charset="0"/>
                <a:cs typeface="Arial" panose="020B0604020202020204" pitchFamily="34" charset="0"/>
              </a:rPr>
              <a:t> et al., 2025).</a:t>
            </a:r>
            <a:endParaRPr lang="en-GB" altLang="en-US" sz="1600" dirty="0">
              <a:latin typeface="Arial" panose="020B0604020202020204" pitchFamily="34" charset="0"/>
              <a:cs typeface="Arial" panose="020B0604020202020204" pitchFamily="34" charset="0"/>
            </a:endParaRPr>
          </a:p>
          <a:p>
            <a:pPr algn="just" eaLnBrk="1" hangingPunct="1"/>
            <a:endParaRPr lang="en-US" alt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468313" y="128588"/>
            <a:ext cx="8229600" cy="564108"/>
          </a:xfrm>
        </p:spPr>
        <p:txBody>
          <a:bodyPr/>
          <a:lstStyle/>
          <a:p>
            <a:pPr eaLnBrk="1" hangingPunct="1"/>
            <a:r>
              <a:rPr lang="en-GB" altLang="en-US" sz="3200" b="1" dirty="0"/>
              <a:t>Impact on Workforce</a:t>
            </a:r>
          </a:p>
        </p:txBody>
      </p:sp>
      <p:sp>
        <p:nvSpPr>
          <p:cNvPr id="11267" name="Content Placeholder 2"/>
          <p:cNvSpPr>
            <a:spLocks noGrp="1" noChangeArrowheads="1"/>
          </p:cNvSpPr>
          <p:nvPr>
            <p:ph idx="1"/>
          </p:nvPr>
        </p:nvSpPr>
        <p:spPr>
          <a:xfrm>
            <a:off x="250824" y="692696"/>
            <a:ext cx="4897239" cy="4968552"/>
          </a:xfrm>
        </p:spPr>
        <p:txBody>
          <a:bodyPr/>
          <a:lstStyle/>
          <a:p>
            <a:pPr algn="just" eaLnBrk="1" hangingPunct="1">
              <a:defRPr/>
            </a:pPr>
            <a:r>
              <a:rPr lang="en-US" altLang="en-US" sz="1400" b="1" dirty="0">
                <a:latin typeface="Arial" panose="020B0604020202020204" pitchFamily="34" charset="0"/>
                <a:cs typeface="Arial" panose="020B0604020202020204" pitchFamily="34" charset="0"/>
              </a:rPr>
              <a:t>Positive:</a:t>
            </a:r>
          </a:p>
          <a:p>
            <a:pPr marL="0" indent="0" algn="just" eaLnBrk="1" hangingPunct="1">
              <a:buFont typeface="Arial" panose="020B0604020202020204" pitchFamily="34" charset="0"/>
              <a:buNone/>
              <a:defRPr/>
            </a:pPr>
            <a:r>
              <a:rPr lang="en-US" altLang="en-US" sz="1400" dirty="0">
                <a:latin typeface="Arial" panose="020B0604020202020204" pitchFamily="34" charset="0"/>
                <a:cs typeface="Arial" panose="020B0604020202020204" pitchFamily="34" charset="0"/>
              </a:rPr>
              <a:t>Flexible work hours, handling a higher number of cases, less time spent traveling contributed to better work, life balance and productivity even in the situation of staff shortages (Green et al., 2026; NHS England, 2023).</a:t>
            </a:r>
          </a:p>
          <a:p>
            <a:pPr marL="0" indent="0" algn="just" eaLnBrk="1" hangingPunct="1">
              <a:buFont typeface="Arial" panose="020B0604020202020204" pitchFamily="34" charset="0"/>
              <a:buNone/>
              <a:defRPr/>
            </a:pPr>
            <a:endParaRPr lang="en-US" altLang="en-US" sz="1400" dirty="0">
              <a:latin typeface="Arial" panose="020B0604020202020204" pitchFamily="34" charset="0"/>
              <a:cs typeface="Arial" panose="020B0604020202020204" pitchFamily="34" charset="0"/>
            </a:endParaRPr>
          </a:p>
          <a:p>
            <a:pPr algn="just" eaLnBrk="1" hangingPunct="1">
              <a:defRPr/>
            </a:pPr>
            <a:r>
              <a:rPr lang="en-US" altLang="en-US" sz="1400" b="1" dirty="0">
                <a:latin typeface="Arial" panose="020B0604020202020204" pitchFamily="34" charset="0"/>
                <a:cs typeface="Arial" panose="020B0604020202020204" pitchFamily="34" charset="0"/>
              </a:rPr>
              <a:t>Negative:</a:t>
            </a:r>
          </a:p>
          <a:p>
            <a:pPr marL="0" indent="0" algn="just" eaLnBrk="1" hangingPunct="1">
              <a:buFont typeface="Arial" panose="020B0604020202020204" pitchFamily="34" charset="0"/>
              <a:buNone/>
              <a:defRPr/>
            </a:pPr>
            <a:r>
              <a:rPr lang="en-US" altLang="en-US" sz="1400" dirty="0">
                <a:latin typeface="Arial" panose="020B0604020202020204" pitchFamily="34" charset="0"/>
                <a:cs typeface="Arial" panose="020B0604020202020204" pitchFamily="34" charset="0"/>
              </a:rPr>
              <a:t>It is necessary to acquire new digital skills (e.g. remote assessment, tech troubleshooting); and because of an informal way of learning, staff felt stressed and burned out (Chaloner et al., 2025; </a:t>
            </a:r>
            <a:r>
              <a:rPr lang="en-US" altLang="en-US" sz="1400" dirty="0" err="1">
                <a:latin typeface="Arial" panose="020B0604020202020204" pitchFamily="34" charset="0"/>
                <a:cs typeface="Arial" panose="020B0604020202020204" pitchFamily="34" charset="0"/>
              </a:rPr>
              <a:t>Jerjes</a:t>
            </a:r>
            <a:r>
              <a:rPr lang="en-US" altLang="en-US" sz="1400" dirty="0">
                <a:latin typeface="Arial" panose="020B0604020202020204" pitchFamily="34" charset="0"/>
                <a:cs typeface="Arial" panose="020B0604020202020204" pitchFamily="34" charset="0"/>
              </a:rPr>
              <a:t> et al., 2025).Role blurring:</a:t>
            </a:r>
          </a:p>
          <a:p>
            <a:pPr marL="0" indent="0" algn="just" eaLnBrk="1" hangingPunct="1">
              <a:buFont typeface="Arial" panose="020B0604020202020204" pitchFamily="34" charset="0"/>
              <a:buNone/>
              <a:defRPr/>
            </a:pPr>
            <a:endParaRPr lang="en-US" altLang="en-US" sz="1400" dirty="0">
              <a:latin typeface="Arial" panose="020B0604020202020204" pitchFamily="34" charset="0"/>
              <a:cs typeface="Arial" panose="020B0604020202020204" pitchFamily="34" charset="0"/>
            </a:endParaRPr>
          </a:p>
          <a:p>
            <a:pPr algn="just" eaLnBrk="1" hangingPunct="1">
              <a:defRPr/>
            </a:pPr>
            <a:r>
              <a:rPr lang="en-US" altLang="en-US" sz="1400" b="1" dirty="0">
                <a:latin typeface="Arial" panose="020B0604020202020204" pitchFamily="34" charset="0"/>
                <a:cs typeface="Arial" panose="020B0604020202020204" pitchFamily="34" charset="0"/>
              </a:rPr>
              <a:t>Role Blurring: </a:t>
            </a:r>
          </a:p>
          <a:p>
            <a:pPr marL="0" indent="0" algn="just" eaLnBrk="1" hangingPunct="1">
              <a:buNone/>
              <a:defRPr/>
            </a:pPr>
            <a:r>
              <a:rPr lang="en-US" altLang="en-US" sz="1400" dirty="0">
                <a:latin typeface="Arial" panose="020B0604020202020204" pitchFamily="34" charset="0"/>
                <a:cs typeface="Arial" panose="020B0604020202020204" pitchFamily="34" charset="0"/>
              </a:rPr>
              <a:t>Nurses and allied staff doing more diagnostics gaining more control/freedom but also increased exposure to liabilities (</a:t>
            </a:r>
            <a:r>
              <a:rPr lang="en-US" altLang="en-US" sz="1400" dirty="0" err="1">
                <a:latin typeface="Arial" panose="020B0604020202020204" pitchFamily="34" charset="0"/>
                <a:cs typeface="Arial" panose="020B0604020202020204" pitchFamily="34" charset="0"/>
              </a:rPr>
              <a:t>Gobburi</a:t>
            </a:r>
            <a:r>
              <a:rPr lang="en-US" altLang="en-US" sz="1400" dirty="0">
                <a:latin typeface="Arial" panose="020B0604020202020204" pitchFamily="34" charset="0"/>
                <a:cs typeface="Arial" panose="020B0604020202020204" pitchFamily="34" charset="0"/>
              </a:rPr>
              <a:t>, 2025).</a:t>
            </a:r>
          </a:p>
          <a:p>
            <a:pPr marL="0" indent="0" algn="just" eaLnBrk="1" hangingPunct="1">
              <a:buNone/>
              <a:defRPr/>
            </a:pPr>
            <a:endParaRPr lang="en-US" altLang="en-US" sz="1400" dirty="0">
              <a:latin typeface="Arial" panose="020B0604020202020204" pitchFamily="34" charset="0"/>
              <a:cs typeface="Arial" panose="020B0604020202020204" pitchFamily="34" charset="0"/>
            </a:endParaRPr>
          </a:p>
          <a:p>
            <a:pPr algn="just" eaLnBrk="1" hangingPunct="1">
              <a:defRPr/>
            </a:pPr>
            <a:r>
              <a:rPr lang="en-US" altLang="en-US" sz="1400" b="1" dirty="0">
                <a:latin typeface="Arial" panose="020B0604020202020204" pitchFamily="34" charset="0"/>
                <a:cs typeface="Arial" panose="020B0604020202020204" pitchFamily="34" charset="0"/>
              </a:rPr>
              <a:t>Critique:</a:t>
            </a:r>
          </a:p>
          <a:p>
            <a:pPr marL="0" indent="0" algn="just" eaLnBrk="1" hangingPunct="1">
              <a:buNone/>
              <a:defRPr/>
            </a:pPr>
            <a:r>
              <a:rPr lang="en-US" altLang="en-US" sz="1400" dirty="0">
                <a:latin typeface="Arial" panose="020B0604020202020204" pitchFamily="34" charset="0"/>
                <a:cs typeface="Arial" panose="020B0604020202020204" pitchFamily="34" charset="0"/>
              </a:rPr>
              <a:t>The difference in training quality; the divide between rural and urban areas keeps existing (</a:t>
            </a:r>
            <a:r>
              <a:rPr lang="en-US" altLang="en-US" sz="1400" dirty="0" err="1">
                <a:latin typeface="Arial" panose="020B0604020202020204" pitchFamily="34" charset="0"/>
                <a:cs typeface="Arial" panose="020B0604020202020204" pitchFamily="34" charset="0"/>
              </a:rPr>
              <a:t>Alashek</a:t>
            </a:r>
            <a:r>
              <a:rPr lang="en-US" altLang="en-US" sz="1400" dirty="0">
                <a:latin typeface="Arial" panose="020B0604020202020204" pitchFamily="34" charset="0"/>
                <a:cs typeface="Arial" panose="020B0604020202020204" pitchFamily="34" charset="0"/>
              </a:rPr>
              <a:t> et al., 2024).</a:t>
            </a:r>
            <a:endParaRPr lang="en-GB" altLang="en-US" sz="1400" dirty="0">
              <a:latin typeface="Arial" panose="020B0604020202020204" pitchFamily="34" charset="0"/>
              <a:cs typeface="Arial" panose="020B0604020202020204" pitchFamily="34" charset="0"/>
            </a:endParaRPr>
          </a:p>
          <a:p>
            <a:pPr marL="0" indent="0" algn="just" eaLnBrk="1" hangingPunct="1">
              <a:buFont typeface="Arial" panose="020B0604020202020204" pitchFamily="34" charset="0"/>
              <a:buNone/>
              <a:defRPr/>
            </a:pPr>
            <a:endParaRPr lang="en-US" altLang="en-US" sz="1400" dirty="0"/>
          </a:p>
        </p:txBody>
      </p:sp>
      <p:pic>
        <p:nvPicPr>
          <p:cNvPr id="112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836712"/>
            <a:ext cx="3878460" cy="4752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a:xfrm>
            <a:off x="457200" y="0"/>
            <a:ext cx="8229600" cy="692696"/>
          </a:xfrm>
        </p:spPr>
        <p:txBody>
          <a:bodyPr/>
          <a:lstStyle/>
          <a:p>
            <a:pPr eaLnBrk="1" hangingPunct="1"/>
            <a:r>
              <a:rPr lang="en-GB" altLang="en-US" sz="3200" b="1" dirty="0"/>
              <a:t>Impact on service delivery </a:t>
            </a:r>
          </a:p>
        </p:txBody>
      </p:sp>
      <p:sp>
        <p:nvSpPr>
          <p:cNvPr id="12291" name="Content Placeholder 2"/>
          <p:cNvSpPr>
            <a:spLocks noGrp="1" noChangeArrowheads="1"/>
          </p:cNvSpPr>
          <p:nvPr>
            <p:ph idx="1"/>
          </p:nvPr>
        </p:nvSpPr>
        <p:spPr>
          <a:xfrm>
            <a:off x="179388" y="692696"/>
            <a:ext cx="4896668" cy="5040560"/>
          </a:xfrm>
        </p:spPr>
        <p:txBody>
          <a:bodyPr/>
          <a:lstStyle/>
          <a:p>
            <a:pPr algn="just" eaLnBrk="1" hangingPunct="1">
              <a:defRPr/>
            </a:pPr>
            <a:r>
              <a:rPr lang="en-US" altLang="en-US" sz="1600" b="1" dirty="0">
                <a:latin typeface="Arial" panose="020B0604020202020204" pitchFamily="34" charset="0"/>
                <a:cs typeface="Arial" panose="020B0604020202020204" pitchFamily="34" charset="0"/>
              </a:rPr>
              <a:t>Positive:</a:t>
            </a:r>
          </a:p>
          <a:p>
            <a:pPr marL="0" indent="0" algn="just" eaLnBrk="1" hangingPunct="1">
              <a:buFont typeface="Arial" panose="020B0604020202020204" pitchFamily="34" charset="0"/>
              <a:buNone/>
              <a:defRPr/>
            </a:pPr>
            <a:r>
              <a:rPr lang="en-US" altLang="en-US" sz="1400" dirty="0">
                <a:latin typeface="Arial" panose="020B0604020202020204" pitchFamily="34" charset="0"/>
                <a:cs typeface="Arial" panose="020B0604020202020204" pitchFamily="34" charset="0"/>
              </a:rPr>
              <a:t>Increased speed of triage, higher capacity (consultations increased up to 30%) and clearing of backlog (</a:t>
            </a:r>
            <a:r>
              <a:rPr lang="en-US" altLang="en-US" sz="1400" dirty="0" err="1">
                <a:latin typeface="Arial" panose="020B0604020202020204" pitchFamily="34" charset="0"/>
                <a:cs typeface="Arial" panose="020B0604020202020204" pitchFamily="34" charset="0"/>
              </a:rPr>
              <a:t>Allcock</a:t>
            </a:r>
            <a:r>
              <a:rPr lang="en-US" altLang="en-US" sz="1400" dirty="0">
                <a:latin typeface="Arial" panose="020B0604020202020204" pitchFamily="34" charset="0"/>
                <a:cs typeface="Arial" panose="020B0604020202020204" pitchFamily="34" charset="0"/>
              </a:rPr>
              <a:t> et al., 2024; Shah et al., 2025). Working perfectly for chronic condition monitoring (Nuffield Trust, 2022).</a:t>
            </a:r>
          </a:p>
          <a:p>
            <a:pPr marL="0" indent="0" algn="just" eaLnBrk="1" hangingPunct="1">
              <a:buFont typeface="Arial" panose="020B0604020202020204" pitchFamily="34" charset="0"/>
              <a:buNone/>
              <a:defRPr/>
            </a:pPr>
            <a:endParaRPr lang="en-US" altLang="en-US" sz="1600" dirty="0">
              <a:latin typeface="Arial" panose="020B0604020202020204" pitchFamily="34" charset="0"/>
              <a:cs typeface="Arial" panose="020B0604020202020204" pitchFamily="34" charset="0"/>
            </a:endParaRPr>
          </a:p>
          <a:p>
            <a:pPr algn="just" eaLnBrk="1" hangingPunct="1">
              <a:defRPr/>
            </a:pPr>
            <a:r>
              <a:rPr lang="en-US" altLang="en-US" sz="1600" b="1" dirty="0">
                <a:latin typeface="Arial" panose="020B0604020202020204" pitchFamily="34" charset="0"/>
                <a:cs typeface="Arial" panose="020B0604020202020204" pitchFamily="34" charset="0"/>
              </a:rPr>
              <a:t>Negative:</a:t>
            </a:r>
          </a:p>
          <a:p>
            <a:pPr marL="0" indent="0" algn="just" eaLnBrk="1" hangingPunct="1">
              <a:buFont typeface="Arial" panose="020B0604020202020204" pitchFamily="34" charset="0"/>
              <a:buNone/>
              <a:defRPr/>
            </a:pPr>
            <a:r>
              <a:rPr lang="en-US" altLang="en-US" sz="1400" dirty="0">
                <a:latin typeface="Arial" panose="020B0604020202020204" pitchFamily="34" charset="0"/>
                <a:cs typeface="Arial" panose="020B0604020202020204" pitchFamily="34" charset="0"/>
              </a:rPr>
              <a:t>Risk of diagnostics due to the absence of the physical exams (e.g., conditions which are not spotted) (</a:t>
            </a:r>
            <a:r>
              <a:rPr lang="en-US" altLang="en-US" sz="1400" dirty="0" err="1">
                <a:latin typeface="Arial" panose="020B0604020202020204" pitchFamily="34" charset="0"/>
                <a:cs typeface="Arial" panose="020B0604020202020204" pitchFamily="34" charset="0"/>
              </a:rPr>
              <a:t>Jerjes</a:t>
            </a:r>
            <a:r>
              <a:rPr lang="en-US" altLang="en-US" sz="1400" dirty="0">
                <a:latin typeface="Arial" panose="020B0604020202020204" pitchFamily="34" charset="0"/>
                <a:cs typeface="Arial" panose="020B0604020202020204" pitchFamily="34" charset="0"/>
              </a:rPr>
              <a:t> et al., 2024).</a:t>
            </a:r>
          </a:p>
          <a:p>
            <a:pPr marL="0" indent="0" algn="just" eaLnBrk="1" hangingPunct="1">
              <a:buFont typeface="Arial" panose="020B0604020202020204" pitchFamily="34" charset="0"/>
              <a:buNone/>
              <a:defRPr/>
            </a:pPr>
            <a:endParaRPr lang="en-US" altLang="en-US" sz="1600" dirty="0">
              <a:latin typeface="Arial" panose="020B0604020202020204" pitchFamily="34" charset="0"/>
              <a:cs typeface="Arial" panose="020B0604020202020204" pitchFamily="34" charset="0"/>
            </a:endParaRPr>
          </a:p>
          <a:p>
            <a:pPr algn="just" eaLnBrk="1" hangingPunct="1">
              <a:defRPr/>
            </a:pPr>
            <a:r>
              <a:rPr lang="en-US" altLang="en-US" sz="1600" b="1" dirty="0">
                <a:latin typeface="Arial" panose="020B0604020202020204" pitchFamily="34" charset="0"/>
                <a:cs typeface="Arial" panose="020B0604020202020204" pitchFamily="34" charset="0"/>
              </a:rPr>
              <a:t>Technology barriers: </a:t>
            </a:r>
          </a:p>
          <a:p>
            <a:pPr marL="0" indent="0" algn="just" eaLnBrk="1" hangingPunct="1">
              <a:buFont typeface="Arial" panose="020B0604020202020204" pitchFamily="34" charset="0"/>
              <a:buNone/>
              <a:defRPr/>
            </a:pPr>
            <a:r>
              <a:rPr lang="en-US" altLang="en-US" sz="1400" dirty="0">
                <a:latin typeface="Arial" panose="020B0604020202020204" pitchFamily="34" charset="0"/>
                <a:cs typeface="Arial" panose="020B0604020202020204" pitchFamily="34" charset="0"/>
              </a:rPr>
              <a:t>Connectivity issues in rural areas disrupt the workflow (</a:t>
            </a:r>
            <a:r>
              <a:rPr lang="en-US" altLang="en-US" sz="1400" dirty="0" err="1">
                <a:latin typeface="Arial" panose="020B0604020202020204" pitchFamily="34" charset="0"/>
                <a:cs typeface="Arial" panose="020B0604020202020204" pitchFamily="34" charset="0"/>
              </a:rPr>
              <a:t>Gobburi</a:t>
            </a:r>
            <a:r>
              <a:rPr lang="en-US" altLang="en-US" sz="1400" dirty="0">
                <a:latin typeface="Arial" panose="020B0604020202020204" pitchFamily="34" charset="0"/>
                <a:cs typeface="Arial" panose="020B0604020202020204" pitchFamily="34" charset="0"/>
              </a:rPr>
              <a:t>, 2025).</a:t>
            </a:r>
          </a:p>
          <a:p>
            <a:pPr marL="0" indent="0" algn="just" eaLnBrk="1" hangingPunct="1">
              <a:buFont typeface="Arial" panose="020B0604020202020204" pitchFamily="34" charset="0"/>
              <a:buNone/>
              <a:defRPr/>
            </a:pPr>
            <a:endParaRPr lang="en-US" altLang="en-US" sz="1400" dirty="0">
              <a:latin typeface="Arial" panose="020B0604020202020204" pitchFamily="34" charset="0"/>
              <a:cs typeface="Arial" panose="020B0604020202020204" pitchFamily="34" charset="0"/>
            </a:endParaRPr>
          </a:p>
          <a:p>
            <a:pPr algn="just" eaLnBrk="1" hangingPunct="1">
              <a:defRPr/>
            </a:pPr>
            <a:r>
              <a:rPr lang="en-US" altLang="en-US" sz="1600" b="1" dirty="0">
                <a:latin typeface="Arial" panose="020B0604020202020204" pitchFamily="34" charset="0"/>
                <a:cs typeface="Arial" panose="020B0604020202020204" pitchFamily="34" charset="0"/>
              </a:rPr>
              <a:t>Critique:</a:t>
            </a:r>
          </a:p>
          <a:p>
            <a:pPr marL="0" indent="0" algn="just" eaLnBrk="1" hangingPunct="1">
              <a:buNone/>
              <a:defRPr/>
            </a:pPr>
            <a:r>
              <a:rPr lang="en-US" altLang="en-US" sz="1600" dirty="0">
                <a:latin typeface="Arial" panose="020B0604020202020204" pitchFamily="34" charset="0"/>
                <a:cs typeface="Arial" panose="020B0604020202020204" pitchFamily="34" charset="0"/>
              </a:rPr>
              <a:t>Predispositions towards tech users; the long, term expenses negate the savings (Campbell et al., 2023).</a:t>
            </a:r>
            <a:endParaRPr lang="en-GB" altLang="en-US" sz="1600" dirty="0">
              <a:latin typeface="Arial" panose="020B0604020202020204" pitchFamily="34" charset="0"/>
              <a:cs typeface="Arial" panose="020B0604020202020204" pitchFamily="34" charset="0"/>
            </a:endParaRPr>
          </a:p>
          <a:p>
            <a:pPr marL="0" indent="0" algn="just" eaLnBrk="1" hangingPunct="1">
              <a:buFont typeface="Arial" panose="020B0604020202020204" pitchFamily="34" charset="0"/>
              <a:buNone/>
              <a:defRPr/>
            </a:pPr>
            <a:endParaRPr lang="en-US" altLang="en-US" sz="1600" dirty="0"/>
          </a:p>
        </p:txBody>
      </p:sp>
      <p:pic>
        <p:nvPicPr>
          <p:cNvPr id="1229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908720"/>
            <a:ext cx="3915544" cy="4680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noChangeArrowheads="1"/>
          </p:cNvSpPr>
          <p:nvPr>
            <p:ph type="title"/>
          </p:nvPr>
        </p:nvSpPr>
        <p:spPr>
          <a:xfrm>
            <a:off x="349002" y="35352"/>
            <a:ext cx="7535366" cy="657344"/>
          </a:xfrm>
        </p:spPr>
        <p:txBody>
          <a:bodyPr/>
          <a:lstStyle/>
          <a:p>
            <a:pPr eaLnBrk="1" hangingPunct="1"/>
            <a:r>
              <a:rPr lang="en-GB" altLang="en-US" sz="3200" b="1" dirty="0"/>
              <a:t>Impact on patients </a:t>
            </a:r>
          </a:p>
        </p:txBody>
      </p:sp>
      <p:sp>
        <p:nvSpPr>
          <p:cNvPr id="13315" name="Content Placeholder 2"/>
          <p:cNvSpPr>
            <a:spLocks noGrp="1" noChangeArrowheads="1"/>
          </p:cNvSpPr>
          <p:nvPr>
            <p:ph idx="1"/>
          </p:nvPr>
        </p:nvSpPr>
        <p:spPr>
          <a:xfrm>
            <a:off x="179511" y="836712"/>
            <a:ext cx="4608511" cy="4824535"/>
          </a:xfrm>
        </p:spPr>
        <p:txBody>
          <a:bodyPr/>
          <a:lstStyle/>
          <a:p>
            <a:pPr eaLnBrk="1" hangingPunct="1">
              <a:defRPr/>
            </a:pPr>
            <a:r>
              <a:rPr lang="en-GB" altLang="en-US" sz="1600" b="1" dirty="0">
                <a:latin typeface="Arial" panose="020B0604020202020204" pitchFamily="34" charset="0"/>
                <a:cs typeface="Arial" panose="020B0604020202020204" pitchFamily="34" charset="0"/>
              </a:rPr>
              <a:t>Positive: </a:t>
            </a:r>
          </a:p>
          <a:p>
            <a:pPr marL="0" indent="0" algn="just" eaLnBrk="1" hangingPunct="1">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Convenience, autonomy in chronic/mental health; enhanced self, management and privacy (Campbell et al., 2023; </a:t>
            </a:r>
            <a:r>
              <a:rPr lang="en-GB" altLang="en-US" sz="1600" dirty="0" err="1">
                <a:latin typeface="Arial" panose="020B0604020202020204" pitchFamily="34" charset="0"/>
                <a:cs typeface="Arial" panose="020B0604020202020204" pitchFamily="34" charset="0"/>
              </a:rPr>
              <a:t>Alashek</a:t>
            </a:r>
            <a:r>
              <a:rPr lang="en-GB" altLang="en-US" sz="1600" dirty="0">
                <a:latin typeface="Arial" panose="020B0604020202020204" pitchFamily="34" charset="0"/>
                <a:cs typeface="Arial" panose="020B0604020202020204" pitchFamily="34" charset="0"/>
              </a:rPr>
              <a:t> et al., 2024).</a:t>
            </a:r>
          </a:p>
          <a:p>
            <a:pPr marL="0" indent="0" algn="just" eaLnBrk="1" hangingPunct="1">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b="1" dirty="0">
                <a:latin typeface="Arial" panose="020B0604020202020204" pitchFamily="34" charset="0"/>
                <a:cs typeface="Arial" panose="020B0604020202020204" pitchFamily="34" charset="0"/>
              </a:rPr>
              <a:t>Negative: </a:t>
            </a:r>
          </a:p>
          <a:p>
            <a:pPr marL="0" indent="0" algn="just" eaLnBrk="1" hangingPunct="1">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Lack of personalization, missing cues lead to less trust/rapport (Chaloner et al., 2025).</a:t>
            </a:r>
          </a:p>
          <a:p>
            <a:pPr marL="0" indent="0" algn="just" eaLnBrk="1" hangingPunct="1">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b="1" dirty="0">
                <a:latin typeface="Arial" panose="020B0604020202020204" pitchFamily="34" charset="0"/>
                <a:cs typeface="Arial" panose="020B0604020202020204" pitchFamily="34" charset="0"/>
              </a:rPr>
              <a:t>Disparities:</a:t>
            </a:r>
          </a:p>
          <a:p>
            <a:pPr marL="0" indent="0" algn="just" eaLnBrk="1" hangingPunct="1">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Younger/urban gain; elderly/low, literacy are left out; lower satisfaction in heavy, use situations (</a:t>
            </a:r>
            <a:r>
              <a:rPr lang="en-GB" altLang="en-US" sz="1600" dirty="0" err="1">
                <a:latin typeface="Arial" panose="020B0604020202020204" pitchFamily="34" charset="0"/>
                <a:cs typeface="Arial" panose="020B0604020202020204" pitchFamily="34" charset="0"/>
              </a:rPr>
              <a:t>Jerjes</a:t>
            </a:r>
            <a:r>
              <a:rPr lang="en-GB" altLang="en-US" sz="1600" dirty="0">
                <a:latin typeface="Arial" panose="020B0604020202020204" pitchFamily="34" charset="0"/>
                <a:cs typeface="Arial" panose="020B0604020202020204" pitchFamily="34" charset="0"/>
              </a:rPr>
              <a:t> et al., 2025; Ge et al., 2024).</a:t>
            </a:r>
          </a:p>
          <a:p>
            <a:pPr marL="0" indent="0" algn="just" eaLnBrk="1" hangingPunct="1">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b="1" dirty="0">
                <a:latin typeface="Arial" panose="020B0604020202020204" pitchFamily="34" charset="0"/>
                <a:cs typeface="Arial" panose="020B0604020202020204" pitchFamily="34" charset="0"/>
              </a:rPr>
              <a:t>Critique:</a:t>
            </a:r>
          </a:p>
          <a:p>
            <a:pPr marL="0" indent="0" algn="just" eaLnBrk="1" hangingPunct="1">
              <a:buNone/>
              <a:defRPr/>
            </a:pPr>
            <a:r>
              <a:rPr lang="en-GB" altLang="en-US" sz="1600" dirty="0">
                <a:latin typeface="Arial" panose="020B0604020202020204" pitchFamily="34" charset="0"/>
                <a:cs typeface="Arial" panose="020B0604020202020204" pitchFamily="34" charset="0"/>
              </a:rPr>
              <a:t>Increased anxiety (e.g., fear of misdiagnosis) (Hewitt et al., 2023).</a:t>
            </a:r>
          </a:p>
          <a:p>
            <a:pPr marL="0" indent="0" algn="just" eaLnBrk="1" hangingPunct="1">
              <a:buFont typeface="Arial" panose="020B0604020202020204" pitchFamily="34" charset="0"/>
              <a:buNone/>
              <a:defRPr/>
            </a:pPr>
            <a:endParaRPr lang="en-GB" altLang="en-US" sz="1600" dirty="0"/>
          </a:p>
        </p:txBody>
      </p:sp>
      <p:pic>
        <p:nvPicPr>
          <p:cNvPr id="1331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88023" y="1104900"/>
            <a:ext cx="4176465" cy="4196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noChangeArrowheads="1"/>
          </p:cNvSpPr>
          <p:nvPr>
            <p:ph type="title"/>
          </p:nvPr>
        </p:nvSpPr>
        <p:spPr>
          <a:xfrm>
            <a:off x="457200" y="1"/>
            <a:ext cx="8229600" cy="764704"/>
          </a:xfrm>
        </p:spPr>
        <p:txBody>
          <a:bodyPr/>
          <a:lstStyle/>
          <a:p>
            <a:pPr eaLnBrk="1" hangingPunct="1"/>
            <a:r>
              <a:rPr lang="en-GB" altLang="en-US" sz="3200" b="1" dirty="0"/>
              <a:t>Impact on community </a:t>
            </a:r>
          </a:p>
        </p:txBody>
      </p:sp>
      <p:sp>
        <p:nvSpPr>
          <p:cNvPr id="14339" name="Content Placeholder 2"/>
          <p:cNvSpPr>
            <a:spLocks noGrp="1" noChangeArrowheads="1"/>
          </p:cNvSpPr>
          <p:nvPr>
            <p:ph idx="1"/>
          </p:nvPr>
        </p:nvSpPr>
        <p:spPr>
          <a:xfrm>
            <a:off x="192088" y="764705"/>
            <a:ext cx="4739952" cy="4896543"/>
          </a:xfrm>
        </p:spPr>
        <p:txBody>
          <a:bodyPr/>
          <a:lstStyle/>
          <a:p>
            <a:pPr algn="just" eaLnBrk="1" hangingPunct="1">
              <a:defRPr/>
            </a:pPr>
            <a:r>
              <a:rPr lang="en-US" altLang="en-US" sz="1600" b="1" dirty="0">
                <a:latin typeface="Arial" panose="020B0604020202020204" pitchFamily="34" charset="0"/>
                <a:cs typeface="Arial" panose="020B0604020202020204" pitchFamily="34" charset="0"/>
              </a:rPr>
              <a:t>Positive: </a:t>
            </a:r>
          </a:p>
          <a:p>
            <a:pPr marL="0" indent="0" algn="just" eaLnBrk="1" hangingPunct="1">
              <a:buFont typeface="Arial" panose="020B0604020202020204" pitchFamily="34" charset="0"/>
              <a:buNone/>
              <a:defRPr/>
            </a:pPr>
            <a:r>
              <a:rPr lang="en-US" altLang="en-US" sz="1600" dirty="0">
                <a:latin typeface="Arial" panose="020B0604020202020204" pitchFamily="34" charset="0"/>
                <a:cs typeface="Arial" panose="020B0604020202020204" pitchFamily="34" charset="0"/>
              </a:rPr>
              <a:t>Significantly decreases the need for travel of rural patients; makes it possible for family co, production; helps public health monitoring (</a:t>
            </a:r>
            <a:r>
              <a:rPr lang="en-US" altLang="en-US" sz="1600" dirty="0" err="1">
                <a:latin typeface="Arial" panose="020B0604020202020204" pitchFamily="34" charset="0"/>
                <a:cs typeface="Arial" panose="020B0604020202020204" pitchFamily="34" charset="0"/>
              </a:rPr>
              <a:t>Gobburi</a:t>
            </a:r>
            <a:r>
              <a:rPr lang="en-US" altLang="en-US" sz="1600" dirty="0">
                <a:latin typeface="Arial" panose="020B0604020202020204" pitchFamily="34" charset="0"/>
                <a:cs typeface="Arial" panose="020B0604020202020204" pitchFamily="34" charset="0"/>
              </a:rPr>
              <a:t>, 2025; Maita et al., 2024).</a:t>
            </a:r>
          </a:p>
          <a:p>
            <a:pPr marL="0" indent="0" algn="just" eaLnBrk="1" hangingPunct="1">
              <a:buFont typeface="Arial" panose="020B0604020202020204" pitchFamily="34" charset="0"/>
              <a:buNone/>
              <a:defRPr/>
            </a:pPr>
            <a:endParaRPr lang="en-US" altLang="en-US" sz="1600" dirty="0">
              <a:latin typeface="Arial" panose="020B0604020202020204" pitchFamily="34" charset="0"/>
              <a:cs typeface="Arial" panose="020B0604020202020204" pitchFamily="34" charset="0"/>
            </a:endParaRPr>
          </a:p>
          <a:p>
            <a:pPr algn="just" eaLnBrk="1" hangingPunct="1">
              <a:defRPr/>
            </a:pPr>
            <a:r>
              <a:rPr lang="en-US" altLang="en-US" sz="1600" b="1" dirty="0">
                <a:latin typeface="Arial" panose="020B0604020202020204" pitchFamily="34" charset="0"/>
                <a:cs typeface="Arial" panose="020B0604020202020204" pitchFamily="34" charset="0"/>
              </a:rPr>
              <a:t>Negative: </a:t>
            </a:r>
          </a:p>
          <a:p>
            <a:pPr marL="0" indent="0" algn="just" eaLnBrk="1" hangingPunct="1">
              <a:buFont typeface="Arial" panose="020B0604020202020204" pitchFamily="34" charset="0"/>
              <a:buNone/>
              <a:defRPr/>
            </a:pPr>
            <a:r>
              <a:rPr lang="en-US" altLang="en-US" sz="1600" dirty="0">
                <a:latin typeface="Arial" panose="020B0604020202020204" pitchFamily="34" charset="0"/>
                <a:cs typeface="Arial" panose="020B0604020202020204" pitchFamily="34" charset="0"/>
              </a:rPr>
              <a:t>Digital exclusion in deprived/ethnic/rural areas intensifies inequalities (</a:t>
            </a:r>
            <a:r>
              <a:rPr lang="en-US" altLang="en-US" sz="1600" dirty="0" err="1">
                <a:latin typeface="Arial" panose="020B0604020202020204" pitchFamily="34" charset="0"/>
                <a:cs typeface="Arial" panose="020B0604020202020204" pitchFamily="34" charset="0"/>
              </a:rPr>
              <a:t>Eddison</a:t>
            </a:r>
            <a:r>
              <a:rPr lang="en-US" altLang="en-US" sz="1600" dirty="0">
                <a:latin typeface="Arial" panose="020B0604020202020204" pitchFamily="34" charset="0"/>
                <a:cs typeface="Arial" panose="020B0604020202020204" pitchFamily="34" charset="0"/>
              </a:rPr>
              <a:t> et al., 2022). Family burden shift to potential isolation (Warmoth et al., 2023).</a:t>
            </a:r>
          </a:p>
          <a:p>
            <a:pPr marL="0" indent="0" algn="just" eaLnBrk="1" hangingPunct="1">
              <a:buFont typeface="Arial" panose="020B0604020202020204" pitchFamily="34" charset="0"/>
              <a:buNone/>
              <a:defRPr/>
            </a:pPr>
            <a:endParaRPr lang="en-US" altLang="en-US" sz="1600" dirty="0">
              <a:latin typeface="Arial" panose="020B0604020202020204" pitchFamily="34" charset="0"/>
              <a:cs typeface="Arial" panose="020B0604020202020204" pitchFamily="34" charset="0"/>
            </a:endParaRPr>
          </a:p>
          <a:p>
            <a:pPr algn="just" eaLnBrk="1" hangingPunct="1">
              <a:defRPr/>
            </a:pPr>
            <a:r>
              <a:rPr lang="en-US" altLang="en-US" sz="1600" b="1" dirty="0">
                <a:latin typeface="Arial" panose="020B0604020202020204" pitchFamily="34" charset="0"/>
                <a:cs typeface="Arial" panose="020B0604020202020204" pitchFamily="34" charset="0"/>
              </a:rPr>
              <a:t>Critique: </a:t>
            </a:r>
          </a:p>
          <a:p>
            <a:pPr marL="0" indent="0" algn="just" eaLnBrk="1" hangingPunct="1">
              <a:buNone/>
              <a:defRPr/>
            </a:pPr>
            <a:r>
              <a:rPr lang="en-US" altLang="en-US" sz="1600" dirty="0">
                <a:latin typeface="Arial" panose="020B0604020202020204" pitchFamily="34" charset="0"/>
                <a:cs typeface="Arial" panose="020B0604020202020204" pitchFamily="34" charset="0"/>
              </a:rPr>
              <a:t>social factors;~15% of rural are still left out (Shah et al., 2025; Allcock et al., 2024).</a:t>
            </a:r>
            <a:endParaRPr lang="en-GB" altLang="en-US" sz="1600" dirty="0">
              <a:latin typeface="Arial" panose="020B0604020202020204" pitchFamily="34" charset="0"/>
              <a:cs typeface="Arial" panose="020B0604020202020204" pitchFamily="34" charset="0"/>
            </a:endParaRPr>
          </a:p>
          <a:p>
            <a:pPr marL="0" indent="0" algn="just" eaLnBrk="1" hangingPunct="1">
              <a:buFont typeface="Arial" panose="020B0604020202020204" pitchFamily="34" charset="0"/>
              <a:buNone/>
              <a:defRPr/>
            </a:pPr>
            <a:endParaRPr lang="en-US" altLang="en-US" sz="1800" dirty="0"/>
          </a:p>
        </p:txBody>
      </p:sp>
      <p:pic>
        <p:nvPicPr>
          <p:cNvPr id="1434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124744"/>
            <a:ext cx="3947864" cy="4347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a:xfrm>
            <a:off x="971600" y="80308"/>
            <a:ext cx="6768752" cy="756404"/>
          </a:xfrm>
        </p:spPr>
        <p:txBody>
          <a:bodyPr/>
          <a:lstStyle/>
          <a:p>
            <a:pPr eaLnBrk="1" hangingPunct="1"/>
            <a:r>
              <a:rPr lang="en-GB" altLang="en-US" sz="3200" b="1" dirty="0"/>
              <a:t>Challenges of the innovation</a:t>
            </a:r>
          </a:p>
        </p:txBody>
      </p:sp>
      <p:sp>
        <p:nvSpPr>
          <p:cNvPr id="15363" name="Content Placeholder 2"/>
          <p:cNvSpPr>
            <a:spLocks noGrp="1" noChangeArrowheads="1"/>
          </p:cNvSpPr>
          <p:nvPr>
            <p:ph idx="1"/>
          </p:nvPr>
        </p:nvSpPr>
        <p:spPr>
          <a:xfrm>
            <a:off x="107505" y="836713"/>
            <a:ext cx="5328591" cy="4763988"/>
          </a:xfrm>
        </p:spPr>
        <p:txBody>
          <a:bodyPr/>
          <a:lstStyle/>
          <a:p>
            <a:pPr algn="just" eaLnBrk="1" hangingPunct="1">
              <a:defRPr/>
            </a:pPr>
            <a:r>
              <a:rPr lang="en-GB" altLang="en-US" sz="1600" dirty="0">
                <a:latin typeface="Arial" panose="020B0604020202020204" pitchFamily="34" charset="0"/>
                <a:cs typeface="Arial" panose="020B0604020202020204" pitchFamily="34" charset="0"/>
              </a:rPr>
              <a:t>Diagnostic limitations without physical exams → higher misdiagnosis risk (</a:t>
            </a:r>
            <a:r>
              <a:rPr lang="en-GB" altLang="en-US" sz="1600" dirty="0" err="1">
                <a:latin typeface="Arial" panose="020B0604020202020204" pitchFamily="34" charset="0"/>
                <a:cs typeface="Arial" panose="020B0604020202020204" pitchFamily="34" charset="0"/>
              </a:rPr>
              <a:t>Jerjes</a:t>
            </a:r>
            <a:r>
              <a:rPr lang="en-GB" altLang="en-US" sz="1600" dirty="0">
                <a:latin typeface="Arial" panose="020B0604020202020204" pitchFamily="34" charset="0"/>
                <a:cs typeface="Arial" panose="020B0604020202020204" pitchFamily="34" charset="0"/>
              </a:rPr>
              <a:t> et al., 2024; DP Medical Law, 2025).</a:t>
            </a:r>
          </a:p>
          <a:p>
            <a:pPr algn="just" eaLnBrk="1" hangingPunct="1">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dirty="0">
                <a:latin typeface="Arial" panose="020B0604020202020204" pitchFamily="34" charset="0"/>
                <a:cs typeface="Arial" panose="020B0604020202020204" pitchFamily="34" charset="0"/>
              </a:rPr>
              <a:t>Digital exclusion/inequities: Poor connectivity, low literacy, device access barriers (</a:t>
            </a:r>
            <a:r>
              <a:rPr lang="en-GB" altLang="en-US" sz="1600" dirty="0" err="1">
                <a:latin typeface="Arial" panose="020B0604020202020204" pitchFamily="34" charset="0"/>
                <a:cs typeface="Arial" panose="020B0604020202020204" pitchFamily="34" charset="0"/>
              </a:rPr>
              <a:t>Gobburi</a:t>
            </a:r>
            <a:r>
              <a:rPr lang="en-GB" altLang="en-US" sz="1600" dirty="0">
                <a:latin typeface="Arial" panose="020B0604020202020204" pitchFamily="34" charset="0"/>
                <a:cs typeface="Arial" panose="020B0604020202020204" pitchFamily="34" charset="0"/>
              </a:rPr>
              <a:t>, 2025; Ko et al., 2025).</a:t>
            </a:r>
          </a:p>
          <a:p>
            <a:pPr marL="0" indent="0" algn="just" eaLnBrk="1" hangingPunct="1">
              <a:buNone/>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dirty="0">
                <a:latin typeface="Arial" panose="020B0604020202020204" pitchFamily="34" charset="0"/>
                <a:cs typeface="Arial" panose="020B0604020202020204" pitchFamily="34" charset="0"/>
              </a:rPr>
              <a:t>Privacy/security concerns; trust issues; technical glitches (Haleem et al., 2021 updated context; Painter et al., 2023).</a:t>
            </a:r>
          </a:p>
          <a:p>
            <a:pPr marL="0" indent="0" algn="just" eaLnBrk="1" hangingPunct="1">
              <a:buNone/>
              <a:defRPr/>
            </a:pPr>
            <a:endParaRPr lang="en-GB" altLang="en-US" sz="1600" dirty="0">
              <a:latin typeface="Arial" panose="020B0604020202020204" pitchFamily="34" charset="0"/>
              <a:cs typeface="Arial" panose="020B0604020202020204" pitchFamily="34" charset="0"/>
            </a:endParaRPr>
          </a:p>
          <a:p>
            <a:pPr algn="just" eaLnBrk="1" hangingPunct="1">
              <a:defRPr/>
            </a:pPr>
            <a:r>
              <a:rPr lang="en-GB" altLang="en-US" sz="1600" dirty="0">
                <a:latin typeface="Arial" panose="020B0604020202020204" pitchFamily="34" charset="0"/>
                <a:cs typeface="Arial" panose="020B0604020202020204" pitchFamily="34" charset="0"/>
              </a:rPr>
              <a:t>Workforce strain and infrastructure costs; not fully cost-effective long-term (Campbell et al., 2023).</a:t>
            </a:r>
          </a:p>
          <a:p>
            <a:pPr marL="0" indent="0" algn="just" eaLnBrk="1" hangingPunct="1">
              <a:buFont typeface="Arial" panose="020B0604020202020204" pitchFamily="34" charset="0"/>
              <a:buNone/>
              <a:defRPr/>
            </a:pPr>
            <a:r>
              <a:rPr lang="en-GB" altLang="en-US" sz="1600" b="1" dirty="0">
                <a:latin typeface="Arial" panose="020B0604020202020204" pitchFamily="34" charset="0"/>
                <a:cs typeface="Arial" panose="020B0604020202020204" pitchFamily="34" charset="0"/>
              </a:rPr>
              <a:t>Critique: </a:t>
            </a:r>
          </a:p>
          <a:p>
            <a:pPr marL="0" indent="0" algn="just" eaLnBrk="1" hangingPunct="1">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Amplifies health inequalities if not addressed (Campbell et al., 2023).</a:t>
            </a:r>
          </a:p>
          <a:p>
            <a:pPr algn="just" eaLnBrk="1" hangingPunct="1">
              <a:defRPr/>
            </a:pPr>
            <a:endParaRPr lang="en-GB" altLang="en-US" sz="1600" dirty="0"/>
          </a:p>
        </p:txBody>
      </p:sp>
      <p:pic>
        <p:nvPicPr>
          <p:cNvPr id="1536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980728"/>
            <a:ext cx="3312367" cy="4588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a:xfrm>
            <a:off x="467544" y="11410"/>
            <a:ext cx="7427168" cy="796727"/>
          </a:xfrm>
        </p:spPr>
        <p:txBody>
          <a:bodyPr/>
          <a:lstStyle/>
          <a:p>
            <a:r>
              <a:rPr lang="en-GB" sz="3200" b="1" dirty="0"/>
              <a:t>Recommendations</a:t>
            </a:r>
          </a:p>
        </p:txBody>
      </p:sp>
      <p:pic>
        <p:nvPicPr>
          <p:cNvPr id="16387"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44007" y="847825"/>
            <a:ext cx="4352355" cy="2930425"/>
          </a:xfrm>
        </p:spPr>
      </p:pic>
      <p:sp>
        <p:nvSpPr>
          <p:cNvPr id="16388" name="Content Placeholder 2"/>
          <p:cNvSpPr txBox="1">
            <a:spLocks noChangeArrowheads="1"/>
          </p:cNvSpPr>
          <p:nvPr/>
        </p:nvSpPr>
        <p:spPr bwMode="auto">
          <a:xfrm>
            <a:off x="0" y="847825"/>
            <a:ext cx="4644007" cy="4885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eaLnBrk="1" hangingPunct="1"/>
            <a:r>
              <a:rPr lang="en-US" altLang="en-US" sz="1600" dirty="0">
                <a:latin typeface="Arial" panose="020B0604020202020204" pitchFamily="34" charset="0"/>
                <a:cs typeface="Arial" panose="020B0604020202020204" pitchFamily="34" charset="0"/>
              </a:rPr>
              <a:t>Equal access could be achieved through enlarging digital infrastructure (broadband subsidies) and providing literacy training for all (</a:t>
            </a:r>
            <a:r>
              <a:rPr lang="en-US" altLang="en-US" sz="1600" dirty="0" err="1">
                <a:latin typeface="Arial" panose="020B0604020202020204" pitchFamily="34" charset="0"/>
                <a:cs typeface="Arial" panose="020B0604020202020204" pitchFamily="34" charset="0"/>
              </a:rPr>
              <a:t>Gobburi</a:t>
            </a:r>
            <a:r>
              <a:rPr lang="en-US" altLang="en-US" sz="1600" dirty="0">
                <a:latin typeface="Arial" panose="020B0604020202020204" pitchFamily="34" charset="0"/>
                <a:cs typeface="Arial" panose="020B0604020202020204" pitchFamily="34" charset="0"/>
              </a:rPr>
              <a:t>, 2025).</a:t>
            </a:r>
          </a:p>
          <a:p>
            <a:pPr marL="0" indent="0" algn="just" eaLnBrk="1" hangingPunct="1">
              <a:buNone/>
            </a:pPr>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It should be compulsory to have clinician upskilling and patient, centered virtual training (</a:t>
            </a:r>
            <a:r>
              <a:rPr lang="en-US" altLang="en-US" sz="1600" dirty="0" err="1">
                <a:latin typeface="Arial" panose="020B0604020202020204" pitchFamily="34" charset="0"/>
                <a:cs typeface="Arial" panose="020B0604020202020204" pitchFamily="34" charset="0"/>
              </a:rPr>
              <a:t>Jerjes</a:t>
            </a:r>
            <a:r>
              <a:rPr lang="en-US" altLang="en-US" sz="1600" dirty="0">
                <a:latin typeface="Arial" panose="020B0604020202020204" pitchFamily="34" charset="0"/>
                <a:cs typeface="Arial" panose="020B0604020202020204" pitchFamily="34" charset="0"/>
              </a:rPr>
              <a:t> et al., 2025).</a:t>
            </a:r>
          </a:p>
          <a:p>
            <a:pPr algn="just" eaLnBrk="1" hangingPunct="1"/>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Hybrid treatment models (virtual + face, to, face) should be encouraged especially for complicated cases (Campbell et al., 2023).</a:t>
            </a:r>
          </a:p>
          <a:p>
            <a:pPr algn="just" eaLnBrk="1" hangingPunct="1"/>
            <a:endParaRPr lang="en-US" altLang="en-US" sz="1600" dirty="0">
              <a:latin typeface="Arial" panose="020B0604020202020204" pitchFamily="34" charset="0"/>
              <a:cs typeface="Arial" panose="020B0604020202020204" pitchFamily="34" charset="0"/>
            </a:endParaRPr>
          </a:p>
          <a:p>
            <a:pPr algn="just" eaLnBrk="1" hangingPunct="1"/>
            <a:r>
              <a:rPr lang="en-US" altLang="en-US" sz="1600" dirty="0">
                <a:latin typeface="Arial" panose="020B0604020202020204" pitchFamily="34" charset="0"/>
                <a:cs typeface="Arial" panose="020B0604020202020204" pitchFamily="34" charset="0"/>
              </a:rPr>
              <a:t>Disparities can be further reduced through monitoring and evaluation by data (NHS England, 2023)</a:t>
            </a:r>
            <a:endParaRPr lang="en-GB" altLang="en-US" sz="1600" dirty="0">
              <a:latin typeface="Arial" panose="020B0604020202020204" pitchFamily="34" charset="0"/>
              <a:cs typeface="Arial" panose="020B0604020202020204" pitchFamily="34" charset="0"/>
            </a:endParaRPr>
          </a:p>
        </p:txBody>
      </p:sp>
      <p:sp>
        <p:nvSpPr>
          <p:cNvPr id="16389" name="Content Placeholder 2"/>
          <p:cNvSpPr txBox="1">
            <a:spLocks noChangeArrowheads="1"/>
          </p:cNvSpPr>
          <p:nvPr/>
        </p:nvSpPr>
        <p:spPr bwMode="auto">
          <a:xfrm>
            <a:off x="4438650" y="3817938"/>
            <a:ext cx="4557713" cy="1843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eaLnBrk="1" hangingPunct="1"/>
            <a:r>
              <a:rPr lang="en-US" altLang="en-US" sz="1600" dirty="0">
                <a:latin typeface="Arial" panose="020B0604020202020204" pitchFamily="34" charset="0"/>
                <a:cs typeface="Arial" panose="020B0604020202020204" pitchFamily="34" charset="0"/>
              </a:rPr>
              <a:t>Along with upholding the law, ensuring privacy and security of data for strengthening the trust of the public, the NHS must be financially supported to carry out the integration in a sustainable way (NHS England, 2023).</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noChangeArrowheads="1"/>
          </p:cNvSpPr>
          <p:nvPr>
            <p:ph type="title"/>
          </p:nvPr>
        </p:nvSpPr>
        <p:spPr>
          <a:xfrm>
            <a:off x="457200" y="-171400"/>
            <a:ext cx="7427168" cy="1080120"/>
          </a:xfrm>
        </p:spPr>
        <p:txBody>
          <a:bodyPr/>
          <a:lstStyle/>
          <a:p>
            <a:pPr eaLnBrk="1" hangingPunct="1"/>
            <a:r>
              <a:rPr lang="en-GB" altLang="en-US" sz="3200" b="1" dirty="0"/>
              <a:t>Conclusion</a:t>
            </a:r>
          </a:p>
        </p:txBody>
      </p:sp>
      <p:pic>
        <p:nvPicPr>
          <p:cNvPr id="17411"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4283968" y="1052736"/>
            <a:ext cx="4748399" cy="2752725"/>
          </a:xfrm>
        </p:spPr>
      </p:pic>
      <p:sp>
        <p:nvSpPr>
          <p:cNvPr id="17412" name="Content Placeholder 2"/>
          <p:cNvSpPr txBox="1">
            <a:spLocks noChangeArrowheads="1"/>
          </p:cNvSpPr>
          <p:nvPr/>
        </p:nvSpPr>
        <p:spPr bwMode="auto">
          <a:xfrm>
            <a:off x="179512" y="836713"/>
            <a:ext cx="3987569" cy="4824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indent="0" algn="just" eaLnBrk="1" hangingPunct="1">
              <a:buNone/>
            </a:pPr>
            <a:r>
              <a:rPr lang="en-US" altLang="en-US" sz="1600" dirty="0"/>
              <a:t>Telemedicine is growing fast in the UK NHS. It lets patients see doctors without traveling, great for remote areas. Care gets faster, backlogs shrink, and staff work smarter. Doctors manage more cases in less time, efficiency climbs. Patients feel more in control. They can check symptoms at their own pace. </a:t>
            </a:r>
          </a:p>
          <a:p>
            <a:pPr marL="0" indent="0" algn="just" eaLnBrk="1" hangingPunct="1">
              <a:buNone/>
            </a:pPr>
            <a:r>
              <a:rPr lang="en-US" altLang="en-US" sz="1600" dirty="0"/>
              <a:t>But not every condition shows up clearly online. Physical exams matter, and they're missing now. Some clinicians struggle to keep roles clear. Stress builds when tasks blur into tech duties. Digital divides hurt older people, those with low education levels, poor income, or living far from cities. Privacy risks remain sharp too. Who really owns patient data? Long-term costs aren't proven yet; only short-term wins appear solid.</a:t>
            </a:r>
          </a:p>
        </p:txBody>
      </p:sp>
      <p:sp>
        <p:nvSpPr>
          <p:cNvPr id="17413" name="Content Placeholder 2"/>
          <p:cNvSpPr txBox="1">
            <a:spLocks noChangeArrowheads="1"/>
          </p:cNvSpPr>
          <p:nvPr/>
        </p:nvSpPr>
        <p:spPr bwMode="auto">
          <a:xfrm>
            <a:off x="3883875" y="3805461"/>
            <a:ext cx="5251374" cy="327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just" eaLnBrk="1" hangingPunct="1"/>
            <a:r>
              <a:rPr lang="en-US" altLang="en-US" sz="1600" dirty="0"/>
              <a:t>Fixing this means better training for both doctors and users. We need wider internet access and real support programs. Hybrid visits make sense for serious illnesses. Track outcomes carefully using data tools. Invest consistently and watch how things shift over years. This review ties tightly to what we learned about digital changes in health care..</a:t>
            </a:r>
          </a:p>
          <a:p>
            <a:pPr algn="just" eaLnBrk="1" hangingPunct="1"/>
            <a:r>
              <a:rPr lang="en-US" altLang="en-US" sz="1600" dirty="0"/>
              <a:t>.</a:t>
            </a:r>
            <a:endParaRPr lang="en-GB" altLang="en-US" sz="1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noChangeArrowheads="1"/>
          </p:cNvSpPr>
          <p:nvPr>
            <p:ph type="title"/>
          </p:nvPr>
        </p:nvSpPr>
        <p:spPr>
          <a:xfrm>
            <a:off x="323850" y="0"/>
            <a:ext cx="8229600" cy="548680"/>
          </a:xfrm>
        </p:spPr>
        <p:txBody>
          <a:bodyPr/>
          <a:lstStyle/>
          <a:p>
            <a:pPr eaLnBrk="1" hangingPunct="1"/>
            <a:r>
              <a:rPr lang="en-GB" altLang="en-US" sz="2400" b="1" dirty="0"/>
              <a:t>References</a:t>
            </a:r>
          </a:p>
        </p:txBody>
      </p:sp>
      <p:sp>
        <p:nvSpPr>
          <p:cNvPr id="18435" name="Content Placeholder 2"/>
          <p:cNvSpPr>
            <a:spLocks noGrp="1" noChangeArrowheads="1"/>
          </p:cNvSpPr>
          <p:nvPr>
            <p:ph idx="1"/>
          </p:nvPr>
        </p:nvSpPr>
        <p:spPr>
          <a:xfrm>
            <a:off x="250825" y="548680"/>
            <a:ext cx="8713663" cy="5184576"/>
          </a:xfrm>
        </p:spPr>
        <p:txBody>
          <a:bodyPr/>
          <a:lstStyle/>
          <a:p>
            <a:pPr marL="0" indent="0">
              <a:buFont typeface="Arial" panose="020B0604020202020204" pitchFamily="34" charset="0"/>
              <a:buNone/>
            </a:pPr>
            <a:r>
              <a:rPr lang="en-US" sz="900" dirty="0" err="1"/>
              <a:t>Alashek</a:t>
            </a:r>
            <a:r>
              <a:rPr lang="en-US" sz="900" dirty="0"/>
              <a:t>, W.A. et al., 2024. Satisfaction with telemedicine use during COVID-19 pandemic in the UK: a systematic review. </a:t>
            </a:r>
            <a:r>
              <a:rPr lang="en-US" sz="900" i="1" dirty="0"/>
              <a:t>Libyan Journal of Medicine</a:t>
            </a:r>
            <a:r>
              <a:rPr lang="en-US" sz="900" dirty="0"/>
              <a:t>, 19(1), p.2301829. </a:t>
            </a:r>
            <a:r>
              <a:rPr lang="en-US" sz="900" dirty="0">
                <a:hlinkClick r:id="rId2"/>
              </a:rPr>
              <a:t>https://doi.org/10.1080/19932820.2024.2301829</a:t>
            </a:r>
            <a:r>
              <a:rPr lang="en-US" sz="900" dirty="0"/>
              <a:t>.</a:t>
            </a:r>
          </a:p>
          <a:p>
            <a:pPr marL="0" indent="0">
              <a:buFont typeface="Arial" panose="020B0604020202020204" pitchFamily="34" charset="0"/>
              <a:buNone/>
            </a:pPr>
            <a:r>
              <a:rPr lang="en-US" sz="900" dirty="0"/>
              <a:t>Allcock, J.A. et al., 2024. Landscape of digital technologies used in the National Health Service in England: content analysis. </a:t>
            </a:r>
            <a:r>
              <a:rPr lang="en-US" sz="900" i="1" dirty="0"/>
              <a:t>JMIR Formative Research</a:t>
            </a:r>
            <a:r>
              <a:rPr lang="en-US" sz="900" dirty="0"/>
              <a:t>, 8, e51859. </a:t>
            </a:r>
            <a:r>
              <a:rPr lang="en-US" sz="900" dirty="0">
                <a:hlinkClick r:id="rId3"/>
              </a:rPr>
              <a:t>https://doi.org/10.2196/51859</a:t>
            </a:r>
            <a:r>
              <a:rPr lang="en-US" sz="900" dirty="0"/>
              <a:t>.</a:t>
            </a:r>
          </a:p>
          <a:p>
            <a:pPr marL="0" indent="0">
              <a:buFont typeface="Arial" panose="020B0604020202020204" pitchFamily="34" charset="0"/>
              <a:buNone/>
            </a:pPr>
            <a:r>
              <a:rPr lang="en-US" sz="900" dirty="0"/>
              <a:t>Campbell, K. et al., 2023. The impact of virtual consultations on the quality of primary care: systematic review. </a:t>
            </a:r>
            <a:r>
              <a:rPr lang="en-US" sz="900" i="1" dirty="0"/>
              <a:t>Journal of Medical Internet Research</a:t>
            </a:r>
            <a:r>
              <a:rPr lang="en-US" sz="900" dirty="0"/>
              <a:t>, 25, e42091. </a:t>
            </a:r>
            <a:r>
              <a:rPr lang="en-US" sz="900" dirty="0">
                <a:hlinkClick r:id="rId4"/>
              </a:rPr>
              <a:t>https://doi.org/10.2196/42091</a:t>
            </a:r>
            <a:r>
              <a:rPr lang="en-US" sz="900" dirty="0"/>
              <a:t>.</a:t>
            </a:r>
          </a:p>
          <a:p>
            <a:pPr marL="0" indent="0">
              <a:buFont typeface="Arial" panose="020B0604020202020204" pitchFamily="34" charset="0"/>
              <a:buNone/>
            </a:pPr>
            <a:r>
              <a:rPr lang="en-US" sz="900" dirty="0"/>
              <a:t>Chaloner, C. et al., 2025. What is the impact of a shift to remote consultations? A qualitative interview study in primary and secondary healthcare. </a:t>
            </a:r>
            <a:r>
              <a:rPr lang="en-US" sz="900" i="1" dirty="0"/>
              <a:t>BMJ Open</a:t>
            </a:r>
            <a:r>
              <a:rPr lang="en-US" sz="900" dirty="0"/>
              <a:t>, 15(6), e097633. </a:t>
            </a:r>
            <a:r>
              <a:rPr lang="en-US" sz="900" dirty="0">
                <a:hlinkClick r:id="rId5"/>
              </a:rPr>
              <a:t>https://doi.org/10.1136/bmjopen-2024-097633</a:t>
            </a:r>
            <a:r>
              <a:rPr lang="en-US" sz="900" dirty="0"/>
              <a:t>.</a:t>
            </a:r>
          </a:p>
          <a:p>
            <a:pPr marL="0" indent="0">
              <a:buFont typeface="Arial" panose="020B0604020202020204" pitchFamily="34" charset="0"/>
              <a:buNone/>
            </a:pPr>
            <a:r>
              <a:rPr lang="en-US" sz="900" dirty="0"/>
              <a:t>Eddison, N. et al., 2022. The potential impact of allied health professional telehealth consultations on health inequities and the burden of treatment. </a:t>
            </a:r>
            <a:r>
              <a:rPr lang="en-US" sz="900" i="1" dirty="0"/>
              <a:t>International Journal for Equity in Health</a:t>
            </a:r>
            <a:r>
              <a:rPr lang="en-US" sz="900" dirty="0"/>
              <a:t>, 21(1), 91. </a:t>
            </a:r>
            <a:r>
              <a:rPr lang="en-US" sz="900" dirty="0">
                <a:hlinkClick r:id="rId6"/>
              </a:rPr>
              <a:t>https://doi.org/10.1186/s12939-022-01689-2</a:t>
            </a:r>
            <a:r>
              <a:rPr lang="en-US" sz="900" dirty="0"/>
              <a:t>.</a:t>
            </a:r>
          </a:p>
          <a:p>
            <a:pPr marL="0" indent="0">
              <a:buFont typeface="Arial" panose="020B0604020202020204" pitchFamily="34" charset="0"/>
              <a:buNone/>
            </a:pPr>
            <a:r>
              <a:rPr lang="en-US" sz="900" dirty="0"/>
              <a:t>Ge, X. et al., 2024. The use of online consultation systems and patient experience of primary care: cross-sectional analysis using the General Practice Patient Survey. </a:t>
            </a:r>
            <a:r>
              <a:rPr lang="en-US" sz="900" i="1" dirty="0"/>
              <a:t>Journal of Medical Internet Research</a:t>
            </a:r>
            <a:r>
              <a:rPr lang="en-US" sz="900" dirty="0"/>
              <a:t>, 26, e51272. </a:t>
            </a:r>
            <a:r>
              <a:rPr lang="en-US" sz="900" dirty="0">
                <a:hlinkClick r:id="rId7"/>
              </a:rPr>
              <a:t>https://doi.org/10.2196/51272</a:t>
            </a:r>
            <a:r>
              <a:rPr lang="en-US" sz="900" dirty="0"/>
              <a:t>.</a:t>
            </a:r>
          </a:p>
          <a:p>
            <a:pPr marL="0" indent="0">
              <a:buFont typeface="Arial" panose="020B0604020202020204" pitchFamily="34" charset="0"/>
              <a:buNone/>
            </a:pPr>
            <a:r>
              <a:rPr lang="en-US" sz="900" dirty="0" err="1"/>
              <a:t>Gobburi</a:t>
            </a:r>
            <a:r>
              <a:rPr lang="en-US" sz="900" dirty="0"/>
              <a:t>, R.K., 2025. Telemedicine use in rural areas of the United Kingdom to improve access to healthcare facilities: a review of current evidence. </a:t>
            </a:r>
            <a:r>
              <a:rPr lang="en-US" sz="900" i="1" dirty="0"/>
              <a:t>Telemedicine Reports</a:t>
            </a:r>
            <a:r>
              <a:rPr lang="en-US" sz="900" dirty="0"/>
              <a:t>, 6(1), pp.1-12. </a:t>
            </a:r>
            <a:r>
              <a:rPr lang="en-US" sz="900" dirty="0">
                <a:hlinkClick r:id="rId8"/>
              </a:rPr>
              <a:t>https://doi.org/10.1089/tmr.2025.0005</a:t>
            </a:r>
            <a:r>
              <a:rPr lang="en-US" sz="900" dirty="0"/>
              <a:t>.</a:t>
            </a:r>
          </a:p>
          <a:p>
            <a:pPr marL="0" indent="0">
              <a:buFont typeface="Arial" panose="020B0604020202020204" pitchFamily="34" charset="0"/>
              <a:buNone/>
            </a:pPr>
            <a:r>
              <a:rPr lang="en-US" sz="900" dirty="0"/>
              <a:t>Green, N. et al., 2026. The impact of telehealth videoconferencing on the healthcare work system: designing for sustained practice. </a:t>
            </a:r>
            <a:r>
              <a:rPr lang="en-US" sz="900" i="1" dirty="0"/>
              <a:t>Applied Ergonomics</a:t>
            </a:r>
            <a:r>
              <a:rPr lang="en-US" sz="900" dirty="0"/>
              <a:t>, 120, 104367. </a:t>
            </a:r>
            <a:r>
              <a:rPr lang="en-US" sz="900" dirty="0">
                <a:hlinkClick r:id="rId9"/>
              </a:rPr>
              <a:t>https://doi.org/10.1016/j.apergo.2025.104367</a:t>
            </a:r>
            <a:r>
              <a:rPr lang="en-US" sz="900" dirty="0"/>
              <a:t>.</a:t>
            </a:r>
          </a:p>
          <a:p>
            <a:pPr marL="0" indent="0">
              <a:buFont typeface="Arial" panose="020B0604020202020204" pitchFamily="34" charset="0"/>
              <a:buNone/>
            </a:pPr>
            <a:r>
              <a:rPr lang="en-US" sz="900" dirty="0"/>
              <a:t>Hewitt, R.M. et al., 2023. A UK online survey exploring patient perspectives of remote consultations for managing psoriasis and psoriatic arthritis during the SARS-CoV-2 pandemic. </a:t>
            </a:r>
            <a:r>
              <a:rPr lang="en-US" sz="900" i="1" dirty="0"/>
              <a:t>Psychology, Health &amp; Medicine</a:t>
            </a:r>
            <a:r>
              <a:rPr lang="en-US" sz="900" dirty="0"/>
              <a:t>, 28(5), pp.1285-1294. </a:t>
            </a:r>
            <a:r>
              <a:rPr lang="en-US" sz="900" dirty="0">
                <a:hlinkClick r:id="rId10"/>
              </a:rPr>
              <a:t>https://doi.org/10.1080/13548506.2022.2104883</a:t>
            </a:r>
            <a:r>
              <a:rPr lang="en-US" sz="900" dirty="0"/>
              <a:t>.</a:t>
            </a:r>
          </a:p>
          <a:p>
            <a:pPr marL="0" indent="0">
              <a:buFont typeface="Arial" panose="020B0604020202020204" pitchFamily="34" charset="0"/>
              <a:buNone/>
            </a:pPr>
            <a:r>
              <a:rPr lang="en-US" sz="900" dirty="0" err="1"/>
              <a:t>Jerjes</a:t>
            </a:r>
            <a:r>
              <a:rPr lang="en-US" sz="900" dirty="0"/>
              <a:t>, W. et al., 2024. Telemedicine in the post-COVID era: balancing accessibility, equity, and sustainability in primary healthcare. </a:t>
            </a:r>
            <a:r>
              <a:rPr lang="en-US" sz="900" i="1" dirty="0"/>
              <a:t>Frontiers in Digital Health</a:t>
            </a:r>
            <a:r>
              <a:rPr lang="en-US" sz="900" dirty="0"/>
              <a:t>, 6, 1432871. </a:t>
            </a:r>
            <a:r>
              <a:rPr lang="en-US" sz="900" dirty="0">
                <a:hlinkClick r:id="rId11"/>
              </a:rPr>
              <a:t>https://doi.org/10.3389/fdgth.2024.1432871</a:t>
            </a:r>
            <a:r>
              <a:rPr lang="en-US" sz="900" dirty="0"/>
              <a:t>.</a:t>
            </a:r>
          </a:p>
          <a:p>
            <a:pPr marL="0" indent="0">
              <a:buFont typeface="Arial" panose="020B0604020202020204" pitchFamily="34" charset="0"/>
              <a:buNone/>
            </a:pPr>
            <a:r>
              <a:rPr lang="en-US" sz="900" dirty="0" err="1"/>
              <a:t>Jerjes</a:t>
            </a:r>
            <a:r>
              <a:rPr lang="en-US" sz="900" dirty="0"/>
              <a:t>, W. et al., 2025. Transforming GP training in the UK: the lasting impact of COVID-19 on telehealth and hybrid care models. </a:t>
            </a:r>
            <a:r>
              <a:rPr lang="en-US" sz="900" i="1" dirty="0"/>
              <a:t>Frontiers in Medicine</a:t>
            </a:r>
            <a:r>
              <a:rPr lang="en-US" sz="900" dirty="0"/>
              <a:t>, 12, 1595937. </a:t>
            </a:r>
            <a:r>
              <a:rPr lang="en-US" sz="900" dirty="0">
                <a:hlinkClick r:id="rId12"/>
              </a:rPr>
              <a:t>https://doi.org/10.3389/fmed.2025.1595937</a:t>
            </a:r>
            <a:r>
              <a:rPr lang="en-US" sz="900" dirty="0"/>
              <a:t>.</a:t>
            </a:r>
          </a:p>
          <a:p>
            <a:pPr marL="0" indent="0">
              <a:buFont typeface="Arial" panose="020B0604020202020204" pitchFamily="34" charset="0"/>
              <a:buNone/>
            </a:pPr>
            <a:r>
              <a:rPr lang="en-US" sz="900" dirty="0"/>
              <a:t>Ko, M. et al., 2025. Telehealth and people with disabilities in the United Kingdom: a scoping review. </a:t>
            </a:r>
            <a:r>
              <a:rPr lang="en-US" sz="900" i="1" dirty="0"/>
              <a:t>Disability and Health Journal</a:t>
            </a:r>
            <a:r>
              <a:rPr lang="en-US" sz="900" dirty="0"/>
              <a:t>. </a:t>
            </a:r>
            <a:r>
              <a:rPr lang="en-US" sz="900" dirty="0">
                <a:hlinkClick r:id="rId13"/>
              </a:rPr>
              <a:t>https://doi.org/10.1016/j.dhjo.2025.101XXX</a:t>
            </a:r>
            <a:r>
              <a:rPr lang="en-US" sz="900" dirty="0"/>
              <a:t> (updated scoping review on barriers; PMC11860869).</a:t>
            </a:r>
          </a:p>
          <a:p>
            <a:pPr marL="0" indent="0">
              <a:buFont typeface="Arial" panose="020B0604020202020204" pitchFamily="34" charset="0"/>
              <a:buNone/>
            </a:pPr>
            <a:r>
              <a:rPr lang="en-US" sz="900" dirty="0"/>
              <a:t>Maita, K.C. et al., 2024. The impact of digital health solutions on bridging the health care gap in rural areas: a scoping review. </a:t>
            </a:r>
            <a:r>
              <a:rPr lang="en-US" sz="900" i="1" dirty="0"/>
              <a:t>Journal of Medical Internet Research</a:t>
            </a:r>
            <a:r>
              <a:rPr lang="en-US" sz="900" dirty="0"/>
              <a:t>, 26, e50662. </a:t>
            </a:r>
            <a:r>
              <a:rPr lang="en-US" sz="900" dirty="0">
                <a:hlinkClick r:id="rId14"/>
              </a:rPr>
              <a:t>https://doi.org/10.2196/50662</a:t>
            </a:r>
            <a:r>
              <a:rPr lang="en-US" sz="900" dirty="0"/>
              <a:t>.</a:t>
            </a:r>
          </a:p>
          <a:p>
            <a:pPr marL="0" indent="0">
              <a:buFont typeface="Arial" panose="020B0604020202020204" pitchFamily="34" charset="0"/>
              <a:buNone/>
            </a:pPr>
            <a:r>
              <a:rPr lang="en-US" sz="900" dirty="0"/>
              <a:t>NHS England, 2023. NHS Long Term Workforce Plan. Available at: </a:t>
            </a:r>
            <a:r>
              <a:rPr lang="en-US" sz="900" dirty="0">
                <a:hlinkClick r:id="rId15"/>
              </a:rPr>
              <a:t>https://www.england.nhs.uk/publication/nhs-long-term-workforce-plan/</a:t>
            </a:r>
            <a:r>
              <a:rPr lang="en-US" sz="900" dirty="0"/>
              <a:t> (Accessed: 22 February 2026).</a:t>
            </a:r>
          </a:p>
          <a:p>
            <a:pPr marL="0" indent="0">
              <a:buFont typeface="Arial" panose="020B0604020202020204" pitchFamily="34" charset="0"/>
              <a:buNone/>
            </a:pPr>
            <a:r>
              <a:rPr lang="en-US" sz="900" dirty="0"/>
              <a:t>Nuffield Trust, 2022. Digital health care across the UK: where are we now? Available at: </a:t>
            </a:r>
            <a:r>
              <a:rPr lang="en-US" sz="900" dirty="0">
                <a:hlinkClick r:id="rId16"/>
              </a:rPr>
              <a:t>https://www.nuffieldtrust.org.uk/resource/digital-health-care-across-the-uk-where-are-we-now</a:t>
            </a:r>
            <a:r>
              <a:rPr lang="en-US" sz="900" dirty="0"/>
              <a:t> (Accessed: 22 February 2026).</a:t>
            </a:r>
          </a:p>
          <a:p>
            <a:pPr marL="0" indent="0">
              <a:buFont typeface="Arial" panose="020B0604020202020204" pitchFamily="34" charset="0"/>
              <a:buNone/>
            </a:pPr>
            <a:r>
              <a:rPr lang="en-US" sz="900" dirty="0"/>
              <a:t>Shah, S.A. et al., 2025. Impact of COVID-19 pandemic on elective care backlog trends, recovery efforts, and capacity needs to address backlogs in Scotland (2013–2023). </a:t>
            </a:r>
            <a:r>
              <a:rPr lang="en-US" sz="900" i="1" dirty="0"/>
              <a:t>The Lancet Regional Health - Europe</a:t>
            </a:r>
            <a:r>
              <a:rPr lang="en-US" sz="900" dirty="0"/>
              <a:t>, 40, 100895. </a:t>
            </a:r>
            <a:r>
              <a:rPr lang="en-US" sz="900" dirty="0">
                <a:hlinkClick r:id="rId17"/>
              </a:rPr>
              <a:t>https://doi.org/10.1016/j.lanepe.2024.100895</a:t>
            </a:r>
            <a:r>
              <a:rPr lang="en-US" sz="900" dirty="0"/>
              <a:t>.</a:t>
            </a:r>
          </a:p>
          <a:p>
            <a:pPr marL="0" indent="0">
              <a:buFont typeface="Arial" panose="020B0604020202020204" pitchFamily="34" charset="0"/>
              <a:buNone/>
            </a:pPr>
            <a:r>
              <a:rPr lang="en-US" sz="900" dirty="0"/>
              <a:t>Warmoth, K. et al., 2023. Using online consultations to facilitate health and social care delivery during COVID-19: an interview study of care home staff. </a:t>
            </a:r>
            <a:r>
              <a:rPr lang="en-US" sz="900" i="1" dirty="0"/>
              <a:t>Journal of Long-Term Care</a:t>
            </a:r>
            <a:r>
              <a:rPr lang="en-US" sz="900" dirty="0"/>
              <a:t>, pp.102-111. </a:t>
            </a:r>
            <a:r>
              <a:rPr lang="en-US" sz="900" dirty="0">
                <a:hlinkClick r:id="rId18"/>
              </a:rPr>
              <a:t>https://doi.org/10.31389/jltc.184</a:t>
            </a:r>
            <a:r>
              <a:rPr lang="en-US" sz="900" dirty="0"/>
              <a:t>.</a:t>
            </a:r>
            <a:endParaRPr lang="en-GB" altLang="en-US" sz="900" dirty="0"/>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63C27F-CE42-4B40-90D4-3C3854C7D392}">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303dbf9b-b85b-46a0-94f1-894078c07ecd"/>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Crop</Template>
  <TotalTime>2470</TotalTime>
  <Words>1995</Words>
  <Application>Microsoft Office PowerPoint</Application>
  <PresentationFormat>On-screen Show (4:3)</PresentationFormat>
  <Paragraphs>111</Paragraphs>
  <Slides>12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Myriad Pro</vt:lpstr>
      <vt:lpstr>20140311PresentationUWTSDTemplate</vt:lpstr>
      <vt:lpstr>Student name: Mary O Leigh Student ID: 2327314 Module Name: Digital Transformation in the Health and Care Professions Module Code: (BMHP6026) Lecture Name: Muhammed Khan   Component 2 Assessment</vt:lpstr>
      <vt:lpstr>Table of Contents</vt:lpstr>
      <vt:lpstr>Use of AI Acknowledgement</vt:lpstr>
      <vt:lpstr>Introduction</vt:lpstr>
      <vt:lpstr>Impact on Workforce</vt:lpstr>
      <vt:lpstr>Impact on service delivery </vt:lpstr>
      <vt:lpstr>Impact on patients </vt:lpstr>
      <vt:lpstr>Impact on community </vt:lpstr>
      <vt:lpstr>Challenges of the innovation</vt:lpstr>
      <vt:lpstr>Recommendations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Defining and Classifying Groups</dc:title>
  <dc:creator>Rebecca Stewart</dc:creator>
  <cp:lastModifiedBy>Mary O Osamudiamen Leigh</cp:lastModifiedBy>
  <cp:revision>203</cp:revision>
  <cp:lastPrinted>2021-01-18T19:39:53Z</cp:lastPrinted>
  <dcterms:created xsi:type="dcterms:W3CDTF">2020-06-13T21:56:47Z</dcterms:created>
  <dcterms:modified xsi:type="dcterms:W3CDTF">2026-04-09T20:11:36Z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haredWithUsers">
    <vt:lpwstr>352;#Alison Harding;#2520;#Rachel Bendall;#2266;#Ruth Groff</vt:lpwstr>
  </property>
</Properties>
</file>