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3"/>
  </p:notesMasterIdLst>
  <p:sldIdLst>
    <p:sldId id="276" r:id="rId2"/>
    <p:sldId id="315" r:id="rId3"/>
    <p:sldId id="257" r:id="rId4"/>
    <p:sldId id="258" r:id="rId5"/>
    <p:sldId id="285" r:id="rId6"/>
    <p:sldId id="259" r:id="rId7"/>
    <p:sldId id="284" r:id="rId8"/>
    <p:sldId id="272" r:id="rId9"/>
    <p:sldId id="266" r:id="rId10"/>
    <p:sldId id="267" r:id="rId11"/>
    <p:sldId id="268" r:id="rId12"/>
    <p:sldId id="269" r:id="rId13"/>
    <p:sldId id="270" r:id="rId14"/>
    <p:sldId id="271" r:id="rId15"/>
    <p:sldId id="265" r:id="rId16"/>
    <p:sldId id="274" r:id="rId17"/>
    <p:sldId id="277" r:id="rId18"/>
    <p:sldId id="275" r:id="rId19"/>
    <p:sldId id="278" r:id="rId20"/>
    <p:sldId id="287" r:id="rId21"/>
    <p:sldId id="289" r:id="rId22"/>
  </p:sldIdLst>
  <p:sldSz cx="18288000" cy="10287000"/>
  <p:notesSz cx="6858000" cy="9144000"/>
  <p:embeddedFontLst>
    <p:embeddedFont>
      <p:font typeface="Glacial Indifference Bold Italics" panose="020B0604020202020204" charset="0"/>
      <p:regular r:id="rId24"/>
    </p:embeddedFont>
    <p:embeddedFont>
      <p:font typeface="Montserrat" panose="00000500000000000000" pitchFamily="2" charset="0"/>
      <p:regular r:id="rId25"/>
      <p:bold r:id="rId26"/>
      <p:italic r:id="rId27"/>
      <p:boldItalic r:id="rId28"/>
    </p:embeddedFont>
    <p:embeddedFont>
      <p:font typeface="Trebuchet MS" panose="020B0603020202020204" pitchFamily="34" charset="0"/>
      <p:regular r:id="rId29"/>
      <p:bold r:id="rId30"/>
      <p:italic r:id="rId31"/>
      <p:boldItalic r:id="rId3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64675" autoAdjust="0"/>
  </p:normalViewPr>
  <p:slideViewPr>
    <p:cSldViewPr>
      <p:cViewPr varScale="1">
        <p:scale>
          <a:sx n="45" d="100"/>
          <a:sy n="45" d="100"/>
        </p:scale>
        <p:origin x="1242"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3.fntdata"/><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2.fntdata"/><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fntdata"/><Relationship Id="rId32" Type="http://schemas.openxmlformats.org/officeDocument/2006/relationships/font" Target="fonts/font9.fntdata"/><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font" Target="fonts/font5.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4.fntdata"/><Relationship Id="rId30" Type="http://schemas.openxmlformats.org/officeDocument/2006/relationships/font" Target="fonts/font7.fntdata"/><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EBBE8D78-A078-4DBC-8848-CE30C0299687}"/>
    <pc:docChg chg="modSld">
      <pc:chgData name="Jonathan Wyatt" userId="c3e1212f-7374-4739-8e9f-f13855138211" providerId="ADAL" clId="{EBBE8D78-A078-4DBC-8848-CE30C0299687}" dt="2026-04-20T09:21:11.245" v="3" actId="20577"/>
      <pc:docMkLst>
        <pc:docMk/>
      </pc:docMkLst>
      <pc:sldChg chg="modSp mod">
        <pc:chgData name="Jonathan Wyatt" userId="c3e1212f-7374-4739-8e9f-f13855138211" providerId="ADAL" clId="{EBBE8D78-A078-4DBC-8848-CE30C0299687}" dt="2026-04-20T09:21:11.245" v="3" actId="20577"/>
        <pc:sldMkLst>
          <pc:docMk/>
          <pc:sldMk cId="2732104443" sldId="315"/>
        </pc:sldMkLst>
        <pc:spChg chg="mod">
          <ac:chgData name="Jonathan Wyatt" userId="c3e1212f-7374-4739-8e9f-f13855138211" providerId="ADAL" clId="{EBBE8D78-A078-4DBC-8848-CE30C0299687}" dt="2026-04-20T09:21:11.245" v="3" actId="20577"/>
          <ac:spMkLst>
            <pc:docMk/>
            <pc:sldMk cId="2732104443" sldId="315"/>
            <ac:spMk id="2" creationId="{D85B309C-B61E-E957-1A36-728280F7FEC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7B209E-6AD2-40BD-8786-44C631FA49FA}" type="datetimeFigureOut">
              <a:rPr lang="en-GB" smtClean="0"/>
              <a:t>20/04/2026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D398EC-CF31-4542-9206-7AF9B41FD563}" type="slidenum">
              <a:rPr lang="en-GB" smtClean="0"/>
              <a:t>‹#›</a:t>
            </a:fld>
            <a:endParaRPr lang="en-GB"/>
          </a:p>
        </p:txBody>
      </p:sp>
    </p:spTree>
    <p:extLst>
      <p:ext uri="{BB962C8B-B14F-4D97-AF65-F5344CB8AC3E}">
        <p14:creationId xmlns:p14="http://schemas.microsoft.com/office/powerpoint/2010/main" val="2407839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D398EC-CF31-4542-9206-7AF9B41FD563}" type="slidenum">
              <a:rPr lang="en-GB" smtClean="0"/>
              <a:t>1</a:t>
            </a:fld>
            <a:endParaRPr lang="en-GB"/>
          </a:p>
        </p:txBody>
      </p:sp>
    </p:spTree>
    <p:extLst>
      <p:ext uri="{BB962C8B-B14F-4D97-AF65-F5344CB8AC3E}">
        <p14:creationId xmlns:p14="http://schemas.microsoft.com/office/powerpoint/2010/main" val="40659447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D398EC-CF31-4542-9206-7AF9B41FD563}" type="slidenum">
              <a:rPr lang="en-GB" smtClean="0"/>
              <a:t>3</a:t>
            </a:fld>
            <a:endParaRPr lang="en-GB"/>
          </a:p>
        </p:txBody>
      </p:sp>
    </p:spTree>
    <p:extLst>
      <p:ext uri="{BB962C8B-B14F-4D97-AF65-F5344CB8AC3E}">
        <p14:creationId xmlns:p14="http://schemas.microsoft.com/office/powerpoint/2010/main" val="39201199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D398EC-CF31-4542-9206-7AF9B41FD563}" type="slidenum">
              <a:rPr lang="en-GB" smtClean="0"/>
              <a:t>4</a:t>
            </a:fld>
            <a:endParaRPr lang="en-GB"/>
          </a:p>
        </p:txBody>
      </p:sp>
    </p:spTree>
    <p:extLst>
      <p:ext uri="{BB962C8B-B14F-4D97-AF65-F5344CB8AC3E}">
        <p14:creationId xmlns:p14="http://schemas.microsoft.com/office/powerpoint/2010/main" val="491908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C960D3-24EB-4DD2-7429-FD07CFC965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162F89-19B7-F649-2B80-F46346CE2C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662901-FBFA-33AE-EF39-53701015D0E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ABD3D6D4-B1CA-8BB0-3597-5B36627B27ED}"/>
              </a:ext>
            </a:extLst>
          </p:cNvPr>
          <p:cNvSpPr>
            <a:spLocks noGrp="1"/>
          </p:cNvSpPr>
          <p:nvPr>
            <p:ph type="sldNum" sz="quarter" idx="5"/>
          </p:nvPr>
        </p:nvSpPr>
        <p:spPr/>
        <p:txBody>
          <a:bodyPr/>
          <a:lstStyle/>
          <a:p>
            <a:fld id="{DDD398EC-CF31-4542-9206-7AF9B41FD563}" type="slidenum">
              <a:rPr lang="en-GB" smtClean="0"/>
              <a:t>5</a:t>
            </a:fld>
            <a:endParaRPr lang="en-GB"/>
          </a:p>
        </p:txBody>
      </p:sp>
    </p:spTree>
    <p:extLst>
      <p:ext uri="{BB962C8B-B14F-4D97-AF65-F5344CB8AC3E}">
        <p14:creationId xmlns:p14="http://schemas.microsoft.com/office/powerpoint/2010/main" val="4058229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DD398EC-CF31-4542-9206-7AF9B41FD563}" type="slidenum">
              <a:rPr lang="en-GB" smtClean="0"/>
              <a:t>6</a:t>
            </a:fld>
            <a:endParaRPr lang="en-GB"/>
          </a:p>
        </p:txBody>
      </p:sp>
    </p:spTree>
    <p:extLst>
      <p:ext uri="{BB962C8B-B14F-4D97-AF65-F5344CB8AC3E}">
        <p14:creationId xmlns:p14="http://schemas.microsoft.com/office/powerpoint/2010/main" val="27250943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34D07C-641E-537B-5AA3-55E20A8E44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E0DBB9-63C2-F435-C998-4250F86A07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DB9131-E084-B515-0E29-8722785D098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p:txBody>
      </p:sp>
      <p:sp>
        <p:nvSpPr>
          <p:cNvPr id="4" name="Slide Number Placeholder 3">
            <a:extLst>
              <a:ext uri="{FF2B5EF4-FFF2-40B4-BE49-F238E27FC236}">
                <a16:creationId xmlns:a16="http://schemas.microsoft.com/office/drawing/2014/main" id="{3B1089BC-4285-BBF8-88E0-C2AB02B7F6A1}"/>
              </a:ext>
            </a:extLst>
          </p:cNvPr>
          <p:cNvSpPr>
            <a:spLocks noGrp="1"/>
          </p:cNvSpPr>
          <p:nvPr>
            <p:ph type="sldNum" sz="quarter" idx="5"/>
          </p:nvPr>
        </p:nvSpPr>
        <p:spPr/>
        <p:txBody>
          <a:bodyPr/>
          <a:lstStyle/>
          <a:p>
            <a:fld id="{DDD398EC-CF31-4542-9206-7AF9B41FD563}" type="slidenum">
              <a:rPr lang="en-GB" smtClean="0"/>
              <a:t>7</a:t>
            </a:fld>
            <a:endParaRPr lang="en-GB"/>
          </a:p>
        </p:txBody>
      </p:sp>
    </p:spTree>
    <p:extLst>
      <p:ext uri="{BB962C8B-B14F-4D97-AF65-F5344CB8AC3E}">
        <p14:creationId xmlns:p14="http://schemas.microsoft.com/office/powerpoint/2010/main" val="26159624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D398EC-CF31-4542-9206-7AF9B41FD563}" type="slidenum">
              <a:rPr lang="en-GB" smtClean="0"/>
              <a:t>8</a:t>
            </a:fld>
            <a:endParaRPr lang="en-GB"/>
          </a:p>
        </p:txBody>
      </p:sp>
    </p:spTree>
    <p:extLst>
      <p:ext uri="{BB962C8B-B14F-4D97-AF65-F5344CB8AC3E}">
        <p14:creationId xmlns:p14="http://schemas.microsoft.com/office/powerpoint/2010/main" val="6923593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DD398EC-CF31-4542-9206-7AF9B41FD563}" type="slidenum">
              <a:rPr lang="en-GB" smtClean="0"/>
              <a:t>9</a:t>
            </a:fld>
            <a:endParaRPr lang="en-GB"/>
          </a:p>
        </p:txBody>
      </p:sp>
    </p:spTree>
    <p:extLst>
      <p:ext uri="{BB962C8B-B14F-4D97-AF65-F5344CB8AC3E}">
        <p14:creationId xmlns:p14="http://schemas.microsoft.com/office/powerpoint/2010/main" val="15791831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GB" dirty="0"/>
          </a:p>
        </p:txBody>
      </p:sp>
      <p:sp>
        <p:nvSpPr>
          <p:cNvPr id="4" name="Slide Number Placeholder 3"/>
          <p:cNvSpPr>
            <a:spLocks noGrp="1"/>
          </p:cNvSpPr>
          <p:nvPr>
            <p:ph type="sldNum" sz="quarter" idx="5"/>
          </p:nvPr>
        </p:nvSpPr>
        <p:spPr/>
        <p:txBody>
          <a:bodyPr/>
          <a:lstStyle/>
          <a:p>
            <a:fld id="{DDD398EC-CF31-4542-9206-7AF9B41FD563}" type="slidenum">
              <a:rPr lang="en-GB" smtClean="0"/>
              <a:t>10</a:t>
            </a:fld>
            <a:endParaRPr lang="en-GB"/>
          </a:p>
        </p:txBody>
      </p:sp>
    </p:spTree>
    <p:extLst>
      <p:ext uri="{BB962C8B-B14F-4D97-AF65-F5344CB8AC3E}">
        <p14:creationId xmlns:p14="http://schemas.microsoft.com/office/powerpoint/2010/main" val="32703522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DD398EC-CF31-4542-9206-7AF9B41FD563}" type="slidenum">
              <a:rPr lang="en-GB" smtClean="0"/>
              <a:t>11</a:t>
            </a:fld>
            <a:endParaRPr lang="en-GB"/>
          </a:p>
        </p:txBody>
      </p:sp>
    </p:spTree>
    <p:extLst>
      <p:ext uri="{BB962C8B-B14F-4D97-AF65-F5344CB8AC3E}">
        <p14:creationId xmlns:p14="http://schemas.microsoft.com/office/powerpoint/2010/main" val="18540444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D398EC-CF31-4542-9206-7AF9B41FD563}" type="slidenum">
              <a:rPr lang="en-GB" smtClean="0"/>
              <a:t>12</a:t>
            </a:fld>
            <a:endParaRPr lang="en-GB"/>
          </a:p>
        </p:txBody>
      </p:sp>
    </p:spTree>
    <p:extLst>
      <p:ext uri="{BB962C8B-B14F-4D97-AF65-F5344CB8AC3E}">
        <p14:creationId xmlns:p14="http://schemas.microsoft.com/office/powerpoint/2010/main" val="42557540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D398EC-CF31-4542-9206-7AF9B41FD563}" type="slidenum">
              <a:rPr lang="en-GB" smtClean="0"/>
              <a:t>13</a:t>
            </a:fld>
            <a:endParaRPr lang="en-GB"/>
          </a:p>
        </p:txBody>
      </p:sp>
    </p:spTree>
    <p:extLst>
      <p:ext uri="{BB962C8B-B14F-4D97-AF65-F5344CB8AC3E}">
        <p14:creationId xmlns:p14="http://schemas.microsoft.com/office/powerpoint/2010/main" val="21296790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a full example on Moodle. I would suggest opening this up and reading through it as it will give students a clear idea of what they should be aiming for. </a:t>
            </a:r>
          </a:p>
          <a:p>
            <a:endParaRPr lang="en-GB" dirty="0"/>
          </a:p>
        </p:txBody>
      </p:sp>
      <p:sp>
        <p:nvSpPr>
          <p:cNvPr id="4" name="Slide Number Placeholder 3"/>
          <p:cNvSpPr>
            <a:spLocks noGrp="1"/>
          </p:cNvSpPr>
          <p:nvPr>
            <p:ph type="sldNum" sz="quarter" idx="5"/>
          </p:nvPr>
        </p:nvSpPr>
        <p:spPr/>
        <p:txBody>
          <a:bodyPr/>
          <a:lstStyle/>
          <a:p>
            <a:fld id="{DDD398EC-CF31-4542-9206-7AF9B41FD563}" type="slidenum">
              <a:rPr lang="en-GB" smtClean="0"/>
              <a:t>14</a:t>
            </a:fld>
            <a:endParaRPr lang="en-GB"/>
          </a:p>
        </p:txBody>
      </p:sp>
    </p:spTree>
    <p:extLst>
      <p:ext uri="{BB962C8B-B14F-4D97-AF65-F5344CB8AC3E}">
        <p14:creationId xmlns:p14="http://schemas.microsoft.com/office/powerpoint/2010/main" val="18231562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GB" dirty="0"/>
          </a:p>
          <a:p>
            <a:pPr>
              <a:buNone/>
            </a:pPr>
            <a:endParaRPr lang="en-GB" dirty="0"/>
          </a:p>
        </p:txBody>
      </p:sp>
      <p:sp>
        <p:nvSpPr>
          <p:cNvPr id="4" name="Slide Number Placeholder 3"/>
          <p:cNvSpPr>
            <a:spLocks noGrp="1"/>
          </p:cNvSpPr>
          <p:nvPr>
            <p:ph type="sldNum" sz="quarter" idx="5"/>
          </p:nvPr>
        </p:nvSpPr>
        <p:spPr/>
        <p:txBody>
          <a:bodyPr/>
          <a:lstStyle/>
          <a:p>
            <a:fld id="{DDD398EC-CF31-4542-9206-7AF9B41FD563}" type="slidenum">
              <a:rPr lang="en-GB" smtClean="0"/>
              <a:t>15</a:t>
            </a:fld>
            <a:endParaRPr lang="en-GB"/>
          </a:p>
        </p:txBody>
      </p:sp>
    </p:spTree>
    <p:extLst>
      <p:ext uri="{BB962C8B-B14F-4D97-AF65-F5344CB8AC3E}">
        <p14:creationId xmlns:p14="http://schemas.microsoft.com/office/powerpoint/2010/main" val="24802709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GB" dirty="0"/>
          </a:p>
        </p:txBody>
      </p:sp>
      <p:sp>
        <p:nvSpPr>
          <p:cNvPr id="4" name="Slide Number Placeholder 3"/>
          <p:cNvSpPr>
            <a:spLocks noGrp="1"/>
          </p:cNvSpPr>
          <p:nvPr>
            <p:ph type="sldNum" sz="quarter" idx="5"/>
          </p:nvPr>
        </p:nvSpPr>
        <p:spPr/>
        <p:txBody>
          <a:bodyPr/>
          <a:lstStyle/>
          <a:p>
            <a:fld id="{DDD398EC-CF31-4542-9206-7AF9B41FD563}" type="slidenum">
              <a:rPr lang="en-GB" smtClean="0"/>
              <a:t>16</a:t>
            </a:fld>
            <a:endParaRPr lang="en-GB"/>
          </a:p>
        </p:txBody>
      </p:sp>
    </p:spTree>
    <p:extLst>
      <p:ext uri="{BB962C8B-B14F-4D97-AF65-F5344CB8AC3E}">
        <p14:creationId xmlns:p14="http://schemas.microsoft.com/office/powerpoint/2010/main" val="40096292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3DCD6A-3A8A-65DF-98FF-5002957427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60D5AE-0F65-EA5E-D727-2A35C3A2EA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03292C-C205-03C9-CD22-A4D7C8260BEE}"/>
              </a:ext>
            </a:extLst>
          </p:cNvPr>
          <p:cNvSpPr>
            <a:spLocks noGrp="1"/>
          </p:cNvSpPr>
          <p:nvPr>
            <p:ph type="body" idx="1"/>
          </p:nvPr>
        </p:nvSpPr>
        <p:spPr/>
        <p:txBody>
          <a:bodyPr/>
          <a:lstStyle/>
          <a:p>
            <a:pPr>
              <a:buNone/>
            </a:pPr>
            <a:endParaRPr lang="en-GB" dirty="0"/>
          </a:p>
        </p:txBody>
      </p:sp>
      <p:sp>
        <p:nvSpPr>
          <p:cNvPr id="4" name="Slide Number Placeholder 3">
            <a:extLst>
              <a:ext uri="{FF2B5EF4-FFF2-40B4-BE49-F238E27FC236}">
                <a16:creationId xmlns:a16="http://schemas.microsoft.com/office/drawing/2014/main" id="{E731F757-4D1F-596D-BF4D-96E8E2E2E4E5}"/>
              </a:ext>
            </a:extLst>
          </p:cNvPr>
          <p:cNvSpPr>
            <a:spLocks noGrp="1"/>
          </p:cNvSpPr>
          <p:nvPr>
            <p:ph type="sldNum" sz="quarter" idx="5"/>
          </p:nvPr>
        </p:nvSpPr>
        <p:spPr/>
        <p:txBody>
          <a:bodyPr/>
          <a:lstStyle/>
          <a:p>
            <a:fld id="{DDD398EC-CF31-4542-9206-7AF9B41FD563}" type="slidenum">
              <a:rPr lang="en-GB" smtClean="0"/>
              <a:t>17</a:t>
            </a:fld>
            <a:endParaRPr lang="en-GB"/>
          </a:p>
        </p:txBody>
      </p:sp>
    </p:spTree>
    <p:extLst>
      <p:ext uri="{BB962C8B-B14F-4D97-AF65-F5344CB8AC3E}">
        <p14:creationId xmlns:p14="http://schemas.microsoft.com/office/powerpoint/2010/main" val="11672098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2413E5-8B39-F5D2-071E-BF3B907F56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249C7B-0EE2-0CE8-2C4F-3376B8C010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63A389-AA49-BADE-6F20-5D8CCA8EC01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E50E834-39C9-B898-326D-C38BF0286886}"/>
              </a:ext>
            </a:extLst>
          </p:cNvPr>
          <p:cNvSpPr>
            <a:spLocks noGrp="1"/>
          </p:cNvSpPr>
          <p:nvPr>
            <p:ph type="sldNum" sz="quarter" idx="5"/>
          </p:nvPr>
        </p:nvSpPr>
        <p:spPr/>
        <p:txBody>
          <a:bodyPr/>
          <a:lstStyle/>
          <a:p>
            <a:fld id="{DDD398EC-CF31-4542-9206-7AF9B41FD563}" type="slidenum">
              <a:rPr lang="en-GB" smtClean="0"/>
              <a:t>18</a:t>
            </a:fld>
            <a:endParaRPr lang="en-GB"/>
          </a:p>
        </p:txBody>
      </p:sp>
    </p:spTree>
    <p:extLst>
      <p:ext uri="{BB962C8B-B14F-4D97-AF65-F5344CB8AC3E}">
        <p14:creationId xmlns:p14="http://schemas.microsoft.com/office/powerpoint/2010/main" val="21179781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DDD398EC-CF31-4542-9206-7AF9B41FD563}" type="slidenum">
              <a:rPr lang="en-GB" smtClean="0"/>
              <a:t>19</a:t>
            </a:fld>
            <a:endParaRPr lang="en-GB"/>
          </a:p>
        </p:txBody>
      </p:sp>
    </p:spTree>
    <p:extLst>
      <p:ext uri="{BB962C8B-B14F-4D97-AF65-F5344CB8AC3E}">
        <p14:creationId xmlns:p14="http://schemas.microsoft.com/office/powerpoint/2010/main" val="9111916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F3C306-BC04-921F-34E1-D115A3ACF3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20E657-A4E4-265F-A55D-6F2A8A2405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842C79-DA78-63F3-653B-37DA6E998C5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3A2577-B24F-D99F-3AB2-6E1E1F259DB9}"/>
              </a:ext>
            </a:extLst>
          </p:cNvPr>
          <p:cNvSpPr>
            <a:spLocks noGrp="1"/>
          </p:cNvSpPr>
          <p:nvPr>
            <p:ph type="sldNum" sz="quarter" idx="5"/>
          </p:nvPr>
        </p:nvSpPr>
        <p:spPr/>
        <p:txBody>
          <a:bodyPr/>
          <a:lstStyle/>
          <a:p>
            <a:fld id="{DDD398EC-CF31-4542-9206-7AF9B41FD563}" type="slidenum">
              <a:rPr lang="en-GB" smtClean="0"/>
              <a:t>20</a:t>
            </a:fld>
            <a:endParaRPr lang="en-GB"/>
          </a:p>
        </p:txBody>
      </p:sp>
    </p:spTree>
    <p:extLst>
      <p:ext uri="{BB962C8B-B14F-4D97-AF65-F5344CB8AC3E}">
        <p14:creationId xmlns:p14="http://schemas.microsoft.com/office/powerpoint/2010/main" val="11253555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8DEFD3-7349-8D8B-F78F-A30BFD75C1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19C07E-23A0-3D34-7AFB-22ADFC57ED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7E4766-8B62-DE08-43C9-87C307C4D00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4D2C88C-3377-A4F3-45C0-7AD084A4CD70}"/>
              </a:ext>
            </a:extLst>
          </p:cNvPr>
          <p:cNvSpPr>
            <a:spLocks noGrp="1"/>
          </p:cNvSpPr>
          <p:nvPr>
            <p:ph type="sldNum" sz="quarter" idx="5"/>
          </p:nvPr>
        </p:nvSpPr>
        <p:spPr/>
        <p:txBody>
          <a:bodyPr/>
          <a:lstStyle/>
          <a:p>
            <a:fld id="{DDD398EC-CF31-4542-9206-7AF9B41FD563}" type="slidenum">
              <a:rPr lang="en-GB" smtClean="0"/>
              <a:t>21</a:t>
            </a:fld>
            <a:endParaRPr lang="en-GB"/>
          </a:p>
        </p:txBody>
      </p:sp>
    </p:spTree>
    <p:extLst>
      <p:ext uri="{BB962C8B-B14F-4D97-AF65-F5344CB8AC3E}">
        <p14:creationId xmlns:p14="http://schemas.microsoft.com/office/powerpoint/2010/main" val="12086262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4/20/2026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sv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B94D608E-E00E-F6AD-C47B-A29363902C9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F750A8B-FCFE-2E67-04CD-4DDE9AB19EB6}"/>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41EB70BE-8FBF-6F31-0C1C-155476DEDEEB}"/>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4"/>
            <a:stretch>
              <a:fillRect/>
            </a:stretch>
          </a:blipFill>
        </p:spPr>
        <p:txBody>
          <a:bodyPr/>
          <a:lstStyle/>
          <a:p>
            <a:endParaRPr lang="en-GB"/>
          </a:p>
        </p:txBody>
      </p:sp>
      <p:sp>
        <p:nvSpPr>
          <p:cNvPr id="14" name="TextBox 14">
            <a:extLst>
              <a:ext uri="{FF2B5EF4-FFF2-40B4-BE49-F238E27FC236}">
                <a16:creationId xmlns:a16="http://schemas.microsoft.com/office/drawing/2014/main" id="{D7BB864F-8748-2E21-BC4C-BBF44326FBFE}"/>
              </a:ext>
            </a:extLst>
          </p:cNvPr>
          <p:cNvSpPr txBox="1"/>
          <p:nvPr/>
        </p:nvSpPr>
        <p:spPr>
          <a:xfrm rot="5400000">
            <a:off x="15979160" y="1710490"/>
            <a:ext cx="1291800" cy="704774"/>
          </a:xfrm>
          <a:prstGeom prst="rect">
            <a:avLst/>
          </a:prstGeom>
        </p:spPr>
        <p:txBody>
          <a:bodyPr lIns="0" tIns="0" rIns="0" bIns="0" rtlCol="0" anchor="t">
            <a:spAutoFit/>
          </a:bodyPr>
          <a:lstStyle/>
          <a:p>
            <a:pPr algn="ctr">
              <a:lnSpc>
                <a:spcPts val="2775"/>
              </a:lnSpc>
            </a:pPr>
            <a:r>
              <a:rPr lang="en-US" sz="1999" b="1" i="1">
                <a:solidFill>
                  <a:srgbClr val="000000"/>
                </a:solidFill>
                <a:latin typeface="Glacial Indifference Bold Italics"/>
                <a:ea typeface="Glacial Indifference Bold Italics"/>
                <a:cs typeface="Glacial Indifference Bold Italics"/>
                <a:sym typeface="Glacial Indifference Bold Italics"/>
              </a:rPr>
              <a:t>Learning Objectives</a:t>
            </a:r>
          </a:p>
        </p:txBody>
      </p:sp>
      <p:sp>
        <p:nvSpPr>
          <p:cNvPr id="4" name="TextBox 3">
            <a:extLst>
              <a:ext uri="{FF2B5EF4-FFF2-40B4-BE49-F238E27FC236}">
                <a16:creationId xmlns:a16="http://schemas.microsoft.com/office/drawing/2014/main" id="{CC8CBF70-004B-DF01-76DF-B1F9EC327815}"/>
              </a:ext>
            </a:extLst>
          </p:cNvPr>
          <p:cNvSpPr txBox="1"/>
          <p:nvPr/>
        </p:nvSpPr>
        <p:spPr>
          <a:xfrm>
            <a:off x="3341289" y="6057535"/>
            <a:ext cx="11582400" cy="1446550"/>
          </a:xfrm>
          <a:prstGeom prst="rect">
            <a:avLst/>
          </a:prstGeom>
          <a:noFill/>
        </p:spPr>
        <p:txBody>
          <a:bodyPr wrap="square" rtlCol="0">
            <a:spAutoFit/>
          </a:bodyPr>
          <a:lstStyle/>
          <a:p>
            <a:pPr algn="ctr"/>
            <a:r>
              <a:rPr lang="en-GB" sz="4400" b="1" dirty="0">
                <a:latin typeface="Montserrat" panose="00000500000000000000" pitchFamily="2" charset="0"/>
                <a:ea typeface="Open Sans" panose="020B0606030504020204" pitchFamily="34" charset="0"/>
                <a:cs typeface="Open Sans" panose="020B0606030504020204" pitchFamily="34" charset="0"/>
              </a:rPr>
              <a:t>Academic Skills for the Digital Era (BMSW4013)</a:t>
            </a:r>
          </a:p>
        </p:txBody>
      </p:sp>
      <p:sp>
        <p:nvSpPr>
          <p:cNvPr id="5" name="TextBox 4">
            <a:extLst>
              <a:ext uri="{FF2B5EF4-FFF2-40B4-BE49-F238E27FC236}">
                <a16:creationId xmlns:a16="http://schemas.microsoft.com/office/drawing/2014/main" id="{90B8EAF4-BDC5-D1EE-A8EB-A269568881B3}"/>
              </a:ext>
            </a:extLst>
          </p:cNvPr>
          <p:cNvSpPr txBox="1"/>
          <p:nvPr/>
        </p:nvSpPr>
        <p:spPr>
          <a:xfrm>
            <a:off x="2905420" y="2960481"/>
            <a:ext cx="12477159" cy="1569660"/>
          </a:xfrm>
          <a:prstGeom prst="rect">
            <a:avLst/>
          </a:prstGeom>
          <a:noFill/>
        </p:spPr>
        <p:txBody>
          <a:bodyPr wrap="square" rtlCol="0">
            <a:spAutoFit/>
          </a:bodyPr>
          <a:lstStyle/>
          <a:p>
            <a:pPr algn="ctr"/>
            <a:r>
              <a:rPr lang="en-GB" sz="9600" b="1" dirty="0">
                <a:latin typeface="Montserrat" panose="00000500000000000000" pitchFamily="2" charset="0"/>
                <a:ea typeface="Open Sans" panose="020B0606030504020204" pitchFamily="34" charset="0"/>
                <a:cs typeface="Open Sans" panose="020B0606030504020204" pitchFamily="34" charset="0"/>
              </a:rPr>
              <a:t>Reflective Writing </a:t>
            </a:r>
          </a:p>
        </p:txBody>
      </p:sp>
    </p:spTree>
    <p:extLst>
      <p:ext uri="{BB962C8B-B14F-4D97-AF65-F5344CB8AC3E}">
        <p14:creationId xmlns:p14="http://schemas.microsoft.com/office/powerpoint/2010/main" val="40630975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F14E5F-2848-ECDA-88DE-20D8A759C92C}"/>
              </a:ext>
            </a:extLst>
          </p:cNvPr>
          <p:cNvSpPr>
            <a:spLocks noGrp="1"/>
          </p:cNvSpPr>
          <p:nvPr>
            <p:ph idx="1"/>
          </p:nvPr>
        </p:nvSpPr>
        <p:spPr>
          <a:xfrm>
            <a:off x="8802836" y="3826765"/>
            <a:ext cx="8166573" cy="5386811"/>
          </a:xfrm>
        </p:spPr>
        <p:txBody>
          <a:bodyPr>
            <a:normAutofit/>
          </a:bodyPr>
          <a:lstStyle/>
          <a:p>
            <a:pPr marL="0" indent="0">
              <a:lnSpc>
                <a:spcPct val="200000"/>
              </a:lnSpc>
              <a:buNone/>
            </a:pPr>
            <a:r>
              <a:rPr lang="en-GB" sz="3600" dirty="0"/>
              <a:t>In your Passport for learning, please complete the following: </a:t>
            </a:r>
          </a:p>
          <a:p>
            <a:pPr>
              <a:lnSpc>
                <a:spcPct val="200000"/>
              </a:lnSpc>
            </a:pPr>
            <a:r>
              <a:rPr lang="en-GB" sz="3600" dirty="0"/>
              <a:t>Reflection activity </a:t>
            </a:r>
          </a:p>
          <a:p>
            <a:pPr>
              <a:lnSpc>
                <a:spcPct val="200000"/>
              </a:lnSpc>
            </a:pPr>
            <a:r>
              <a:rPr lang="en-GB" sz="3600" dirty="0"/>
              <a:t>Skill Self-Assessment </a:t>
            </a:r>
          </a:p>
        </p:txBody>
      </p:sp>
      <p:sp>
        <p:nvSpPr>
          <p:cNvPr id="4" name="Freeform 2">
            <a:extLst>
              <a:ext uri="{FF2B5EF4-FFF2-40B4-BE49-F238E27FC236}">
                <a16:creationId xmlns:a16="http://schemas.microsoft.com/office/drawing/2014/main" id="{8998AF64-27F2-CC31-8E98-C8FB6E20A2E0}"/>
              </a:ext>
            </a:extLst>
          </p:cNvPr>
          <p:cNvSpPr/>
          <p:nvPr/>
        </p:nvSpPr>
        <p:spPr>
          <a:xfrm>
            <a:off x="1318591" y="518317"/>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pic>
        <p:nvPicPr>
          <p:cNvPr id="5" name="Picture 4">
            <a:extLst>
              <a:ext uri="{FF2B5EF4-FFF2-40B4-BE49-F238E27FC236}">
                <a16:creationId xmlns:a16="http://schemas.microsoft.com/office/drawing/2014/main" id="{50F5D8CF-5FC4-7FA3-BF01-DA4A67CF727A}"/>
              </a:ext>
            </a:extLst>
          </p:cNvPr>
          <p:cNvPicPr>
            <a:picLocks noChangeAspect="1"/>
          </p:cNvPicPr>
          <p:nvPr/>
        </p:nvPicPr>
        <p:blipFill>
          <a:blip r:embed="rId3">
            <a:extLst>
              <a:ext uri="{28A0092B-C50C-407E-A947-70E740481C1C}">
                <a14:useLocalDpi xmlns:a14="http://schemas.microsoft.com/office/drawing/2010/main" val="0"/>
              </a:ext>
            </a:extLst>
          </a:blip>
          <a:srcRect l="4545" r="11531"/>
          <a:stretch>
            <a:fillRect/>
          </a:stretch>
        </p:blipFill>
        <p:spPr bwMode="auto">
          <a:xfrm>
            <a:off x="1524000" y="723900"/>
            <a:ext cx="5388527" cy="8839200"/>
          </a:xfrm>
          <a:prstGeom prst="rect">
            <a:avLst/>
          </a:prstGeom>
          <a:noFill/>
        </p:spPr>
      </p:pic>
      <p:sp>
        <p:nvSpPr>
          <p:cNvPr id="2" name="Title 1">
            <a:extLst>
              <a:ext uri="{FF2B5EF4-FFF2-40B4-BE49-F238E27FC236}">
                <a16:creationId xmlns:a16="http://schemas.microsoft.com/office/drawing/2014/main" id="{D85B309C-B61E-E957-1A36-728280F7FECF}"/>
              </a:ext>
            </a:extLst>
          </p:cNvPr>
          <p:cNvSpPr>
            <a:spLocks noGrp="1"/>
          </p:cNvSpPr>
          <p:nvPr>
            <p:ph type="title"/>
          </p:nvPr>
        </p:nvSpPr>
        <p:spPr>
          <a:xfrm>
            <a:off x="6912527" y="1073424"/>
            <a:ext cx="8166573" cy="2103705"/>
          </a:xfrm>
        </p:spPr>
        <p:txBody>
          <a:bodyPr anchor="t">
            <a:normAutofit/>
          </a:bodyPr>
          <a:lstStyle/>
          <a:p>
            <a:r>
              <a:rPr lang="en-GB" sz="4800"/>
              <a:t>PDR </a:t>
            </a:r>
            <a:endParaRPr lang="en-GB" sz="4800" dirty="0"/>
          </a:p>
        </p:txBody>
      </p:sp>
      <p:sp>
        <p:nvSpPr>
          <p:cNvPr id="6" name="Freeform 3">
            <a:extLst>
              <a:ext uri="{FF2B5EF4-FFF2-40B4-BE49-F238E27FC236}">
                <a16:creationId xmlns:a16="http://schemas.microsoft.com/office/drawing/2014/main" id="{7D52A8F6-C05D-AD80-6D54-E6007207A90F}"/>
              </a:ext>
            </a:extLst>
          </p:cNvPr>
          <p:cNvSpPr/>
          <p:nvPr/>
        </p:nvSpPr>
        <p:spPr>
          <a:xfrm rot="-5400000">
            <a:off x="-1037673" y="447223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4"/>
            <a:stretch>
              <a:fillRect/>
            </a:stretch>
          </a:blipFill>
        </p:spPr>
        <p:txBody>
          <a:bodyPr/>
          <a:lstStyle/>
          <a:p>
            <a:endParaRPr lang="en-GB"/>
          </a:p>
        </p:txBody>
      </p:sp>
      <p:sp>
        <p:nvSpPr>
          <p:cNvPr id="7" name="TextBox 6">
            <a:extLst>
              <a:ext uri="{FF2B5EF4-FFF2-40B4-BE49-F238E27FC236}">
                <a16:creationId xmlns:a16="http://schemas.microsoft.com/office/drawing/2014/main" id="{49380437-56B6-ABEF-6EB3-828A8AC1C399}"/>
              </a:ext>
            </a:extLst>
          </p:cNvPr>
          <p:cNvSpPr txBox="1"/>
          <p:nvPr/>
        </p:nvSpPr>
        <p:spPr>
          <a:xfrm>
            <a:off x="7307091" y="4348628"/>
            <a:ext cx="8136768" cy="1323439"/>
          </a:xfrm>
          <a:prstGeom prst="rect">
            <a:avLst/>
          </a:prstGeom>
          <a:noFill/>
        </p:spPr>
        <p:txBody>
          <a:bodyPr wrap="square">
            <a:spAutoFit/>
          </a:bodyPr>
          <a:lstStyle/>
          <a:p>
            <a:pPr marL="742950" indent="-742950" algn="just">
              <a:buFont typeface="+mj-lt"/>
              <a:buAutoNum type="arabicPeriod"/>
            </a:pPr>
            <a:r>
              <a:rPr lang="en-GB" sz="4000" dirty="0">
                <a:latin typeface="Montserrat" panose="00000500000000000000" pitchFamily="2" charset="0"/>
              </a:rPr>
              <a:t>Reflection Activity </a:t>
            </a:r>
          </a:p>
          <a:p>
            <a:pPr marL="742950" indent="-742950" algn="just">
              <a:buFont typeface="+mj-lt"/>
              <a:buAutoNum type="arabicPeriod"/>
            </a:pPr>
            <a:r>
              <a:rPr lang="en-GB" sz="4000" b="0" dirty="0">
                <a:latin typeface="Montserrat" panose="00000500000000000000" pitchFamily="2" charset="0"/>
              </a:rPr>
              <a:t>Skill Self-Assessment </a:t>
            </a:r>
          </a:p>
        </p:txBody>
      </p:sp>
    </p:spTree>
    <p:extLst>
      <p:ext uri="{BB962C8B-B14F-4D97-AF65-F5344CB8AC3E}">
        <p14:creationId xmlns:p14="http://schemas.microsoft.com/office/powerpoint/2010/main" val="2732104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p:cNvGrpSpPr/>
        <p:nvPr/>
      </p:nvGrpSpPr>
      <p:grpSpPr>
        <a:xfrm>
          <a:off x="0" y="0"/>
          <a:ext cx="0" cy="0"/>
          <a:chOff x="0" y="0"/>
          <a:chExt cx="0" cy="0"/>
        </a:xfrm>
      </p:grpSpPr>
      <p:sp>
        <p:nvSpPr>
          <p:cNvPr id="2" name="Freeform 2"/>
          <p:cNvSpPr/>
          <p:nvPr/>
        </p:nvSpPr>
        <p:spPr>
          <a:xfrm>
            <a:off x="1178304" y="538177"/>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4"/>
            <a:stretch>
              <a:fillRect/>
            </a:stretch>
          </a:blipFill>
        </p:spPr>
        <p:txBody>
          <a:bodyPr/>
          <a:lstStyle/>
          <a:p>
            <a:endParaRPr lang="en-GB"/>
          </a:p>
        </p:txBody>
      </p:sp>
      <p:sp>
        <p:nvSpPr>
          <p:cNvPr id="14" name="TextBox 14"/>
          <p:cNvSpPr txBox="1"/>
          <p:nvPr/>
        </p:nvSpPr>
        <p:spPr>
          <a:xfrm rot="5400000">
            <a:off x="15979160" y="1710490"/>
            <a:ext cx="1291800" cy="704774"/>
          </a:xfrm>
          <a:prstGeom prst="rect">
            <a:avLst/>
          </a:prstGeom>
        </p:spPr>
        <p:txBody>
          <a:bodyPr lIns="0" tIns="0" rIns="0" bIns="0" rtlCol="0" anchor="t">
            <a:spAutoFit/>
          </a:bodyPr>
          <a:lstStyle/>
          <a:p>
            <a:pPr algn="ctr">
              <a:lnSpc>
                <a:spcPts val="2775"/>
              </a:lnSpc>
            </a:pPr>
            <a:r>
              <a:rPr lang="en-US" sz="1999" b="1" i="1">
                <a:solidFill>
                  <a:srgbClr val="000000"/>
                </a:solidFill>
                <a:latin typeface="Glacial Indifference Bold Italics"/>
                <a:ea typeface="Glacial Indifference Bold Italics"/>
                <a:cs typeface="Glacial Indifference Bold Italics"/>
                <a:sym typeface="Glacial Indifference Bold Italics"/>
              </a:rPr>
              <a:t>Learning Objectives</a:t>
            </a:r>
          </a:p>
        </p:txBody>
      </p:sp>
      <p:sp>
        <p:nvSpPr>
          <p:cNvPr id="15" name="TextBox 15"/>
          <p:cNvSpPr txBox="1"/>
          <p:nvPr/>
        </p:nvSpPr>
        <p:spPr>
          <a:xfrm>
            <a:off x="2263181" y="1344732"/>
            <a:ext cx="8023222" cy="718145"/>
          </a:xfrm>
          <a:prstGeom prst="rect">
            <a:avLst/>
          </a:prstGeom>
        </p:spPr>
        <p:txBody>
          <a:bodyPr wrap="square" lIns="0" tIns="0" rIns="0" bIns="0" rtlCol="0" anchor="t">
            <a:spAutoFit/>
          </a:bodyPr>
          <a:lstStyle/>
          <a:p>
            <a:pPr algn="l">
              <a:lnSpc>
                <a:spcPts val="5599"/>
              </a:lnSpc>
            </a:pPr>
            <a:r>
              <a:rPr lang="en-US" sz="4800" b="1" dirty="0">
                <a:solidFill>
                  <a:srgbClr val="000000"/>
                </a:solidFill>
                <a:latin typeface="Montserrat" panose="00000500000000000000" pitchFamily="2" charset="0"/>
                <a:ea typeface="Glacial Indifference Bold Italics"/>
                <a:cs typeface="Glacial Indifference Bold Italics"/>
                <a:sym typeface="Glacial Indifference Bold Italics"/>
              </a:rPr>
              <a:t>LEARNING OBJECTIVES</a:t>
            </a:r>
          </a:p>
        </p:txBody>
      </p:sp>
      <p:sp>
        <p:nvSpPr>
          <p:cNvPr id="4" name="TextBox 3">
            <a:extLst>
              <a:ext uri="{FF2B5EF4-FFF2-40B4-BE49-F238E27FC236}">
                <a16:creationId xmlns:a16="http://schemas.microsoft.com/office/drawing/2014/main" id="{ED59CFBC-1D77-80CA-0302-1D4FBE3A2B35}"/>
              </a:ext>
            </a:extLst>
          </p:cNvPr>
          <p:cNvSpPr txBox="1"/>
          <p:nvPr/>
        </p:nvSpPr>
        <p:spPr>
          <a:xfrm>
            <a:off x="2263181" y="2853647"/>
            <a:ext cx="13205419" cy="5016758"/>
          </a:xfrm>
          <a:prstGeom prst="rect">
            <a:avLst/>
          </a:prstGeom>
          <a:noFill/>
        </p:spPr>
        <p:txBody>
          <a:bodyPr wrap="square">
            <a:spAutoFit/>
          </a:bodyPr>
          <a:lstStyle/>
          <a:p>
            <a:pPr marL="742950" indent="-742950" algn="just">
              <a:buFont typeface="+mj-lt"/>
              <a:buAutoNum type="arabicPeriod"/>
            </a:pPr>
            <a:r>
              <a:rPr lang="en-GB" sz="4000" b="0" dirty="0">
                <a:latin typeface="Montserrat" panose="00000500000000000000" pitchFamily="2" charset="0"/>
              </a:rPr>
              <a:t>Understand the Concept and Importance of Reflection</a:t>
            </a:r>
          </a:p>
          <a:p>
            <a:pPr marL="742950" indent="-742950" algn="just">
              <a:buFont typeface="+mj-lt"/>
              <a:buAutoNum type="arabicPeriod"/>
            </a:pPr>
            <a:endParaRPr lang="en-GB" sz="4000" b="0" dirty="0">
              <a:latin typeface="Montserrat" panose="00000500000000000000" pitchFamily="2" charset="0"/>
            </a:endParaRPr>
          </a:p>
          <a:p>
            <a:pPr marL="742950" indent="-742950" algn="just">
              <a:buFont typeface="+mj-lt"/>
              <a:buAutoNum type="arabicPeriod"/>
            </a:pPr>
            <a:r>
              <a:rPr lang="en-GB" sz="4000" b="0" dirty="0">
                <a:latin typeface="Montserrat" panose="00000500000000000000" pitchFamily="2" charset="0"/>
              </a:rPr>
              <a:t>Apply Gibbs’ Reflective Cycle</a:t>
            </a:r>
          </a:p>
          <a:p>
            <a:pPr marL="742950" indent="-742950" algn="just">
              <a:buFont typeface="+mj-lt"/>
              <a:buAutoNum type="arabicPeriod"/>
            </a:pPr>
            <a:endParaRPr lang="en-GB" sz="4000" b="0" dirty="0">
              <a:latin typeface="Montserrat" panose="00000500000000000000" pitchFamily="2" charset="0"/>
            </a:endParaRPr>
          </a:p>
          <a:p>
            <a:pPr marL="742950" indent="-742950" algn="just">
              <a:buFont typeface="+mj-lt"/>
              <a:buAutoNum type="arabicPeriod"/>
            </a:pPr>
            <a:endParaRPr lang="en-GB" sz="4000" b="0" dirty="0">
              <a:latin typeface="Montserrat" panose="00000500000000000000" pitchFamily="2" charset="0"/>
            </a:endParaRPr>
          </a:p>
          <a:p>
            <a:pPr marL="742950" indent="-742950" algn="just">
              <a:buFont typeface="+mj-lt"/>
              <a:buAutoNum type="arabicPeriod"/>
            </a:pPr>
            <a:r>
              <a:rPr lang="en-GB" sz="4000" b="0" dirty="0">
                <a:latin typeface="Montserrat" panose="00000500000000000000" pitchFamily="2" charset="0"/>
              </a:rPr>
              <a:t>Develop a SMART Action Plan for Future Improvement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p:cNvGrpSpPr/>
        <p:nvPr/>
      </p:nvGrpSpPr>
      <p:grpSpPr>
        <a:xfrm>
          <a:off x="0" y="0"/>
          <a:ext cx="0" cy="0"/>
          <a:chOff x="0" y="0"/>
          <a:chExt cx="0" cy="0"/>
        </a:xfrm>
      </p:grpSpPr>
      <p:sp>
        <p:nvSpPr>
          <p:cNvPr id="2" name="Freeform 2"/>
          <p:cNvSpPr/>
          <p:nvPr/>
        </p:nvSpPr>
        <p:spPr>
          <a:xfrm>
            <a:off x="1676400" y="538177"/>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4"/>
            <a:stretch>
              <a:fillRect/>
            </a:stretch>
          </a:blipFill>
        </p:spPr>
        <p:txBody>
          <a:bodyPr/>
          <a:lstStyle/>
          <a:p>
            <a:endParaRPr lang="en-GB"/>
          </a:p>
        </p:txBody>
      </p:sp>
      <p:sp>
        <p:nvSpPr>
          <p:cNvPr id="4" name="TextBox 4"/>
          <p:cNvSpPr txBox="1"/>
          <p:nvPr/>
        </p:nvSpPr>
        <p:spPr>
          <a:xfrm rot="5400000">
            <a:off x="15694876" y="3780748"/>
            <a:ext cx="1871243" cy="670179"/>
          </a:xfrm>
          <a:prstGeom prst="rect">
            <a:avLst/>
          </a:prstGeom>
        </p:spPr>
        <p:txBody>
          <a:bodyPr lIns="0" tIns="0" rIns="0" bIns="0" rtlCol="0" anchor="t">
            <a:spAutoFit/>
          </a:bodyPr>
          <a:lstStyle/>
          <a:p>
            <a:pPr algn="ctr">
              <a:lnSpc>
                <a:spcPts val="2629"/>
              </a:lnSpc>
            </a:pPr>
            <a:r>
              <a:rPr lang="en-US" sz="1894" b="1" i="1">
                <a:solidFill>
                  <a:srgbClr val="000000"/>
                </a:solidFill>
                <a:latin typeface="Glacial Indifference Bold Italics"/>
                <a:ea typeface="Glacial Indifference Bold Italics"/>
                <a:cs typeface="Glacial Indifference Bold Italics"/>
                <a:sym typeface="Glacial Indifference Bold Italics"/>
              </a:rPr>
              <a:t>Reflection; What is it?</a:t>
            </a:r>
          </a:p>
        </p:txBody>
      </p:sp>
      <p:sp>
        <p:nvSpPr>
          <p:cNvPr id="5" name="TextBox 5"/>
          <p:cNvSpPr txBox="1"/>
          <p:nvPr/>
        </p:nvSpPr>
        <p:spPr>
          <a:xfrm>
            <a:off x="2209800" y="885666"/>
            <a:ext cx="5334000" cy="665310"/>
          </a:xfrm>
          <a:prstGeom prst="rect">
            <a:avLst/>
          </a:prstGeom>
        </p:spPr>
        <p:txBody>
          <a:bodyPr wrap="square" lIns="0" tIns="0" rIns="0" bIns="0" rtlCol="0" anchor="t">
            <a:spAutoFit/>
          </a:bodyPr>
          <a:lstStyle/>
          <a:p>
            <a:pPr algn="ctr">
              <a:lnSpc>
                <a:spcPts val="5599"/>
              </a:lnSpc>
            </a:pPr>
            <a:r>
              <a:rPr lang="en-US" sz="3999" b="1" dirty="0">
                <a:solidFill>
                  <a:srgbClr val="000000"/>
                </a:solidFill>
                <a:latin typeface="Montserrat" panose="00000500000000000000" pitchFamily="2" charset="0"/>
                <a:ea typeface="Glacial Indifference Bold Italics"/>
                <a:cs typeface="Glacial Indifference Bold Italics"/>
                <a:sym typeface="Glacial Indifference Bold Italics"/>
              </a:rPr>
              <a:t>What is Reflection?</a:t>
            </a:r>
          </a:p>
        </p:txBody>
      </p:sp>
      <p:sp>
        <p:nvSpPr>
          <p:cNvPr id="6" name="TextBox 6"/>
          <p:cNvSpPr txBox="1"/>
          <p:nvPr/>
        </p:nvSpPr>
        <p:spPr>
          <a:xfrm>
            <a:off x="2859676" y="2091971"/>
            <a:ext cx="12568647" cy="988091"/>
          </a:xfrm>
          <a:prstGeom prst="rect">
            <a:avLst/>
          </a:prstGeom>
        </p:spPr>
        <p:txBody>
          <a:bodyPr lIns="0" tIns="0" rIns="0" bIns="0" rtlCol="0" anchor="t">
            <a:spAutoFit/>
          </a:bodyPr>
          <a:lstStyle/>
          <a:p>
            <a:pPr algn="ctr">
              <a:lnSpc>
                <a:spcPts val="3975"/>
              </a:lnSpc>
            </a:pPr>
            <a:r>
              <a:rPr lang="en-US" sz="2853" i="1" dirty="0">
                <a:solidFill>
                  <a:srgbClr val="000000"/>
                </a:solidFill>
                <a:latin typeface="Montserrat" panose="00000500000000000000" pitchFamily="2" charset="0"/>
                <a:ea typeface="Open Sans Italics"/>
                <a:cs typeface="Open Sans Italics"/>
                <a:sym typeface="Open Sans Italics"/>
              </a:rPr>
              <a:t>Reflective practice is the ability to reflect on one's actions so as to engage in a process of continuous learning. – Schon (1983)</a:t>
            </a:r>
          </a:p>
        </p:txBody>
      </p:sp>
      <p:sp>
        <p:nvSpPr>
          <p:cNvPr id="7" name="TextBox 7"/>
          <p:cNvSpPr txBox="1"/>
          <p:nvPr/>
        </p:nvSpPr>
        <p:spPr>
          <a:xfrm>
            <a:off x="2190750" y="3621058"/>
            <a:ext cx="13716000" cy="5749074"/>
          </a:xfrm>
          <a:prstGeom prst="rect">
            <a:avLst/>
          </a:prstGeom>
        </p:spPr>
        <p:txBody>
          <a:bodyPr wrap="square" lIns="0" tIns="0" rIns="0" bIns="0" rtlCol="0" anchor="t">
            <a:spAutoFit/>
          </a:bodyPr>
          <a:lstStyle/>
          <a:p>
            <a:pPr algn="ctr"/>
            <a:r>
              <a:rPr lang="en-GB" sz="3200" dirty="0">
                <a:latin typeface="Montserrat" panose="00000500000000000000" pitchFamily="2" charset="0"/>
              </a:rPr>
              <a:t>To start reflecting on an experience, ask yourself key questions about the experience.</a:t>
            </a:r>
          </a:p>
          <a:p>
            <a:pPr algn="ctr">
              <a:lnSpc>
                <a:spcPts val="3388"/>
              </a:lnSpc>
            </a:pPr>
            <a:endParaRPr lang="en-US" sz="2430" dirty="0">
              <a:solidFill>
                <a:srgbClr val="000000"/>
              </a:solidFill>
              <a:latin typeface="Montserrat" panose="00000500000000000000" pitchFamily="2" charset="0"/>
              <a:ea typeface="Open Sans"/>
              <a:cs typeface="Open Sans"/>
              <a:sym typeface="Open Sans"/>
            </a:endParaRPr>
          </a:p>
          <a:p>
            <a:pPr marL="342900" indent="-342900" algn="ctr">
              <a:lnSpc>
                <a:spcPts val="3388"/>
              </a:lnSpc>
              <a:buFont typeface="Arial" panose="020B0604020202020204" pitchFamily="34" charset="0"/>
              <a:buChar char="•"/>
            </a:pPr>
            <a:r>
              <a:rPr lang="en-US" sz="2430" dirty="0">
                <a:solidFill>
                  <a:srgbClr val="000000"/>
                </a:solidFill>
                <a:latin typeface="Montserrat" panose="00000500000000000000" pitchFamily="2" charset="0"/>
                <a:ea typeface="Open Sans"/>
                <a:cs typeface="Open Sans"/>
                <a:sym typeface="Open Sans"/>
              </a:rPr>
              <a:t>What did I learn?</a:t>
            </a:r>
          </a:p>
          <a:p>
            <a:pPr marL="342900" indent="-342900" algn="ctr">
              <a:lnSpc>
                <a:spcPts val="3388"/>
              </a:lnSpc>
              <a:buFont typeface="Arial" panose="020B0604020202020204" pitchFamily="34" charset="0"/>
              <a:buChar char="•"/>
            </a:pPr>
            <a:r>
              <a:rPr lang="en-US" sz="2430" dirty="0">
                <a:solidFill>
                  <a:srgbClr val="000000"/>
                </a:solidFill>
                <a:latin typeface="Montserrat" panose="00000500000000000000" pitchFamily="2" charset="0"/>
                <a:ea typeface="Open Sans"/>
                <a:cs typeface="Open Sans"/>
                <a:sym typeface="Open Sans"/>
              </a:rPr>
              <a:t>What do I need to learn more about? </a:t>
            </a:r>
          </a:p>
          <a:p>
            <a:pPr marL="342900" indent="-342900" algn="ctr">
              <a:lnSpc>
                <a:spcPts val="3388"/>
              </a:lnSpc>
              <a:buFont typeface="Arial" panose="020B0604020202020204" pitchFamily="34" charset="0"/>
              <a:buChar char="•"/>
            </a:pPr>
            <a:r>
              <a:rPr lang="en-US" sz="2430" dirty="0">
                <a:solidFill>
                  <a:srgbClr val="000000"/>
                </a:solidFill>
                <a:latin typeface="Montserrat" panose="00000500000000000000" pitchFamily="2" charset="0"/>
                <a:ea typeface="Open Sans"/>
                <a:cs typeface="Open Sans"/>
                <a:sym typeface="Open Sans"/>
              </a:rPr>
              <a:t>Why did I feel the way I did? </a:t>
            </a:r>
          </a:p>
          <a:p>
            <a:pPr marL="342900" indent="-342900" algn="ctr">
              <a:lnSpc>
                <a:spcPts val="3388"/>
              </a:lnSpc>
              <a:buFont typeface="Arial" panose="020B0604020202020204" pitchFamily="34" charset="0"/>
              <a:buChar char="•"/>
            </a:pPr>
            <a:r>
              <a:rPr lang="en-US" sz="2430" dirty="0">
                <a:solidFill>
                  <a:srgbClr val="000000"/>
                </a:solidFill>
                <a:latin typeface="Montserrat" panose="00000500000000000000" pitchFamily="2" charset="0"/>
                <a:ea typeface="Open Sans"/>
                <a:cs typeface="Open Sans"/>
                <a:sym typeface="Open Sans"/>
              </a:rPr>
              <a:t>What was easy?</a:t>
            </a:r>
          </a:p>
          <a:p>
            <a:pPr marL="342900" indent="-342900" algn="ctr">
              <a:lnSpc>
                <a:spcPts val="3388"/>
              </a:lnSpc>
              <a:buFont typeface="Arial" panose="020B0604020202020204" pitchFamily="34" charset="0"/>
              <a:buChar char="•"/>
            </a:pPr>
            <a:r>
              <a:rPr lang="en-US" sz="2430" dirty="0">
                <a:solidFill>
                  <a:srgbClr val="000000"/>
                </a:solidFill>
                <a:latin typeface="Montserrat" panose="00000500000000000000" pitchFamily="2" charset="0"/>
                <a:ea typeface="Open Sans"/>
                <a:cs typeface="Open Sans"/>
                <a:sym typeface="Open Sans"/>
              </a:rPr>
              <a:t>What went well? </a:t>
            </a:r>
          </a:p>
          <a:p>
            <a:pPr marL="342900" indent="-342900" algn="ctr">
              <a:lnSpc>
                <a:spcPts val="3388"/>
              </a:lnSpc>
              <a:buFont typeface="Arial" panose="020B0604020202020204" pitchFamily="34" charset="0"/>
              <a:buChar char="•"/>
            </a:pPr>
            <a:r>
              <a:rPr lang="en-US" sz="2430" dirty="0">
                <a:solidFill>
                  <a:srgbClr val="000000"/>
                </a:solidFill>
                <a:latin typeface="Montserrat" panose="00000500000000000000" pitchFamily="2" charset="0"/>
                <a:ea typeface="Open Sans"/>
                <a:cs typeface="Open Sans"/>
                <a:sym typeface="Open Sans"/>
              </a:rPr>
              <a:t>What was difficult? </a:t>
            </a:r>
          </a:p>
          <a:p>
            <a:pPr marL="342900" indent="-342900" algn="ctr">
              <a:lnSpc>
                <a:spcPts val="3388"/>
              </a:lnSpc>
              <a:buFont typeface="Arial" panose="020B0604020202020204" pitchFamily="34" charset="0"/>
              <a:buChar char="•"/>
            </a:pPr>
            <a:r>
              <a:rPr lang="en-US" sz="2430" dirty="0">
                <a:solidFill>
                  <a:srgbClr val="000000"/>
                </a:solidFill>
                <a:latin typeface="Montserrat" panose="00000500000000000000" pitchFamily="2" charset="0"/>
                <a:ea typeface="Open Sans"/>
                <a:cs typeface="Open Sans"/>
                <a:sym typeface="Open Sans"/>
              </a:rPr>
              <a:t>What went badly? </a:t>
            </a:r>
          </a:p>
          <a:p>
            <a:pPr marL="342900" indent="-342900" algn="ctr">
              <a:lnSpc>
                <a:spcPts val="3388"/>
              </a:lnSpc>
              <a:buFont typeface="Arial" panose="020B0604020202020204" pitchFamily="34" charset="0"/>
              <a:buChar char="•"/>
            </a:pPr>
            <a:r>
              <a:rPr lang="en-US" sz="2430" dirty="0">
                <a:solidFill>
                  <a:srgbClr val="000000"/>
                </a:solidFill>
                <a:latin typeface="Montserrat" panose="00000500000000000000" pitchFamily="2" charset="0"/>
                <a:ea typeface="Open Sans"/>
                <a:cs typeface="Open Sans"/>
                <a:sym typeface="Open Sans"/>
              </a:rPr>
              <a:t>How can I improve in the future? </a:t>
            </a:r>
          </a:p>
          <a:p>
            <a:pPr marL="342900" indent="-342900" algn="ctr">
              <a:lnSpc>
                <a:spcPts val="3388"/>
              </a:lnSpc>
              <a:buFont typeface="Arial" panose="020B0604020202020204" pitchFamily="34" charset="0"/>
              <a:buChar char="•"/>
            </a:pPr>
            <a:r>
              <a:rPr lang="en-US" sz="2430" dirty="0">
                <a:solidFill>
                  <a:srgbClr val="000000"/>
                </a:solidFill>
                <a:latin typeface="Montserrat" panose="00000500000000000000" pitchFamily="2" charset="0"/>
                <a:ea typeface="Open Sans"/>
                <a:cs typeface="Open Sans"/>
                <a:sym typeface="Open Sans"/>
              </a:rPr>
              <a:t>I wonder what would happen if…</a:t>
            </a:r>
          </a:p>
          <a:p>
            <a:pPr algn="r">
              <a:lnSpc>
                <a:spcPts val="3388"/>
              </a:lnSpc>
            </a:pPr>
            <a:r>
              <a:rPr lang="en-US" sz="2430" dirty="0">
                <a:solidFill>
                  <a:srgbClr val="000000"/>
                </a:solidFill>
                <a:latin typeface="Montserrat" panose="00000500000000000000" pitchFamily="2" charset="0"/>
                <a:ea typeface="Open Sans"/>
                <a:cs typeface="Open Sans"/>
                <a:sym typeface="Open Sans"/>
              </a:rPr>
              <a:t>(Gibbs, 1988)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963962CC-E3AB-274A-B046-F7B11DF1628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675A5C3D-8A67-66CE-CB02-DFE0E7EBFB18}"/>
              </a:ext>
            </a:extLst>
          </p:cNvPr>
          <p:cNvSpPr/>
          <p:nvPr/>
        </p:nvSpPr>
        <p:spPr>
          <a:xfrm>
            <a:off x="1178304" y="538177"/>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dirty="0"/>
          </a:p>
        </p:txBody>
      </p:sp>
      <p:sp>
        <p:nvSpPr>
          <p:cNvPr id="3" name="Freeform 3">
            <a:extLst>
              <a:ext uri="{FF2B5EF4-FFF2-40B4-BE49-F238E27FC236}">
                <a16:creationId xmlns:a16="http://schemas.microsoft.com/office/drawing/2014/main" id="{5228026B-F95B-3989-0914-E5690506712C}"/>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4"/>
            <a:stretch>
              <a:fillRect/>
            </a:stretch>
          </a:blipFill>
        </p:spPr>
        <p:txBody>
          <a:bodyPr/>
          <a:lstStyle/>
          <a:p>
            <a:endParaRPr lang="en-GB"/>
          </a:p>
        </p:txBody>
      </p:sp>
      <p:sp>
        <p:nvSpPr>
          <p:cNvPr id="4" name="TextBox 4">
            <a:extLst>
              <a:ext uri="{FF2B5EF4-FFF2-40B4-BE49-F238E27FC236}">
                <a16:creationId xmlns:a16="http://schemas.microsoft.com/office/drawing/2014/main" id="{8E419191-9121-B494-C537-1822EC2E6A64}"/>
              </a:ext>
            </a:extLst>
          </p:cNvPr>
          <p:cNvSpPr txBox="1"/>
          <p:nvPr/>
        </p:nvSpPr>
        <p:spPr>
          <a:xfrm rot="5400000">
            <a:off x="15694876" y="3780748"/>
            <a:ext cx="1871243" cy="670179"/>
          </a:xfrm>
          <a:prstGeom prst="rect">
            <a:avLst/>
          </a:prstGeom>
        </p:spPr>
        <p:txBody>
          <a:bodyPr lIns="0" tIns="0" rIns="0" bIns="0" rtlCol="0" anchor="t">
            <a:spAutoFit/>
          </a:bodyPr>
          <a:lstStyle/>
          <a:p>
            <a:pPr algn="ctr">
              <a:lnSpc>
                <a:spcPts val="2629"/>
              </a:lnSpc>
            </a:pPr>
            <a:r>
              <a:rPr lang="en-US" sz="1894" b="1" i="1">
                <a:solidFill>
                  <a:srgbClr val="000000"/>
                </a:solidFill>
                <a:latin typeface="Glacial Indifference Bold Italics"/>
                <a:ea typeface="Glacial Indifference Bold Italics"/>
                <a:cs typeface="Glacial Indifference Bold Italics"/>
                <a:sym typeface="Glacial Indifference Bold Italics"/>
              </a:rPr>
              <a:t>Reflection; What is it?</a:t>
            </a:r>
          </a:p>
        </p:txBody>
      </p:sp>
      <p:sp>
        <p:nvSpPr>
          <p:cNvPr id="5" name="TextBox 5">
            <a:extLst>
              <a:ext uri="{FF2B5EF4-FFF2-40B4-BE49-F238E27FC236}">
                <a16:creationId xmlns:a16="http://schemas.microsoft.com/office/drawing/2014/main" id="{D3CA2CF9-09F9-FDBC-C6D2-62EC084F3AA8}"/>
              </a:ext>
            </a:extLst>
          </p:cNvPr>
          <p:cNvSpPr txBox="1"/>
          <p:nvPr/>
        </p:nvSpPr>
        <p:spPr>
          <a:xfrm>
            <a:off x="2438400" y="1104900"/>
            <a:ext cx="12115800" cy="665310"/>
          </a:xfrm>
          <a:prstGeom prst="rect">
            <a:avLst/>
          </a:prstGeom>
        </p:spPr>
        <p:txBody>
          <a:bodyPr wrap="square" lIns="0" tIns="0" rIns="0" bIns="0" rtlCol="0" anchor="t">
            <a:spAutoFit/>
          </a:bodyPr>
          <a:lstStyle/>
          <a:p>
            <a:pPr>
              <a:lnSpc>
                <a:spcPts val="5599"/>
              </a:lnSpc>
            </a:pPr>
            <a:r>
              <a:rPr lang="en-US" sz="3999" b="1" dirty="0">
                <a:solidFill>
                  <a:srgbClr val="000000"/>
                </a:solidFill>
                <a:latin typeface="Montserrat" panose="00000500000000000000" pitchFamily="2" charset="0"/>
                <a:ea typeface="Glacial Indifference Bold Italics"/>
                <a:cs typeface="Glacial Indifference Bold Italics"/>
                <a:sym typeface="Glacial Indifference Bold Italics"/>
              </a:rPr>
              <a:t>Is there more than one model of Reflection?</a:t>
            </a:r>
          </a:p>
        </p:txBody>
      </p:sp>
      <p:sp>
        <p:nvSpPr>
          <p:cNvPr id="8" name="TextBox 7">
            <a:extLst>
              <a:ext uri="{FF2B5EF4-FFF2-40B4-BE49-F238E27FC236}">
                <a16:creationId xmlns:a16="http://schemas.microsoft.com/office/drawing/2014/main" id="{B50B19EB-E4D1-B840-9DE3-2C2445742CCB}"/>
              </a:ext>
            </a:extLst>
          </p:cNvPr>
          <p:cNvSpPr txBox="1"/>
          <p:nvPr/>
        </p:nvSpPr>
        <p:spPr>
          <a:xfrm>
            <a:off x="2438400" y="2705100"/>
            <a:ext cx="13030200" cy="6740307"/>
          </a:xfrm>
          <a:prstGeom prst="rect">
            <a:avLst/>
          </a:prstGeom>
          <a:noFill/>
        </p:spPr>
        <p:txBody>
          <a:bodyPr wrap="square">
            <a:spAutoFit/>
          </a:bodyPr>
          <a:lstStyle/>
          <a:p>
            <a:pPr marL="457200" indent="-457200" algn="just">
              <a:buFont typeface="Arial" panose="020B0604020202020204" pitchFamily="34" charset="0"/>
              <a:buChar char="•"/>
            </a:pPr>
            <a:r>
              <a:rPr lang="en-GB" sz="3600" dirty="0">
                <a:latin typeface="Montserrat" panose="00000500000000000000" pitchFamily="2" charset="0"/>
              </a:rPr>
              <a:t>Reflection is a process of thinking deeply about experiences to learn and improve.</a:t>
            </a:r>
          </a:p>
          <a:p>
            <a:pPr algn="just"/>
            <a:endParaRPr lang="en-GB" sz="3600" dirty="0">
              <a:latin typeface="Montserrat" panose="00000500000000000000" pitchFamily="2" charset="0"/>
            </a:endParaRPr>
          </a:p>
          <a:p>
            <a:pPr marL="457200" indent="-457200" algn="just">
              <a:buFont typeface="Arial" panose="020B0604020202020204" pitchFamily="34" charset="0"/>
              <a:buChar char="•"/>
            </a:pPr>
            <a:r>
              <a:rPr lang="en-GB" sz="3600" dirty="0">
                <a:latin typeface="Montserrat" panose="00000500000000000000" pitchFamily="2" charset="0"/>
              </a:rPr>
              <a:t>There isn't just one way to reflect – multiple models help guide the process, each with its own focus and approach.</a:t>
            </a:r>
          </a:p>
          <a:p>
            <a:pPr algn="just"/>
            <a:endParaRPr lang="en-GB" sz="3600" dirty="0">
              <a:latin typeface="Montserrat" panose="00000500000000000000" pitchFamily="2" charset="0"/>
            </a:endParaRPr>
          </a:p>
          <a:p>
            <a:pPr marL="457200" indent="-457200" algn="just">
              <a:buFont typeface="Arial" panose="020B0604020202020204" pitchFamily="34" charset="0"/>
              <a:buChar char="•"/>
            </a:pPr>
            <a:r>
              <a:rPr lang="en-GB" sz="3600" dirty="0">
                <a:latin typeface="Montserrat" panose="00000500000000000000" pitchFamily="2" charset="0"/>
              </a:rPr>
              <a:t>Each model provides a unique way to analyse and understand experiences, helping to extract valuable insights.</a:t>
            </a:r>
          </a:p>
          <a:p>
            <a:pPr algn="just"/>
            <a:endParaRPr lang="en-GB" sz="3600" dirty="0">
              <a:latin typeface="Montserrat" panose="00000500000000000000" pitchFamily="2" charset="0"/>
            </a:endParaRPr>
          </a:p>
          <a:p>
            <a:pPr algn="r"/>
            <a:r>
              <a:rPr lang="en-GB" sz="3600" dirty="0">
                <a:latin typeface="Montserrat" panose="00000500000000000000" pitchFamily="2" charset="0"/>
              </a:rPr>
              <a:t>(Gibbs, 1988)</a:t>
            </a:r>
          </a:p>
        </p:txBody>
      </p:sp>
    </p:spTree>
    <p:extLst>
      <p:ext uri="{BB962C8B-B14F-4D97-AF65-F5344CB8AC3E}">
        <p14:creationId xmlns:p14="http://schemas.microsoft.com/office/powerpoint/2010/main" val="3748845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p:cNvGrpSpPr/>
        <p:nvPr/>
      </p:nvGrpSpPr>
      <p:grpSpPr>
        <a:xfrm>
          <a:off x="0" y="0"/>
          <a:ext cx="0" cy="0"/>
          <a:chOff x="0" y="0"/>
          <a:chExt cx="0" cy="0"/>
        </a:xfrm>
      </p:grpSpPr>
      <p:sp>
        <p:nvSpPr>
          <p:cNvPr id="2" name="Freeform 2"/>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dirty="0"/>
          </a:p>
        </p:txBody>
      </p:sp>
      <p:sp>
        <p:nvSpPr>
          <p:cNvPr id="3" name="Freeform 3"/>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4"/>
            <a:stretch>
              <a:fillRect/>
            </a:stretch>
          </a:blipFill>
        </p:spPr>
        <p:txBody>
          <a:bodyPr/>
          <a:lstStyle/>
          <a:p>
            <a:endParaRPr lang="en-GB"/>
          </a:p>
        </p:txBody>
      </p:sp>
      <p:sp>
        <p:nvSpPr>
          <p:cNvPr id="12" name="TextBox 12"/>
          <p:cNvSpPr txBox="1"/>
          <p:nvPr/>
        </p:nvSpPr>
        <p:spPr>
          <a:xfrm rot="5400000">
            <a:off x="16170098" y="3947502"/>
            <a:ext cx="902294" cy="352349"/>
          </a:xfrm>
          <a:prstGeom prst="rect">
            <a:avLst/>
          </a:prstGeom>
        </p:spPr>
        <p:txBody>
          <a:bodyPr lIns="0" tIns="0" rIns="0" bIns="0" rtlCol="0" anchor="t">
            <a:spAutoFit/>
          </a:bodyPr>
          <a:lstStyle/>
          <a:p>
            <a:pPr algn="l">
              <a:lnSpc>
                <a:spcPts val="2799"/>
              </a:lnSpc>
            </a:pPr>
            <a:r>
              <a:rPr lang="en-US" sz="1999" b="1" i="1">
                <a:solidFill>
                  <a:srgbClr val="000000"/>
                </a:solidFill>
                <a:latin typeface="Glacial Indifference Bold Italics"/>
                <a:ea typeface="Glacial Indifference Bold Italics"/>
                <a:cs typeface="Glacial Indifference Bold Italics"/>
                <a:sym typeface="Glacial Indifference Bold Italics"/>
              </a:rPr>
              <a:t>Mode;s</a:t>
            </a:r>
          </a:p>
        </p:txBody>
      </p:sp>
      <p:sp>
        <p:nvSpPr>
          <p:cNvPr id="13" name="TextBox 13"/>
          <p:cNvSpPr txBox="1"/>
          <p:nvPr/>
        </p:nvSpPr>
        <p:spPr>
          <a:xfrm rot="5400000">
            <a:off x="16169974" y="5986996"/>
            <a:ext cx="902560" cy="352349"/>
          </a:xfrm>
          <a:prstGeom prst="rect">
            <a:avLst/>
          </a:prstGeom>
        </p:spPr>
        <p:txBody>
          <a:bodyPr lIns="0" tIns="0" rIns="0" bIns="0" rtlCol="0" anchor="t">
            <a:spAutoFit/>
          </a:bodyPr>
          <a:lstStyle/>
          <a:p>
            <a:pPr algn="l">
              <a:lnSpc>
                <a:spcPts val="2799"/>
              </a:lnSpc>
            </a:pPr>
            <a:r>
              <a:rPr lang="en-US" sz="1999" b="1" i="1">
                <a:solidFill>
                  <a:srgbClr val="000000"/>
                </a:solidFill>
                <a:latin typeface="Glacial Indifference Bold Italics"/>
                <a:ea typeface="Glacial Indifference Bold Italics"/>
                <a:cs typeface="Glacial Indifference Bold Italics"/>
                <a:sym typeface="Glacial Indifference Bold Italics"/>
              </a:rPr>
              <a:t>Activity</a:t>
            </a:r>
          </a:p>
        </p:txBody>
      </p:sp>
      <p:sp>
        <p:nvSpPr>
          <p:cNvPr id="14" name="TextBox 14"/>
          <p:cNvSpPr txBox="1"/>
          <p:nvPr/>
        </p:nvSpPr>
        <p:spPr>
          <a:xfrm rot="5400000">
            <a:off x="15849038" y="8026422"/>
            <a:ext cx="1557252" cy="352349"/>
          </a:xfrm>
          <a:prstGeom prst="rect">
            <a:avLst/>
          </a:prstGeom>
        </p:spPr>
        <p:txBody>
          <a:bodyPr lIns="0" tIns="0" rIns="0" bIns="0" rtlCol="0" anchor="t">
            <a:spAutoFit/>
          </a:bodyPr>
          <a:lstStyle/>
          <a:p>
            <a:pPr algn="l">
              <a:lnSpc>
                <a:spcPts val="2799"/>
              </a:lnSpc>
            </a:pPr>
            <a:r>
              <a:rPr lang="en-US" sz="1999" b="1" i="1">
                <a:solidFill>
                  <a:srgbClr val="000000"/>
                </a:solidFill>
                <a:latin typeface="Glacial Indifference Bold Italics"/>
                <a:ea typeface="Glacial Indifference Bold Italics"/>
                <a:cs typeface="Glacial Indifference Bold Italics"/>
                <a:sym typeface="Glacial Indifference Bold Italics"/>
              </a:rPr>
              <a:t>Investigation</a:t>
            </a:r>
          </a:p>
        </p:txBody>
      </p:sp>
      <p:sp>
        <p:nvSpPr>
          <p:cNvPr id="15" name="TextBox 15"/>
          <p:cNvSpPr txBox="1"/>
          <p:nvPr/>
        </p:nvSpPr>
        <p:spPr>
          <a:xfrm>
            <a:off x="2034495" y="1116923"/>
            <a:ext cx="7201481" cy="678071"/>
          </a:xfrm>
          <a:prstGeom prst="rect">
            <a:avLst/>
          </a:prstGeom>
        </p:spPr>
        <p:txBody>
          <a:bodyPr wrap="square" lIns="0" tIns="0" rIns="0" bIns="0" rtlCol="0" anchor="t">
            <a:spAutoFit/>
          </a:bodyPr>
          <a:lstStyle/>
          <a:p>
            <a:pPr algn="l">
              <a:lnSpc>
                <a:spcPts val="5599"/>
              </a:lnSpc>
            </a:pPr>
            <a:r>
              <a:rPr lang="en-US" sz="4400" b="1" dirty="0">
                <a:solidFill>
                  <a:srgbClr val="000000"/>
                </a:solidFill>
                <a:latin typeface="Montserrat" panose="00000500000000000000" pitchFamily="2" charset="0"/>
                <a:ea typeface="Glacial Indifference Bold Italics"/>
                <a:cs typeface="Glacial Indifference Bold Italics"/>
                <a:sym typeface="Glacial Indifference Bold Italics"/>
              </a:rPr>
              <a:t>Models of Reflection </a:t>
            </a:r>
          </a:p>
        </p:txBody>
      </p:sp>
      <p:sp>
        <p:nvSpPr>
          <p:cNvPr id="5" name="TextBox 4">
            <a:extLst>
              <a:ext uri="{FF2B5EF4-FFF2-40B4-BE49-F238E27FC236}">
                <a16:creationId xmlns:a16="http://schemas.microsoft.com/office/drawing/2014/main" id="{A80A4CD5-EE3C-9DB6-536B-A93E22E2AD26}"/>
              </a:ext>
            </a:extLst>
          </p:cNvPr>
          <p:cNvSpPr txBox="1"/>
          <p:nvPr/>
        </p:nvSpPr>
        <p:spPr>
          <a:xfrm>
            <a:off x="2034495" y="2359924"/>
            <a:ext cx="13563600" cy="6246775"/>
          </a:xfrm>
          <a:prstGeom prst="rect">
            <a:avLst/>
          </a:prstGeom>
          <a:noFill/>
        </p:spPr>
        <p:txBody>
          <a:bodyPr wrap="square">
            <a:spAutoFit/>
          </a:bodyPr>
          <a:lstStyle/>
          <a:p>
            <a:pPr marL="457200" indent="-457200" algn="just">
              <a:lnSpc>
                <a:spcPct val="150000"/>
              </a:lnSpc>
              <a:buFont typeface="Arial" panose="020B0604020202020204" pitchFamily="34" charset="0"/>
              <a:buChar char="•"/>
            </a:pPr>
            <a:r>
              <a:rPr lang="en-US" sz="3000" b="1" dirty="0">
                <a:solidFill>
                  <a:srgbClr val="000000"/>
                </a:solidFill>
                <a:latin typeface="Montserrat" panose="00000500000000000000" pitchFamily="2" charset="0"/>
                <a:ea typeface="Open Sans" panose="020B0606030504020204" pitchFamily="34" charset="0"/>
                <a:cs typeface="Open Sans" panose="020B0606030504020204" pitchFamily="34" charset="0"/>
                <a:sym typeface="Glacial Indifference"/>
              </a:rPr>
              <a:t>ERA Model: </a:t>
            </a:r>
            <a:r>
              <a:rPr lang="en-GB" sz="3000" i="1" dirty="0">
                <a:latin typeface="Montserrat" panose="00000500000000000000" pitchFamily="2" charset="0"/>
              </a:rPr>
              <a:t>Focuses on the three stages: Experience, Reflection, and Action (Johns, 2000).</a:t>
            </a:r>
            <a:endParaRPr lang="en-GB" sz="3000" i="1" dirty="0">
              <a:solidFill>
                <a:srgbClr val="000000"/>
              </a:solidFill>
              <a:latin typeface="Montserrat" panose="00000500000000000000" pitchFamily="2" charset="0"/>
              <a:ea typeface="Open Sans" panose="020B0606030504020204" pitchFamily="34" charset="0"/>
              <a:cs typeface="Open Sans" panose="020B0606030504020204" pitchFamily="34" charset="0"/>
              <a:sym typeface="Glacial Indifference"/>
            </a:endParaRPr>
          </a:p>
          <a:p>
            <a:pPr marL="457200" indent="-457200" algn="just">
              <a:lnSpc>
                <a:spcPct val="150000"/>
              </a:lnSpc>
              <a:buFont typeface="Arial" panose="020B0604020202020204" pitchFamily="34" charset="0"/>
              <a:buChar char="•"/>
            </a:pPr>
            <a:r>
              <a:rPr lang="en-US" sz="3000" b="1" dirty="0">
                <a:solidFill>
                  <a:srgbClr val="000000"/>
                </a:solidFill>
                <a:latin typeface="Montserrat" panose="00000500000000000000" pitchFamily="2" charset="0"/>
                <a:ea typeface="Open Sans" panose="020B0606030504020204" pitchFamily="34" charset="0"/>
                <a:cs typeface="Open Sans" panose="020B0606030504020204" pitchFamily="34" charset="0"/>
                <a:sym typeface="Glacial Indifference"/>
              </a:rPr>
              <a:t>Driscoll's What Model: </a:t>
            </a:r>
            <a:r>
              <a:rPr lang="en-GB" sz="3000" i="1" dirty="0">
                <a:latin typeface="Montserrat" panose="00000500000000000000" pitchFamily="2" charset="0"/>
              </a:rPr>
              <a:t>Encourages a structured analysis of What, So What, and Now What (Driscoll, 2007).</a:t>
            </a:r>
            <a:endParaRPr lang="en-GB" sz="3000" i="1" dirty="0">
              <a:solidFill>
                <a:srgbClr val="000000"/>
              </a:solidFill>
              <a:latin typeface="Montserrat" panose="00000500000000000000" pitchFamily="2" charset="0"/>
              <a:ea typeface="Open Sans" panose="020B0606030504020204" pitchFamily="34" charset="0"/>
              <a:cs typeface="Open Sans" panose="020B0606030504020204" pitchFamily="34" charset="0"/>
              <a:sym typeface="Glacial Indifference"/>
            </a:endParaRPr>
          </a:p>
          <a:p>
            <a:pPr marL="457200" marR="0" lvl="0" indent="-45720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US" sz="3000" b="1" dirty="0">
                <a:solidFill>
                  <a:srgbClr val="000000"/>
                </a:solidFill>
                <a:latin typeface="Montserrat" panose="00000500000000000000" pitchFamily="2" charset="0"/>
                <a:ea typeface="Open Sans" panose="020B0606030504020204" pitchFamily="34" charset="0"/>
                <a:cs typeface="Open Sans" panose="020B0606030504020204" pitchFamily="34" charset="0"/>
                <a:sym typeface="Glacial Indifference"/>
              </a:rPr>
              <a:t>Kolb's Experiential Learning Cycle: </a:t>
            </a:r>
            <a:r>
              <a:rPr lang="en-GB" sz="3000" i="1" dirty="0">
                <a:latin typeface="Montserrat" panose="00000500000000000000" pitchFamily="2" charset="0"/>
              </a:rPr>
              <a:t>Emphasises a continuous cycle of concrete experience, reflective observation, abstract conceptualisation, and active experimentation (Kolb, 1984).</a:t>
            </a:r>
          </a:p>
          <a:p>
            <a:pPr marL="457200" marR="0" lvl="0" indent="-457200" algn="just"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GB" sz="3000" b="1" i="0" dirty="0">
                <a:solidFill>
                  <a:srgbClr val="000000"/>
                </a:solidFill>
                <a:latin typeface="Montserrat" panose="00000500000000000000" pitchFamily="2" charset="0"/>
                <a:ea typeface="Open Sans" panose="020B0606030504020204" pitchFamily="34" charset="0"/>
                <a:cs typeface="Open Sans" panose="020B0606030504020204" pitchFamily="34" charset="0"/>
                <a:sym typeface="Glacial Indifference"/>
              </a:rPr>
              <a:t>Gibb’s Reflective Cycle: </a:t>
            </a:r>
            <a:r>
              <a:rPr lang="en-GB" sz="3000" i="1" dirty="0">
                <a:latin typeface="Montserrat" panose="00000500000000000000" pitchFamily="2" charset="0"/>
              </a:rPr>
              <a:t>A detailed model focusing on stages like description, feelings, evaluation, and action planning (Gibbs, 1988).</a:t>
            </a:r>
            <a:endParaRPr lang="en-US" sz="3000" i="1" dirty="0">
              <a:solidFill>
                <a:srgbClr val="000000"/>
              </a:solidFill>
              <a:latin typeface="Montserrat" panose="00000500000000000000" pitchFamily="2" charset="0"/>
              <a:ea typeface="Open Sans" panose="020B0606030504020204" pitchFamily="34" charset="0"/>
              <a:cs typeface="Open Sans" panose="020B0606030504020204" pitchFamily="34" charset="0"/>
              <a:sym typeface="Glacial Indifference"/>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917DDA70-D2C4-14B9-FAAB-4A7D1FEC64B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14277B4C-74CB-3472-4A5A-E778A188C010}"/>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A1A0431D-FB23-D1E1-B16C-EF52278540AB}"/>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4"/>
            <a:stretch>
              <a:fillRect/>
            </a:stretch>
          </a:blipFill>
        </p:spPr>
        <p:txBody>
          <a:bodyPr/>
          <a:lstStyle/>
          <a:p>
            <a:endParaRPr lang="en-GB"/>
          </a:p>
        </p:txBody>
      </p:sp>
      <p:sp>
        <p:nvSpPr>
          <p:cNvPr id="5" name="TextBox 5">
            <a:extLst>
              <a:ext uri="{FF2B5EF4-FFF2-40B4-BE49-F238E27FC236}">
                <a16:creationId xmlns:a16="http://schemas.microsoft.com/office/drawing/2014/main" id="{6E3A7DBC-51BD-430B-9FBD-D8D7FFB6A24E}"/>
              </a:ext>
            </a:extLst>
          </p:cNvPr>
          <p:cNvSpPr txBox="1"/>
          <p:nvPr/>
        </p:nvSpPr>
        <p:spPr>
          <a:xfrm rot="5400000">
            <a:off x="15706173" y="3801818"/>
            <a:ext cx="1846555" cy="652758"/>
          </a:xfrm>
          <a:prstGeom prst="rect">
            <a:avLst/>
          </a:prstGeom>
        </p:spPr>
        <p:txBody>
          <a:bodyPr lIns="0" tIns="0" rIns="0" bIns="0" rtlCol="0" anchor="t">
            <a:spAutoFit/>
          </a:bodyPr>
          <a:lstStyle/>
          <a:p>
            <a:pPr algn="ctr">
              <a:lnSpc>
                <a:spcPts val="2595"/>
              </a:lnSpc>
            </a:pPr>
            <a:r>
              <a:rPr lang="en-US" sz="1870" b="1" i="1">
                <a:solidFill>
                  <a:srgbClr val="000000"/>
                </a:solidFill>
                <a:latin typeface="Glacial Indifference Bold Italics"/>
                <a:ea typeface="Glacial Indifference Bold Italics"/>
                <a:cs typeface="Glacial Indifference Bold Italics"/>
                <a:sym typeface="Glacial Indifference Bold Italics"/>
              </a:rPr>
              <a:t>Gibbs Reflective Cycle</a:t>
            </a:r>
          </a:p>
        </p:txBody>
      </p:sp>
      <p:sp>
        <p:nvSpPr>
          <p:cNvPr id="6" name="TextBox 6">
            <a:extLst>
              <a:ext uri="{FF2B5EF4-FFF2-40B4-BE49-F238E27FC236}">
                <a16:creationId xmlns:a16="http://schemas.microsoft.com/office/drawing/2014/main" id="{EE1F494A-C34A-8D49-0997-A98C8B62E5C0}"/>
              </a:ext>
            </a:extLst>
          </p:cNvPr>
          <p:cNvSpPr txBox="1"/>
          <p:nvPr/>
        </p:nvSpPr>
        <p:spPr>
          <a:xfrm>
            <a:off x="2438400" y="1104900"/>
            <a:ext cx="12072880" cy="585353"/>
          </a:xfrm>
          <a:prstGeom prst="rect">
            <a:avLst/>
          </a:prstGeom>
        </p:spPr>
        <p:txBody>
          <a:bodyPr wrap="square" lIns="0" tIns="0" rIns="0" bIns="0" rtlCol="0" anchor="t">
            <a:spAutoFit/>
          </a:bodyPr>
          <a:lstStyle/>
          <a:p>
            <a:pPr>
              <a:lnSpc>
                <a:spcPts val="4927"/>
              </a:lnSpc>
            </a:pPr>
            <a:r>
              <a:rPr lang="en-US" sz="3600" b="1" dirty="0">
                <a:solidFill>
                  <a:srgbClr val="000000"/>
                </a:solidFill>
                <a:latin typeface="Montserrat" panose="00000500000000000000" pitchFamily="2" charset="0"/>
                <a:ea typeface="Open Sans"/>
                <a:cs typeface="Open Sans"/>
                <a:sym typeface="Open Sans"/>
              </a:rPr>
              <a:t>What is the importance of Reflective Writing?</a:t>
            </a:r>
          </a:p>
        </p:txBody>
      </p:sp>
      <p:sp>
        <p:nvSpPr>
          <p:cNvPr id="7" name="TextBox 6">
            <a:extLst>
              <a:ext uri="{FF2B5EF4-FFF2-40B4-BE49-F238E27FC236}">
                <a16:creationId xmlns:a16="http://schemas.microsoft.com/office/drawing/2014/main" id="{2035C2DF-DE15-4D7F-8F37-E043908BE9E1}"/>
              </a:ext>
            </a:extLst>
          </p:cNvPr>
          <p:cNvSpPr txBox="1"/>
          <p:nvPr/>
        </p:nvSpPr>
        <p:spPr>
          <a:xfrm>
            <a:off x="2209800" y="2026313"/>
            <a:ext cx="13258800" cy="7478970"/>
          </a:xfrm>
          <a:prstGeom prst="rect">
            <a:avLst/>
          </a:prstGeom>
          <a:noFill/>
        </p:spPr>
        <p:txBody>
          <a:bodyPr wrap="square">
            <a:spAutoFit/>
          </a:bodyPr>
          <a:lstStyle/>
          <a:p>
            <a:pPr marL="457200" indent="-457200" algn="just">
              <a:buFont typeface="Arial" panose="020B0604020202020204" pitchFamily="34" charset="0"/>
              <a:buChar char="•"/>
            </a:pPr>
            <a:r>
              <a:rPr lang="en-GB" sz="3200" b="1" dirty="0">
                <a:latin typeface="Montserrat" panose="00000500000000000000" pitchFamily="2" charset="0"/>
              </a:rPr>
              <a:t>Deepens Learning</a:t>
            </a:r>
            <a:r>
              <a:rPr lang="en-GB" sz="3200" dirty="0">
                <a:latin typeface="Montserrat" panose="00000500000000000000" pitchFamily="2" charset="0"/>
              </a:rPr>
              <a:t>: Connects theory to real-world practice and helps you understand experiences on a deeper level.</a:t>
            </a:r>
          </a:p>
          <a:p>
            <a:pPr marL="457200" indent="-457200" algn="just">
              <a:buFont typeface="Arial" panose="020B0604020202020204" pitchFamily="34" charset="0"/>
              <a:buChar char="•"/>
            </a:pPr>
            <a:r>
              <a:rPr lang="en-GB" sz="3200" b="1" dirty="0">
                <a:latin typeface="Montserrat" panose="00000500000000000000" pitchFamily="2" charset="0"/>
              </a:rPr>
              <a:t>Improves Critical Thinking</a:t>
            </a:r>
            <a:r>
              <a:rPr lang="en-GB" sz="3200" dirty="0">
                <a:latin typeface="Montserrat" panose="00000500000000000000" pitchFamily="2" charset="0"/>
              </a:rPr>
              <a:t>: Encourages analysis of your actions and decisions to enhance problem-solving skills.</a:t>
            </a:r>
          </a:p>
          <a:p>
            <a:pPr marL="457200" indent="-457200" algn="just">
              <a:buFont typeface="Arial" panose="020B0604020202020204" pitchFamily="34" charset="0"/>
              <a:buChar char="•"/>
            </a:pPr>
            <a:r>
              <a:rPr lang="en-GB" sz="3200" b="1" dirty="0">
                <a:latin typeface="Montserrat" panose="00000500000000000000" pitchFamily="2" charset="0"/>
              </a:rPr>
              <a:t>Supports Personal Growth</a:t>
            </a:r>
            <a:r>
              <a:rPr lang="en-GB" sz="3200" dirty="0">
                <a:latin typeface="Montserrat" panose="00000500000000000000" pitchFamily="2" charset="0"/>
              </a:rPr>
              <a:t>: Builds self-awareness by reflecting on strengths, values, and areas for improvement.</a:t>
            </a:r>
          </a:p>
          <a:p>
            <a:pPr marL="457200" indent="-457200" algn="just">
              <a:buFont typeface="Arial" panose="020B0604020202020204" pitchFamily="34" charset="0"/>
              <a:buChar char="•"/>
            </a:pPr>
            <a:r>
              <a:rPr lang="en-GB" sz="3200" b="1" dirty="0">
                <a:latin typeface="Montserrat" panose="00000500000000000000" pitchFamily="2" charset="0"/>
              </a:rPr>
              <a:t>Enhances Professional Development</a:t>
            </a:r>
            <a:r>
              <a:rPr lang="en-GB" sz="3200" dirty="0">
                <a:latin typeface="Montserrat" panose="00000500000000000000" pitchFamily="2" charset="0"/>
              </a:rPr>
              <a:t>: Strengthens transferable skills like decision-making, communication, and self-management.</a:t>
            </a:r>
          </a:p>
          <a:p>
            <a:pPr marL="457200" indent="-457200" algn="just">
              <a:buFont typeface="Arial" panose="020B0604020202020204" pitchFamily="34" charset="0"/>
              <a:buChar char="•"/>
            </a:pPr>
            <a:r>
              <a:rPr lang="en-GB" sz="3200" b="1" dirty="0">
                <a:latin typeface="Montserrat" panose="00000500000000000000" pitchFamily="2" charset="0"/>
              </a:rPr>
              <a:t>Boosts Confidence</a:t>
            </a:r>
            <a:r>
              <a:rPr lang="en-GB" sz="3200" dirty="0">
                <a:latin typeface="Montserrat" panose="00000500000000000000" pitchFamily="2" charset="0"/>
              </a:rPr>
              <a:t>: Recognising progress and achievements helps build motivation and confidence.</a:t>
            </a:r>
          </a:p>
          <a:p>
            <a:pPr marL="457200" indent="-457200" algn="just">
              <a:buFont typeface="Arial" panose="020B0604020202020204" pitchFamily="34" charset="0"/>
              <a:buChar char="•"/>
            </a:pPr>
            <a:r>
              <a:rPr lang="en-GB" sz="3200" b="1" dirty="0">
                <a:latin typeface="Montserrat" panose="00000500000000000000" pitchFamily="2" charset="0"/>
              </a:rPr>
              <a:t>Improves Academic Performance</a:t>
            </a:r>
            <a:r>
              <a:rPr lang="en-GB" sz="3200" dirty="0">
                <a:latin typeface="Montserrat" panose="00000500000000000000" pitchFamily="2" charset="0"/>
              </a:rPr>
              <a:t>: Helps identify knowledge gaps and keeps you actively engaged in learning.</a:t>
            </a:r>
          </a:p>
          <a:p>
            <a:pPr algn="r"/>
            <a:endParaRPr lang="en-GB" sz="3200" dirty="0"/>
          </a:p>
          <a:p>
            <a:pPr algn="r"/>
            <a:r>
              <a:rPr lang="en-GB" sz="3200" dirty="0">
                <a:latin typeface="Montserrat" panose="00000500000000000000" pitchFamily="2" charset="0"/>
              </a:rPr>
              <a:t>(Schon, 1983; Kolb, 1984)</a:t>
            </a:r>
            <a:endParaRPr lang="en-GB" sz="3200" b="1" dirty="0">
              <a:latin typeface="Montserrat" panose="00000500000000000000" pitchFamily="2" charset="0"/>
            </a:endParaRPr>
          </a:p>
        </p:txBody>
      </p:sp>
    </p:spTree>
    <p:extLst>
      <p:ext uri="{BB962C8B-B14F-4D97-AF65-F5344CB8AC3E}">
        <p14:creationId xmlns:p14="http://schemas.microsoft.com/office/powerpoint/2010/main" val="630560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449C0553-C1F2-1C56-158D-36961C20D2B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5CE43EC-DC13-EBCE-3980-DD7BFBDAEB69}"/>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91DA9A5B-D309-3BC4-8167-9426BA11E980}"/>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4"/>
            <a:stretch>
              <a:fillRect/>
            </a:stretch>
          </a:blipFill>
        </p:spPr>
        <p:txBody>
          <a:bodyPr/>
          <a:lstStyle/>
          <a:p>
            <a:endParaRPr lang="en-GB"/>
          </a:p>
        </p:txBody>
      </p:sp>
      <p:sp>
        <p:nvSpPr>
          <p:cNvPr id="5" name="TextBox 5">
            <a:extLst>
              <a:ext uri="{FF2B5EF4-FFF2-40B4-BE49-F238E27FC236}">
                <a16:creationId xmlns:a16="http://schemas.microsoft.com/office/drawing/2014/main" id="{41017FF8-EDC8-D50E-C523-14CC9ACAF9CD}"/>
              </a:ext>
            </a:extLst>
          </p:cNvPr>
          <p:cNvSpPr txBox="1"/>
          <p:nvPr/>
        </p:nvSpPr>
        <p:spPr>
          <a:xfrm rot="5400000">
            <a:off x="15706173" y="3801818"/>
            <a:ext cx="1846555" cy="652758"/>
          </a:xfrm>
          <a:prstGeom prst="rect">
            <a:avLst/>
          </a:prstGeom>
        </p:spPr>
        <p:txBody>
          <a:bodyPr lIns="0" tIns="0" rIns="0" bIns="0" rtlCol="0" anchor="t">
            <a:spAutoFit/>
          </a:bodyPr>
          <a:lstStyle/>
          <a:p>
            <a:pPr algn="ctr">
              <a:lnSpc>
                <a:spcPts val="2595"/>
              </a:lnSpc>
            </a:pPr>
            <a:r>
              <a:rPr lang="en-US" sz="1870" b="1" i="1">
                <a:solidFill>
                  <a:srgbClr val="000000"/>
                </a:solidFill>
                <a:latin typeface="Glacial Indifference Bold Italics"/>
                <a:ea typeface="Glacial Indifference Bold Italics"/>
                <a:cs typeface="Glacial Indifference Bold Italics"/>
                <a:sym typeface="Glacial Indifference Bold Italics"/>
              </a:rPr>
              <a:t>Gibbs Reflective Cycle</a:t>
            </a:r>
          </a:p>
        </p:txBody>
      </p:sp>
      <p:sp>
        <p:nvSpPr>
          <p:cNvPr id="6" name="TextBox 6">
            <a:extLst>
              <a:ext uri="{FF2B5EF4-FFF2-40B4-BE49-F238E27FC236}">
                <a16:creationId xmlns:a16="http://schemas.microsoft.com/office/drawing/2014/main" id="{FE20E4FA-CD47-797E-C194-1F21BE2C3B55}"/>
              </a:ext>
            </a:extLst>
          </p:cNvPr>
          <p:cNvSpPr txBox="1"/>
          <p:nvPr/>
        </p:nvSpPr>
        <p:spPr>
          <a:xfrm>
            <a:off x="1849570" y="988258"/>
            <a:ext cx="9482080" cy="585353"/>
          </a:xfrm>
          <a:prstGeom prst="rect">
            <a:avLst/>
          </a:prstGeom>
        </p:spPr>
        <p:txBody>
          <a:bodyPr wrap="square" lIns="0" tIns="0" rIns="0" bIns="0" rtlCol="0" anchor="t">
            <a:spAutoFit/>
          </a:bodyPr>
          <a:lstStyle/>
          <a:p>
            <a:pPr algn="l">
              <a:lnSpc>
                <a:spcPts val="4927"/>
              </a:lnSpc>
            </a:pPr>
            <a:r>
              <a:rPr lang="en-US" sz="3600" b="1" dirty="0">
                <a:solidFill>
                  <a:srgbClr val="000000"/>
                </a:solidFill>
                <a:latin typeface="Montserrat" panose="00000500000000000000" pitchFamily="2" charset="0"/>
                <a:ea typeface="Open Sans"/>
                <a:cs typeface="Open Sans"/>
                <a:sym typeface="Open Sans"/>
              </a:rPr>
              <a:t>Assignment Two – Reflective Essay</a:t>
            </a:r>
          </a:p>
        </p:txBody>
      </p:sp>
      <p:pic>
        <p:nvPicPr>
          <p:cNvPr id="7" name="Picture 6">
            <a:extLst>
              <a:ext uri="{FF2B5EF4-FFF2-40B4-BE49-F238E27FC236}">
                <a16:creationId xmlns:a16="http://schemas.microsoft.com/office/drawing/2014/main" id="{E1C85053-237D-39F1-B280-B0083CE490ED}"/>
              </a:ext>
            </a:extLst>
          </p:cNvPr>
          <p:cNvPicPr>
            <a:picLocks noChangeAspect="1"/>
          </p:cNvPicPr>
          <p:nvPr/>
        </p:nvPicPr>
        <p:blipFill>
          <a:blip r:embed="rId5"/>
          <a:stretch>
            <a:fillRect/>
          </a:stretch>
        </p:blipFill>
        <p:spPr>
          <a:xfrm>
            <a:off x="9525000" y="1866900"/>
            <a:ext cx="5982301" cy="716023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TextBox 7">
            <a:extLst>
              <a:ext uri="{FF2B5EF4-FFF2-40B4-BE49-F238E27FC236}">
                <a16:creationId xmlns:a16="http://schemas.microsoft.com/office/drawing/2014/main" id="{F6DA287D-3EA9-AB2D-A70F-01EC7018DA58}"/>
              </a:ext>
            </a:extLst>
          </p:cNvPr>
          <p:cNvSpPr txBox="1"/>
          <p:nvPr/>
        </p:nvSpPr>
        <p:spPr>
          <a:xfrm>
            <a:off x="2209800" y="2853647"/>
            <a:ext cx="7315200" cy="3046988"/>
          </a:xfrm>
          <a:prstGeom prst="rect">
            <a:avLst/>
          </a:prstGeom>
          <a:noFill/>
        </p:spPr>
        <p:txBody>
          <a:bodyPr wrap="square" rtlCol="0">
            <a:spAutoFit/>
          </a:bodyPr>
          <a:lstStyle/>
          <a:p>
            <a:pPr marL="457200" indent="-457200">
              <a:buFont typeface="Arial" panose="020B0604020202020204" pitchFamily="34" charset="0"/>
              <a:buChar char="•"/>
            </a:pPr>
            <a:r>
              <a:rPr lang="en-GB" sz="3200" b="1" dirty="0">
                <a:latin typeface="Montserrat" panose="00000500000000000000" pitchFamily="2" charset="0"/>
                <a:ea typeface="Open Sans" panose="020B0606030504020204" pitchFamily="34" charset="0"/>
                <a:cs typeface="Open Sans" panose="020B0606030504020204" pitchFamily="34" charset="0"/>
              </a:rPr>
              <a:t>Title: </a:t>
            </a:r>
            <a:r>
              <a:rPr lang="en-GB" sz="3200" dirty="0">
                <a:latin typeface="Montserrat" panose="00000500000000000000" pitchFamily="2" charset="0"/>
                <a:ea typeface="Open Sans" panose="020B0606030504020204" pitchFamily="34" charset="0"/>
                <a:cs typeface="Open Sans" panose="020B0606030504020204" pitchFamily="34" charset="0"/>
              </a:rPr>
              <a:t>Reflective Essay</a:t>
            </a:r>
          </a:p>
          <a:p>
            <a:pPr marL="285750" indent="-285750">
              <a:buFont typeface="Arial" panose="020B0604020202020204" pitchFamily="34" charset="0"/>
              <a:buChar char="•"/>
            </a:pPr>
            <a:endParaRPr lang="en-GB" sz="3200" dirty="0">
              <a:latin typeface="Montserrat" panose="00000500000000000000" pitchFamily="2" charset="0"/>
              <a:ea typeface="Open Sans" panose="020B0606030504020204" pitchFamily="34" charset="0"/>
              <a:cs typeface="Open Sans" panose="020B0606030504020204" pitchFamily="34" charset="0"/>
            </a:endParaRPr>
          </a:p>
          <a:p>
            <a:pPr marL="457200" indent="-457200">
              <a:buFont typeface="Arial" panose="020B0604020202020204" pitchFamily="34" charset="0"/>
              <a:buChar char="•"/>
            </a:pPr>
            <a:r>
              <a:rPr lang="en-GB" sz="3200" b="1" dirty="0">
                <a:latin typeface="Montserrat" panose="00000500000000000000" pitchFamily="2" charset="0"/>
                <a:ea typeface="Open Sans" panose="020B0606030504020204" pitchFamily="34" charset="0"/>
                <a:cs typeface="Open Sans" panose="020B0606030504020204" pitchFamily="34" charset="0"/>
              </a:rPr>
              <a:t>Word count: </a:t>
            </a:r>
            <a:r>
              <a:rPr lang="en-GB" sz="3200" dirty="0">
                <a:latin typeface="Montserrat" panose="00000500000000000000" pitchFamily="2" charset="0"/>
                <a:ea typeface="Open Sans" panose="020B0606030504020204" pitchFamily="34" charset="0"/>
                <a:cs typeface="Open Sans" panose="020B0606030504020204" pitchFamily="34" charset="0"/>
              </a:rPr>
              <a:t>1500 words</a:t>
            </a:r>
          </a:p>
          <a:p>
            <a:pPr marL="285750" indent="-285750">
              <a:buFont typeface="Arial" panose="020B0604020202020204" pitchFamily="34" charset="0"/>
              <a:buChar char="•"/>
            </a:pPr>
            <a:endParaRPr lang="en-GB" sz="3200" dirty="0">
              <a:latin typeface="Montserrat" panose="00000500000000000000" pitchFamily="2" charset="0"/>
              <a:ea typeface="Open Sans" panose="020B0606030504020204" pitchFamily="34" charset="0"/>
              <a:cs typeface="Open Sans" panose="020B0606030504020204" pitchFamily="34" charset="0"/>
            </a:endParaRPr>
          </a:p>
          <a:p>
            <a:pPr marL="457200" indent="-457200">
              <a:buFont typeface="Arial" panose="020B0604020202020204" pitchFamily="34" charset="0"/>
              <a:buChar char="•"/>
            </a:pPr>
            <a:r>
              <a:rPr lang="en-GB" sz="3200" b="1" dirty="0">
                <a:latin typeface="Montserrat" panose="00000500000000000000" pitchFamily="2" charset="0"/>
                <a:ea typeface="Open Sans" panose="020B0606030504020204" pitchFamily="34" charset="0"/>
                <a:cs typeface="Open Sans" panose="020B0606030504020204" pitchFamily="34" charset="0"/>
              </a:rPr>
              <a:t>Deadline: </a:t>
            </a:r>
            <a:r>
              <a:rPr lang="en-GB" sz="3200" dirty="0">
                <a:latin typeface="Montserrat" panose="00000500000000000000" pitchFamily="2" charset="0"/>
                <a:ea typeface="Open Sans" panose="020B0606030504020204" pitchFamily="34" charset="0"/>
                <a:cs typeface="Open Sans" panose="020B0606030504020204" pitchFamily="34" charset="0"/>
              </a:rPr>
              <a:t>Monday 8</a:t>
            </a:r>
            <a:r>
              <a:rPr lang="en-GB" sz="3200" baseline="30000" dirty="0">
                <a:latin typeface="Montserrat" panose="00000500000000000000" pitchFamily="2" charset="0"/>
                <a:ea typeface="Open Sans" panose="020B0606030504020204" pitchFamily="34" charset="0"/>
                <a:cs typeface="Open Sans" panose="020B0606030504020204" pitchFamily="34" charset="0"/>
              </a:rPr>
              <a:t>th</a:t>
            </a:r>
            <a:r>
              <a:rPr lang="en-GB" sz="3200" dirty="0">
                <a:latin typeface="Montserrat" panose="00000500000000000000" pitchFamily="2" charset="0"/>
                <a:ea typeface="Open Sans" panose="020B0606030504020204" pitchFamily="34" charset="0"/>
                <a:cs typeface="Open Sans" panose="020B0606030504020204" pitchFamily="34" charset="0"/>
              </a:rPr>
              <a:t> December 23.59PM 2025</a:t>
            </a:r>
          </a:p>
        </p:txBody>
      </p:sp>
      <p:sp>
        <p:nvSpPr>
          <p:cNvPr id="9" name="TextBox 8">
            <a:extLst>
              <a:ext uri="{FF2B5EF4-FFF2-40B4-BE49-F238E27FC236}">
                <a16:creationId xmlns:a16="http://schemas.microsoft.com/office/drawing/2014/main" id="{FD86638C-ED2B-E172-A877-1F93B5CBB2F7}"/>
              </a:ext>
            </a:extLst>
          </p:cNvPr>
          <p:cNvSpPr txBox="1"/>
          <p:nvPr/>
        </p:nvSpPr>
        <p:spPr>
          <a:xfrm>
            <a:off x="2284671" y="6411244"/>
            <a:ext cx="6172200" cy="2123658"/>
          </a:xfrm>
          <a:prstGeom prst="rect">
            <a:avLst/>
          </a:prstGeom>
          <a:noFill/>
        </p:spPr>
        <p:txBody>
          <a:bodyPr wrap="square" rtlCol="0">
            <a:spAutoFit/>
          </a:bodyPr>
          <a:lstStyle/>
          <a:p>
            <a:pPr algn="ctr"/>
            <a:r>
              <a:rPr lang="en-GB" sz="4400" dirty="0">
                <a:latin typeface="Montserrat" panose="00000500000000000000" pitchFamily="2" charset="0"/>
                <a:ea typeface="Open Sans" panose="020B0606030504020204" pitchFamily="34" charset="0"/>
                <a:cs typeface="Open Sans" panose="020B0606030504020204" pitchFamily="34" charset="0"/>
              </a:rPr>
              <a:t>Let’s look at the Module Handbook together…</a:t>
            </a:r>
          </a:p>
        </p:txBody>
      </p:sp>
    </p:spTree>
    <p:extLst>
      <p:ext uri="{BB962C8B-B14F-4D97-AF65-F5344CB8AC3E}">
        <p14:creationId xmlns:p14="http://schemas.microsoft.com/office/powerpoint/2010/main" val="3237422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8794D1DB-EFB5-05BD-CC87-B549C374CD29}"/>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CC7EEF6-6EF6-288C-9D87-277C7CC4AF5D}"/>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dirty="0"/>
          </a:p>
        </p:txBody>
      </p:sp>
      <p:sp>
        <p:nvSpPr>
          <p:cNvPr id="3" name="Freeform 3">
            <a:extLst>
              <a:ext uri="{FF2B5EF4-FFF2-40B4-BE49-F238E27FC236}">
                <a16:creationId xmlns:a16="http://schemas.microsoft.com/office/drawing/2014/main" id="{A8907F68-423A-9614-7A73-E5C7899931D5}"/>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4"/>
            <a:stretch>
              <a:fillRect/>
            </a:stretch>
          </a:blipFill>
        </p:spPr>
        <p:txBody>
          <a:bodyPr/>
          <a:lstStyle/>
          <a:p>
            <a:endParaRPr lang="en-GB"/>
          </a:p>
        </p:txBody>
      </p:sp>
      <p:sp>
        <p:nvSpPr>
          <p:cNvPr id="5" name="TextBox 5">
            <a:extLst>
              <a:ext uri="{FF2B5EF4-FFF2-40B4-BE49-F238E27FC236}">
                <a16:creationId xmlns:a16="http://schemas.microsoft.com/office/drawing/2014/main" id="{0BEBD12D-5FE1-8DE1-E4D4-A687924C9DCC}"/>
              </a:ext>
            </a:extLst>
          </p:cNvPr>
          <p:cNvSpPr txBox="1"/>
          <p:nvPr/>
        </p:nvSpPr>
        <p:spPr>
          <a:xfrm rot="5400000">
            <a:off x="15706173" y="3801818"/>
            <a:ext cx="1846555" cy="652758"/>
          </a:xfrm>
          <a:prstGeom prst="rect">
            <a:avLst/>
          </a:prstGeom>
        </p:spPr>
        <p:txBody>
          <a:bodyPr lIns="0" tIns="0" rIns="0" bIns="0" rtlCol="0" anchor="t">
            <a:spAutoFit/>
          </a:bodyPr>
          <a:lstStyle/>
          <a:p>
            <a:pPr algn="ctr">
              <a:lnSpc>
                <a:spcPts val="2595"/>
              </a:lnSpc>
            </a:pPr>
            <a:r>
              <a:rPr lang="en-US" sz="1870" b="1" i="1">
                <a:solidFill>
                  <a:srgbClr val="000000"/>
                </a:solidFill>
                <a:latin typeface="Glacial Indifference Bold Italics"/>
                <a:ea typeface="Glacial Indifference Bold Italics"/>
                <a:cs typeface="Glacial Indifference Bold Italics"/>
                <a:sym typeface="Glacial Indifference Bold Italics"/>
              </a:rPr>
              <a:t>Gibbs Reflective Cycle</a:t>
            </a:r>
          </a:p>
        </p:txBody>
      </p:sp>
      <p:sp>
        <p:nvSpPr>
          <p:cNvPr id="6" name="TextBox 6">
            <a:extLst>
              <a:ext uri="{FF2B5EF4-FFF2-40B4-BE49-F238E27FC236}">
                <a16:creationId xmlns:a16="http://schemas.microsoft.com/office/drawing/2014/main" id="{C1DDC3FE-A606-9FEB-10A6-497653E1E5E3}"/>
              </a:ext>
            </a:extLst>
          </p:cNvPr>
          <p:cNvSpPr txBox="1"/>
          <p:nvPr/>
        </p:nvSpPr>
        <p:spPr>
          <a:xfrm>
            <a:off x="1947920" y="1138085"/>
            <a:ext cx="10701280" cy="585353"/>
          </a:xfrm>
          <a:prstGeom prst="rect">
            <a:avLst/>
          </a:prstGeom>
        </p:spPr>
        <p:txBody>
          <a:bodyPr wrap="square" lIns="0" tIns="0" rIns="0" bIns="0" rtlCol="0" anchor="t">
            <a:spAutoFit/>
          </a:bodyPr>
          <a:lstStyle/>
          <a:p>
            <a:pPr algn="l">
              <a:lnSpc>
                <a:spcPts val="4927"/>
              </a:lnSpc>
            </a:pPr>
            <a:r>
              <a:rPr lang="en-US" sz="3600" b="1" dirty="0">
                <a:solidFill>
                  <a:srgbClr val="000000"/>
                </a:solidFill>
                <a:latin typeface="Montserrat" panose="00000500000000000000" pitchFamily="2" charset="0"/>
                <a:ea typeface="Open Sans"/>
                <a:cs typeface="Open Sans"/>
                <a:sym typeface="Open Sans"/>
              </a:rPr>
              <a:t>Gibbs Reflective Cycle (1998) - </a:t>
            </a:r>
            <a:r>
              <a:rPr lang="en-US" sz="3600" b="1" u="sng" dirty="0">
                <a:solidFill>
                  <a:srgbClr val="000000"/>
                </a:solidFill>
                <a:latin typeface="Montserrat" panose="00000500000000000000" pitchFamily="2" charset="0"/>
                <a:ea typeface="Open Sans"/>
                <a:cs typeface="Open Sans"/>
                <a:sym typeface="Open Sans"/>
              </a:rPr>
              <a:t>DESCRIPTION</a:t>
            </a:r>
            <a:endParaRPr lang="en-US" sz="3600" b="1" dirty="0">
              <a:solidFill>
                <a:srgbClr val="000000"/>
              </a:solidFill>
              <a:latin typeface="Montserrat" panose="00000500000000000000" pitchFamily="2" charset="0"/>
              <a:ea typeface="Open Sans"/>
              <a:cs typeface="Open Sans"/>
              <a:sym typeface="Open Sans"/>
            </a:endParaRPr>
          </a:p>
        </p:txBody>
      </p:sp>
      <p:sp>
        <p:nvSpPr>
          <p:cNvPr id="7" name="TextBox 6">
            <a:extLst>
              <a:ext uri="{FF2B5EF4-FFF2-40B4-BE49-F238E27FC236}">
                <a16:creationId xmlns:a16="http://schemas.microsoft.com/office/drawing/2014/main" id="{523C53EA-BC29-189F-C71B-D790D72E44C7}"/>
              </a:ext>
            </a:extLst>
          </p:cNvPr>
          <p:cNvSpPr txBox="1"/>
          <p:nvPr/>
        </p:nvSpPr>
        <p:spPr>
          <a:xfrm>
            <a:off x="2362200" y="2162387"/>
            <a:ext cx="13030200" cy="7171194"/>
          </a:xfrm>
          <a:prstGeom prst="rect">
            <a:avLst/>
          </a:prstGeom>
          <a:noFill/>
        </p:spPr>
        <p:txBody>
          <a:bodyPr wrap="square">
            <a:spAutoFit/>
          </a:bodyPr>
          <a:lstStyle/>
          <a:p>
            <a:pPr algn="just">
              <a:buNone/>
            </a:pPr>
            <a:r>
              <a:rPr lang="en-GB" sz="3200" dirty="0">
                <a:latin typeface="Montserrat" panose="00000500000000000000" pitchFamily="2" charset="0"/>
              </a:rPr>
              <a:t>The first step in Gibbs’ Reflective Cycle is all about describing the situation you experienced. This means telling the story of what happened in a clear way.</a:t>
            </a:r>
          </a:p>
          <a:p>
            <a:pPr algn="just">
              <a:buNone/>
            </a:pPr>
            <a:endParaRPr lang="en-GB" sz="2800" dirty="0">
              <a:latin typeface="Montserrat" panose="00000500000000000000" pitchFamily="2" charset="0"/>
            </a:endParaRPr>
          </a:p>
          <a:p>
            <a:pPr algn="just">
              <a:buNone/>
            </a:pPr>
            <a:r>
              <a:rPr lang="en-GB" sz="2800" dirty="0">
                <a:latin typeface="Montserrat" panose="00000500000000000000" pitchFamily="2" charset="0"/>
              </a:rPr>
              <a:t>Questions to think about:</a:t>
            </a:r>
          </a:p>
          <a:p>
            <a:pPr algn="just">
              <a:buNone/>
            </a:pPr>
            <a:endParaRPr lang="en-GB" sz="2800" dirty="0">
              <a:latin typeface="Montserrat" panose="00000500000000000000" pitchFamily="2" charset="0"/>
            </a:endParaRPr>
          </a:p>
          <a:p>
            <a:pPr marL="457200" indent="-457200">
              <a:buFont typeface="Arial" panose="020B0604020202020204" pitchFamily="34" charset="0"/>
              <a:buChar char="•"/>
            </a:pPr>
            <a:r>
              <a:rPr lang="en-GB" sz="2800" dirty="0">
                <a:latin typeface="Montserrat" panose="00000500000000000000" pitchFamily="2" charset="0"/>
              </a:rPr>
              <a:t>What exactly happened?</a:t>
            </a:r>
          </a:p>
          <a:p>
            <a:pPr marL="457200" indent="-457200">
              <a:buFont typeface="Arial" panose="020B0604020202020204" pitchFamily="34" charset="0"/>
              <a:buChar char="•"/>
            </a:pPr>
            <a:endParaRPr lang="en-GB" sz="2800" dirty="0">
              <a:latin typeface="Montserrat" panose="00000500000000000000" pitchFamily="2" charset="0"/>
            </a:endParaRPr>
          </a:p>
          <a:p>
            <a:pPr marL="457200" indent="-457200">
              <a:buFont typeface="Arial" panose="020B0604020202020204" pitchFamily="34" charset="0"/>
              <a:buChar char="•"/>
            </a:pPr>
            <a:r>
              <a:rPr lang="en-GB" sz="2800" dirty="0">
                <a:latin typeface="Montserrat" panose="00000500000000000000" pitchFamily="2" charset="0"/>
              </a:rPr>
              <a:t>When and where did it take place?</a:t>
            </a:r>
          </a:p>
          <a:p>
            <a:pPr marL="457200" indent="-457200">
              <a:buFont typeface="Arial" panose="020B0604020202020204" pitchFamily="34" charset="0"/>
              <a:buChar char="•"/>
            </a:pPr>
            <a:endParaRPr lang="en-GB" sz="2800" dirty="0">
              <a:latin typeface="Montserrat" panose="00000500000000000000" pitchFamily="2" charset="0"/>
            </a:endParaRPr>
          </a:p>
          <a:p>
            <a:pPr marL="457200" indent="-457200">
              <a:buFont typeface="Arial" panose="020B0604020202020204" pitchFamily="34" charset="0"/>
              <a:buChar char="•"/>
            </a:pPr>
            <a:r>
              <a:rPr lang="en-GB" sz="2800" dirty="0">
                <a:latin typeface="Montserrat" panose="00000500000000000000" pitchFamily="2" charset="0"/>
              </a:rPr>
              <a:t>Who was involved?</a:t>
            </a:r>
          </a:p>
          <a:p>
            <a:pPr marL="457200" indent="-457200">
              <a:buFont typeface="Arial" panose="020B0604020202020204" pitchFamily="34" charset="0"/>
              <a:buChar char="•"/>
            </a:pPr>
            <a:endParaRPr lang="en-GB" sz="2800" dirty="0">
              <a:latin typeface="Montserrat" panose="00000500000000000000" pitchFamily="2" charset="0"/>
            </a:endParaRPr>
          </a:p>
          <a:p>
            <a:pPr marL="457200" indent="-457200">
              <a:buFont typeface="Arial" panose="020B0604020202020204" pitchFamily="34" charset="0"/>
              <a:buChar char="•"/>
            </a:pPr>
            <a:r>
              <a:rPr lang="en-GB" sz="2800" dirty="0">
                <a:latin typeface="Montserrat" panose="00000500000000000000" pitchFamily="2" charset="0"/>
              </a:rPr>
              <a:t>What did you do?</a:t>
            </a:r>
          </a:p>
          <a:p>
            <a:pPr marL="457200" indent="-457200">
              <a:buFont typeface="Arial" panose="020B0604020202020204" pitchFamily="34" charset="0"/>
              <a:buChar char="•"/>
            </a:pPr>
            <a:endParaRPr lang="en-GB" sz="2800" dirty="0">
              <a:latin typeface="Montserrat" panose="00000500000000000000" pitchFamily="2" charset="0"/>
            </a:endParaRPr>
          </a:p>
          <a:p>
            <a:pPr marL="457200" indent="-457200">
              <a:buFont typeface="Arial" panose="020B0604020202020204" pitchFamily="34" charset="0"/>
              <a:buChar char="•"/>
            </a:pPr>
            <a:r>
              <a:rPr lang="en-GB" sz="2800" dirty="0">
                <a:latin typeface="Montserrat" panose="00000500000000000000" pitchFamily="2" charset="0"/>
              </a:rPr>
              <a:t>What was the result?</a:t>
            </a:r>
          </a:p>
          <a:p>
            <a:pPr algn="r"/>
            <a:r>
              <a:rPr lang="en-GB" sz="2800" dirty="0">
                <a:latin typeface="Montserrat" panose="00000500000000000000" pitchFamily="2" charset="0"/>
              </a:rPr>
              <a:t>(Gibbs, 1988)</a:t>
            </a:r>
          </a:p>
        </p:txBody>
      </p:sp>
    </p:spTree>
    <p:extLst>
      <p:ext uri="{BB962C8B-B14F-4D97-AF65-F5344CB8AC3E}">
        <p14:creationId xmlns:p14="http://schemas.microsoft.com/office/powerpoint/2010/main" val="1217271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EC0DDD1F-A571-6BBE-A602-CCA7C9EB183A}"/>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74CEFF07-3FCA-A760-F019-A0A31424D805}"/>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DEA44865-A4E1-51D2-3D37-C2A7B701393E}"/>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4"/>
            <a:stretch>
              <a:fillRect/>
            </a:stretch>
          </a:blipFill>
        </p:spPr>
        <p:txBody>
          <a:bodyPr/>
          <a:lstStyle/>
          <a:p>
            <a:endParaRPr lang="en-GB"/>
          </a:p>
        </p:txBody>
      </p:sp>
      <p:sp>
        <p:nvSpPr>
          <p:cNvPr id="5" name="TextBox 5">
            <a:extLst>
              <a:ext uri="{FF2B5EF4-FFF2-40B4-BE49-F238E27FC236}">
                <a16:creationId xmlns:a16="http://schemas.microsoft.com/office/drawing/2014/main" id="{61705ED4-065D-4F7B-729F-206E23C4FB8B}"/>
              </a:ext>
            </a:extLst>
          </p:cNvPr>
          <p:cNvSpPr txBox="1"/>
          <p:nvPr/>
        </p:nvSpPr>
        <p:spPr>
          <a:xfrm rot="5400000">
            <a:off x="15706173" y="3801818"/>
            <a:ext cx="1846555" cy="652758"/>
          </a:xfrm>
          <a:prstGeom prst="rect">
            <a:avLst/>
          </a:prstGeom>
        </p:spPr>
        <p:txBody>
          <a:bodyPr lIns="0" tIns="0" rIns="0" bIns="0" rtlCol="0" anchor="t">
            <a:spAutoFit/>
          </a:bodyPr>
          <a:lstStyle/>
          <a:p>
            <a:pPr algn="ctr">
              <a:lnSpc>
                <a:spcPts val="2595"/>
              </a:lnSpc>
            </a:pPr>
            <a:r>
              <a:rPr lang="en-US" sz="1870" b="1" i="1">
                <a:solidFill>
                  <a:srgbClr val="000000"/>
                </a:solidFill>
                <a:latin typeface="Glacial Indifference Bold Italics"/>
                <a:ea typeface="Glacial Indifference Bold Italics"/>
                <a:cs typeface="Glacial Indifference Bold Italics"/>
                <a:sym typeface="Glacial Indifference Bold Italics"/>
              </a:rPr>
              <a:t>Gibbs Reflective Cycle</a:t>
            </a:r>
          </a:p>
        </p:txBody>
      </p:sp>
      <p:sp>
        <p:nvSpPr>
          <p:cNvPr id="6" name="TextBox 6">
            <a:extLst>
              <a:ext uri="{FF2B5EF4-FFF2-40B4-BE49-F238E27FC236}">
                <a16:creationId xmlns:a16="http://schemas.microsoft.com/office/drawing/2014/main" id="{40F3E938-A703-2215-CDEE-584D0406DA9F}"/>
              </a:ext>
            </a:extLst>
          </p:cNvPr>
          <p:cNvSpPr txBox="1"/>
          <p:nvPr/>
        </p:nvSpPr>
        <p:spPr>
          <a:xfrm>
            <a:off x="1947920" y="1138085"/>
            <a:ext cx="10625080" cy="585353"/>
          </a:xfrm>
          <a:prstGeom prst="rect">
            <a:avLst/>
          </a:prstGeom>
        </p:spPr>
        <p:txBody>
          <a:bodyPr wrap="square" lIns="0" tIns="0" rIns="0" bIns="0" rtlCol="0" anchor="t">
            <a:spAutoFit/>
          </a:bodyPr>
          <a:lstStyle/>
          <a:p>
            <a:pPr algn="l">
              <a:lnSpc>
                <a:spcPts val="4927"/>
              </a:lnSpc>
            </a:pPr>
            <a:r>
              <a:rPr lang="en-US" sz="3600" b="1" dirty="0">
                <a:solidFill>
                  <a:srgbClr val="000000"/>
                </a:solidFill>
                <a:latin typeface="Montserrat" panose="00000500000000000000" pitchFamily="2" charset="0"/>
                <a:ea typeface="Open Sans"/>
                <a:cs typeface="Open Sans"/>
                <a:sym typeface="Open Sans"/>
              </a:rPr>
              <a:t>Gibbs Reflective Cycle (1998) - </a:t>
            </a:r>
            <a:r>
              <a:rPr lang="en-US" sz="3600" b="1" u="sng" dirty="0">
                <a:solidFill>
                  <a:srgbClr val="000000"/>
                </a:solidFill>
                <a:latin typeface="Montserrat" panose="00000500000000000000" pitchFamily="2" charset="0"/>
                <a:ea typeface="Open Sans"/>
                <a:cs typeface="Open Sans"/>
                <a:sym typeface="Open Sans"/>
              </a:rPr>
              <a:t>FEELINGS</a:t>
            </a:r>
          </a:p>
        </p:txBody>
      </p:sp>
      <p:sp>
        <p:nvSpPr>
          <p:cNvPr id="7" name="TextBox 6">
            <a:extLst>
              <a:ext uri="{FF2B5EF4-FFF2-40B4-BE49-F238E27FC236}">
                <a16:creationId xmlns:a16="http://schemas.microsoft.com/office/drawing/2014/main" id="{19C5D2EE-C488-30B9-5294-BF3A53CB0EC2}"/>
              </a:ext>
            </a:extLst>
          </p:cNvPr>
          <p:cNvSpPr txBox="1"/>
          <p:nvPr/>
        </p:nvSpPr>
        <p:spPr>
          <a:xfrm>
            <a:off x="2362200" y="2335122"/>
            <a:ext cx="13030200" cy="6740307"/>
          </a:xfrm>
          <a:prstGeom prst="rect">
            <a:avLst/>
          </a:prstGeom>
          <a:noFill/>
        </p:spPr>
        <p:txBody>
          <a:bodyPr wrap="square">
            <a:spAutoFit/>
          </a:bodyPr>
          <a:lstStyle/>
          <a:p>
            <a:pPr algn="just"/>
            <a:r>
              <a:rPr lang="en-GB" sz="3200" dirty="0">
                <a:latin typeface="Montserrat" panose="00000500000000000000" pitchFamily="2" charset="0"/>
              </a:rPr>
              <a:t>In this step, you explore your thoughts and emotions, being honest about how the experience made you feel and how that affected your actions.</a:t>
            </a:r>
          </a:p>
          <a:p>
            <a:pPr algn="just"/>
            <a:endParaRPr lang="en-GB" sz="2800" dirty="0">
              <a:latin typeface="Montserrat" panose="00000500000000000000" pitchFamily="2" charset="0"/>
            </a:endParaRPr>
          </a:p>
          <a:p>
            <a:r>
              <a:rPr lang="en-GB" sz="2800" dirty="0">
                <a:latin typeface="Montserrat" panose="00000500000000000000" pitchFamily="2" charset="0"/>
              </a:rPr>
              <a:t>Questions to think about:</a:t>
            </a:r>
          </a:p>
          <a:p>
            <a:endParaRPr lang="en-GB" sz="2800" dirty="0">
              <a:latin typeface="Montserrat" panose="00000500000000000000" pitchFamily="2" charset="0"/>
            </a:endParaRPr>
          </a:p>
          <a:p>
            <a:pPr marL="457200" indent="-457200">
              <a:buFont typeface="Arial" panose="020B0604020202020204" pitchFamily="34" charset="0"/>
              <a:buChar char="•"/>
            </a:pPr>
            <a:r>
              <a:rPr lang="en-GB" sz="2800" dirty="0">
                <a:latin typeface="Montserrat" panose="00000500000000000000" pitchFamily="2" charset="0"/>
              </a:rPr>
              <a:t>What were you feeling before the situation started?</a:t>
            </a:r>
          </a:p>
          <a:p>
            <a:pPr marL="457200" indent="-457200">
              <a:buFont typeface="Arial" panose="020B0604020202020204" pitchFamily="34" charset="0"/>
              <a:buChar char="•"/>
            </a:pPr>
            <a:r>
              <a:rPr lang="en-GB" sz="2800" dirty="0">
                <a:latin typeface="Montserrat" panose="00000500000000000000" pitchFamily="2" charset="0"/>
              </a:rPr>
              <a:t>What were you thinking as the situation happened?</a:t>
            </a:r>
          </a:p>
          <a:p>
            <a:pPr marL="457200" indent="-457200">
              <a:buFont typeface="Arial" panose="020B0604020202020204" pitchFamily="34" charset="0"/>
              <a:buChar char="•"/>
            </a:pPr>
            <a:r>
              <a:rPr lang="en-GB" sz="2800" dirty="0">
                <a:latin typeface="Montserrat" panose="00000500000000000000" pitchFamily="2" charset="0"/>
              </a:rPr>
              <a:t>How did you feel during the experience?</a:t>
            </a:r>
          </a:p>
          <a:p>
            <a:pPr marL="457200" indent="-457200">
              <a:buFont typeface="Arial" panose="020B0604020202020204" pitchFamily="34" charset="0"/>
              <a:buChar char="•"/>
            </a:pPr>
            <a:r>
              <a:rPr lang="en-GB" sz="2800" dirty="0">
                <a:latin typeface="Montserrat" panose="00000500000000000000" pitchFamily="2" charset="0"/>
              </a:rPr>
              <a:t>Did your emotions change as things went on?</a:t>
            </a:r>
          </a:p>
          <a:p>
            <a:pPr marL="457200" indent="-457200">
              <a:buFont typeface="Arial" panose="020B0604020202020204" pitchFamily="34" charset="0"/>
              <a:buChar char="•"/>
            </a:pPr>
            <a:r>
              <a:rPr lang="en-GB" sz="2800" dirty="0">
                <a:latin typeface="Montserrat" panose="00000500000000000000" pitchFamily="2" charset="0"/>
              </a:rPr>
              <a:t>How did your feelings affect what you did or said?</a:t>
            </a:r>
          </a:p>
          <a:p>
            <a:pPr marL="457200" indent="-457200">
              <a:buFont typeface="Arial" panose="020B0604020202020204" pitchFamily="34" charset="0"/>
              <a:buChar char="•"/>
            </a:pPr>
            <a:r>
              <a:rPr lang="en-GB" sz="2800" dirty="0">
                <a:latin typeface="Montserrat" panose="00000500000000000000" pitchFamily="2" charset="0"/>
              </a:rPr>
              <a:t>How do you feel now when you look back on the situation?</a:t>
            </a:r>
          </a:p>
          <a:p>
            <a:pPr marL="457200" indent="-457200">
              <a:buFont typeface="Arial" panose="020B0604020202020204" pitchFamily="34" charset="0"/>
              <a:buChar char="•"/>
            </a:pPr>
            <a:r>
              <a:rPr lang="en-GB" sz="2800" dirty="0">
                <a:latin typeface="Montserrat" panose="00000500000000000000" pitchFamily="2" charset="0"/>
              </a:rPr>
              <a:t>What do you think about the experience now?</a:t>
            </a:r>
          </a:p>
          <a:p>
            <a:pPr marL="457200" indent="-457200">
              <a:buFont typeface="Arial" panose="020B0604020202020204" pitchFamily="34" charset="0"/>
              <a:buChar char="•"/>
            </a:pPr>
            <a:endParaRPr lang="en-GB" sz="2800" dirty="0">
              <a:latin typeface="Montserrat" panose="00000500000000000000" pitchFamily="2" charset="0"/>
            </a:endParaRPr>
          </a:p>
          <a:p>
            <a:pPr algn="r"/>
            <a:r>
              <a:rPr lang="en-GB" sz="2800" dirty="0">
                <a:latin typeface="Montserrat" panose="00000500000000000000" pitchFamily="2" charset="0"/>
              </a:rPr>
              <a:t>(Gibbs, 1988)</a:t>
            </a:r>
          </a:p>
        </p:txBody>
      </p:sp>
    </p:spTree>
    <p:extLst>
      <p:ext uri="{BB962C8B-B14F-4D97-AF65-F5344CB8AC3E}">
        <p14:creationId xmlns:p14="http://schemas.microsoft.com/office/powerpoint/2010/main" val="3306250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5346293A-6AE1-52E5-E0F7-E721EDD1269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F3A9C0C9-DF47-8C30-A496-6002F6EE6AA8}"/>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0812A11C-1A5B-43B0-1792-0ED047B3380E}"/>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4"/>
            <a:stretch>
              <a:fillRect/>
            </a:stretch>
          </a:blipFill>
        </p:spPr>
        <p:txBody>
          <a:bodyPr/>
          <a:lstStyle/>
          <a:p>
            <a:endParaRPr lang="en-GB"/>
          </a:p>
        </p:txBody>
      </p:sp>
      <p:sp>
        <p:nvSpPr>
          <p:cNvPr id="5" name="TextBox 5">
            <a:extLst>
              <a:ext uri="{FF2B5EF4-FFF2-40B4-BE49-F238E27FC236}">
                <a16:creationId xmlns:a16="http://schemas.microsoft.com/office/drawing/2014/main" id="{19859D66-BBBC-2170-8EB5-57DF3DEED19D}"/>
              </a:ext>
            </a:extLst>
          </p:cNvPr>
          <p:cNvSpPr txBox="1"/>
          <p:nvPr/>
        </p:nvSpPr>
        <p:spPr>
          <a:xfrm rot="5400000">
            <a:off x="15706173" y="3801818"/>
            <a:ext cx="1846555" cy="652758"/>
          </a:xfrm>
          <a:prstGeom prst="rect">
            <a:avLst/>
          </a:prstGeom>
        </p:spPr>
        <p:txBody>
          <a:bodyPr lIns="0" tIns="0" rIns="0" bIns="0" rtlCol="0" anchor="t">
            <a:spAutoFit/>
          </a:bodyPr>
          <a:lstStyle/>
          <a:p>
            <a:pPr algn="ctr">
              <a:lnSpc>
                <a:spcPts val="2595"/>
              </a:lnSpc>
            </a:pPr>
            <a:r>
              <a:rPr lang="en-US" sz="1870" b="1" i="1">
                <a:solidFill>
                  <a:srgbClr val="000000"/>
                </a:solidFill>
                <a:latin typeface="Glacial Indifference Bold Italics"/>
                <a:ea typeface="Glacial Indifference Bold Italics"/>
                <a:cs typeface="Glacial Indifference Bold Italics"/>
                <a:sym typeface="Glacial Indifference Bold Italics"/>
              </a:rPr>
              <a:t>Gibbs Reflective Cycle</a:t>
            </a:r>
          </a:p>
        </p:txBody>
      </p:sp>
      <p:sp>
        <p:nvSpPr>
          <p:cNvPr id="6" name="TextBox 6">
            <a:extLst>
              <a:ext uri="{FF2B5EF4-FFF2-40B4-BE49-F238E27FC236}">
                <a16:creationId xmlns:a16="http://schemas.microsoft.com/office/drawing/2014/main" id="{757F0E2E-ED77-D44D-AAF9-E1413479F4EE}"/>
              </a:ext>
            </a:extLst>
          </p:cNvPr>
          <p:cNvSpPr txBox="1"/>
          <p:nvPr/>
        </p:nvSpPr>
        <p:spPr>
          <a:xfrm>
            <a:off x="1947920" y="1138085"/>
            <a:ext cx="10929880" cy="585353"/>
          </a:xfrm>
          <a:prstGeom prst="rect">
            <a:avLst/>
          </a:prstGeom>
        </p:spPr>
        <p:txBody>
          <a:bodyPr wrap="square" lIns="0" tIns="0" rIns="0" bIns="0" rtlCol="0" anchor="t">
            <a:spAutoFit/>
          </a:bodyPr>
          <a:lstStyle/>
          <a:p>
            <a:pPr algn="l">
              <a:lnSpc>
                <a:spcPts val="4927"/>
              </a:lnSpc>
            </a:pPr>
            <a:r>
              <a:rPr lang="en-US" sz="3600" b="1" dirty="0">
                <a:solidFill>
                  <a:srgbClr val="000000"/>
                </a:solidFill>
                <a:latin typeface="Montserrat" panose="00000500000000000000" pitchFamily="2" charset="0"/>
                <a:ea typeface="Open Sans"/>
                <a:cs typeface="Open Sans"/>
                <a:sym typeface="Open Sans"/>
              </a:rPr>
              <a:t>Gibbs Reflective Cycle (1998) - </a:t>
            </a:r>
            <a:r>
              <a:rPr lang="en-US" sz="3600" b="1" u="sng" dirty="0">
                <a:solidFill>
                  <a:srgbClr val="000000"/>
                </a:solidFill>
                <a:latin typeface="Montserrat" panose="00000500000000000000" pitchFamily="2" charset="0"/>
                <a:ea typeface="Open Sans"/>
                <a:cs typeface="Open Sans"/>
                <a:sym typeface="Open Sans"/>
              </a:rPr>
              <a:t>EVALUATION</a:t>
            </a:r>
          </a:p>
        </p:txBody>
      </p:sp>
      <p:sp>
        <p:nvSpPr>
          <p:cNvPr id="7" name="TextBox 6">
            <a:extLst>
              <a:ext uri="{FF2B5EF4-FFF2-40B4-BE49-F238E27FC236}">
                <a16:creationId xmlns:a16="http://schemas.microsoft.com/office/drawing/2014/main" id="{37A55CAA-3E67-8F34-AFD7-A1A526C53CCD}"/>
              </a:ext>
            </a:extLst>
          </p:cNvPr>
          <p:cNvSpPr txBox="1"/>
          <p:nvPr/>
        </p:nvSpPr>
        <p:spPr>
          <a:xfrm>
            <a:off x="2286000" y="2095500"/>
            <a:ext cx="13182600" cy="7940635"/>
          </a:xfrm>
          <a:prstGeom prst="rect">
            <a:avLst/>
          </a:prstGeom>
          <a:noFill/>
        </p:spPr>
        <p:txBody>
          <a:bodyPr wrap="square">
            <a:spAutoFit/>
          </a:bodyPr>
          <a:lstStyle/>
          <a:p>
            <a:pPr algn="just"/>
            <a:r>
              <a:rPr lang="en-GB" sz="3000" dirty="0">
                <a:latin typeface="Montserrat" panose="00000500000000000000" pitchFamily="2" charset="0"/>
              </a:rPr>
              <a:t>Now that you've described the experience and reflected on how you felt, the next step is to evaluate it. What was good and bad about the situation?</a:t>
            </a:r>
          </a:p>
          <a:p>
            <a:pPr algn="just"/>
            <a:endParaRPr lang="en-GB" sz="3000" dirty="0">
              <a:latin typeface="Montserrat" panose="00000500000000000000" pitchFamily="2" charset="0"/>
            </a:endParaRPr>
          </a:p>
          <a:p>
            <a:pPr algn="just"/>
            <a:r>
              <a:rPr lang="en-GB" sz="3000" u="sng" dirty="0">
                <a:latin typeface="Montserrat" panose="00000500000000000000" pitchFamily="2" charset="0"/>
              </a:rPr>
              <a:t>Ask yourself;</a:t>
            </a:r>
          </a:p>
          <a:p>
            <a:pPr algn="just"/>
            <a:endParaRPr lang="en-GB" sz="3000" dirty="0">
              <a:latin typeface="Montserrat" panose="00000500000000000000" pitchFamily="2" charset="0"/>
            </a:endParaRPr>
          </a:p>
          <a:p>
            <a:pPr marL="457200" indent="-457200" algn="just">
              <a:buFont typeface="Arial" panose="020B0604020202020204" pitchFamily="34" charset="0"/>
              <a:buChar char="•"/>
            </a:pPr>
            <a:r>
              <a:rPr lang="en-GB" sz="3000" dirty="0">
                <a:latin typeface="Montserrat" panose="00000500000000000000" pitchFamily="2" charset="0"/>
              </a:rPr>
              <a:t>What worked well and why?</a:t>
            </a:r>
          </a:p>
          <a:p>
            <a:pPr marL="457200" indent="-457200" algn="just">
              <a:buFont typeface="Arial" panose="020B0604020202020204" pitchFamily="34" charset="0"/>
              <a:buChar char="•"/>
            </a:pPr>
            <a:endParaRPr lang="en-GB" sz="3000" dirty="0">
              <a:latin typeface="Montserrat" panose="00000500000000000000" pitchFamily="2" charset="0"/>
            </a:endParaRPr>
          </a:p>
          <a:p>
            <a:pPr marL="457200" indent="-457200" algn="just">
              <a:buFont typeface="Arial" panose="020B0604020202020204" pitchFamily="34" charset="0"/>
              <a:buChar char="•"/>
            </a:pPr>
            <a:r>
              <a:rPr lang="en-GB" sz="3000" dirty="0">
                <a:latin typeface="Montserrat" panose="00000500000000000000" pitchFamily="2" charset="0"/>
              </a:rPr>
              <a:t>Were there any parts of the experience that didn’t go as planned? </a:t>
            </a:r>
          </a:p>
          <a:p>
            <a:pPr marL="457200" indent="-457200" algn="just">
              <a:buFont typeface="Arial" panose="020B0604020202020204" pitchFamily="34" charset="0"/>
              <a:buChar char="•"/>
            </a:pPr>
            <a:endParaRPr lang="en-GB" sz="3000" dirty="0">
              <a:latin typeface="Montserrat" panose="00000500000000000000" pitchFamily="2" charset="0"/>
            </a:endParaRPr>
          </a:p>
          <a:p>
            <a:pPr algn="just"/>
            <a:r>
              <a:rPr lang="en-GB" sz="3000" dirty="0">
                <a:latin typeface="Montserrat" panose="00000500000000000000" pitchFamily="2" charset="0"/>
              </a:rPr>
              <a:t>Try to look at it fairly — not too harsh, but not overly positive either. </a:t>
            </a:r>
          </a:p>
          <a:p>
            <a:pPr algn="just"/>
            <a:endParaRPr lang="en-GB" sz="3000" dirty="0">
              <a:latin typeface="Montserrat" panose="00000500000000000000" pitchFamily="2" charset="0"/>
            </a:endParaRPr>
          </a:p>
          <a:p>
            <a:pPr algn="just"/>
            <a:r>
              <a:rPr lang="en-GB" sz="3000" dirty="0">
                <a:latin typeface="Montserrat" panose="00000500000000000000" pitchFamily="2" charset="0"/>
              </a:rPr>
              <a:t>The evaluation helps you understand the strengths and weaknesses of the experience. Why is this important??  </a:t>
            </a:r>
          </a:p>
          <a:p>
            <a:pPr algn="r"/>
            <a:r>
              <a:rPr lang="en-GB" sz="3200" dirty="0">
                <a:latin typeface="Montserrat" panose="00000500000000000000" pitchFamily="2" charset="0"/>
              </a:rPr>
              <a:t>(Gibbs, 1988)</a:t>
            </a:r>
            <a:endParaRPr lang="en-GB" sz="3000" dirty="0">
              <a:latin typeface="Montserrat" panose="00000500000000000000" pitchFamily="2" charset="0"/>
            </a:endParaRPr>
          </a:p>
          <a:p>
            <a:endParaRPr lang="en-GB" sz="2800" dirty="0">
              <a:latin typeface="Montserrat" panose="00000500000000000000" pitchFamily="2" charset="0"/>
            </a:endParaRPr>
          </a:p>
        </p:txBody>
      </p:sp>
    </p:spTree>
    <p:extLst>
      <p:ext uri="{BB962C8B-B14F-4D97-AF65-F5344CB8AC3E}">
        <p14:creationId xmlns:p14="http://schemas.microsoft.com/office/powerpoint/2010/main" val="2398607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238695E7-088C-2C8C-DB2F-08D873F7DE0C}"/>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52458F2-CE4C-D01E-9CC6-DFDD8F230E65}"/>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08268080-B412-2A13-2729-6B97AA97B128}"/>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4"/>
            <a:stretch>
              <a:fillRect/>
            </a:stretch>
          </a:blipFill>
        </p:spPr>
        <p:txBody>
          <a:bodyPr/>
          <a:lstStyle/>
          <a:p>
            <a:endParaRPr lang="en-GB"/>
          </a:p>
        </p:txBody>
      </p:sp>
      <p:sp>
        <p:nvSpPr>
          <p:cNvPr id="5" name="TextBox 5">
            <a:extLst>
              <a:ext uri="{FF2B5EF4-FFF2-40B4-BE49-F238E27FC236}">
                <a16:creationId xmlns:a16="http://schemas.microsoft.com/office/drawing/2014/main" id="{EC8539E1-D7E4-4923-D072-4828681D8F89}"/>
              </a:ext>
            </a:extLst>
          </p:cNvPr>
          <p:cNvSpPr txBox="1"/>
          <p:nvPr/>
        </p:nvSpPr>
        <p:spPr>
          <a:xfrm rot="5400000">
            <a:off x="15706173" y="3801818"/>
            <a:ext cx="1846555" cy="652758"/>
          </a:xfrm>
          <a:prstGeom prst="rect">
            <a:avLst/>
          </a:prstGeom>
        </p:spPr>
        <p:txBody>
          <a:bodyPr lIns="0" tIns="0" rIns="0" bIns="0" rtlCol="0" anchor="t">
            <a:spAutoFit/>
          </a:bodyPr>
          <a:lstStyle/>
          <a:p>
            <a:pPr algn="ctr">
              <a:lnSpc>
                <a:spcPts val="2595"/>
              </a:lnSpc>
            </a:pPr>
            <a:r>
              <a:rPr lang="en-US" sz="1870" b="1" i="1">
                <a:solidFill>
                  <a:srgbClr val="000000"/>
                </a:solidFill>
                <a:latin typeface="Glacial Indifference Bold Italics"/>
                <a:ea typeface="Glacial Indifference Bold Italics"/>
                <a:cs typeface="Glacial Indifference Bold Italics"/>
                <a:sym typeface="Glacial Indifference Bold Italics"/>
              </a:rPr>
              <a:t>Gibbs Reflective Cycle</a:t>
            </a:r>
          </a:p>
        </p:txBody>
      </p:sp>
      <p:sp>
        <p:nvSpPr>
          <p:cNvPr id="6" name="TextBox 6">
            <a:extLst>
              <a:ext uri="{FF2B5EF4-FFF2-40B4-BE49-F238E27FC236}">
                <a16:creationId xmlns:a16="http://schemas.microsoft.com/office/drawing/2014/main" id="{A54F727E-D4CC-C1DF-AC2A-C321A521E5BA}"/>
              </a:ext>
            </a:extLst>
          </p:cNvPr>
          <p:cNvSpPr txBox="1"/>
          <p:nvPr/>
        </p:nvSpPr>
        <p:spPr>
          <a:xfrm>
            <a:off x="1947920" y="1138085"/>
            <a:ext cx="10396480" cy="585353"/>
          </a:xfrm>
          <a:prstGeom prst="rect">
            <a:avLst/>
          </a:prstGeom>
        </p:spPr>
        <p:txBody>
          <a:bodyPr wrap="square" lIns="0" tIns="0" rIns="0" bIns="0" rtlCol="0" anchor="t">
            <a:spAutoFit/>
          </a:bodyPr>
          <a:lstStyle/>
          <a:p>
            <a:pPr algn="l">
              <a:lnSpc>
                <a:spcPts val="4927"/>
              </a:lnSpc>
            </a:pPr>
            <a:r>
              <a:rPr lang="en-US" sz="3600" b="1" dirty="0">
                <a:solidFill>
                  <a:srgbClr val="000000"/>
                </a:solidFill>
                <a:latin typeface="Montserrat" panose="00000500000000000000" pitchFamily="2" charset="0"/>
                <a:ea typeface="Open Sans"/>
                <a:cs typeface="Open Sans"/>
                <a:sym typeface="Open Sans"/>
              </a:rPr>
              <a:t>Gibbs Reflective Cycle (1998) - </a:t>
            </a:r>
            <a:r>
              <a:rPr lang="en-US" sz="3600" b="1" u="sng" dirty="0">
                <a:solidFill>
                  <a:srgbClr val="000000"/>
                </a:solidFill>
                <a:latin typeface="Montserrat" panose="00000500000000000000" pitchFamily="2" charset="0"/>
                <a:ea typeface="Open Sans"/>
                <a:cs typeface="Open Sans"/>
                <a:sym typeface="Open Sans"/>
              </a:rPr>
              <a:t>ANALYSIS</a:t>
            </a:r>
          </a:p>
        </p:txBody>
      </p:sp>
      <p:sp>
        <p:nvSpPr>
          <p:cNvPr id="7" name="TextBox 6">
            <a:extLst>
              <a:ext uri="{FF2B5EF4-FFF2-40B4-BE49-F238E27FC236}">
                <a16:creationId xmlns:a16="http://schemas.microsoft.com/office/drawing/2014/main" id="{43F041E2-5C8F-79E1-FCC5-A24367200201}"/>
              </a:ext>
            </a:extLst>
          </p:cNvPr>
          <p:cNvSpPr txBox="1"/>
          <p:nvPr/>
        </p:nvSpPr>
        <p:spPr>
          <a:xfrm>
            <a:off x="2286000" y="2093941"/>
            <a:ext cx="13182600" cy="8186857"/>
          </a:xfrm>
          <a:prstGeom prst="rect">
            <a:avLst/>
          </a:prstGeom>
          <a:noFill/>
        </p:spPr>
        <p:txBody>
          <a:bodyPr wrap="square">
            <a:spAutoFit/>
          </a:bodyPr>
          <a:lstStyle/>
          <a:p>
            <a:r>
              <a:rPr lang="en-GB" sz="3200" dirty="0">
                <a:latin typeface="Montserrat" panose="00000500000000000000" pitchFamily="2" charset="0"/>
              </a:rPr>
              <a:t>You’ve already described the situation, reflected on your feelings, and evaluated what went well or not so well — now it’s time to ask why.</a:t>
            </a:r>
          </a:p>
          <a:p>
            <a:endParaRPr lang="en-GB" sz="3200" dirty="0">
              <a:latin typeface="Montserrat" panose="00000500000000000000" pitchFamily="2" charset="0"/>
            </a:endParaRPr>
          </a:p>
          <a:p>
            <a:endParaRPr lang="en-GB" sz="3200" dirty="0">
              <a:latin typeface="Montserrat" panose="00000500000000000000" pitchFamily="2" charset="0"/>
            </a:endParaRPr>
          </a:p>
          <a:p>
            <a:pPr marL="457200" indent="-457200">
              <a:buFont typeface="Arial" panose="020B0604020202020204" pitchFamily="34" charset="0"/>
              <a:buChar char="•"/>
            </a:pPr>
            <a:r>
              <a:rPr lang="en-GB" sz="3200" dirty="0">
                <a:latin typeface="Montserrat" panose="00000500000000000000" pitchFamily="2" charset="0"/>
              </a:rPr>
              <a:t>Why did things turn out the way they did? </a:t>
            </a:r>
          </a:p>
          <a:p>
            <a:pPr marL="457200" indent="-457200">
              <a:buFont typeface="Arial" panose="020B0604020202020204" pitchFamily="34" charset="0"/>
              <a:buChar char="•"/>
            </a:pPr>
            <a:endParaRPr lang="en-GB" sz="3200" dirty="0">
              <a:latin typeface="Montserrat" panose="00000500000000000000" pitchFamily="2" charset="0"/>
            </a:endParaRPr>
          </a:p>
          <a:p>
            <a:pPr marL="457200" indent="-457200">
              <a:buFont typeface="Arial" panose="020B0604020202020204" pitchFamily="34" charset="0"/>
              <a:buChar char="•"/>
            </a:pPr>
            <a:r>
              <a:rPr lang="en-GB" sz="3200" dirty="0">
                <a:latin typeface="Montserrat" panose="00000500000000000000" pitchFamily="2" charset="0"/>
              </a:rPr>
              <a:t>What influenced the results —  was it your decisions, other people’s actions, or the environment? </a:t>
            </a:r>
          </a:p>
          <a:p>
            <a:pPr marL="457200" indent="-457200">
              <a:buFont typeface="Arial" panose="020B0604020202020204" pitchFamily="34" charset="0"/>
              <a:buChar char="•"/>
            </a:pPr>
            <a:endParaRPr lang="en-GB" sz="3200" dirty="0">
              <a:latin typeface="Montserrat" panose="00000500000000000000" pitchFamily="2" charset="0"/>
            </a:endParaRPr>
          </a:p>
          <a:p>
            <a:pPr algn="just">
              <a:buNone/>
            </a:pPr>
            <a:endParaRPr lang="en-GB" sz="3200" dirty="0">
              <a:latin typeface="Montserrat" panose="00000500000000000000" pitchFamily="2" charset="0"/>
            </a:endParaRPr>
          </a:p>
          <a:p>
            <a:pPr algn="just"/>
            <a:r>
              <a:rPr lang="en-GB" sz="3200" dirty="0">
                <a:latin typeface="Montserrat" panose="00000500000000000000" pitchFamily="2" charset="0"/>
              </a:rPr>
              <a:t>This is where real learning happens, because you're beginning to connect your experience to your knowledge and skills.</a:t>
            </a:r>
          </a:p>
          <a:p>
            <a:pPr algn="just"/>
            <a:endParaRPr lang="en-GB" sz="3200" dirty="0">
              <a:latin typeface="Montserrat" panose="00000500000000000000" pitchFamily="2" charset="0"/>
            </a:endParaRPr>
          </a:p>
          <a:p>
            <a:pPr algn="r"/>
            <a:r>
              <a:rPr lang="en-GB" sz="3200" dirty="0">
                <a:latin typeface="Montserrat" panose="00000500000000000000" pitchFamily="2" charset="0"/>
              </a:rPr>
              <a:t>(Gibbs, 1988)</a:t>
            </a:r>
          </a:p>
          <a:p>
            <a:pPr algn="r"/>
            <a:endParaRPr lang="en-GB" sz="3200" dirty="0">
              <a:latin typeface="Montserrat" panose="00000500000000000000" pitchFamily="2" charset="0"/>
            </a:endParaRPr>
          </a:p>
          <a:p>
            <a:endParaRPr lang="en-GB" dirty="0"/>
          </a:p>
        </p:txBody>
      </p:sp>
    </p:spTree>
    <p:extLst>
      <p:ext uri="{BB962C8B-B14F-4D97-AF65-F5344CB8AC3E}">
        <p14:creationId xmlns:p14="http://schemas.microsoft.com/office/powerpoint/2010/main" val="2592216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2A6F5B10-B0CF-1E0D-7828-A03A3288D00D}"/>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8B5C71D1-A874-7734-BDD5-424190AFFF11}"/>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E4AD80ED-6FC2-EA27-C5B1-D7FF6AA6AA94}"/>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4"/>
            <a:stretch>
              <a:fillRect/>
            </a:stretch>
          </a:blipFill>
        </p:spPr>
        <p:txBody>
          <a:bodyPr/>
          <a:lstStyle/>
          <a:p>
            <a:endParaRPr lang="en-GB"/>
          </a:p>
        </p:txBody>
      </p:sp>
      <p:sp>
        <p:nvSpPr>
          <p:cNvPr id="5" name="TextBox 5">
            <a:extLst>
              <a:ext uri="{FF2B5EF4-FFF2-40B4-BE49-F238E27FC236}">
                <a16:creationId xmlns:a16="http://schemas.microsoft.com/office/drawing/2014/main" id="{E1BA8D8E-EAE6-9053-8EDA-9F32630D725A}"/>
              </a:ext>
            </a:extLst>
          </p:cNvPr>
          <p:cNvSpPr txBox="1"/>
          <p:nvPr/>
        </p:nvSpPr>
        <p:spPr>
          <a:xfrm rot="5400000">
            <a:off x="15706173" y="3801818"/>
            <a:ext cx="1846555" cy="652758"/>
          </a:xfrm>
          <a:prstGeom prst="rect">
            <a:avLst/>
          </a:prstGeom>
        </p:spPr>
        <p:txBody>
          <a:bodyPr lIns="0" tIns="0" rIns="0" bIns="0" rtlCol="0" anchor="t">
            <a:spAutoFit/>
          </a:bodyPr>
          <a:lstStyle/>
          <a:p>
            <a:pPr algn="ctr">
              <a:lnSpc>
                <a:spcPts val="2595"/>
              </a:lnSpc>
            </a:pPr>
            <a:r>
              <a:rPr lang="en-US" sz="1870" b="1" i="1">
                <a:solidFill>
                  <a:srgbClr val="000000"/>
                </a:solidFill>
                <a:latin typeface="Glacial Indifference Bold Italics"/>
                <a:ea typeface="Glacial Indifference Bold Italics"/>
                <a:cs typeface="Glacial Indifference Bold Italics"/>
                <a:sym typeface="Glacial Indifference Bold Italics"/>
              </a:rPr>
              <a:t>Gibbs Reflective Cycle</a:t>
            </a:r>
          </a:p>
        </p:txBody>
      </p:sp>
      <p:sp>
        <p:nvSpPr>
          <p:cNvPr id="6" name="TextBox 6">
            <a:extLst>
              <a:ext uri="{FF2B5EF4-FFF2-40B4-BE49-F238E27FC236}">
                <a16:creationId xmlns:a16="http://schemas.microsoft.com/office/drawing/2014/main" id="{169A8B09-D5E5-93FF-DE01-F6F5C46F6B90}"/>
              </a:ext>
            </a:extLst>
          </p:cNvPr>
          <p:cNvSpPr txBox="1"/>
          <p:nvPr/>
        </p:nvSpPr>
        <p:spPr>
          <a:xfrm>
            <a:off x="1947920" y="1138085"/>
            <a:ext cx="10625080" cy="585353"/>
          </a:xfrm>
          <a:prstGeom prst="rect">
            <a:avLst/>
          </a:prstGeom>
        </p:spPr>
        <p:txBody>
          <a:bodyPr wrap="square" lIns="0" tIns="0" rIns="0" bIns="0" rtlCol="0" anchor="t">
            <a:spAutoFit/>
          </a:bodyPr>
          <a:lstStyle/>
          <a:p>
            <a:pPr algn="l">
              <a:lnSpc>
                <a:spcPts val="4927"/>
              </a:lnSpc>
            </a:pPr>
            <a:r>
              <a:rPr lang="en-US" sz="3600" b="1" dirty="0">
                <a:solidFill>
                  <a:srgbClr val="000000"/>
                </a:solidFill>
                <a:latin typeface="Montserrat" panose="00000500000000000000" pitchFamily="2" charset="0"/>
                <a:ea typeface="Open Sans"/>
                <a:cs typeface="Open Sans"/>
                <a:sym typeface="Open Sans"/>
              </a:rPr>
              <a:t>Gibbs Reflective Cycle (1998) - </a:t>
            </a:r>
            <a:r>
              <a:rPr lang="en-US" sz="3600" b="1" u="sng" dirty="0">
                <a:solidFill>
                  <a:srgbClr val="000000"/>
                </a:solidFill>
                <a:latin typeface="Montserrat" panose="00000500000000000000" pitchFamily="2" charset="0"/>
                <a:ea typeface="Open Sans"/>
                <a:cs typeface="Open Sans"/>
                <a:sym typeface="Open Sans"/>
              </a:rPr>
              <a:t>CONCLUSION</a:t>
            </a:r>
          </a:p>
        </p:txBody>
      </p:sp>
      <p:sp>
        <p:nvSpPr>
          <p:cNvPr id="7" name="TextBox 6">
            <a:extLst>
              <a:ext uri="{FF2B5EF4-FFF2-40B4-BE49-F238E27FC236}">
                <a16:creationId xmlns:a16="http://schemas.microsoft.com/office/drawing/2014/main" id="{08F5B140-EE92-D085-3803-CB4869279965}"/>
              </a:ext>
            </a:extLst>
          </p:cNvPr>
          <p:cNvSpPr txBox="1"/>
          <p:nvPr/>
        </p:nvSpPr>
        <p:spPr>
          <a:xfrm>
            <a:off x="2286000" y="2046327"/>
            <a:ext cx="12954000" cy="7848302"/>
          </a:xfrm>
          <a:prstGeom prst="rect">
            <a:avLst/>
          </a:prstGeom>
          <a:noFill/>
        </p:spPr>
        <p:txBody>
          <a:bodyPr wrap="square">
            <a:spAutoFit/>
          </a:bodyPr>
          <a:lstStyle/>
          <a:p>
            <a:pPr algn="just">
              <a:buNone/>
            </a:pPr>
            <a:r>
              <a:rPr lang="en-GB" sz="2800" dirty="0">
                <a:latin typeface="Montserrat" panose="00000500000000000000" pitchFamily="2" charset="0"/>
              </a:rPr>
              <a:t>At this stage, you bring together everything you’ve reflected on so far. Think about what the experience has taught you overall. Consider both the positive points and the challenges, and what this means for your future learning.</a:t>
            </a:r>
          </a:p>
          <a:p>
            <a:pPr algn="just">
              <a:buNone/>
            </a:pPr>
            <a:endParaRPr lang="en-GB" sz="2800" dirty="0">
              <a:latin typeface="Montserrat" panose="00000500000000000000" pitchFamily="2" charset="0"/>
            </a:endParaRPr>
          </a:p>
          <a:p>
            <a:pPr algn="just">
              <a:buNone/>
            </a:pPr>
            <a:endParaRPr lang="en-GB" sz="2800" dirty="0">
              <a:latin typeface="Montserrat" panose="00000500000000000000" pitchFamily="2" charset="0"/>
            </a:endParaRPr>
          </a:p>
          <a:p>
            <a:pPr marL="457200" indent="-457200">
              <a:buFont typeface="Arial" panose="020B0604020202020204" pitchFamily="34" charset="0"/>
              <a:buChar char="•"/>
            </a:pPr>
            <a:r>
              <a:rPr lang="en-GB" sz="2800" dirty="0">
                <a:latin typeface="Montserrat" panose="00000500000000000000" pitchFamily="2" charset="0"/>
              </a:rPr>
              <a:t>What have I learned from this experience?</a:t>
            </a:r>
          </a:p>
          <a:p>
            <a:pPr marL="457200" indent="-457200">
              <a:buFont typeface="Arial" panose="020B0604020202020204" pitchFamily="34" charset="0"/>
              <a:buChar char="•"/>
            </a:pPr>
            <a:endParaRPr lang="en-GB" sz="2800" dirty="0">
              <a:latin typeface="Montserrat" panose="00000500000000000000" pitchFamily="2" charset="0"/>
            </a:endParaRPr>
          </a:p>
          <a:p>
            <a:pPr marL="457200" indent="-457200">
              <a:buFont typeface="Arial" panose="020B0604020202020204" pitchFamily="34" charset="0"/>
              <a:buChar char="•"/>
            </a:pPr>
            <a:r>
              <a:rPr lang="en-GB" sz="2800" dirty="0">
                <a:latin typeface="Montserrat" panose="00000500000000000000" pitchFamily="2" charset="0"/>
              </a:rPr>
              <a:t>What went well, and what didn’t?</a:t>
            </a:r>
          </a:p>
          <a:p>
            <a:pPr marL="457200" indent="-457200">
              <a:buFont typeface="Arial" panose="020B0604020202020204" pitchFamily="34" charset="0"/>
              <a:buChar char="•"/>
            </a:pPr>
            <a:endParaRPr lang="en-GB" sz="2800" dirty="0">
              <a:latin typeface="Montserrat" panose="00000500000000000000" pitchFamily="2" charset="0"/>
            </a:endParaRPr>
          </a:p>
          <a:p>
            <a:pPr marL="457200" indent="-457200">
              <a:buFont typeface="Arial" panose="020B0604020202020204" pitchFamily="34" charset="0"/>
              <a:buChar char="•"/>
            </a:pPr>
            <a:r>
              <a:rPr lang="en-GB" sz="2800" dirty="0">
                <a:latin typeface="Montserrat" panose="00000500000000000000" pitchFamily="2" charset="0"/>
              </a:rPr>
              <a:t>How has this experience changed my understanding?</a:t>
            </a:r>
          </a:p>
          <a:p>
            <a:pPr marL="457200" indent="-457200">
              <a:buFont typeface="Arial" panose="020B0604020202020204" pitchFamily="34" charset="0"/>
              <a:buChar char="•"/>
            </a:pPr>
            <a:endParaRPr lang="en-GB" sz="2800" dirty="0">
              <a:latin typeface="Montserrat" panose="00000500000000000000" pitchFamily="2" charset="0"/>
            </a:endParaRPr>
          </a:p>
          <a:p>
            <a:pPr marL="457200" indent="-457200">
              <a:buFont typeface="Arial" panose="020B0604020202020204" pitchFamily="34" charset="0"/>
              <a:buChar char="•"/>
            </a:pPr>
            <a:r>
              <a:rPr lang="en-GB" sz="2800" dirty="0">
                <a:latin typeface="Montserrat" panose="00000500000000000000" pitchFamily="2" charset="0"/>
              </a:rPr>
              <a:t>What could I do differently next time?</a:t>
            </a:r>
          </a:p>
          <a:p>
            <a:pPr marL="457200" indent="-457200">
              <a:buFont typeface="Arial" panose="020B0604020202020204" pitchFamily="34" charset="0"/>
              <a:buChar char="•"/>
            </a:pPr>
            <a:endParaRPr lang="en-GB" sz="2800" dirty="0">
              <a:latin typeface="Montserrat" panose="00000500000000000000" pitchFamily="2" charset="0"/>
            </a:endParaRPr>
          </a:p>
          <a:p>
            <a:pPr marL="457200" indent="-457200">
              <a:buFont typeface="Arial" panose="020B0604020202020204" pitchFamily="34" charset="0"/>
              <a:buChar char="•"/>
            </a:pPr>
            <a:r>
              <a:rPr lang="en-GB" sz="2800" dirty="0">
                <a:latin typeface="Montserrat" panose="00000500000000000000" pitchFamily="2" charset="0"/>
              </a:rPr>
              <a:t>What are the main takeaways I want to remember?</a:t>
            </a:r>
          </a:p>
          <a:p>
            <a:endParaRPr lang="en-GB" sz="2800" dirty="0">
              <a:latin typeface="Montserrat" panose="00000500000000000000" pitchFamily="2" charset="0"/>
            </a:endParaRPr>
          </a:p>
          <a:p>
            <a:pPr algn="r"/>
            <a:r>
              <a:rPr lang="en-GB" sz="2800" dirty="0">
                <a:latin typeface="Montserrat" panose="00000500000000000000" pitchFamily="2" charset="0"/>
              </a:rPr>
              <a:t>(Gibbs, 1988)</a:t>
            </a:r>
          </a:p>
          <a:p>
            <a:pPr algn="r"/>
            <a:endParaRPr lang="en-GB" sz="2800" b="1" dirty="0">
              <a:latin typeface="Montserrat" panose="00000500000000000000" pitchFamily="2" charset="0"/>
            </a:endParaRPr>
          </a:p>
        </p:txBody>
      </p:sp>
    </p:spTree>
    <p:extLst>
      <p:ext uri="{BB962C8B-B14F-4D97-AF65-F5344CB8AC3E}">
        <p14:creationId xmlns:p14="http://schemas.microsoft.com/office/powerpoint/2010/main" val="1247487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8E860ECC-0814-54E3-1B60-0A11BF0290F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ECFDF4E9-BBC9-647F-D5C5-39AF07583E38}"/>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07EA6FA6-4282-D0B0-1794-6564758FE8A3}"/>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4"/>
            <a:stretch>
              <a:fillRect/>
            </a:stretch>
          </a:blipFill>
        </p:spPr>
        <p:txBody>
          <a:bodyPr/>
          <a:lstStyle/>
          <a:p>
            <a:endParaRPr lang="en-GB"/>
          </a:p>
        </p:txBody>
      </p:sp>
      <p:sp>
        <p:nvSpPr>
          <p:cNvPr id="5" name="TextBox 5">
            <a:extLst>
              <a:ext uri="{FF2B5EF4-FFF2-40B4-BE49-F238E27FC236}">
                <a16:creationId xmlns:a16="http://schemas.microsoft.com/office/drawing/2014/main" id="{62B753D3-E9E9-CDF7-9C2E-78818D786E36}"/>
              </a:ext>
            </a:extLst>
          </p:cNvPr>
          <p:cNvSpPr txBox="1"/>
          <p:nvPr/>
        </p:nvSpPr>
        <p:spPr>
          <a:xfrm rot="5400000">
            <a:off x="15706173" y="3801818"/>
            <a:ext cx="1846555" cy="652758"/>
          </a:xfrm>
          <a:prstGeom prst="rect">
            <a:avLst/>
          </a:prstGeom>
        </p:spPr>
        <p:txBody>
          <a:bodyPr lIns="0" tIns="0" rIns="0" bIns="0" rtlCol="0" anchor="t">
            <a:spAutoFit/>
          </a:bodyPr>
          <a:lstStyle/>
          <a:p>
            <a:pPr algn="ctr">
              <a:lnSpc>
                <a:spcPts val="2595"/>
              </a:lnSpc>
            </a:pPr>
            <a:r>
              <a:rPr lang="en-US" sz="1870" b="1" i="1">
                <a:solidFill>
                  <a:srgbClr val="000000"/>
                </a:solidFill>
                <a:latin typeface="Glacial Indifference Bold Italics"/>
                <a:ea typeface="Glacial Indifference Bold Italics"/>
                <a:cs typeface="Glacial Indifference Bold Italics"/>
                <a:sym typeface="Glacial Indifference Bold Italics"/>
              </a:rPr>
              <a:t>Gibbs Reflective Cycle</a:t>
            </a:r>
          </a:p>
        </p:txBody>
      </p:sp>
      <p:sp>
        <p:nvSpPr>
          <p:cNvPr id="6" name="TextBox 6">
            <a:extLst>
              <a:ext uri="{FF2B5EF4-FFF2-40B4-BE49-F238E27FC236}">
                <a16:creationId xmlns:a16="http://schemas.microsoft.com/office/drawing/2014/main" id="{3E13743B-8C5D-41F5-309C-F94DAFF123FF}"/>
              </a:ext>
            </a:extLst>
          </p:cNvPr>
          <p:cNvSpPr txBox="1"/>
          <p:nvPr/>
        </p:nvSpPr>
        <p:spPr>
          <a:xfrm>
            <a:off x="1947920" y="1138085"/>
            <a:ext cx="10015480" cy="577274"/>
          </a:xfrm>
          <a:prstGeom prst="rect">
            <a:avLst/>
          </a:prstGeom>
        </p:spPr>
        <p:txBody>
          <a:bodyPr wrap="square" lIns="0" tIns="0" rIns="0" bIns="0" rtlCol="0" anchor="t">
            <a:spAutoFit/>
          </a:bodyPr>
          <a:lstStyle/>
          <a:p>
            <a:pPr algn="l">
              <a:lnSpc>
                <a:spcPts val="4927"/>
              </a:lnSpc>
            </a:pPr>
            <a:r>
              <a:rPr lang="en-US" sz="3600" b="1" dirty="0">
                <a:solidFill>
                  <a:srgbClr val="000000"/>
                </a:solidFill>
                <a:latin typeface="Trebuchet MS" panose="020B0603020202020204" pitchFamily="34" charset="0"/>
                <a:ea typeface="Open Sans"/>
                <a:cs typeface="Open Sans"/>
                <a:sym typeface="Open Sans"/>
              </a:rPr>
              <a:t>Gibbs Reflective Cycle (1998) – </a:t>
            </a:r>
            <a:r>
              <a:rPr lang="en-US" sz="3600" b="1" u="sng" dirty="0">
                <a:solidFill>
                  <a:srgbClr val="000000"/>
                </a:solidFill>
                <a:latin typeface="Trebuchet MS" panose="020B0603020202020204" pitchFamily="34" charset="0"/>
                <a:ea typeface="Open Sans"/>
                <a:cs typeface="Open Sans"/>
                <a:sym typeface="Open Sans"/>
              </a:rPr>
              <a:t>ACTION PLAN</a:t>
            </a:r>
          </a:p>
        </p:txBody>
      </p:sp>
      <p:sp>
        <p:nvSpPr>
          <p:cNvPr id="7" name="TextBox 6">
            <a:extLst>
              <a:ext uri="{FF2B5EF4-FFF2-40B4-BE49-F238E27FC236}">
                <a16:creationId xmlns:a16="http://schemas.microsoft.com/office/drawing/2014/main" id="{B38B1DF0-720D-2203-A227-8B09BC1F6877}"/>
              </a:ext>
            </a:extLst>
          </p:cNvPr>
          <p:cNvSpPr txBox="1"/>
          <p:nvPr/>
        </p:nvSpPr>
        <p:spPr>
          <a:xfrm>
            <a:off x="2286000" y="2152279"/>
            <a:ext cx="13030200" cy="7909858"/>
          </a:xfrm>
          <a:prstGeom prst="rect">
            <a:avLst/>
          </a:prstGeom>
          <a:noFill/>
        </p:spPr>
        <p:txBody>
          <a:bodyPr wrap="square">
            <a:spAutoFit/>
          </a:bodyPr>
          <a:lstStyle/>
          <a:p>
            <a:pPr algn="just">
              <a:buNone/>
            </a:pPr>
            <a:r>
              <a:rPr lang="en-GB" sz="3200" dirty="0">
                <a:latin typeface="Montserrat" panose="00000500000000000000" pitchFamily="2" charset="0"/>
              </a:rPr>
              <a:t>The final step is to think about what you would do differently (or the same) in the future. This is your action plan — a chance to use your reflection to improve your future practice.</a:t>
            </a:r>
          </a:p>
          <a:p>
            <a:pPr algn="just">
              <a:buNone/>
            </a:pPr>
            <a:endParaRPr lang="en-GB" sz="3200" dirty="0">
              <a:latin typeface="Montserrat" panose="00000500000000000000" pitchFamily="2" charset="0"/>
            </a:endParaRPr>
          </a:p>
          <a:p>
            <a:pPr algn="just">
              <a:buNone/>
            </a:pPr>
            <a:r>
              <a:rPr lang="en-GB" sz="3200" u="sng" dirty="0">
                <a:latin typeface="Montserrat" panose="00000500000000000000" pitchFamily="2" charset="0"/>
              </a:rPr>
              <a:t>For example:</a:t>
            </a:r>
          </a:p>
          <a:p>
            <a:pPr algn="just">
              <a:buNone/>
            </a:pPr>
            <a:endParaRPr lang="en-GB" sz="3200" dirty="0">
              <a:latin typeface="Montserrat" panose="00000500000000000000" pitchFamily="2" charset="0"/>
            </a:endParaRPr>
          </a:p>
          <a:p>
            <a:pPr marL="457200" indent="-457200" algn="just">
              <a:buFont typeface="Arial" panose="020B0604020202020204" pitchFamily="34" charset="0"/>
              <a:buChar char="•"/>
            </a:pPr>
            <a:r>
              <a:rPr lang="en-GB" sz="3200" dirty="0">
                <a:latin typeface="Montserrat" panose="00000500000000000000" pitchFamily="2" charset="0"/>
              </a:rPr>
              <a:t>You might want to build on what went well or avoid something that didn’t work. </a:t>
            </a:r>
          </a:p>
          <a:p>
            <a:pPr algn="just">
              <a:buNone/>
            </a:pPr>
            <a:endParaRPr lang="en-GB" sz="3200" dirty="0">
              <a:latin typeface="Montserrat" panose="00000500000000000000" pitchFamily="2" charset="0"/>
            </a:endParaRPr>
          </a:p>
          <a:p>
            <a:pPr marL="457200" indent="-457200" algn="just">
              <a:buFont typeface="Arial" panose="020B0604020202020204" pitchFamily="34" charset="0"/>
              <a:buChar char="•"/>
            </a:pPr>
            <a:r>
              <a:rPr lang="en-GB" sz="3200" dirty="0">
                <a:latin typeface="Montserrat" panose="00000500000000000000" pitchFamily="2" charset="0"/>
              </a:rPr>
              <a:t>Maybe you need to gain more knowledge, develop a skill, or ask for support. </a:t>
            </a:r>
          </a:p>
          <a:p>
            <a:pPr algn="just">
              <a:buNone/>
            </a:pPr>
            <a:endParaRPr lang="en-GB" sz="3200" dirty="0">
              <a:latin typeface="Montserrat" panose="00000500000000000000" pitchFamily="2" charset="0"/>
            </a:endParaRPr>
          </a:p>
          <a:p>
            <a:pPr algn="just">
              <a:buNone/>
            </a:pPr>
            <a:r>
              <a:rPr lang="en-GB" sz="3200" dirty="0">
                <a:latin typeface="Montserrat" panose="00000500000000000000" pitchFamily="2" charset="0"/>
              </a:rPr>
              <a:t>The action plan should be specific and realistic so that you're ready if a similar situation happens again.</a:t>
            </a:r>
          </a:p>
          <a:p>
            <a:pPr algn="r"/>
            <a:r>
              <a:rPr lang="en-GB" sz="3200" dirty="0">
                <a:latin typeface="Montserrat" panose="00000500000000000000" pitchFamily="2" charset="0"/>
              </a:rPr>
              <a:t>(Gibbs, 1988)</a:t>
            </a:r>
          </a:p>
          <a:p>
            <a:pPr algn="r">
              <a:buNone/>
            </a:pPr>
            <a:endParaRPr lang="en-GB" sz="3200" dirty="0">
              <a:latin typeface="Montserrat" panose="00000500000000000000" pitchFamily="2" charset="0"/>
            </a:endParaRPr>
          </a:p>
        </p:txBody>
      </p:sp>
    </p:spTree>
    <p:extLst>
      <p:ext uri="{BB962C8B-B14F-4D97-AF65-F5344CB8AC3E}">
        <p14:creationId xmlns:p14="http://schemas.microsoft.com/office/powerpoint/2010/main" val="1670625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p:cNvGrpSpPr/>
        <p:nvPr/>
      </p:nvGrpSpPr>
      <p:grpSpPr>
        <a:xfrm>
          <a:off x="0" y="0"/>
          <a:ext cx="0" cy="0"/>
          <a:chOff x="0" y="0"/>
          <a:chExt cx="0" cy="0"/>
        </a:xfrm>
      </p:grpSpPr>
      <p:sp>
        <p:nvSpPr>
          <p:cNvPr id="2" name="Freeform 2"/>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4"/>
            <a:stretch>
              <a:fillRect/>
            </a:stretch>
          </a:blipFill>
        </p:spPr>
        <p:txBody>
          <a:bodyPr/>
          <a:lstStyle/>
          <a:p>
            <a:endParaRPr lang="en-GB"/>
          </a:p>
        </p:txBody>
      </p:sp>
      <p:sp>
        <p:nvSpPr>
          <p:cNvPr id="4" name="TextBox 4"/>
          <p:cNvSpPr txBox="1"/>
          <p:nvPr/>
        </p:nvSpPr>
        <p:spPr>
          <a:xfrm rot="5400000">
            <a:off x="15698096" y="5986938"/>
            <a:ext cx="1865176" cy="352349"/>
          </a:xfrm>
          <a:prstGeom prst="rect">
            <a:avLst/>
          </a:prstGeom>
        </p:spPr>
        <p:txBody>
          <a:bodyPr lIns="0" tIns="0" rIns="0" bIns="0" rtlCol="0" anchor="t">
            <a:spAutoFit/>
          </a:bodyPr>
          <a:lstStyle/>
          <a:p>
            <a:pPr algn="l">
              <a:lnSpc>
                <a:spcPts val="2799"/>
              </a:lnSpc>
            </a:pPr>
            <a:r>
              <a:rPr lang="en-US" sz="1999" b="1" i="1">
                <a:solidFill>
                  <a:srgbClr val="000000"/>
                </a:solidFill>
                <a:latin typeface="Glacial Indifference Bold Italics"/>
                <a:ea typeface="Glacial Indifference Bold Italics"/>
                <a:cs typeface="Glacial Indifference Bold Italics"/>
                <a:sym typeface="Glacial Indifference Bold Italics"/>
              </a:rPr>
              <a:t>Pro’s and Con’s</a:t>
            </a:r>
          </a:p>
        </p:txBody>
      </p:sp>
      <p:sp>
        <p:nvSpPr>
          <p:cNvPr id="6" name="TextBox 5">
            <a:extLst>
              <a:ext uri="{FF2B5EF4-FFF2-40B4-BE49-F238E27FC236}">
                <a16:creationId xmlns:a16="http://schemas.microsoft.com/office/drawing/2014/main" id="{C55A44E7-36CD-11E7-E3A9-B79C71481C78}"/>
              </a:ext>
            </a:extLst>
          </p:cNvPr>
          <p:cNvSpPr txBox="1"/>
          <p:nvPr/>
        </p:nvSpPr>
        <p:spPr>
          <a:xfrm>
            <a:off x="2286000" y="1162952"/>
            <a:ext cx="7162800" cy="707886"/>
          </a:xfrm>
          <a:prstGeom prst="rect">
            <a:avLst/>
          </a:prstGeom>
          <a:noFill/>
        </p:spPr>
        <p:txBody>
          <a:bodyPr wrap="square" rtlCol="0">
            <a:spAutoFit/>
          </a:bodyPr>
          <a:lstStyle/>
          <a:p>
            <a:r>
              <a:rPr lang="en-GB" sz="4000" b="1" dirty="0">
                <a:latin typeface="Montserrat" panose="00000500000000000000" pitchFamily="2" charset="0"/>
              </a:rPr>
              <a:t>Reflective Essay – Activity </a:t>
            </a:r>
          </a:p>
        </p:txBody>
      </p:sp>
      <p:sp>
        <p:nvSpPr>
          <p:cNvPr id="8" name="TextBox 7">
            <a:extLst>
              <a:ext uri="{FF2B5EF4-FFF2-40B4-BE49-F238E27FC236}">
                <a16:creationId xmlns:a16="http://schemas.microsoft.com/office/drawing/2014/main" id="{EFA22B6F-03B6-A1D0-DD41-38368AEB4DA2}"/>
              </a:ext>
            </a:extLst>
          </p:cNvPr>
          <p:cNvSpPr txBox="1"/>
          <p:nvPr/>
        </p:nvSpPr>
        <p:spPr>
          <a:xfrm>
            <a:off x="2286000" y="1934084"/>
            <a:ext cx="13030200" cy="7417415"/>
          </a:xfrm>
          <a:prstGeom prst="rect">
            <a:avLst/>
          </a:prstGeom>
          <a:noFill/>
        </p:spPr>
        <p:txBody>
          <a:bodyPr wrap="square">
            <a:spAutoFit/>
          </a:bodyPr>
          <a:lstStyle/>
          <a:p>
            <a:pPr algn="just"/>
            <a:r>
              <a:rPr lang="en-GB" sz="2800" dirty="0">
                <a:latin typeface="Montserrat" panose="00000500000000000000" pitchFamily="2" charset="0"/>
              </a:rPr>
              <a:t>Choose a specific experience from your first term at university where you either improved or faced challenges with an academic or digital skill. </a:t>
            </a:r>
          </a:p>
          <a:p>
            <a:pPr algn="just"/>
            <a:endParaRPr lang="en-GB" sz="2800" dirty="0">
              <a:latin typeface="Montserrat" panose="00000500000000000000" pitchFamily="2" charset="0"/>
            </a:endParaRPr>
          </a:p>
          <a:p>
            <a:pPr algn="just"/>
            <a:r>
              <a:rPr lang="en-GB" sz="2800" dirty="0">
                <a:latin typeface="Montserrat" panose="00000500000000000000" pitchFamily="2" charset="0"/>
              </a:rPr>
              <a:t>For example, this could be related to </a:t>
            </a:r>
            <a:r>
              <a:rPr lang="en-GB" sz="2800" i="1" u="sng" dirty="0">
                <a:latin typeface="Montserrat" panose="00000500000000000000" pitchFamily="2" charset="0"/>
              </a:rPr>
              <a:t>referencing</a:t>
            </a:r>
            <a:r>
              <a:rPr lang="en-GB" sz="2800" dirty="0">
                <a:latin typeface="Montserrat" panose="00000500000000000000" pitchFamily="2" charset="0"/>
              </a:rPr>
              <a:t>, </a:t>
            </a:r>
            <a:r>
              <a:rPr lang="en-GB" sz="2800" i="1" u="sng" dirty="0">
                <a:latin typeface="Montserrat" panose="00000500000000000000" pitchFamily="2" charset="0"/>
              </a:rPr>
              <a:t>academic writing</a:t>
            </a:r>
            <a:r>
              <a:rPr lang="en-GB" sz="2800" dirty="0">
                <a:latin typeface="Montserrat" panose="00000500000000000000" pitchFamily="2" charset="0"/>
              </a:rPr>
              <a:t>, </a:t>
            </a:r>
            <a:r>
              <a:rPr lang="en-GB" sz="2800" i="1" u="sng" dirty="0">
                <a:latin typeface="Montserrat" panose="00000500000000000000" pitchFamily="2" charset="0"/>
              </a:rPr>
              <a:t>presenting</a:t>
            </a:r>
            <a:r>
              <a:rPr lang="en-GB" sz="2800" dirty="0">
                <a:latin typeface="Montserrat" panose="00000500000000000000" pitchFamily="2" charset="0"/>
              </a:rPr>
              <a:t>, </a:t>
            </a:r>
            <a:r>
              <a:rPr lang="en-GB" sz="2800" i="1" u="sng" dirty="0">
                <a:latin typeface="Montserrat" panose="00000500000000000000" pitchFamily="2" charset="0"/>
              </a:rPr>
              <a:t>using AI responsibly</a:t>
            </a:r>
            <a:r>
              <a:rPr lang="en-GB" sz="2800" dirty="0">
                <a:latin typeface="Montserrat" panose="00000500000000000000" pitchFamily="2" charset="0"/>
              </a:rPr>
              <a:t>, </a:t>
            </a:r>
            <a:r>
              <a:rPr lang="en-GB" sz="2800" i="1" u="sng" dirty="0">
                <a:latin typeface="Montserrat" panose="00000500000000000000" pitchFamily="2" charset="0"/>
              </a:rPr>
              <a:t>time management</a:t>
            </a:r>
            <a:r>
              <a:rPr lang="en-GB" sz="2800" dirty="0">
                <a:latin typeface="Montserrat" panose="00000500000000000000" pitchFamily="2" charset="0"/>
              </a:rPr>
              <a:t>, or </a:t>
            </a:r>
            <a:r>
              <a:rPr lang="en-GB" sz="2800" i="1" u="sng" dirty="0">
                <a:latin typeface="Montserrat" panose="00000500000000000000" pitchFamily="2" charset="0"/>
              </a:rPr>
              <a:t>using the online library</a:t>
            </a:r>
            <a:r>
              <a:rPr lang="en-GB" sz="2800" dirty="0">
                <a:latin typeface="Montserrat" panose="00000500000000000000" pitchFamily="2" charset="0"/>
              </a:rPr>
              <a:t>.</a:t>
            </a:r>
          </a:p>
          <a:p>
            <a:pPr algn="just"/>
            <a:endParaRPr lang="en-GB" sz="2800" dirty="0">
              <a:latin typeface="Montserrat" panose="00000500000000000000" pitchFamily="2" charset="0"/>
            </a:endParaRPr>
          </a:p>
          <a:p>
            <a:pPr algn="just"/>
            <a:r>
              <a:rPr lang="en-GB" sz="2800" dirty="0">
                <a:latin typeface="Montserrat" panose="00000500000000000000" pitchFamily="2" charset="0"/>
              </a:rPr>
              <a:t>Use the worksheet provided to guide you through each stage of Gibbs' Reflective Cycle:</a:t>
            </a:r>
          </a:p>
          <a:p>
            <a:pPr algn="just"/>
            <a:endParaRPr lang="en-GB" sz="2800" dirty="0">
              <a:latin typeface="Montserrat" panose="00000500000000000000" pitchFamily="2" charset="0"/>
            </a:endParaRPr>
          </a:p>
          <a:p>
            <a:pPr marL="514350" indent="-514350" algn="just">
              <a:buFont typeface="+mj-lt"/>
              <a:buAutoNum type="arabicPeriod"/>
            </a:pPr>
            <a:r>
              <a:rPr lang="en-GB" sz="2800" b="1" dirty="0">
                <a:latin typeface="Montserrat" panose="00000500000000000000" pitchFamily="2" charset="0"/>
              </a:rPr>
              <a:t>Description</a:t>
            </a:r>
            <a:endParaRPr lang="en-GB" sz="2800" dirty="0">
              <a:latin typeface="Montserrat" panose="00000500000000000000" pitchFamily="2" charset="0"/>
            </a:endParaRPr>
          </a:p>
          <a:p>
            <a:pPr marL="514350" indent="-514350" algn="just">
              <a:buFont typeface="+mj-lt"/>
              <a:buAutoNum type="arabicPeriod"/>
            </a:pPr>
            <a:r>
              <a:rPr lang="en-GB" sz="2800" b="1" dirty="0">
                <a:latin typeface="Montserrat" panose="00000500000000000000" pitchFamily="2" charset="0"/>
              </a:rPr>
              <a:t>Feelings</a:t>
            </a:r>
            <a:endParaRPr lang="en-GB" sz="2800" dirty="0">
              <a:latin typeface="Montserrat" panose="00000500000000000000" pitchFamily="2" charset="0"/>
            </a:endParaRPr>
          </a:p>
          <a:p>
            <a:pPr marL="514350" indent="-514350" algn="just">
              <a:buFont typeface="+mj-lt"/>
              <a:buAutoNum type="arabicPeriod"/>
            </a:pPr>
            <a:r>
              <a:rPr lang="en-GB" sz="2800" b="1" dirty="0">
                <a:latin typeface="Montserrat" panose="00000500000000000000" pitchFamily="2" charset="0"/>
              </a:rPr>
              <a:t>Evaluation</a:t>
            </a:r>
            <a:endParaRPr lang="en-GB" sz="2800" dirty="0">
              <a:latin typeface="Montserrat" panose="00000500000000000000" pitchFamily="2" charset="0"/>
            </a:endParaRPr>
          </a:p>
          <a:p>
            <a:pPr marL="514350" indent="-514350" algn="just">
              <a:buFont typeface="+mj-lt"/>
              <a:buAutoNum type="arabicPeriod"/>
            </a:pPr>
            <a:r>
              <a:rPr lang="en-GB" sz="2800" b="1" dirty="0">
                <a:latin typeface="Montserrat" panose="00000500000000000000" pitchFamily="2" charset="0"/>
              </a:rPr>
              <a:t>Analysis</a:t>
            </a:r>
            <a:endParaRPr lang="en-GB" sz="2800" dirty="0">
              <a:latin typeface="Montserrat" panose="00000500000000000000" pitchFamily="2" charset="0"/>
            </a:endParaRPr>
          </a:p>
          <a:p>
            <a:pPr marL="514350" indent="-514350" algn="just">
              <a:buFont typeface="+mj-lt"/>
              <a:buAutoNum type="arabicPeriod"/>
            </a:pPr>
            <a:r>
              <a:rPr lang="en-GB" sz="2800" b="1" dirty="0">
                <a:latin typeface="Montserrat" panose="00000500000000000000" pitchFamily="2" charset="0"/>
              </a:rPr>
              <a:t>Conclusion</a:t>
            </a:r>
            <a:endParaRPr lang="en-GB" sz="2800" dirty="0">
              <a:latin typeface="Montserrat" panose="00000500000000000000" pitchFamily="2" charset="0"/>
            </a:endParaRPr>
          </a:p>
          <a:p>
            <a:pPr marL="514350" indent="-514350" algn="just">
              <a:buFont typeface="+mj-lt"/>
              <a:buAutoNum type="arabicPeriod"/>
            </a:pPr>
            <a:r>
              <a:rPr lang="en-GB" sz="2800" b="1" dirty="0">
                <a:latin typeface="Montserrat" panose="00000500000000000000" pitchFamily="2" charset="0"/>
              </a:rPr>
              <a:t>Action Plan</a:t>
            </a:r>
            <a:endParaRPr lang="en-GB" sz="2800" dirty="0">
              <a:latin typeface="Montserrat" panose="00000500000000000000" pitchFamily="2"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8">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CA444911-0385-9478-A791-45F224E7EB9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8E4587B3-8805-3E8C-4632-644AE2689807}"/>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C9C9D196-3EDA-F4FF-D2C6-A7DE2DFA8469}"/>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4"/>
            <a:stretch>
              <a:fillRect/>
            </a:stretch>
          </a:blipFill>
        </p:spPr>
        <p:txBody>
          <a:bodyPr/>
          <a:lstStyle/>
          <a:p>
            <a:endParaRPr lang="en-GB"/>
          </a:p>
        </p:txBody>
      </p:sp>
      <p:sp>
        <p:nvSpPr>
          <p:cNvPr id="5" name="TextBox 5">
            <a:extLst>
              <a:ext uri="{FF2B5EF4-FFF2-40B4-BE49-F238E27FC236}">
                <a16:creationId xmlns:a16="http://schemas.microsoft.com/office/drawing/2014/main" id="{9EA0E871-9D3D-BD20-FCEC-E834277A81AE}"/>
              </a:ext>
            </a:extLst>
          </p:cNvPr>
          <p:cNvSpPr txBox="1"/>
          <p:nvPr/>
        </p:nvSpPr>
        <p:spPr>
          <a:xfrm rot="5400000">
            <a:off x="15706173" y="3801818"/>
            <a:ext cx="1846555" cy="652758"/>
          </a:xfrm>
          <a:prstGeom prst="rect">
            <a:avLst/>
          </a:prstGeom>
        </p:spPr>
        <p:txBody>
          <a:bodyPr lIns="0" tIns="0" rIns="0" bIns="0" rtlCol="0" anchor="t">
            <a:spAutoFit/>
          </a:bodyPr>
          <a:lstStyle/>
          <a:p>
            <a:pPr algn="ctr">
              <a:lnSpc>
                <a:spcPts val="2595"/>
              </a:lnSpc>
            </a:pPr>
            <a:r>
              <a:rPr lang="en-US" sz="1870" b="1" i="1">
                <a:solidFill>
                  <a:srgbClr val="000000"/>
                </a:solidFill>
                <a:latin typeface="Glacial Indifference Bold Italics"/>
                <a:ea typeface="Glacial Indifference Bold Italics"/>
                <a:cs typeface="Glacial Indifference Bold Italics"/>
                <a:sym typeface="Glacial Indifference Bold Italics"/>
              </a:rPr>
              <a:t>Gibbs Reflective Cycle</a:t>
            </a:r>
          </a:p>
        </p:txBody>
      </p:sp>
      <p:sp>
        <p:nvSpPr>
          <p:cNvPr id="6" name="TextBox 6">
            <a:extLst>
              <a:ext uri="{FF2B5EF4-FFF2-40B4-BE49-F238E27FC236}">
                <a16:creationId xmlns:a16="http://schemas.microsoft.com/office/drawing/2014/main" id="{66369C50-84E6-09CA-A0D6-84FCBD5EF425}"/>
              </a:ext>
            </a:extLst>
          </p:cNvPr>
          <p:cNvSpPr txBox="1"/>
          <p:nvPr/>
        </p:nvSpPr>
        <p:spPr>
          <a:xfrm>
            <a:off x="2362200" y="983623"/>
            <a:ext cx="9482080" cy="642420"/>
          </a:xfrm>
          <a:prstGeom prst="rect">
            <a:avLst/>
          </a:prstGeom>
        </p:spPr>
        <p:txBody>
          <a:bodyPr wrap="square" lIns="0" tIns="0" rIns="0" bIns="0" rtlCol="0" anchor="t">
            <a:spAutoFit/>
          </a:bodyPr>
          <a:lstStyle/>
          <a:p>
            <a:pPr algn="l">
              <a:lnSpc>
                <a:spcPts val="4927"/>
              </a:lnSpc>
            </a:pPr>
            <a:r>
              <a:rPr lang="en-US" sz="5400" b="1" dirty="0">
                <a:solidFill>
                  <a:srgbClr val="000000"/>
                </a:solidFill>
                <a:latin typeface="Montserrat" panose="00000500000000000000" pitchFamily="2" charset="0"/>
                <a:ea typeface="Open Sans"/>
                <a:cs typeface="Open Sans"/>
                <a:sym typeface="Open Sans"/>
              </a:rPr>
              <a:t>SMART Action Plan </a:t>
            </a:r>
          </a:p>
        </p:txBody>
      </p:sp>
      <p:sp>
        <p:nvSpPr>
          <p:cNvPr id="7" name="TextBox 6">
            <a:extLst>
              <a:ext uri="{FF2B5EF4-FFF2-40B4-BE49-F238E27FC236}">
                <a16:creationId xmlns:a16="http://schemas.microsoft.com/office/drawing/2014/main" id="{A05C7E12-0CBB-961F-8DBD-5900EB12A328}"/>
              </a:ext>
            </a:extLst>
          </p:cNvPr>
          <p:cNvSpPr txBox="1"/>
          <p:nvPr/>
        </p:nvSpPr>
        <p:spPr>
          <a:xfrm>
            <a:off x="2362200" y="1684183"/>
            <a:ext cx="12954000" cy="8463855"/>
          </a:xfrm>
          <a:prstGeom prst="rect">
            <a:avLst/>
          </a:prstGeom>
          <a:noFill/>
        </p:spPr>
        <p:txBody>
          <a:bodyPr wrap="square">
            <a:spAutoFit/>
          </a:bodyPr>
          <a:lstStyle/>
          <a:p>
            <a:pPr algn="just"/>
            <a:r>
              <a:rPr lang="en-GB" sz="3200" dirty="0">
                <a:latin typeface="Montserrat" panose="00000500000000000000" pitchFamily="2" charset="0"/>
              </a:rPr>
              <a:t>A SMART Action Plan is a way to make your goals clear and easy to follow. It helps you plan what you want to do next in a way that makes it more likely you will succeed.</a:t>
            </a:r>
          </a:p>
          <a:p>
            <a:pPr algn="just"/>
            <a:endParaRPr lang="en-GB" sz="3200" dirty="0">
              <a:latin typeface="Montserrat" panose="00000500000000000000" pitchFamily="2" charset="0"/>
            </a:endParaRPr>
          </a:p>
          <a:p>
            <a:pPr algn="just"/>
            <a:r>
              <a:rPr lang="en-GB" sz="3200" dirty="0">
                <a:latin typeface="Montserrat" panose="00000500000000000000" pitchFamily="2" charset="0"/>
              </a:rPr>
              <a:t>What does SMART stand for?</a:t>
            </a:r>
          </a:p>
          <a:p>
            <a:pPr algn="just"/>
            <a:endParaRPr lang="en-GB" sz="3200" dirty="0">
              <a:latin typeface="Montserrat" panose="00000500000000000000" pitchFamily="2" charset="0"/>
            </a:endParaRPr>
          </a:p>
          <a:p>
            <a:pPr marL="457200" indent="-457200">
              <a:buFont typeface="Arial" panose="020B0604020202020204" pitchFamily="34" charset="0"/>
              <a:buChar char="•"/>
            </a:pPr>
            <a:r>
              <a:rPr lang="en-GB" sz="3200" b="1" dirty="0">
                <a:latin typeface="Montserrat" panose="00000500000000000000" pitchFamily="2" charset="0"/>
              </a:rPr>
              <a:t>Specific:</a:t>
            </a:r>
            <a:r>
              <a:rPr lang="en-GB" sz="3200" dirty="0">
                <a:latin typeface="Montserrat" panose="00000500000000000000" pitchFamily="2" charset="0"/>
              </a:rPr>
              <a:t> Be clear about what you want to do.</a:t>
            </a:r>
          </a:p>
          <a:p>
            <a:pPr>
              <a:buNone/>
            </a:pPr>
            <a:endParaRPr lang="en-GB" sz="3200" dirty="0">
              <a:latin typeface="Montserrat" panose="00000500000000000000" pitchFamily="2" charset="0"/>
            </a:endParaRPr>
          </a:p>
          <a:p>
            <a:pPr marL="457200" indent="-457200">
              <a:buFont typeface="Arial" panose="020B0604020202020204" pitchFamily="34" charset="0"/>
              <a:buChar char="•"/>
            </a:pPr>
            <a:r>
              <a:rPr lang="en-GB" sz="3200" b="1" dirty="0">
                <a:latin typeface="Montserrat" panose="00000500000000000000" pitchFamily="2" charset="0"/>
              </a:rPr>
              <a:t>Measurable:</a:t>
            </a:r>
            <a:r>
              <a:rPr lang="en-GB" sz="3200" dirty="0">
                <a:latin typeface="Montserrat" panose="00000500000000000000" pitchFamily="2" charset="0"/>
              </a:rPr>
              <a:t> Make sure you can check your progress.</a:t>
            </a:r>
          </a:p>
          <a:p>
            <a:pPr>
              <a:buNone/>
            </a:pPr>
            <a:endParaRPr lang="en-GB" sz="3200" dirty="0">
              <a:latin typeface="Montserrat" panose="00000500000000000000" pitchFamily="2" charset="0"/>
            </a:endParaRPr>
          </a:p>
          <a:p>
            <a:pPr marL="457200" indent="-457200">
              <a:buFont typeface="Arial" panose="020B0604020202020204" pitchFamily="34" charset="0"/>
              <a:buChar char="•"/>
            </a:pPr>
            <a:r>
              <a:rPr lang="en-GB" sz="3200" b="1" dirty="0">
                <a:latin typeface="Montserrat" panose="00000500000000000000" pitchFamily="2" charset="0"/>
              </a:rPr>
              <a:t>Achievable:</a:t>
            </a:r>
            <a:r>
              <a:rPr lang="en-GB" sz="3200" dirty="0">
                <a:latin typeface="Montserrat" panose="00000500000000000000" pitchFamily="2" charset="0"/>
              </a:rPr>
              <a:t> Choose goals you can realistically reach.</a:t>
            </a:r>
          </a:p>
          <a:p>
            <a:pPr>
              <a:buNone/>
            </a:pPr>
            <a:endParaRPr lang="en-GB" sz="3200" dirty="0">
              <a:latin typeface="Montserrat" panose="00000500000000000000" pitchFamily="2" charset="0"/>
            </a:endParaRPr>
          </a:p>
          <a:p>
            <a:pPr marL="457200" indent="-457200">
              <a:buFont typeface="Arial" panose="020B0604020202020204" pitchFamily="34" charset="0"/>
              <a:buChar char="•"/>
            </a:pPr>
            <a:r>
              <a:rPr lang="en-GB" sz="3200" b="1" dirty="0">
                <a:latin typeface="Montserrat" panose="00000500000000000000" pitchFamily="2" charset="0"/>
              </a:rPr>
              <a:t>Relevant:</a:t>
            </a:r>
            <a:r>
              <a:rPr lang="en-GB" sz="3200" dirty="0">
                <a:latin typeface="Montserrat" panose="00000500000000000000" pitchFamily="2" charset="0"/>
              </a:rPr>
              <a:t> Pick goals that matter to your learning.</a:t>
            </a:r>
          </a:p>
          <a:p>
            <a:pPr>
              <a:buNone/>
            </a:pPr>
            <a:endParaRPr lang="en-GB" sz="3200" dirty="0">
              <a:latin typeface="Montserrat" panose="00000500000000000000" pitchFamily="2" charset="0"/>
            </a:endParaRPr>
          </a:p>
          <a:p>
            <a:pPr marL="457200" indent="-457200">
              <a:buFont typeface="Arial" panose="020B0604020202020204" pitchFamily="34" charset="0"/>
              <a:buChar char="•"/>
            </a:pPr>
            <a:r>
              <a:rPr lang="en-GB" sz="3200" b="1" dirty="0">
                <a:latin typeface="Montserrat" panose="00000500000000000000" pitchFamily="2" charset="0"/>
              </a:rPr>
              <a:t>Time-bound:</a:t>
            </a:r>
            <a:r>
              <a:rPr lang="en-GB" sz="3200" dirty="0">
                <a:latin typeface="Montserrat" panose="00000500000000000000" pitchFamily="2" charset="0"/>
              </a:rPr>
              <a:t> Set a deadline to finish your goal.</a:t>
            </a:r>
          </a:p>
          <a:p>
            <a:pPr algn="r"/>
            <a:r>
              <a:rPr lang="en-GB" sz="3200" dirty="0">
                <a:latin typeface="Montserrat" panose="00000500000000000000" pitchFamily="2" charset="0"/>
              </a:rPr>
              <a:t>(Clarke, 2017)</a:t>
            </a:r>
          </a:p>
          <a:p>
            <a:pPr algn="r"/>
            <a:endParaRPr lang="en-GB" sz="3200" dirty="0">
              <a:latin typeface="Montserrat" panose="00000500000000000000" pitchFamily="2" charset="0"/>
            </a:endParaRPr>
          </a:p>
        </p:txBody>
      </p:sp>
    </p:spTree>
    <p:extLst>
      <p:ext uri="{BB962C8B-B14F-4D97-AF65-F5344CB8AC3E}">
        <p14:creationId xmlns:p14="http://schemas.microsoft.com/office/powerpoint/2010/main" val="139637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218DC483-E454-653A-32AB-07C9B2656CA4}"/>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C223A610-64FE-1853-0394-CF008CE49FFF}"/>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FF19C5A3-1E4E-03A5-7291-A31DD6E0694B}"/>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4"/>
            <a:stretch>
              <a:fillRect/>
            </a:stretch>
          </a:blipFill>
        </p:spPr>
        <p:txBody>
          <a:bodyPr/>
          <a:lstStyle/>
          <a:p>
            <a:endParaRPr lang="en-GB"/>
          </a:p>
        </p:txBody>
      </p:sp>
      <p:sp>
        <p:nvSpPr>
          <p:cNvPr id="5" name="TextBox 5">
            <a:extLst>
              <a:ext uri="{FF2B5EF4-FFF2-40B4-BE49-F238E27FC236}">
                <a16:creationId xmlns:a16="http://schemas.microsoft.com/office/drawing/2014/main" id="{CFA04B38-E1B3-60E9-8303-7C3F43980EB1}"/>
              </a:ext>
            </a:extLst>
          </p:cNvPr>
          <p:cNvSpPr txBox="1"/>
          <p:nvPr/>
        </p:nvSpPr>
        <p:spPr>
          <a:xfrm rot="5400000">
            <a:off x="15706173" y="3801818"/>
            <a:ext cx="1846555" cy="652758"/>
          </a:xfrm>
          <a:prstGeom prst="rect">
            <a:avLst/>
          </a:prstGeom>
        </p:spPr>
        <p:txBody>
          <a:bodyPr lIns="0" tIns="0" rIns="0" bIns="0" rtlCol="0" anchor="t">
            <a:spAutoFit/>
          </a:bodyPr>
          <a:lstStyle/>
          <a:p>
            <a:pPr algn="ctr">
              <a:lnSpc>
                <a:spcPts val="2595"/>
              </a:lnSpc>
            </a:pPr>
            <a:r>
              <a:rPr lang="en-US" sz="1870" b="1" i="1">
                <a:solidFill>
                  <a:srgbClr val="000000"/>
                </a:solidFill>
                <a:latin typeface="Glacial Indifference Bold Italics"/>
                <a:ea typeface="Glacial Indifference Bold Italics"/>
                <a:cs typeface="Glacial Indifference Bold Italics"/>
                <a:sym typeface="Glacial Indifference Bold Italics"/>
              </a:rPr>
              <a:t>Gibbs Reflective Cycle</a:t>
            </a:r>
          </a:p>
        </p:txBody>
      </p:sp>
      <p:sp>
        <p:nvSpPr>
          <p:cNvPr id="6" name="TextBox 6">
            <a:extLst>
              <a:ext uri="{FF2B5EF4-FFF2-40B4-BE49-F238E27FC236}">
                <a16:creationId xmlns:a16="http://schemas.microsoft.com/office/drawing/2014/main" id="{DBE558D4-C93A-A335-3274-6CAF50491735}"/>
              </a:ext>
            </a:extLst>
          </p:cNvPr>
          <p:cNvSpPr txBox="1"/>
          <p:nvPr/>
        </p:nvSpPr>
        <p:spPr>
          <a:xfrm>
            <a:off x="2286000" y="1409700"/>
            <a:ext cx="9482080" cy="642420"/>
          </a:xfrm>
          <a:prstGeom prst="rect">
            <a:avLst/>
          </a:prstGeom>
        </p:spPr>
        <p:txBody>
          <a:bodyPr wrap="square" lIns="0" tIns="0" rIns="0" bIns="0" rtlCol="0" anchor="t">
            <a:spAutoFit/>
          </a:bodyPr>
          <a:lstStyle/>
          <a:p>
            <a:pPr algn="l">
              <a:lnSpc>
                <a:spcPts val="4927"/>
              </a:lnSpc>
            </a:pPr>
            <a:r>
              <a:rPr lang="en-US" sz="5400" b="1" dirty="0">
                <a:solidFill>
                  <a:srgbClr val="000000"/>
                </a:solidFill>
                <a:latin typeface="Montserrat" panose="00000500000000000000" pitchFamily="2" charset="0"/>
                <a:ea typeface="Open Sans"/>
                <a:cs typeface="Open Sans"/>
                <a:sym typeface="Open Sans"/>
              </a:rPr>
              <a:t>SMART Action Plan</a:t>
            </a:r>
          </a:p>
        </p:txBody>
      </p:sp>
      <p:sp>
        <p:nvSpPr>
          <p:cNvPr id="4" name="TextBox 3">
            <a:extLst>
              <a:ext uri="{FF2B5EF4-FFF2-40B4-BE49-F238E27FC236}">
                <a16:creationId xmlns:a16="http://schemas.microsoft.com/office/drawing/2014/main" id="{FD68C3D6-0941-1C56-EE26-D3004E11A66B}"/>
              </a:ext>
            </a:extLst>
          </p:cNvPr>
          <p:cNvSpPr txBox="1"/>
          <p:nvPr/>
        </p:nvSpPr>
        <p:spPr>
          <a:xfrm>
            <a:off x="2286000" y="2397610"/>
            <a:ext cx="13030200" cy="7263527"/>
          </a:xfrm>
          <a:prstGeom prst="rect">
            <a:avLst/>
          </a:prstGeom>
          <a:noFill/>
        </p:spPr>
        <p:txBody>
          <a:bodyPr wrap="square" rtlCol="0">
            <a:spAutoFit/>
          </a:bodyPr>
          <a:lstStyle/>
          <a:p>
            <a:pPr algn="just"/>
            <a:r>
              <a:rPr lang="en-GB" sz="2800" dirty="0">
                <a:latin typeface="Montserrat" panose="00000500000000000000" pitchFamily="2" charset="0"/>
              </a:rPr>
              <a:t>How can I apply a SMART Action Plan?</a:t>
            </a:r>
          </a:p>
          <a:p>
            <a:pPr algn="just"/>
            <a:endParaRPr lang="en-GB" sz="2800" dirty="0">
              <a:latin typeface="Montserrat" panose="00000500000000000000" pitchFamily="2" charset="0"/>
            </a:endParaRPr>
          </a:p>
          <a:p>
            <a:pPr algn="just"/>
            <a:r>
              <a:rPr lang="en-GB" sz="2800" dirty="0">
                <a:latin typeface="Montserrat" panose="00000500000000000000" pitchFamily="2" charset="0"/>
              </a:rPr>
              <a:t>Let’s say I set myself the following goal; “Improve my presentation skills.”</a:t>
            </a:r>
          </a:p>
          <a:p>
            <a:pPr algn="just"/>
            <a:endParaRPr lang="en-GB" sz="2800" dirty="0">
              <a:latin typeface="Montserrat" panose="00000500000000000000" pitchFamily="2" charset="0"/>
            </a:endParaRPr>
          </a:p>
          <a:p>
            <a:pPr marL="457200" indent="-457200" algn="just">
              <a:buFont typeface="Arial" panose="020B0604020202020204" pitchFamily="34" charset="0"/>
              <a:buChar char="•"/>
            </a:pPr>
            <a:r>
              <a:rPr lang="en-GB" sz="2800" b="1" dirty="0">
                <a:latin typeface="Montserrat" panose="00000500000000000000" pitchFamily="2" charset="0"/>
              </a:rPr>
              <a:t>Specific</a:t>
            </a:r>
            <a:r>
              <a:rPr lang="en-GB" sz="2800" dirty="0">
                <a:latin typeface="Montserrat" panose="00000500000000000000" pitchFamily="2" charset="0"/>
              </a:rPr>
              <a:t>: I will work on improving my presentation skills by focusing on structure, delivery, and engagement techniques.</a:t>
            </a:r>
          </a:p>
          <a:p>
            <a:pPr marL="457200" indent="-457200" algn="just">
              <a:buFont typeface="Arial" panose="020B0604020202020204" pitchFamily="34" charset="0"/>
              <a:buChar char="•"/>
            </a:pPr>
            <a:r>
              <a:rPr lang="en-GB" sz="2800" b="1" dirty="0">
                <a:latin typeface="Montserrat" panose="00000500000000000000" pitchFamily="2" charset="0"/>
              </a:rPr>
              <a:t>Measurable</a:t>
            </a:r>
            <a:r>
              <a:rPr lang="en-GB" sz="2800" dirty="0">
                <a:latin typeface="Montserrat" panose="00000500000000000000" pitchFamily="2" charset="0"/>
              </a:rPr>
              <a:t>: I will rehearse and deliver at least 3 presentations, each lasting 5–10 minutes, before my next in-class presentation.</a:t>
            </a:r>
          </a:p>
          <a:p>
            <a:pPr marL="457200" indent="-457200" algn="just">
              <a:buFont typeface="Arial" panose="020B0604020202020204" pitchFamily="34" charset="0"/>
              <a:buChar char="•"/>
            </a:pPr>
            <a:r>
              <a:rPr lang="en-GB" sz="2800" b="1" dirty="0">
                <a:latin typeface="Montserrat" panose="00000500000000000000" pitchFamily="2" charset="0"/>
              </a:rPr>
              <a:t>Achievable</a:t>
            </a:r>
            <a:r>
              <a:rPr lang="en-GB" sz="2800" dirty="0">
                <a:latin typeface="Montserrat" panose="00000500000000000000" pitchFamily="2" charset="0"/>
              </a:rPr>
              <a:t>: I will dedicate 30 minutes every day to practice, watch presentation tutorials, and gather feedback from peers or tutors.</a:t>
            </a:r>
          </a:p>
          <a:p>
            <a:pPr marL="457200" indent="-457200" algn="just">
              <a:buFont typeface="Arial" panose="020B0604020202020204" pitchFamily="34" charset="0"/>
              <a:buChar char="•"/>
            </a:pPr>
            <a:r>
              <a:rPr lang="en-GB" sz="2800" b="1" dirty="0">
                <a:latin typeface="Montserrat" panose="00000500000000000000" pitchFamily="2" charset="0"/>
              </a:rPr>
              <a:t>Relevant</a:t>
            </a:r>
            <a:r>
              <a:rPr lang="en-GB" sz="2800" dirty="0">
                <a:latin typeface="Montserrat" panose="00000500000000000000" pitchFamily="2" charset="0"/>
              </a:rPr>
              <a:t>: Improving my presentation skills will help me communicate my ideas more effectively in academic and professional settings.</a:t>
            </a:r>
          </a:p>
          <a:p>
            <a:pPr marL="457200" indent="-457200" algn="just">
              <a:buFont typeface="Arial" panose="020B0604020202020204" pitchFamily="34" charset="0"/>
              <a:buChar char="•"/>
            </a:pPr>
            <a:r>
              <a:rPr lang="en-GB" sz="2800" b="1" dirty="0">
                <a:latin typeface="Montserrat" panose="00000500000000000000" pitchFamily="2" charset="0"/>
              </a:rPr>
              <a:t>Time-bound</a:t>
            </a:r>
            <a:r>
              <a:rPr lang="en-GB" sz="2800" dirty="0">
                <a:latin typeface="Montserrat" panose="00000500000000000000" pitchFamily="2" charset="0"/>
              </a:rPr>
              <a:t>: I will complete my 3 practice presentations and gather feedback before my next in-class presentation.</a:t>
            </a:r>
          </a:p>
        </p:txBody>
      </p:sp>
    </p:spTree>
    <p:extLst>
      <p:ext uri="{BB962C8B-B14F-4D97-AF65-F5344CB8AC3E}">
        <p14:creationId xmlns:p14="http://schemas.microsoft.com/office/powerpoint/2010/main" val="3268933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30409C0D-AF32-CD48-033D-2EB9C361047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4391FB4-3AD6-A657-FAE3-0E00DDB9D969}"/>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6F326E19-7CC2-B871-A75A-924948C55C0A}"/>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4"/>
            <a:stretch>
              <a:fillRect/>
            </a:stretch>
          </a:blipFill>
        </p:spPr>
        <p:txBody>
          <a:bodyPr/>
          <a:lstStyle/>
          <a:p>
            <a:endParaRPr lang="en-GB"/>
          </a:p>
        </p:txBody>
      </p:sp>
      <p:sp>
        <p:nvSpPr>
          <p:cNvPr id="4" name="TextBox 4">
            <a:extLst>
              <a:ext uri="{FF2B5EF4-FFF2-40B4-BE49-F238E27FC236}">
                <a16:creationId xmlns:a16="http://schemas.microsoft.com/office/drawing/2014/main" id="{3D20B5F1-5ACD-BE57-3925-47BD68B64357}"/>
              </a:ext>
            </a:extLst>
          </p:cNvPr>
          <p:cNvSpPr txBox="1"/>
          <p:nvPr/>
        </p:nvSpPr>
        <p:spPr>
          <a:xfrm rot="5400000">
            <a:off x="15698096" y="5986938"/>
            <a:ext cx="1865176" cy="352349"/>
          </a:xfrm>
          <a:prstGeom prst="rect">
            <a:avLst/>
          </a:prstGeom>
        </p:spPr>
        <p:txBody>
          <a:bodyPr lIns="0" tIns="0" rIns="0" bIns="0" rtlCol="0" anchor="t">
            <a:spAutoFit/>
          </a:bodyPr>
          <a:lstStyle/>
          <a:p>
            <a:pPr algn="l">
              <a:lnSpc>
                <a:spcPts val="2799"/>
              </a:lnSpc>
            </a:pPr>
            <a:r>
              <a:rPr lang="en-US" sz="1999" b="1" i="1">
                <a:solidFill>
                  <a:srgbClr val="000000"/>
                </a:solidFill>
                <a:latin typeface="Glacial Indifference Bold Italics"/>
                <a:ea typeface="Glacial Indifference Bold Italics"/>
                <a:cs typeface="Glacial Indifference Bold Italics"/>
                <a:sym typeface="Glacial Indifference Bold Italics"/>
              </a:rPr>
              <a:t>Pro’s and Con’s</a:t>
            </a:r>
          </a:p>
        </p:txBody>
      </p:sp>
      <p:sp>
        <p:nvSpPr>
          <p:cNvPr id="5" name="TextBox 5">
            <a:extLst>
              <a:ext uri="{FF2B5EF4-FFF2-40B4-BE49-F238E27FC236}">
                <a16:creationId xmlns:a16="http://schemas.microsoft.com/office/drawing/2014/main" id="{97545DD5-421A-BA71-F77B-D288901CA094}"/>
              </a:ext>
            </a:extLst>
          </p:cNvPr>
          <p:cNvSpPr txBox="1"/>
          <p:nvPr/>
        </p:nvSpPr>
        <p:spPr>
          <a:xfrm>
            <a:off x="2209800" y="1287642"/>
            <a:ext cx="9067800" cy="719556"/>
          </a:xfrm>
          <a:prstGeom prst="rect">
            <a:avLst/>
          </a:prstGeom>
        </p:spPr>
        <p:txBody>
          <a:bodyPr wrap="square" lIns="0" tIns="0" rIns="0" bIns="0" rtlCol="0" anchor="t">
            <a:spAutoFit/>
          </a:bodyPr>
          <a:lstStyle/>
          <a:p>
            <a:pPr>
              <a:lnSpc>
                <a:spcPts val="5880"/>
              </a:lnSpc>
            </a:pPr>
            <a:r>
              <a:rPr lang="en-US" sz="4800" b="1" dirty="0">
                <a:solidFill>
                  <a:srgbClr val="000000"/>
                </a:solidFill>
                <a:latin typeface="Montserrat" panose="00000500000000000000" pitchFamily="2" charset="0"/>
                <a:ea typeface="League Spartan"/>
                <a:cs typeface="League Spartan"/>
                <a:sym typeface="League Spartan"/>
              </a:rPr>
              <a:t>SMART Action Plan Activity </a:t>
            </a:r>
          </a:p>
        </p:txBody>
      </p:sp>
      <p:sp>
        <p:nvSpPr>
          <p:cNvPr id="7" name="TextBox 6">
            <a:extLst>
              <a:ext uri="{FF2B5EF4-FFF2-40B4-BE49-F238E27FC236}">
                <a16:creationId xmlns:a16="http://schemas.microsoft.com/office/drawing/2014/main" id="{61917883-3602-E1E5-E476-0C254F743AC0}"/>
              </a:ext>
            </a:extLst>
          </p:cNvPr>
          <p:cNvSpPr txBox="1"/>
          <p:nvPr/>
        </p:nvSpPr>
        <p:spPr>
          <a:xfrm>
            <a:off x="2209800" y="2476501"/>
            <a:ext cx="13106400" cy="6555641"/>
          </a:xfrm>
          <a:prstGeom prst="rect">
            <a:avLst/>
          </a:prstGeom>
          <a:noFill/>
        </p:spPr>
        <p:txBody>
          <a:bodyPr wrap="square">
            <a:spAutoFit/>
          </a:bodyPr>
          <a:lstStyle/>
          <a:p>
            <a:pPr algn="just"/>
            <a:r>
              <a:rPr lang="en-GB" sz="2800" dirty="0">
                <a:latin typeface="Montserrat" panose="00000500000000000000" pitchFamily="2" charset="0"/>
              </a:rPr>
              <a:t>Using what you learned from your reflection, create a SMART target that focuses on one specific skill or area you want to develop. </a:t>
            </a:r>
          </a:p>
          <a:p>
            <a:pPr algn="just"/>
            <a:endParaRPr lang="en-GB" sz="2800" dirty="0">
              <a:latin typeface="Montserrat" panose="00000500000000000000" pitchFamily="2" charset="0"/>
            </a:endParaRPr>
          </a:p>
          <a:p>
            <a:pPr algn="just"/>
            <a:r>
              <a:rPr lang="en-GB" sz="2800" dirty="0">
                <a:latin typeface="Montserrat" panose="00000500000000000000" pitchFamily="2" charset="0"/>
              </a:rPr>
              <a:t>Your target should be:</a:t>
            </a:r>
          </a:p>
          <a:p>
            <a:pPr algn="just"/>
            <a:endParaRPr lang="en-GB" sz="2800" dirty="0">
              <a:latin typeface="Montserrat" panose="00000500000000000000" pitchFamily="2" charset="0"/>
            </a:endParaRPr>
          </a:p>
          <a:p>
            <a:pPr marL="457200" indent="-457200" algn="just">
              <a:buFont typeface="Arial" panose="020B0604020202020204" pitchFamily="34" charset="0"/>
              <a:buChar char="•"/>
            </a:pPr>
            <a:r>
              <a:rPr lang="en-GB" sz="2800" b="1" dirty="0">
                <a:latin typeface="Montserrat" panose="00000500000000000000" pitchFamily="2" charset="0"/>
              </a:rPr>
              <a:t>Specific:</a:t>
            </a:r>
            <a:r>
              <a:rPr lang="en-GB" sz="2800" dirty="0">
                <a:latin typeface="Montserrat" panose="00000500000000000000" pitchFamily="2" charset="0"/>
              </a:rPr>
              <a:t> What exactly will you work on?</a:t>
            </a:r>
          </a:p>
          <a:p>
            <a:pPr marL="457200" indent="-457200" algn="just">
              <a:buFont typeface="Arial" panose="020B0604020202020204" pitchFamily="34" charset="0"/>
              <a:buChar char="•"/>
            </a:pPr>
            <a:endParaRPr lang="en-GB" sz="2800" b="1" dirty="0">
              <a:latin typeface="Montserrat" panose="00000500000000000000" pitchFamily="2" charset="0"/>
            </a:endParaRPr>
          </a:p>
          <a:p>
            <a:pPr marL="457200" indent="-457200" algn="just">
              <a:buFont typeface="Arial" panose="020B0604020202020204" pitchFamily="34" charset="0"/>
              <a:buChar char="•"/>
            </a:pPr>
            <a:r>
              <a:rPr lang="en-GB" sz="2800" b="1" dirty="0">
                <a:latin typeface="Montserrat" panose="00000500000000000000" pitchFamily="2" charset="0"/>
              </a:rPr>
              <a:t>Measurable:</a:t>
            </a:r>
            <a:r>
              <a:rPr lang="en-GB" sz="2800" dirty="0">
                <a:latin typeface="Montserrat" panose="00000500000000000000" pitchFamily="2" charset="0"/>
              </a:rPr>
              <a:t> How will you know when you’ve achieved it?</a:t>
            </a:r>
          </a:p>
          <a:p>
            <a:pPr marL="457200" indent="-457200" algn="just">
              <a:buFont typeface="Arial" panose="020B0604020202020204" pitchFamily="34" charset="0"/>
              <a:buChar char="•"/>
            </a:pPr>
            <a:endParaRPr lang="en-GB" sz="2800" b="1" dirty="0">
              <a:latin typeface="Montserrat" panose="00000500000000000000" pitchFamily="2" charset="0"/>
            </a:endParaRPr>
          </a:p>
          <a:p>
            <a:pPr marL="457200" indent="-457200" algn="just">
              <a:buFont typeface="Arial" panose="020B0604020202020204" pitchFamily="34" charset="0"/>
              <a:buChar char="•"/>
            </a:pPr>
            <a:r>
              <a:rPr lang="en-GB" sz="2800" b="1" dirty="0">
                <a:latin typeface="Montserrat" panose="00000500000000000000" pitchFamily="2" charset="0"/>
              </a:rPr>
              <a:t>Achievable:</a:t>
            </a:r>
            <a:r>
              <a:rPr lang="en-GB" sz="2800" dirty="0">
                <a:latin typeface="Montserrat" panose="00000500000000000000" pitchFamily="2" charset="0"/>
              </a:rPr>
              <a:t> Is this goal realistic for you right now?</a:t>
            </a:r>
          </a:p>
          <a:p>
            <a:pPr marL="457200" indent="-457200" algn="just">
              <a:buFont typeface="Arial" panose="020B0604020202020204" pitchFamily="34" charset="0"/>
              <a:buChar char="•"/>
            </a:pPr>
            <a:endParaRPr lang="en-GB" sz="2800" b="1" dirty="0">
              <a:latin typeface="Montserrat" panose="00000500000000000000" pitchFamily="2" charset="0"/>
            </a:endParaRPr>
          </a:p>
          <a:p>
            <a:pPr marL="457200" indent="-457200" algn="just">
              <a:buFont typeface="Arial" panose="020B0604020202020204" pitchFamily="34" charset="0"/>
              <a:buChar char="•"/>
            </a:pPr>
            <a:r>
              <a:rPr lang="en-GB" sz="2800" b="1" dirty="0">
                <a:latin typeface="Montserrat" panose="00000500000000000000" pitchFamily="2" charset="0"/>
              </a:rPr>
              <a:t>Relevant:</a:t>
            </a:r>
            <a:r>
              <a:rPr lang="en-GB" sz="2800" dirty="0">
                <a:latin typeface="Montserrat" panose="00000500000000000000" pitchFamily="2" charset="0"/>
              </a:rPr>
              <a:t> How does this goal help your learning or university work?</a:t>
            </a:r>
          </a:p>
          <a:p>
            <a:pPr marL="457200" indent="-457200" algn="just">
              <a:buFont typeface="Arial" panose="020B0604020202020204" pitchFamily="34" charset="0"/>
              <a:buChar char="•"/>
            </a:pPr>
            <a:endParaRPr lang="en-GB" sz="2800" b="1" dirty="0">
              <a:latin typeface="Montserrat" panose="00000500000000000000" pitchFamily="2" charset="0"/>
            </a:endParaRPr>
          </a:p>
          <a:p>
            <a:pPr marL="457200" indent="-457200" algn="just">
              <a:buFont typeface="Arial" panose="020B0604020202020204" pitchFamily="34" charset="0"/>
              <a:buChar char="•"/>
            </a:pPr>
            <a:r>
              <a:rPr lang="en-GB" sz="2800" b="1" dirty="0">
                <a:latin typeface="Montserrat" panose="00000500000000000000" pitchFamily="2" charset="0"/>
              </a:rPr>
              <a:t>Time-bound:</a:t>
            </a:r>
            <a:r>
              <a:rPr lang="en-GB" sz="2800" dirty="0">
                <a:latin typeface="Montserrat" panose="00000500000000000000" pitchFamily="2" charset="0"/>
              </a:rPr>
              <a:t> When will you complete this goal?</a:t>
            </a:r>
          </a:p>
          <a:p>
            <a:pPr algn="just"/>
            <a:endParaRPr lang="en-GB" sz="2800" dirty="0">
              <a:latin typeface="Montserrat" panose="00000500000000000000" pitchFamily="2" charset="0"/>
            </a:endParaRPr>
          </a:p>
        </p:txBody>
      </p:sp>
    </p:spTree>
    <p:extLst>
      <p:ext uri="{BB962C8B-B14F-4D97-AF65-F5344CB8AC3E}">
        <p14:creationId xmlns:p14="http://schemas.microsoft.com/office/powerpoint/2010/main" val="666735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0CC01470-5726-D840-2EEC-AE7FEBBFB1C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F9C2869-19B0-3696-1E76-8A5F7030AD66}"/>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265F912E-9930-6A56-1F38-7F30FE517BEC}"/>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4"/>
            <a:stretch>
              <a:fillRect/>
            </a:stretch>
          </a:blipFill>
        </p:spPr>
        <p:txBody>
          <a:bodyPr/>
          <a:lstStyle/>
          <a:p>
            <a:endParaRPr lang="en-GB"/>
          </a:p>
        </p:txBody>
      </p:sp>
      <p:sp>
        <p:nvSpPr>
          <p:cNvPr id="14" name="TextBox 14">
            <a:extLst>
              <a:ext uri="{FF2B5EF4-FFF2-40B4-BE49-F238E27FC236}">
                <a16:creationId xmlns:a16="http://schemas.microsoft.com/office/drawing/2014/main" id="{929DC73F-1057-1669-1CCD-0026C74E37FD}"/>
              </a:ext>
            </a:extLst>
          </p:cNvPr>
          <p:cNvSpPr txBox="1"/>
          <p:nvPr/>
        </p:nvSpPr>
        <p:spPr>
          <a:xfrm rot="5400000">
            <a:off x="15979160" y="1710490"/>
            <a:ext cx="1291800" cy="704774"/>
          </a:xfrm>
          <a:prstGeom prst="rect">
            <a:avLst/>
          </a:prstGeom>
        </p:spPr>
        <p:txBody>
          <a:bodyPr lIns="0" tIns="0" rIns="0" bIns="0" rtlCol="0" anchor="t">
            <a:spAutoFit/>
          </a:bodyPr>
          <a:lstStyle/>
          <a:p>
            <a:pPr algn="ctr">
              <a:lnSpc>
                <a:spcPts val="2775"/>
              </a:lnSpc>
            </a:pPr>
            <a:r>
              <a:rPr lang="en-US" sz="1999" b="1" i="1">
                <a:solidFill>
                  <a:srgbClr val="000000"/>
                </a:solidFill>
                <a:latin typeface="Glacial Indifference Bold Italics"/>
                <a:ea typeface="Glacial Indifference Bold Italics"/>
                <a:cs typeface="Glacial Indifference Bold Italics"/>
                <a:sym typeface="Glacial Indifference Bold Italics"/>
              </a:rPr>
              <a:t>Learning Objectives</a:t>
            </a:r>
          </a:p>
        </p:txBody>
      </p:sp>
      <p:sp>
        <p:nvSpPr>
          <p:cNvPr id="15" name="TextBox 15">
            <a:extLst>
              <a:ext uri="{FF2B5EF4-FFF2-40B4-BE49-F238E27FC236}">
                <a16:creationId xmlns:a16="http://schemas.microsoft.com/office/drawing/2014/main" id="{E77209D5-1441-5D9A-B2B9-BBDBC2E569C4}"/>
              </a:ext>
            </a:extLst>
          </p:cNvPr>
          <p:cNvSpPr txBox="1"/>
          <p:nvPr/>
        </p:nvSpPr>
        <p:spPr>
          <a:xfrm>
            <a:off x="2346259" y="1344732"/>
            <a:ext cx="10995022" cy="718145"/>
          </a:xfrm>
          <a:prstGeom prst="rect">
            <a:avLst/>
          </a:prstGeom>
        </p:spPr>
        <p:txBody>
          <a:bodyPr wrap="square" lIns="0" tIns="0" rIns="0" bIns="0" rtlCol="0" anchor="t">
            <a:spAutoFit/>
          </a:bodyPr>
          <a:lstStyle/>
          <a:p>
            <a:pPr algn="l">
              <a:lnSpc>
                <a:spcPts val="5599"/>
              </a:lnSpc>
            </a:pPr>
            <a:r>
              <a:rPr lang="en-US" sz="4800" b="1" dirty="0">
                <a:solidFill>
                  <a:srgbClr val="000000"/>
                </a:solidFill>
                <a:latin typeface="Montserrat" panose="00000500000000000000" pitchFamily="2" charset="0"/>
                <a:ea typeface="Glacial Indifference Bold Italics"/>
                <a:cs typeface="Glacial Indifference Bold Italics"/>
                <a:sym typeface="Glacial Indifference Bold Italics"/>
              </a:rPr>
              <a:t>LEARNING OBJECTIVES - RECAP</a:t>
            </a:r>
          </a:p>
        </p:txBody>
      </p:sp>
      <p:sp>
        <p:nvSpPr>
          <p:cNvPr id="5" name="TextBox 4">
            <a:extLst>
              <a:ext uri="{FF2B5EF4-FFF2-40B4-BE49-F238E27FC236}">
                <a16:creationId xmlns:a16="http://schemas.microsoft.com/office/drawing/2014/main" id="{6ED8512A-3622-D72E-14E6-ECBBB77D0888}"/>
              </a:ext>
            </a:extLst>
          </p:cNvPr>
          <p:cNvSpPr txBox="1"/>
          <p:nvPr/>
        </p:nvSpPr>
        <p:spPr>
          <a:xfrm>
            <a:off x="2312589" y="2604343"/>
            <a:ext cx="13232211" cy="6186309"/>
          </a:xfrm>
          <a:prstGeom prst="rect">
            <a:avLst/>
          </a:prstGeom>
          <a:noFill/>
        </p:spPr>
        <p:txBody>
          <a:bodyPr wrap="square">
            <a:spAutoFit/>
          </a:bodyPr>
          <a:lstStyle/>
          <a:p>
            <a:pPr algn="just"/>
            <a:r>
              <a:rPr lang="en-GB" sz="3600" b="1" dirty="0">
                <a:latin typeface="Montserrat" panose="00000500000000000000" pitchFamily="2" charset="0"/>
              </a:rPr>
              <a:t>Today, we have…</a:t>
            </a:r>
          </a:p>
          <a:p>
            <a:pPr algn="just"/>
            <a:endParaRPr lang="en-GB" sz="3600" b="0" dirty="0">
              <a:latin typeface="Montserrat" panose="00000500000000000000" pitchFamily="2" charset="0"/>
            </a:endParaRPr>
          </a:p>
          <a:p>
            <a:pPr marL="742950" indent="-742950" algn="just">
              <a:buFont typeface="+mj-lt"/>
              <a:buAutoNum type="arabicPeriod"/>
            </a:pPr>
            <a:r>
              <a:rPr lang="en-GB" sz="3600" b="0" dirty="0">
                <a:latin typeface="Montserrat" panose="00000500000000000000" pitchFamily="2" charset="0"/>
              </a:rPr>
              <a:t>Understood the Concept and Importance of Reflection</a:t>
            </a:r>
          </a:p>
          <a:p>
            <a:pPr marL="742950" indent="-742950" algn="just">
              <a:buFont typeface="+mj-lt"/>
              <a:buAutoNum type="arabicPeriod"/>
            </a:pPr>
            <a:endParaRPr lang="en-GB" sz="3600" b="0" dirty="0">
              <a:latin typeface="Montserrat" panose="00000500000000000000" pitchFamily="2" charset="0"/>
            </a:endParaRPr>
          </a:p>
          <a:p>
            <a:pPr marL="742950" indent="-742950" algn="just">
              <a:buFont typeface="+mj-lt"/>
              <a:buAutoNum type="arabicPeriod"/>
            </a:pPr>
            <a:r>
              <a:rPr lang="en-GB" sz="3600" b="0" dirty="0">
                <a:latin typeface="Montserrat" panose="00000500000000000000" pitchFamily="2" charset="0"/>
              </a:rPr>
              <a:t>Examined Different Reflective Models</a:t>
            </a:r>
          </a:p>
          <a:p>
            <a:pPr marL="742950" indent="-742950" algn="just">
              <a:buFont typeface="+mj-lt"/>
              <a:buAutoNum type="arabicPeriod"/>
            </a:pPr>
            <a:endParaRPr lang="en-GB" sz="3600" b="0" dirty="0">
              <a:latin typeface="Montserrat" panose="00000500000000000000" pitchFamily="2" charset="0"/>
            </a:endParaRPr>
          </a:p>
          <a:p>
            <a:pPr marL="742950" indent="-742950" algn="just">
              <a:buFont typeface="+mj-lt"/>
              <a:buAutoNum type="arabicPeriod"/>
            </a:pPr>
            <a:r>
              <a:rPr lang="en-GB" sz="3600" b="0" dirty="0">
                <a:latin typeface="Montserrat" panose="00000500000000000000" pitchFamily="2" charset="0"/>
              </a:rPr>
              <a:t>Appl</a:t>
            </a:r>
            <a:r>
              <a:rPr lang="en-GB" sz="3600" dirty="0">
                <a:latin typeface="Montserrat" panose="00000500000000000000" pitchFamily="2" charset="0"/>
              </a:rPr>
              <a:t>ied</a:t>
            </a:r>
            <a:r>
              <a:rPr lang="en-GB" sz="3600" b="0" dirty="0">
                <a:latin typeface="Montserrat" panose="00000500000000000000" pitchFamily="2" charset="0"/>
              </a:rPr>
              <a:t> Gibbs’ Reflective Cycle</a:t>
            </a:r>
          </a:p>
          <a:p>
            <a:pPr marL="742950" indent="-742950" algn="just">
              <a:buFont typeface="+mj-lt"/>
              <a:buAutoNum type="arabicPeriod"/>
            </a:pPr>
            <a:endParaRPr lang="en-GB" sz="3600" b="0" dirty="0">
              <a:latin typeface="Montserrat" panose="00000500000000000000" pitchFamily="2" charset="0"/>
            </a:endParaRPr>
          </a:p>
          <a:p>
            <a:pPr marL="742950" indent="-742950" algn="just">
              <a:buFont typeface="+mj-lt"/>
              <a:buAutoNum type="arabicPeriod"/>
            </a:pPr>
            <a:r>
              <a:rPr lang="en-GB" sz="3600" b="0" dirty="0">
                <a:latin typeface="Montserrat" panose="00000500000000000000" pitchFamily="2" charset="0"/>
              </a:rPr>
              <a:t>Developed a SMART Action Plan for Future Improvement</a:t>
            </a:r>
          </a:p>
        </p:txBody>
      </p:sp>
    </p:spTree>
    <p:extLst>
      <p:ext uri="{BB962C8B-B14F-4D97-AF65-F5344CB8AC3E}">
        <p14:creationId xmlns:p14="http://schemas.microsoft.com/office/powerpoint/2010/main" val="41642636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8820FC46-0E06-11B5-0E53-EA10B83688B9}"/>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7D69A24-A406-4BCA-78C9-0DDB78B822A3}"/>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EFCB3544-3244-EC82-DF33-8BFFC1C2EC97}"/>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4"/>
            <a:stretch>
              <a:fillRect/>
            </a:stretch>
          </a:blipFill>
        </p:spPr>
        <p:txBody>
          <a:bodyPr/>
          <a:lstStyle/>
          <a:p>
            <a:endParaRPr lang="en-GB"/>
          </a:p>
        </p:txBody>
      </p:sp>
      <p:sp>
        <p:nvSpPr>
          <p:cNvPr id="14" name="TextBox 14">
            <a:extLst>
              <a:ext uri="{FF2B5EF4-FFF2-40B4-BE49-F238E27FC236}">
                <a16:creationId xmlns:a16="http://schemas.microsoft.com/office/drawing/2014/main" id="{5FA3197B-0476-6B7B-140D-198C1C7C95FD}"/>
              </a:ext>
            </a:extLst>
          </p:cNvPr>
          <p:cNvSpPr txBox="1"/>
          <p:nvPr/>
        </p:nvSpPr>
        <p:spPr>
          <a:xfrm rot="5400000">
            <a:off x="15979160" y="1710490"/>
            <a:ext cx="1291800" cy="704774"/>
          </a:xfrm>
          <a:prstGeom prst="rect">
            <a:avLst/>
          </a:prstGeom>
        </p:spPr>
        <p:txBody>
          <a:bodyPr lIns="0" tIns="0" rIns="0" bIns="0" rtlCol="0" anchor="t">
            <a:spAutoFit/>
          </a:bodyPr>
          <a:lstStyle/>
          <a:p>
            <a:pPr algn="ctr">
              <a:lnSpc>
                <a:spcPts val="2775"/>
              </a:lnSpc>
            </a:pPr>
            <a:r>
              <a:rPr lang="en-US" sz="1999" b="1" i="1">
                <a:solidFill>
                  <a:srgbClr val="000000"/>
                </a:solidFill>
                <a:latin typeface="Glacial Indifference Bold Italics"/>
                <a:ea typeface="Glacial Indifference Bold Italics"/>
                <a:cs typeface="Glacial Indifference Bold Italics"/>
                <a:sym typeface="Glacial Indifference Bold Italics"/>
              </a:rPr>
              <a:t>Learning Objectives</a:t>
            </a:r>
          </a:p>
        </p:txBody>
      </p:sp>
      <p:sp>
        <p:nvSpPr>
          <p:cNvPr id="15" name="TextBox 15">
            <a:extLst>
              <a:ext uri="{FF2B5EF4-FFF2-40B4-BE49-F238E27FC236}">
                <a16:creationId xmlns:a16="http://schemas.microsoft.com/office/drawing/2014/main" id="{757093DC-5C53-7B83-8A73-3FF97279ECFD}"/>
              </a:ext>
            </a:extLst>
          </p:cNvPr>
          <p:cNvSpPr txBox="1"/>
          <p:nvPr/>
        </p:nvSpPr>
        <p:spPr>
          <a:xfrm>
            <a:off x="2305493" y="1344732"/>
            <a:ext cx="8785222" cy="718145"/>
          </a:xfrm>
          <a:prstGeom prst="rect">
            <a:avLst/>
          </a:prstGeom>
        </p:spPr>
        <p:txBody>
          <a:bodyPr wrap="square" lIns="0" tIns="0" rIns="0" bIns="0" rtlCol="0" anchor="t">
            <a:spAutoFit/>
          </a:bodyPr>
          <a:lstStyle/>
          <a:p>
            <a:pPr algn="l">
              <a:lnSpc>
                <a:spcPts val="5599"/>
              </a:lnSpc>
            </a:pPr>
            <a:r>
              <a:rPr lang="en-US" sz="4800" b="1" dirty="0">
                <a:solidFill>
                  <a:srgbClr val="000000"/>
                </a:solidFill>
                <a:latin typeface="Montserrat" panose="00000500000000000000" pitchFamily="2" charset="0"/>
                <a:ea typeface="Glacial Indifference Bold Italics"/>
                <a:cs typeface="Glacial Indifference Bold Italics"/>
                <a:sym typeface="Glacial Indifference Bold Italics"/>
              </a:rPr>
              <a:t>Reference List </a:t>
            </a:r>
          </a:p>
        </p:txBody>
      </p:sp>
      <p:sp>
        <p:nvSpPr>
          <p:cNvPr id="5" name="TextBox 4">
            <a:extLst>
              <a:ext uri="{FF2B5EF4-FFF2-40B4-BE49-F238E27FC236}">
                <a16:creationId xmlns:a16="http://schemas.microsoft.com/office/drawing/2014/main" id="{C3EA3109-34A0-74B4-03C0-14C63B268713}"/>
              </a:ext>
            </a:extLst>
          </p:cNvPr>
          <p:cNvSpPr txBox="1"/>
          <p:nvPr/>
        </p:nvSpPr>
        <p:spPr>
          <a:xfrm>
            <a:off x="2286000" y="2571082"/>
            <a:ext cx="13030200" cy="4031873"/>
          </a:xfrm>
          <a:prstGeom prst="rect">
            <a:avLst/>
          </a:prstGeom>
          <a:noFill/>
        </p:spPr>
        <p:txBody>
          <a:bodyPr wrap="square">
            <a:spAutoFit/>
          </a:bodyPr>
          <a:lstStyle/>
          <a:p>
            <a:pPr marL="457200" indent="-457200" algn="just">
              <a:buFont typeface="Arial" panose="020B0604020202020204" pitchFamily="34" charset="0"/>
              <a:buChar char="•"/>
            </a:pPr>
            <a:r>
              <a:rPr lang="en-GB" sz="3200" kern="1200" dirty="0">
                <a:solidFill>
                  <a:schemeClr val="tx1"/>
                </a:solidFill>
                <a:effectLst/>
                <a:latin typeface="Montserrat" panose="00000500000000000000" pitchFamily="2" charset="0"/>
              </a:rPr>
              <a:t>Clarke, N. (2017) </a:t>
            </a:r>
            <a:r>
              <a:rPr lang="en-GB" sz="3200" i="1" kern="1200" dirty="0">
                <a:solidFill>
                  <a:schemeClr val="tx1"/>
                </a:solidFill>
                <a:effectLst/>
                <a:latin typeface="Montserrat" panose="00000500000000000000" pitchFamily="2" charset="0"/>
              </a:rPr>
              <a:t>Achieving Your Goals: A Practical Guide to Using the SMART Framework</a:t>
            </a:r>
            <a:r>
              <a:rPr lang="en-GB" sz="3200" kern="1200" dirty="0">
                <a:solidFill>
                  <a:schemeClr val="tx1"/>
                </a:solidFill>
                <a:effectLst/>
                <a:latin typeface="Montserrat" panose="00000500000000000000" pitchFamily="2" charset="0"/>
              </a:rPr>
              <a:t>. London: Pearson Education.</a:t>
            </a:r>
          </a:p>
          <a:p>
            <a:pPr marL="457200" indent="-457200" algn="just">
              <a:buFont typeface="Arial" panose="020B0604020202020204" pitchFamily="34" charset="0"/>
              <a:buChar char="•"/>
            </a:pPr>
            <a:endParaRPr lang="en-GB" sz="3200" kern="1200" dirty="0">
              <a:solidFill>
                <a:schemeClr val="tx1"/>
              </a:solidFill>
              <a:effectLst/>
              <a:latin typeface="Montserrat" panose="00000500000000000000" pitchFamily="2" charset="0"/>
            </a:endParaRPr>
          </a:p>
          <a:p>
            <a:pPr marL="457200" indent="-457200" algn="just">
              <a:buFont typeface="Arial" panose="020B0604020202020204" pitchFamily="34" charset="0"/>
              <a:buChar char="•"/>
            </a:pPr>
            <a:r>
              <a:rPr lang="en-GB" sz="3200" kern="1200" dirty="0">
                <a:solidFill>
                  <a:schemeClr val="tx1"/>
                </a:solidFill>
                <a:effectLst/>
                <a:latin typeface="Montserrat" panose="00000500000000000000" pitchFamily="2" charset="0"/>
              </a:rPr>
              <a:t>Driscoll, J. (2007) </a:t>
            </a:r>
            <a:r>
              <a:rPr lang="en-GB" sz="3200" i="1" kern="1200" dirty="0">
                <a:solidFill>
                  <a:schemeClr val="tx1"/>
                </a:solidFill>
                <a:effectLst/>
                <a:latin typeface="Montserrat" panose="00000500000000000000" pitchFamily="2" charset="0"/>
              </a:rPr>
              <a:t>Practising Clinical Supervision: A Reflective Approach for Healthcare Professionals</a:t>
            </a:r>
            <a:r>
              <a:rPr lang="en-GB" sz="3200" kern="1200" dirty="0">
                <a:solidFill>
                  <a:schemeClr val="tx1"/>
                </a:solidFill>
                <a:effectLst/>
                <a:latin typeface="Montserrat" panose="00000500000000000000" pitchFamily="2" charset="0"/>
              </a:rPr>
              <a:t>. Edinburgh: Elsevier.</a:t>
            </a:r>
          </a:p>
          <a:p>
            <a:pPr marL="457200" indent="-457200" algn="just">
              <a:buFont typeface="Arial" panose="020B0604020202020204" pitchFamily="34" charset="0"/>
              <a:buChar char="•"/>
            </a:pPr>
            <a:endParaRPr lang="en-GB" sz="3200" kern="1200" dirty="0">
              <a:solidFill>
                <a:schemeClr val="tx1"/>
              </a:solidFill>
              <a:effectLst/>
              <a:latin typeface="Montserrat" panose="00000500000000000000" pitchFamily="2" charset="0"/>
            </a:endParaRPr>
          </a:p>
          <a:p>
            <a:pPr marL="457200" indent="-457200" algn="just">
              <a:buFont typeface="Arial" panose="020B0604020202020204" pitchFamily="34" charset="0"/>
              <a:buChar char="•"/>
            </a:pPr>
            <a:r>
              <a:rPr lang="en-GB" sz="3200" kern="1200" dirty="0">
                <a:solidFill>
                  <a:schemeClr val="tx1"/>
                </a:solidFill>
                <a:effectLst/>
                <a:latin typeface="Montserrat" panose="00000500000000000000" pitchFamily="2" charset="0"/>
              </a:rPr>
              <a:t>Gibbs, G. (1988) </a:t>
            </a:r>
            <a:r>
              <a:rPr lang="en-GB" sz="3200" i="1" kern="1200" dirty="0">
                <a:solidFill>
                  <a:schemeClr val="tx1"/>
                </a:solidFill>
                <a:effectLst/>
                <a:latin typeface="Montserrat" panose="00000500000000000000" pitchFamily="2" charset="0"/>
              </a:rPr>
              <a:t>Learning by Doing: A Guide to Teaching and Learning Methods</a:t>
            </a:r>
            <a:r>
              <a:rPr lang="en-GB" sz="3200" kern="1200" dirty="0">
                <a:solidFill>
                  <a:schemeClr val="tx1"/>
                </a:solidFill>
                <a:effectLst/>
                <a:latin typeface="Montserrat" panose="00000500000000000000" pitchFamily="2" charset="0"/>
              </a:rPr>
              <a:t>. Oxford: Oxford Polytechnic.</a:t>
            </a:r>
          </a:p>
        </p:txBody>
      </p:sp>
    </p:spTree>
    <p:extLst>
      <p:ext uri="{BB962C8B-B14F-4D97-AF65-F5344CB8AC3E}">
        <p14:creationId xmlns:p14="http://schemas.microsoft.com/office/powerpoint/2010/main" val="19061796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4C72BF"/>
        </a:solidFill>
        <a:effectLst/>
      </p:bgPr>
    </p:bg>
    <p:spTree>
      <p:nvGrpSpPr>
        <p:cNvPr id="1" name="">
          <a:extLst>
            <a:ext uri="{FF2B5EF4-FFF2-40B4-BE49-F238E27FC236}">
              <a16:creationId xmlns:a16="http://schemas.microsoft.com/office/drawing/2014/main" id="{23166119-36EC-4B91-8DD3-C2FA4BBABED4}"/>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624C14D-E038-DD88-AD18-93D37C56E79C}"/>
              </a:ext>
            </a:extLst>
          </p:cNvPr>
          <p:cNvSpPr/>
          <p:nvPr/>
        </p:nvSpPr>
        <p:spPr>
          <a:xfrm>
            <a:off x="1181100" y="518322"/>
            <a:ext cx="15902778" cy="9250366"/>
          </a:xfrm>
          <a:custGeom>
            <a:avLst/>
            <a:gdLst/>
            <a:ahLst/>
            <a:cxnLst/>
            <a:rect l="l" t="t" r="r" b="b"/>
            <a:pathLst>
              <a:path w="15902778" h="9250366">
                <a:moveTo>
                  <a:pt x="0" y="0"/>
                </a:moveTo>
                <a:lnTo>
                  <a:pt x="15902778" y="0"/>
                </a:lnTo>
                <a:lnTo>
                  <a:pt x="15902778" y="9250366"/>
                </a:lnTo>
                <a:lnTo>
                  <a:pt x="0" y="925036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9BEA641C-0F91-971C-04C0-536D5F96854F}"/>
              </a:ext>
            </a:extLst>
          </p:cNvPr>
          <p:cNvSpPr/>
          <p:nvPr/>
        </p:nvSpPr>
        <p:spPr>
          <a:xfrm rot="-5400000">
            <a:off x="-1131408" y="4492095"/>
            <a:ext cx="4619425" cy="1342530"/>
          </a:xfrm>
          <a:custGeom>
            <a:avLst/>
            <a:gdLst/>
            <a:ahLst/>
            <a:cxnLst/>
            <a:rect l="l" t="t" r="r" b="b"/>
            <a:pathLst>
              <a:path w="4619425" h="1342530">
                <a:moveTo>
                  <a:pt x="0" y="0"/>
                </a:moveTo>
                <a:lnTo>
                  <a:pt x="4619425" y="0"/>
                </a:lnTo>
                <a:lnTo>
                  <a:pt x="4619425" y="1342529"/>
                </a:lnTo>
                <a:lnTo>
                  <a:pt x="0" y="1342529"/>
                </a:lnTo>
                <a:lnTo>
                  <a:pt x="0" y="0"/>
                </a:lnTo>
                <a:close/>
              </a:path>
            </a:pathLst>
          </a:custGeom>
          <a:blipFill>
            <a:blip r:embed="rId4"/>
            <a:stretch>
              <a:fillRect/>
            </a:stretch>
          </a:blipFill>
        </p:spPr>
        <p:txBody>
          <a:bodyPr/>
          <a:lstStyle/>
          <a:p>
            <a:endParaRPr lang="en-GB"/>
          </a:p>
        </p:txBody>
      </p:sp>
      <p:sp>
        <p:nvSpPr>
          <p:cNvPr id="14" name="TextBox 14">
            <a:extLst>
              <a:ext uri="{FF2B5EF4-FFF2-40B4-BE49-F238E27FC236}">
                <a16:creationId xmlns:a16="http://schemas.microsoft.com/office/drawing/2014/main" id="{F59C6F86-C444-1A63-F371-1076D78EBF35}"/>
              </a:ext>
            </a:extLst>
          </p:cNvPr>
          <p:cNvSpPr txBox="1"/>
          <p:nvPr/>
        </p:nvSpPr>
        <p:spPr>
          <a:xfrm rot="5400000">
            <a:off x="15979160" y="1710490"/>
            <a:ext cx="1291800" cy="704774"/>
          </a:xfrm>
          <a:prstGeom prst="rect">
            <a:avLst/>
          </a:prstGeom>
        </p:spPr>
        <p:txBody>
          <a:bodyPr lIns="0" tIns="0" rIns="0" bIns="0" rtlCol="0" anchor="t">
            <a:spAutoFit/>
          </a:bodyPr>
          <a:lstStyle/>
          <a:p>
            <a:pPr algn="ctr">
              <a:lnSpc>
                <a:spcPts val="2775"/>
              </a:lnSpc>
            </a:pPr>
            <a:r>
              <a:rPr lang="en-US" sz="1999" b="1" i="1">
                <a:solidFill>
                  <a:srgbClr val="000000"/>
                </a:solidFill>
                <a:latin typeface="Glacial Indifference Bold Italics"/>
                <a:ea typeface="Glacial Indifference Bold Italics"/>
                <a:cs typeface="Glacial Indifference Bold Italics"/>
                <a:sym typeface="Glacial Indifference Bold Italics"/>
              </a:rPr>
              <a:t>Learning Objectives</a:t>
            </a:r>
          </a:p>
        </p:txBody>
      </p:sp>
      <p:sp>
        <p:nvSpPr>
          <p:cNvPr id="15" name="TextBox 15">
            <a:extLst>
              <a:ext uri="{FF2B5EF4-FFF2-40B4-BE49-F238E27FC236}">
                <a16:creationId xmlns:a16="http://schemas.microsoft.com/office/drawing/2014/main" id="{F1C34AA4-4EF8-43ED-8C9D-336E71493EE8}"/>
              </a:ext>
            </a:extLst>
          </p:cNvPr>
          <p:cNvSpPr txBox="1"/>
          <p:nvPr/>
        </p:nvSpPr>
        <p:spPr>
          <a:xfrm>
            <a:off x="2305493" y="1344732"/>
            <a:ext cx="8785222" cy="718145"/>
          </a:xfrm>
          <a:prstGeom prst="rect">
            <a:avLst/>
          </a:prstGeom>
        </p:spPr>
        <p:txBody>
          <a:bodyPr wrap="square" lIns="0" tIns="0" rIns="0" bIns="0" rtlCol="0" anchor="t">
            <a:spAutoFit/>
          </a:bodyPr>
          <a:lstStyle/>
          <a:p>
            <a:pPr algn="l">
              <a:lnSpc>
                <a:spcPts val="5599"/>
              </a:lnSpc>
            </a:pPr>
            <a:r>
              <a:rPr lang="en-US" sz="4800" b="1" dirty="0">
                <a:solidFill>
                  <a:srgbClr val="000000"/>
                </a:solidFill>
                <a:latin typeface="Montserrat" panose="00000500000000000000" pitchFamily="2" charset="0"/>
                <a:ea typeface="Glacial Indifference Bold Italics"/>
                <a:cs typeface="Glacial Indifference Bold Italics"/>
                <a:sym typeface="Glacial Indifference Bold Italics"/>
              </a:rPr>
              <a:t>Reference List </a:t>
            </a:r>
          </a:p>
        </p:txBody>
      </p:sp>
      <p:sp>
        <p:nvSpPr>
          <p:cNvPr id="5" name="TextBox 4">
            <a:extLst>
              <a:ext uri="{FF2B5EF4-FFF2-40B4-BE49-F238E27FC236}">
                <a16:creationId xmlns:a16="http://schemas.microsoft.com/office/drawing/2014/main" id="{D6D799C7-3238-B626-4FC0-232DCB43AA5C}"/>
              </a:ext>
            </a:extLst>
          </p:cNvPr>
          <p:cNvSpPr txBox="1"/>
          <p:nvPr/>
        </p:nvSpPr>
        <p:spPr>
          <a:xfrm>
            <a:off x="2286000" y="2571082"/>
            <a:ext cx="13030200" cy="4524315"/>
          </a:xfrm>
          <a:prstGeom prst="rect">
            <a:avLst/>
          </a:prstGeom>
          <a:noFill/>
        </p:spPr>
        <p:txBody>
          <a:bodyPr wrap="square">
            <a:spAutoFit/>
          </a:bodyPr>
          <a:lstStyle/>
          <a:p>
            <a:pPr marL="457200" indent="-457200" algn="just">
              <a:buFont typeface="Arial" panose="020B0604020202020204" pitchFamily="34" charset="0"/>
              <a:buChar char="•"/>
            </a:pPr>
            <a:r>
              <a:rPr lang="en-GB" sz="3200" kern="1200" dirty="0">
                <a:solidFill>
                  <a:schemeClr val="tx1"/>
                </a:solidFill>
                <a:effectLst/>
                <a:latin typeface="Montserrat" panose="00000500000000000000" pitchFamily="2" charset="0"/>
              </a:rPr>
              <a:t>Johns, C. (2000) </a:t>
            </a:r>
            <a:r>
              <a:rPr lang="en-GB" sz="3200" i="1" kern="1200" dirty="0">
                <a:solidFill>
                  <a:schemeClr val="tx1"/>
                </a:solidFill>
                <a:effectLst/>
                <a:latin typeface="Montserrat" panose="00000500000000000000" pitchFamily="2" charset="0"/>
              </a:rPr>
              <a:t>Becoming a Reflective Practitioner</a:t>
            </a:r>
            <a:r>
              <a:rPr lang="en-GB" sz="3200" kern="1200" dirty="0">
                <a:solidFill>
                  <a:schemeClr val="tx1"/>
                </a:solidFill>
                <a:effectLst/>
                <a:latin typeface="Montserrat" panose="00000500000000000000" pitchFamily="2" charset="0"/>
              </a:rPr>
              <a:t>. 2nd </a:t>
            </a:r>
            <a:r>
              <a:rPr lang="en-GB" sz="3200" kern="1200" dirty="0" err="1">
                <a:solidFill>
                  <a:schemeClr val="tx1"/>
                </a:solidFill>
                <a:effectLst/>
                <a:latin typeface="Montserrat" panose="00000500000000000000" pitchFamily="2" charset="0"/>
              </a:rPr>
              <a:t>edn</a:t>
            </a:r>
            <a:r>
              <a:rPr lang="en-GB" sz="3200" kern="1200" dirty="0">
                <a:solidFill>
                  <a:schemeClr val="tx1"/>
                </a:solidFill>
                <a:effectLst/>
                <a:latin typeface="Montserrat" panose="00000500000000000000" pitchFamily="2" charset="0"/>
              </a:rPr>
              <a:t>. Oxford: Blackwell Science.</a:t>
            </a:r>
          </a:p>
          <a:p>
            <a:pPr marL="457200" indent="-457200" algn="just">
              <a:buFont typeface="Arial" panose="020B0604020202020204" pitchFamily="34" charset="0"/>
              <a:buChar char="•"/>
            </a:pPr>
            <a:endParaRPr lang="en-GB" sz="3200" kern="1200" dirty="0">
              <a:solidFill>
                <a:schemeClr val="tx1"/>
              </a:solidFill>
              <a:effectLst/>
              <a:latin typeface="Montserrat" panose="00000500000000000000" pitchFamily="2" charset="0"/>
            </a:endParaRPr>
          </a:p>
          <a:p>
            <a:pPr marL="457200" indent="-457200" algn="just">
              <a:buFont typeface="Arial" panose="020B0604020202020204" pitchFamily="34" charset="0"/>
              <a:buChar char="•"/>
            </a:pPr>
            <a:r>
              <a:rPr lang="en-GB" sz="3200" kern="1200" dirty="0">
                <a:solidFill>
                  <a:schemeClr val="tx1"/>
                </a:solidFill>
                <a:effectLst/>
                <a:latin typeface="Montserrat" panose="00000500000000000000" pitchFamily="2" charset="0"/>
              </a:rPr>
              <a:t>Kolb, D.A. (1984) </a:t>
            </a:r>
            <a:r>
              <a:rPr lang="en-GB" sz="3200" i="1" kern="1200" dirty="0">
                <a:solidFill>
                  <a:schemeClr val="tx1"/>
                </a:solidFill>
                <a:effectLst/>
                <a:latin typeface="Montserrat" panose="00000500000000000000" pitchFamily="2" charset="0"/>
              </a:rPr>
              <a:t>Experiential Learning: Experience as the Source of Learning and Development</a:t>
            </a:r>
            <a:r>
              <a:rPr lang="en-GB" sz="3200" kern="1200" dirty="0">
                <a:solidFill>
                  <a:schemeClr val="tx1"/>
                </a:solidFill>
                <a:effectLst/>
                <a:latin typeface="Montserrat" panose="00000500000000000000" pitchFamily="2" charset="0"/>
              </a:rPr>
              <a:t>. Englewood Cliffs, NJ: Prentice Hall.</a:t>
            </a:r>
          </a:p>
          <a:p>
            <a:pPr marL="457200" indent="-457200" algn="just">
              <a:buFont typeface="Arial" panose="020B0604020202020204" pitchFamily="34" charset="0"/>
              <a:buChar char="•"/>
            </a:pPr>
            <a:endParaRPr lang="en-GB" sz="3200" kern="1200" dirty="0">
              <a:solidFill>
                <a:schemeClr val="tx1"/>
              </a:solidFill>
              <a:effectLst/>
              <a:latin typeface="Montserrat" panose="00000500000000000000" pitchFamily="2" charset="0"/>
            </a:endParaRPr>
          </a:p>
          <a:p>
            <a:pPr marL="457200" indent="-457200" algn="just">
              <a:buFont typeface="Arial" panose="020B0604020202020204" pitchFamily="34" charset="0"/>
              <a:buChar char="•"/>
            </a:pPr>
            <a:r>
              <a:rPr lang="en-GB" sz="3200" kern="1200" dirty="0">
                <a:solidFill>
                  <a:schemeClr val="tx1"/>
                </a:solidFill>
                <a:effectLst/>
                <a:latin typeface="Montserrat" panose="00000500000000000000" pitchFamily="2" charset="0"/>
              </a:rPr>
              <a:t>Schon, D.A. (1983) </a:t>
            </a:r>
            <a:r>
              <a:rPr lang="en-GB" sz="3200" i="1" kern="1200" dirty="0">
                <a:solidFill>
                  <a:schemeClr val="tx1"/>
                </a:solidFill>
                <a:effectLst/>
                <a:latin typeface="Montserrat" panose="00000500000000000000" pitchFamily="2" charset="0"/>
              </a:rPr>
              <a:t>The Reflective Practitioner: How Professionals Think in Action</a:t>
            </a:r>
            <a:r>
              <a:rPr lang="en-GB" sz="3200" kern="1200" dirty="0">
                <a:solidFill>
                  <a:schemeClr val="tx1"/>
                </a:solidFill>
                <a:effectLst/>
                <a:latin typeface="Montserrat" panose="00000500000000000000" pitchFamily="2" charset="0"/>
              </a:rPr>
              <a:t>. New York: Basic Books.</a:t>
            </a:r>
          </a:p>
        </p:txBody>
      </p:sp>
    </p:spTree>
    <p:extLst>
      <p:ext uri="{BB962C8B-B14F-4D97-AF65-F5344CB8AC3E}">
        <p14:creationId xmlns:p14="http://schemas.microsoft.com/office/powerpoint/2010/main" val="41037533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1747</Words>
  <Application>Microsoft Office PowerPoint</Application>
  <PresentationFormat>Custom</PresentationFormat>
  <Paragraphs>255</Paragraphs>
  <Slides>21</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Aptos</vt:lpstr>
      <vt:lpstr>Trebuchet MS</vt:lpstr>
      <vt:lpstr>Glacial Indifference Bold Italics</vt:lpstr>
      <vt:lpstr>Calibri</vt:lpstr>
      <vt:lpstr>Montserrat</vt:lpstr>
      <vt:lpstr>Office Theme</vt:lpstr>
      <vt:lpstr>PowerPoint Presentation</vt:lpstr>
      <vt:lpstr>PDR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858febff-2648-4ac3-88c0-9ed3a13e76a8.pdf</dc:title>
  <dc:creator>Scott James</dc:creator>
  <cp:lastModifiedBy>Jonathan Wyatt</cp:lastModifiedBy>
  <cp:revision>4</cp:revision>
  <dcterms:created xsi:type="dcterms:W3CDTF">2006-08-16T00:00:00Z</dcterms:created>
  <dcterms:modified xsi:type="dcterms:W3CDTF">2026-04-20T09:21:12Z</dcterms:modified>
  <dc:identifier>DAGlezOP0FY</dc:identifier>
</cp:coreProperties>
</file>