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25"/>
  </p:notesMasterIdLst>
  <p:handoutMasterIdLst>
    <p:handoutMasterId r:id="rId26"/>
  </p:handoutMasterIdLst>
  <p:sldIdLst>
    <p:sldId id="363" r:id="rId3"/>
    <p:sldId id="411" r:id="rId4"/>
    <p:sldId id="428" r:id="rId5"/>
    <p:sldId id="422" r:id="rId6"/>
    <p:sldId id="431" r:id="rId7"/>
    <p:sldId id="423" r:id="rId8"/>
    <p:sldId id="429" r:id="rId9"/>
    <p:sldId id="430" r:id="rId10"/>
    <p:sldId id="426" r:id="rId11"/>
    <p:sldId id="412" r:id="rId12"/>
    <p:sldId id="425" r:id="rId13"/>
    <p:sldId id="433" r:id="rId14"/>
    <p:sldId id="413" r:id="rId15"/>
    <p:sldId id="432" r:id="rId16"/>
    <p:sldId id="414" r:id="rId17"/>
    <p:sldId id="417" r:id="rId18"/>
    <p:sldId id="415" r:id="rId19"/>
    <p:sldId id="434" r:id="rId20"/>
    <p:sldId id="416" r:id="rId21"/>
    <p:sldId id="398" r:id="rId22"/>
    <p:sldId id="477" r:id="rId23"/>
    <p:sldId id="370" r:id="rId2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74045" autoAdjust="0"/>
  </p:normalViewPr>
  <p:slideViewPr>
    <p:cSldViewPr>
      <p:cViewPr varScale="1">
        <p:scale>
          <a:sx n="78" d="100"/>
          <a:sy n="78" d="100"/>
        </p:scale>
        <p:origin x="1068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44427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483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98309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472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3463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87587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858094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4500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8782583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0052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3811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40148363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886745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3919807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027545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7074134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1882511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3700547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3533366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4769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54770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3310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4371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20972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63095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98344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8585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58250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1893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50253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08/09/2023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01638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49669"/>
            <a:ext cx="10657184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FF00"/>
                </a:solidFill>
              </a:rPr>
              <a:t>Week 5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Strategy Formulation: Business Strategy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Strategic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Learning Objectives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4" y="1268760"/>
            <a:ext cx="10729191" cy="4464496"/>
          </a:xfrm>
          <a:prstGeom prst="rect">
            <a:avLst/>
          </a:prstGeo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Assess business strategy in terms of the generic strategies of cost leadership, differentiation, focus and hybrid strategy.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Apply principles of game theory and the benefits of competition vs. cooperation to business strategy.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Assess the benefits of cooperation in business strategy.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3086041-238E-298A-CCAB-873F993BD214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Levels of Strategy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F94BC7F4-D08E-4B82-8258-6384EDA3C2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6" y="1268760"/>
            <a:ext cx="5065240" cy="4104456"/>
          </a:xfrm>
          <a:prstGeom prst="rect">
            <a:avLst/>
          </a:pr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3" y="980728"/>
            <a:ext cx="6534726" cy="4680520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FF0000"/>
                </a:solidFill>
              </a:rPr>
              <a:t>Corporate-level strategy </a:t>
            </a:r>
            <a:r>
              <a:rPr lang="en-GB" sz="2400" dirty="0"/>
              <a:t>is concerned with the overall scope of an organisation and how value is added to the constituent businesses of the organisational whole.</a:t>
            </a:r>
          </a:p>
          <a:p>
            <a:pPr algn="just"/>
            <a:r>
              <a:rPr lang="en-GB" altLang="en-US" sz="2400" b="1" dirty="0">
                <a:solidFill>
                  <a:srgbClr val="FF0000"/>
                </a:solidFill>
              </a:rPr>
              <a:t>Business-level strategy </a:t>
            </a:r>
            <a:r>
              <a:rPr lang="en-GB" altLang="en-US" sz="2400" dirty="0"/>
              <a:t>is about how the individual businesses should compete in their particular markets.</a:t>
            </a:r>
          </a:p>
          <a:p>
            <a:pPr algn="just"/>
            <a:r>
              <a:rPr lang="en-GB" altLang="en-US" sz="2400" b="1" dirty="0">
                <a:solidFill>
                  <a:srgbClr val="FF0000"/>
                </a:solidFill>
              </a:rPr>
              <a:t>Functional strategies </a:t>
            </a:r>
            <a:r>
              <a:rPr lang="en-GB" altLang="en-US" sz="2400" dirty="0"/>
              <a:t>are concerned with how the components of an organisation deliver effectively the corporate- and business-level strategies in terms of resources, processes and people.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029AB803-070E-63E0-F204-A7A878F662C6}"/>
              </a:ext>
            </a:extLst>
          </p:cNvPr>
          <p:cNvSpPr/>
          <p:nvPr/>
        </p:nvSpPr>
        <p:spPr>
          <a:xfrm>
            <a:off x="8088560" y="2996952"/>
            <a:ext cx="3096344" cy="136815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Footer Placeholder 1">
            <a:extLst>
              <a:ext uri="{FF2B5EF4-FFF2-40B4-BE49-F238E27FC236}">
                <a16:creationId xmlns:a16="http://schemas.microsoft.com/office/drawing/2014/main" id="{A9CA4926-DEFB-2AC0-C19F-EDBD68BFD11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318193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Business Strategy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E38987DE-725A-833C-19A5-21312D22DE58}"/>
              </a:ext>
            </a:extLst>
          </p:cNvPr>
          <p:cNvSpPr txBox="1">
            <a:spLocks/>
          </p:cNvSpPr>
          <p:nvPr/>
        </p:nvSpPr>
        <p:spPr>
          <a:xfrm>
            <a:off x="479425" y="1268760"/>
            <a:ext cx="11233150" cy="481871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indent="-357188" algn="just">
              <a:spcBef>
                <a:spcPts val="1800"/>
              </a:spcBef>
              <a:buClr>
                <a:schemeClr val="tx1"/>
              </a:buClr>
            </a:pPr>
            <a:r>
              <a:rPr lang="en-GB" altLang="en-US" sz="3000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Business strategy </a:t>
            </a:r>
            <a:r>
              <a:rPr lang="en-GB" altLang="en-US" sz="3000" dirty="0">
                <a:ea typeface="ＭＳ Ｐゴシック" panose="020B0600070205080204" pitchFamily="34" charset="-128"/>
              </a:rPr>
              <a:t>focuses on improving the competitive position of a company’s or business unit’s products or services within the specific industry or market segment that the company or business unit serves </a:t>
            </a:r>
            <a:r>
              <a:rPr lang="en-GB" altLang="en-US" sz="2600" dirty="0">
                <a:ea typeface="ＭＳ Ｐゴシック" panose="020B0600070205080204" pitchFamily="34" charset="-128"/>
              </a:rPr>
              <a:t>(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Wheelen</a:t>
            </a:r>
            <a:r>
              <a:rPr lang="en-GB" altLang="en-US" sz="2600" dirty="0">
                <a:ea typeface="ＭＳ Ｐゴシック" panose="020B0600070205080204" pitchFamily="34" charset="-128"/>
              </a:rPr>
              <a:t> et al., 2018)</a:t>
            </a:r>
            <a:r>
              <a:rPr lang="en-GB" altLang="en-US" sz="3000" dirty="0">
                <a:ea typeface="ＭＳ Ｐゴシック" panose="020B0600070205080204" pitchFamily="34" charset="-128"/>
              </a:rPr>
              <a:t>.</a:t>
            </a:r>
          </a:p>
          <a:p>
            <a:pPr marL="357188" indent="-357188"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Business strategy sets out an organisation’s strategic scope or direction; essentially, the markets it wants to compete in.</a:t>
            </a:r>
            <a:endParaRPr lang="en-GB" altLang="en-US" sz="3000" dirty="0">
              <a:highlight>
                <a:srgbClr val="FFFF00"/>
              </a:highlight>
              <a:ea typeface="ＭＳ Ｐゴシック" panose="020B0600070205080204" pitchFamily="34" charset="-128"/>
            </a:endParaRPr>
          </a:p>
          <a:p>
            <a:pPr marL="357188" indent="-357188"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Competitive strategy is about </a:t>
            </a:r>
            <a:r>
              <a:rPr lang="en-GB" altLang="en-US" sz="3000" i="1" dirty="0">
                <a:ea typeface="ＭＳ Ｐゴシック" panose="020B0600070205080204" pitchFamily="34" charset="-128"/>
              </a:rPr>
              <a:t>how</a:t>
            </a:r>
            <a:r>
              <a:rPr lang="en-GB" altLang="en-US" sz="3000" dirty="0">
                <a:ea typeface="ＭＳ Ｐゴシック" panose="020B0600070205080204" pitchFamily="34" charset="-128"/>
              </a:rPr>
              <a:t> an organisation will compete in those markets.</a:t>
            </a: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29E95E58-800F-9F29-F566-D0B8804B94C7}"/>
              </a:ext>
            </a:extLst>
          </p:cNvPr>
          <p:cNvSpPr/>
          <p:nvPr/>
        </p:nvSpPr>
        <p:spPr>
          <a:xfrm>
            <a:off x="10848528" y="-13977"/>
            <a:ext cx="1127448" cy="950017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41C3D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0" dirty="0">
                <a:latin typeface="Bodoni MT" panose="02070603080606020203" pitchFamily="18" charset="0"/>
              </a:rPr>
              <a:t>1</a:t>
            </a:r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334B0432-F6AD-9F87-1863-D517DEB7BDC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58599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Business Strategy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E38987DE-725A-833C-19A5-21312D22DE58}"/>
              </a:ext>
            </a:extLst>
          </p:cNvPr>
          <p:cNvSpPr txBox="1">
            <a:spLocks/>
          </p:cNvSpPr>
          <p:nvPr/>
        </p:nvSpPr>
        <p:spPr>
          <a:xfrm>
            <a:off x="479425" y="1268760"/>
            <a:ext cx="11233150" cy="481871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indent="-357188" algn="just">
              <a:spcBef>
                <a:spcPts val="1800"/>
              </a:spcBef>
              <a:buClr>
                <a:schemeClr val="tx1"/>
              </a:buClr>
            </a:pPr>
            <a:r>
              <a:rPr lang="en-GB" altLang="en-US" sz="3000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Business strategy </a:t>
            </a:r>
            <a:r>
              <a:rPr lang="en-GB" altLang="en-US" sz="3000" dirty="0">
                <a:ea typeface="ＭＳ Ｐゴシック" panose="020B0600070205080204" pitchFamily="34" charset="-128"/>
              </a:rPr>
              <a:t>Business strategy can be </a:t>
            </a:r>
            <a:r>
              <a:rPr lang="en-GB" altLang="en-US" sz="3000" b="1" dirty="0">
                <a:solidFill>
                  <a:schemeClr val="accent6">
                    <a:lumMod val="50000"/>
                  </a:schemeClr>
                </a:solidFill>
                <a:ea typeface="ＭＳ Ｐゴシック" panose="020B0600070205080204" pitchFamily="34" charset="-128"/>
              </a:rPr>
              <a:t>competitive</a:t>
            </a:r>
            <a:r>
              <a:rPr lang="en-GB" altLang="en-US" sz="3000" dirty="0">
                <a:ea typeface="ＭＳ Ｐゴシック" panose="020B0600070205080204" pitchFamily="34" charset="-128"/>
              </a:rPr>
              <a:t> (battling against all competitors for advantage) and/or </a:t>
            </a:r>
            <a:r>
              <a:rPr lang="en-GB" altLang="en-US" sz="3000" b="1" dirty="0">
                <a:solidFill>
                  <a:schemeClr val="accent5">
                    <a:lumMod val="75000"/>
                  </a:schemeClr>
                </a:solidFill>
                <a:ea typeface="ＭＳ Ｐゴシック" panose="020B0600070205080204" pitchFamily="34" charset="-128"/>
              </a:rPr>
              <a:t>cooperative</a:t>
            </a:r>
            <a:r>
              <a:rPr lang="en-GB" altLang="en-US" sz="3000" dirty="0">
                <a:ea typeface="ＭＳ Ｐゴシック" panose="020B0600070205080204" pitchFamily="34" charset="-128"/>
              </a:rPr>
              <a:t> (working with one or more companies to gain advantage against other competitors).</a:t>
            </a:r>
          </a:p>
          <a:p>
            <a:pPr marL="357188" indent="-357188" algn="just">
              <a:spcBef>
                <a:spcPts val="1800"/>
              </a:spcBef>
              <a:buClr>
                <a:schemeClr val="tx1"/>
              </a:buClr>
            </a:pPr>
            <a:r>
              <a:rPr lang="en-GB" altLang="en-US" sz="3000" dirty="0">
                <a:ea typeface="ＭＳ Ｐゴシック" panose="020B0600070205080204" pitchFamily="34" charset="-128"/>
              </a:rPr>
              <a:t>Advantage may not always be achieved just by competing. Collaboration between some organisations in a market may give them advantage over other competitors in the same market, or potential new entrants. </a:t>
            </a:r>
          </a:p>
          <a:p>
            <a:pPr marL="357188" indent="-357188" algn="just">
              <a:spcBef>
                <a:spcPts val="1800"/>
              </a:spcBef>
              <a:buClr>
                <a:schemeClr val="tx1"/>
              </a:buClr>
            </a:pPr>
            <a:endParaRPr lang="en-GB" altLang="en-US" sz="3000" dirty="0">
              <a:ea typeface="ＭＳ Ｐゴシック" panose="020B0600070205080204" pitchFamily="34" charset="-128"/>
            </a:endParaRP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2B8CD021-0F19-C194-EAE1-187A1B675F95}"/>
              </a:ext>
            </a:extLst>
          </p:cNvPr>
          <p:cNvSpPr/>
          <p:nvPr/>
        </p:nvSpPr>
        <p:spPr>
          <a:xfrm>
            <a:off x="10848528" y="-13977"/>
            <a:ext cx="1127448" cy="950017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41C3D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0" dirty="0">
                <a:latin typeface="Bodoni MT" panose="02070603080606020203" pitchFamily="18" charset="0"/>
              </a:rPr>
              <a:t>2</a:t>
            </a:r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2D35D85A-EF01-3F47-0052-47D72EF4D6B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525379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Business and Competitive Strategies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9504A84A-9E4E-40DC-5337-43AB9137EB1F}"/>
              </a:ext>
            </a:extLst>
          </p:cNvPr>
          <p:cNvSpPr txBox="1">
            <a:spLocks/>
          </p:cNvSpPr>
          <p:nvPr/>
        </p:nvSpPr>
        <p:spPr>
          <a:xfrm>
            <a:off x="479425" y="1196752"/>
            <a:ext cx="11233150" cy="36004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The aim of competitive strategy is to acquire or sustain competitive advantage. A firm has a competitive advantage when it is able to create more economic value than rival firms.</a:t>
            </a:r>
          </a:p>
          <a:p>
            <a:pPr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A common strategy is to be less expensive than competitors.</a:t>
            </a:r>
          </a:p>
          <a:p>
            <a:pPr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Other strategies include differentiation, innovating new products and/or services, and occasional cost promotions to undercut competitors for short periods.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CB2D07-E8DF-17E5-7CF9-F86EB63B25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216" y="4376039"/>
            <a:ext cx="3122183" cy="128520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0E88A60-FBDF-3744-7159-986CC3BBF8E3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772541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2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Three Generic Competitive Strategies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8402EB-F2FE-A6B8-7ECC-5112C6ACB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7848" y="1062681"/>
            <a:ext cx="7320310" cy="45657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C2772D-9F6B-D339-083F-EC63C41113FB}"/>
              </a:ext>
            </a:extLst>
          </p:cNvPr>
          <p:cNvSpPr txBox="1"/>
          <p:nvPr/>
        </p:nvSpPr>
        <p:spPr>
          <a:xfrm>
            <a:off x="335360" y="1452736"/>
            <a:ext cx="424847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dirty="0"/>
              <a:t>Michael Porter proposed three “generic” competitive strategies for outperforming other organizations in a particular industry. These strategies are called generic because they can be pursued by any type or size of business firm, even by not-for-profit organizations.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F5145AC-9F8F-B925-77F4-F1B26D813A20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656203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Cost-leadership Strategy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803412" y="1143000"/>
            <a:ext cx="10585176" cy="845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>
                <a:solidFill>
                  <a:srgbClr val="FF0000"/>
                </a:solidFill>
              </a:rPr>
              <a:t>Cost-leadership Strategy </a:t>
            </a:r>
            <a:r>
              <a:rPr lang="en-GB" sz="2200" dirty="0"/>
              <a:t>involves becoming the lowest-cost organisation in a domain of activity.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EB21BD-1326-434A-A213-AC27905A18C5}"/>
              </a:ext>
            </a:extLst>
          </p:cNvPr>
          <p:cNvSpPr txBox="1">
            <a:spLocks/>
          </p:cNvSpPr>
          <p:nvPr/>
        </p:nvSpPr>
        <p:spPr bwMode="auto">
          <a:xfrm>
            <a:off x="803412" y="3429000"/>
            <a:ext cx="10585176" cy="2285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/>
              <a:t>There are four key cost drivers that can help deliver cost leadership: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70C0"/>
                </a:solidFill>
              </a:rPr>
              <a:t>Input costs</a:t>
            </a:r>
            <a:r>
              <a:rPr lang="en-GB" sz="2000" b="1" dirty="0"/>
              <a:t> </a:t>
            </a:r>
            <a:r>
              <a:rPr lang="en-GB" sz="2000" dirty="0"/>
              <a:t>are often very important, for example labour or raw materials.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Economies of scale</a:t>
            </a:r>
            <a:r>
              <a:rPr lang="en-GB" sz="2000" dirty="0"/>
              <a:t> refer to how increasing scale usually reduces the average costs of operation over a particular time period, perhaps a month or a year.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B050"/>
                </a:solidFill>
              </a:rPr>
              <a:t>Experience</a:t>
            </a:r>
            <a:r>
              <a:rPr lang="en-GB" sz="2000" dirty="0"/>
              <a:t> can be a key source of cost efficiency. 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Product/process design</a:t>
            </a:r>
            <a:r>
              <a:rPr lang="en-GB" sz="2000" b="1" dirty="0"/>
              <a:t> </a:t>
            </a:r>
            <a:r>
              <a:rPr lang="en-GB" sz="2000" dirty="0"/>
              <a:t>also influences cost.</a:t>
            </a:r>
          </a:p>
        </p:txBody>
      </p:sp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C1F47923-1D2D-407D-88E7-4C12FFF178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391" y="2005092"/>
            <a:ext cx="2133154" cy="1279892"/>
          </a:xfrm>
          <a:prstGeom prst="rect">
            <a:avLst/>
          </a:prstGeom>
        </p:spPr>
      </p:pic>
      <p:pic>
        <p:nvPicPr>
          <p:cNvPr id="10" name="Picture 9" descr="A picture containing drawing&#10;&#10;Description automatically generated">
            <a:extLst>
              <a:ext uri="{FF2B5EF4-FFF2-40B4-BE49-F238E27FC236}">
                <a16:creationId xmlns:a16="http://schemas.microsoft.com/office/drawing/2014/main" id="{2F23A192-9E09-49AB-B88E-09F0E75C4F5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5" y="2230532"/>
            <a:ext cx="3096344" cy="760325"/>
          </a:xfrm>
          <a:prstGeom prst="rect">
            <a:avLst/>
          </a:prstGeom>
        </p:spPr>
      </p:pic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632A8071-06E3-4075-A542-819144C910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2687" y="2200494"/>
            <a:ext cx="2420856" cy="820401"/>
          </a:xfrm>
          <a:prstGeom prst="rect">
            <a:avLst/>
          </a:prstGeom>
        </p:spPr>
      </p:pic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15BF9378-DC8B-4B8F-916E-6EF1EEC9FB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684" y="2160060"/>
            <a:ext cx="2944991" cy="901268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0D014D3-1C95-0A71-3052-D22585CADFD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522985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Sources of a Firm’s Competitive Advantage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BF0F9F-8ED4-8250-F513-0F648095F7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637" y="1484784"/>
            <a:ext cx="10372725" cy="3733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28571C-347F-973C-5DD4-FB379A9F1C4A}"/>
              </a:ext>
            </a:extLst>
          </p:cNvPr>
          <p:cNvSpPr txBox="1"/>
          <p:nvPr/>
        </p:nvSpPr>
        <p:spPr>
          <a:xfrm>
            <a:off x="8559181" y="5301208"/>
            <a:ext cx="308143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Source: Barney and </a:t>
            </a:r>
            <a:r>
              <a:rPr lang="en-GB" sz="1400" dirty="0" err="1"/>
              <a:t>Hesterly</a:t>
            </a:r>
            <a:r>
              <a:rPr lang="en-GB" sz="1400" dirty="0"/>
              <a:t> (2015)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F9EB755-D49E-023F-47E2-494FD67E511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4065566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Differentiation Strategy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803412" y="1143000"/>
            <a:ext cx="10585176" cy="845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>
                <a:solidFill>
                  <a:srgbClr val="FF0000"/>
                </a:solidFill>
              </a:rPr>
              <a:t>Differentiation Strategy </a:t>
            </a:r>
            <a:r>
              <a:rPr lang="en-GB" sz="2200" dirty="0"/>
              <a:t>involves uniqueness along some dimension that is sufficiently valued by customers to allow a price premium.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EB21BD-1326-434A-A213-AC27905A18C5}"/>
              </a:ext>
            </a:extLst>
          </p:cNvPr>
          <p:cNvSpPr txBox="1">
            <a:spLocks/>
          </p:cNvSpPr>
          <p:nvPr/>
        </p:nvSpPr>
        <p:spPr bwMode="auto">
          <a:xfrm>
            <a:off x="803412" y="3861854"/>
            <a:ext cx="10585176" cy="1853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/>
              <a:t>Three primary differentiation drivers: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70C0"/>
                </a:solidFill>
              </a:rPr>
              <a:t>Product and service attributes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Customer relationships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B050"/>
                </a:solidFill>
              </a:rPr>
              <a:t>Complements </a:t>
            </a:r>
            <a:r>
              <a:rPr lang="en-GB" sz="2000" dirty="0"/>
              <a:t>(linkages to other products or services)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71380A1A-6201-45CB-8AA3-B59E666799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412" y="2394387"/>
            <a:ext cx="2412268" cy="945394"/>
          </a:xfrm>
          <a:prstGeom prst="rect">
            <a:avLst/>
          </a:prstGeom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2472C91A-1BCE-4D12-96FA-8CBA07C18A9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134" y="2403138"/>
            <a:ext cx="2780314" cy="927892"/>
          </a:xfrm>
          <a:prstGeom prst="rect">
            <a:avLst/>
          </a:prstGeom>
        </p:spPr>
      </p:pic>
      <p:pic>
        <p:nvPicPr>
          <p:cNvPr id="11" name="Picture 10" descr="A picture containing drawing&#10;&#10;Description automatically generated">
            <a:extLst>
              <a:ext uri="{FF2B5EF4-FFF2-40B4-BE49-F238E27FC236}">
                <a16:creationId xmlns:a16="http://schemas.microsoft.com/office/drawing/2014/main" id="{CDCAF50D-4CC4-403B-BDC8-D3AC0FFB937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902" y="2418653"/>
            <a:ext cx="2730069" cy="896862"/>
          </a:xfrm>
          <a:prstGeom prst="rect">
            <a:avLst/>
          </a:prstGeom>
        </p:spPr>
      </p:pic>
      <p:pic>
        <p:nvPicPr>
          <p:cNvPr id="19" name="Picture 18" descr="A picture containing drawing&#10;&#10;Description automatically generated">
            <a:extLst>
              <a:ext uri="{FF2B5EF4-FFF2-40B4-BE49-F238E27FC236}">
                <a16:creationId xmlns:a16="http://schemas.microsoft.com/office/drawing/2014/main" id="{BD28E2B0-CC04-4898-A26D-A2C2A29017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2424" y="2079612"/>
            <a:ext cx="1574944" cy="1574944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682D11D-A505-7F16-D6DD-E6323BC7D23D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280023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33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208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208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208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20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33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208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208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208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20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33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208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208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208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20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5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Sources of a Firm’s Competitive Advantage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FFF3B-E790-7886-83A1-DB27262C51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490662"/>
            <a:ext cx="10363200" cy="3876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206E7B-A85F-09BB-1608-F3B53A1CAE46}"/>
              </a:ext>
            </a:extLst>
          </p:cNvPr>
          <p:cNvSpPr txBox="1"/>
          <p:nvPr/>
        </p:nvSpPr>
        <p:spPr>
          <a:xfrm>
            <a:off x="8559181" y="5301208"/>
            <a:ext cx="308143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Source: Barney and </a:t>
            </a:r>
            <a:r>
              <a:rPr lang="en-GB" sz="1400" dirty="0" err="1"/>
              <a:t>Hesterly</a:t>
            </a:r>
            <a:r>
              <a:rPr lang="en-GB" sz="1400" dirty="0"/>
              <a:t> (2015)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5B3DE81-44AD-B7B5-21AC-E8E9CAAD1455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836837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Game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7C07A8-BCEE-94EA-0398-036A76D6B0B9}"/>
              </a:ext>
            </a:extLst>
          </p:cNvPr>
          <p:cNvSpPr txBox="1"/>
          <p:nvPr/>
        </p:nvSpPr>
        <p:spPr>
          <a:xfrm>
            <a:off x="623392" y="1459230"/>
            <a:ext cx="612068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500" b="1" dirty="0">
                <a:solidFill>
                  <a:srgbClr val="FF0000"/>
                </a:solidFill>
                <a:latin typeface="+mn-lt"/>
              </a:rPr>
              <a:t>Game theory </a:t>
            </a:r>
            <a:r>
              <a:rPr lang="en-GB" sz="2500" dirty="0">
                <a:latin typeface="+mn-lt"/>
              </a:rPr>
              <a:t>encourages an organisation to consider competitors’ likely moves and the implications of these moves for its own strategy. </a:t>
            </a:r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500" dirty="0">
                <a:latin typeface="+mn-lt"/>
              </a:rPr>
              <a:t>Game theory is particularly relevant where competitors are interdependent. Interdependence exists where the outcome of choices made by one competitor is dependent on the choices made by other competitors.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FA4F34-2DF7-0C1A-93A2-1C6D30C6B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4072" y="1646299"/>
            <a:ext cx="5249336" cy="315160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C24E06-C025-2250-5615-DB09B200EDA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679787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Focus Strategy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803412" y="1143000"/>
            <a:ext cx="10585176" cy="307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>
                <a:solidFill>
                  <a:srgbClr val="FF0000"/>
                </a:solidFill>
              </a:rPr>
              <a:t>Focus Strategy </a:t>
            </a:r>
            <a:r>
              <a:rPr lang="en-GB" sz="2200" dirty="0"/>
              <a:t>(sometimes called </a:t>
            </a:r>
            <a:r>
              <a:rPr lang="en-GB" sz="2200" b="1" i="1" dirty="0"/>
              <a:t>niche strategy</a:t>
            </a:r>
            <a:r>
              <a:rPr lang="en-GB" sz="2200" dirty="0"/>
              <a:t>) targets a narrow segment or domain of activity and tailors its products or services to the needs of that specific segment to the exclusion of others.</a:t>
            </a:r>
          </a:p>
          <a:p>
            <a:pPr algn="just">
              <a:buClr>
                <a:schemeClr val="tx1"/>
              </a:buClr>
            </a:pPr>
            <a:r>
              <a:rPr lang="en-GB" sz="2200" dirty="0"/>
              <a:t>Focus strategies come in two variants, according to the underlying sources of competitive advantage, cost or differentiation.</a:t>
            </a:r>
          </a:p>
          <a:p>
            <a:pPr algn="just">
              <a:buClr>
                <a:schemeClr val="tx1"/>
              </a:buClr>
            </a:pPr>
            <a:r>
              <a:rPr lang="en-GB" sz="2200" dirty="0"/>
              <a:t>The focuser achieves competitive advantage by dedicating itself to serving its target segments better than others that are trying to cover a wider range of segments.</a:t>
            </a:r>
          </a:p>
          <a:p>
            <a:pPr algn="just">
              <a:buClr>
                <a:schemeClr val="tx1"/>
              </a:buClr>
            </a:pPr>
            <a:endParaRPr lang="en-GB" sz="2200" dirty="0"/>
          </a:p>
        </p:txBody>
      </p:sp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F319DF50-6AC7-4C0E-B5D5-478635DE423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3761" y="4109698"/>
            <a:ext cx="936104" cy="1566454"/>
          </a:xfrm>
          <a:prstGeom prst="rect">
            <a:avLst/>
          </a:prstGeom>
        </p:spPr>
      </p:pic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37706EF9-13A9-4CB1-A9EA-3BC670C2E34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818" y="4207856"/>
            <a:ext cx="2435801" cy="1370138"/>
          </a:xfrm>
          <a:prstGeom prst="rect">
            <a:avLst/>
          </a:prstGeom>
        </p:spPr>
      </p:pic>
      <p:pic>
        <p:nvPicPr>
          <p:cNvPr id="15" name="Picture 14" descr="A close up of a logo&#10;&#10;Description automatically generated">
            <a:extLst>
              <a:ext uri="{FF2B5EF4-FFF2-40B4-BE49-F238E27FC236}">
                <a16:creationId xmlns:a16="http://schemas.microsoft.com/office/drawing/2014/main" id="{A643FCAE-ED6B-41DB-96CA-30D72CB288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5571" y="4280104"/>
            <a:ext cx="2253017" cy="1225642"/>
          </a:xfrm>
          <a:prstGeom prst="rect">
            <a:avLst/>
          </a:prstGeom>
        </p:spPr>
      </p:pic>
      <p:pic>
        <p:nvPicPr>
          <p:cNvPr id="17" name="Picture 16" descr="A picture containing object, clock&#10;&#10;Description automatically generated">
            <a:extLst>
              <a:ext uri="{FF2B5EF4-FFF2-40B4-BE49-F238E27FC236}">
                <a16:creationId xmlns:a16="http://schemas.microsoft.com/office/drawing/2014/main" id="{C735B3EB-4420-4C6C-89CF-88C3A468465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412" y="4260143"/>
            <a:ext cx="3040396" cy="1265565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7017236-1DA3-ABEC-E70B-AF167BA2F73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261631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Case Study 1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263352" y="1143000"/>
            <a:ext cx="11593288" cy="701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chemeClr val="tx1"/>
              </a:buClr>
              <a:buNone/>
            </a:pPr>
            <a:r>
              <a:rPr lang="en-GB" sz="2800" b="1" dirty="0"/>
              <a:t>Volvo’s Different Indian Buses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533E770-8288-4CA1-9410-E940EE9A57F9}"/>
              </a:ext>
            </a:extLst>
          </p:cNvPr>
          <p:cNvSpPr txBox="1">
            <a:spLocks/>
          </p:cNvSpPr>
          <p:nvPr/>
        </p:nvSpPr>
        <p:spPr bwMode="auto">
          <a:xfrm>
            <a:off x="4943872" y="2132856"/>
            <a:ext cx="6696744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800" dirty="0"/>
              <a:t>Rank the elements of </a:t>
            </a:r>
            <a:r>
              <a:rPr lang="en-GB" sz="2800" dirty="0" err="1"/>
              <a:t>Passey’s</a:t>
            </a:r>
            <a:r>
              <a:rPr lang="en-GB" sz="2800" dirty="0"/>
              <a:t> strategy for Volvo in order of importance. Could any have been dispensed with?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800" dirty="0"/>
              <a:t>How sustainable is Volvo’s luxury bus strategy?</a:t>
            </a:r>
          </a:p>
        </p:txBody>
      </p:sp>
      <p:pic>
        <p:nvPicPr>
          <p:cNvPr id="2" name="Picture 1" descr="A picture containing drawing&#10;&#10;Description automatically generated">
            <a:extLst>
              <a:ext uri="{FF2B5EF4-FFF2-40B4-BE49-F238E27FC236}">
                <a16:creationId xmlns:a16="http://schemas.microsoft.com/office/drawing/2014/main" id="{5D6FCBB2-9827-7B8F-E8CB-814A2C585C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424" y="1700808"/>
            <a:ext cx="3456384" cy="3456384"/>
          </a:xfrm>
          <a:prstGeom prst="rect">
            <a:avLst/>
          </a:prstGeom>
        </p:spPr>
      </p:pic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A5B2D94E-7456-A72A-3389-F27F17871F20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584180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Hybrid Strategy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667845" y="1320078"/>
            <a:ext cx="10585176" cy="621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>
                <a:solidFill>
                  <a:srgbClr val="FF0000"/>
                </a:solidFill>
              </a:rPr>
              <a:t>Hybrid Strategy </a:t>
            </a:r>
            <a:r>
              <a:rPr lang="en-GB" sz="2200" dirty="0"/>
              <a:t>combines different generic strategies.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B2B718E-2283-41DE-96D5-8FFF44A49B96}"/>
              </a:ext>
            </a:extLst>
          </p:cNvPr>
          <p:cNvSpPr txBox="1">
            <a:spLocks/>
          </p:cNvSpPr>
          <p:nvPr/>
        </p:nvSpPr>
        <p:spPr bwMode="auto">
          <a:xfrm>
            <a:off x="667845" y="1941999"/>
            <a:ext cx="10585176" cy="3662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/>
              <a:t>There may be particular circumstances in which the strategies can be combined: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70C0"/>
                </a:solidFill>
              </a:rPr>
              <a:t>Organisational separation - </a:t>
            </a:r>
            <a:r>
              <a:rPr lang="en-GB" sz="2000" dirty="0"/>
              <a:t>It is possible for a company to create separate strategic business units (SBUs), each pursuing different generic strategies and with different cost structures.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Technological or managerial innovation - </a:t>
            </a:r>
            <a:r>
              <a:rPr lang="en-GB" sz="2000" dirty="0"/>
              <a:t>Sometimes technological innovations allow radical improvements in both cost and quality.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B050"/>
                </a:solidFill>
              </a:rPr>
              <a:t>Competitive failures -</a:t>
            </a:r>
            <a:r>
              <a:rPr lang="en-GB" sz="2000" dirty="0"/>
              <a:t> Where competitors are also stuck in the middle, there is less competitive pressure to remove competitive disadvantage.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sz="2000" dirty="0"/>
              <a:t>There are real dangers for the fi rm that engages in each generic strategy but fails to achieve any of them – it is stuck in the middle.</a:t>
            </a:r>
          </a:p>
          <a:p>
            <a:pPr marL="800100" lvl="2" indent="0" algn="just">
              <a:buClr>
                <a:schemeClr val="tx1"/>
              </a:buClr>
              <a:buNone/>
            </a:pPr>
            <a:endParaRPr lang="en-GB" sz="2000" dirty="0"/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0F04A357-1297-49DA-8180-428B3416BE6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370" y="1180023"/>
            <a:ext cx="1722675" cy="746868"/>
          </a:xfrm>
          <a:prstGeom prst="rect">
            <a:avLst/>
          </a:prstGeom>
        </p:spPr>
      </p:pic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7F6BCBF7-7AFA-4588-BC30-7EE57DA2FC3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572" y="1035685"/>
            <a:ext cx="1013629" cy="101362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7F315D5-07F1-F0CD-5750-6133BB8E52F2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443460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1F3BF7-5621-47FB-8873-F8C34A6944D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328" y="153751"/>
            <a:ext cx="2254560" cy="2132856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79376" y="1916832"/>
            <a:ext cx="10945216" cy="3816424"/>
          </a:xfrm>
        </p:spPr>
        <p:txBody>
          <a:bodyPr/>
          <a:lstStyle/>
          <a:p>
            <a:pPr algn="just" eaLnBrk="1" hangingPunct="1"/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1. Do Porter’s generic strategies provide any useful insights in structuring the strategic opportunities in global pharmaceutical?</a:t>
            </a:r>
            <a:b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2. If you were developing strategy options for a small company, what strategy options would you consider? What problems might you encounter?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E795394-C2EC-4665-A6C4-1D6E02EDD767}"/>
              </a:ext>
            </a:extLst>
          </p:cNvPr>
          <p:cNvSpPr txBox="1">
            <a:spLocks/>
          </p:cNvSpPr>
          <p:nvPr/>
        </p:nvSpPr>
        <p:spPr bwMode="auto">
          <a:xfrm>
            <a:off x="551384" y="0"/>
            <a:ext cx="1108923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Questions?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E9CD9A-4915-A867-7DBE-DE78492A00E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400268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Strategy Clock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B2B718E-2283-41DE-96D5-8FFF44A49B96}"/>
              </a:ext>
            </a:extLst>
          </p:cNvPr>
          <p:cNvSpPr txBox="1">
            <a:spLocks/>
          </p:cNvSpPr>
          <p:nvPr/>
        </p:nvSpPr>
        <p:spPr bwMode="auto">
          <a:xfrm>
            <a:off x="278705" y="1030170"/>
            <a:ext cx="5817295" cy="4491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000" dirty="0"/>
              <a:t>The </a:t>
            </a:r>
            <a:r>
              <a:rPr lang="en-GB" sz="2000" b="1" dirty="0">
                <a:solidFill>
                  <a:srgbClr val="FF0000"/>
                </a:solidFill>
              </a:rPr>
              <a:t>Strategy Clock </a:t>
            </a:r>
            <a:r>
              <a:rPr lang="en-GB" sz="2000" dirty="0"/>
              <a:t>provides another way of approaching generic strategies, one which gives more scope for hybrid strategies.</a:t>
            </a:r>
          </a:p>
          <a:p>
            <a:pPr algn="just">
              <a:buClr>
                <a:schemeClr val="tx1"/>
              </a:buClr>
            </a:pPr>
            <a:r>
              <a:rPr lang="en-GB" sz="2000" dirty="0"/>
              <a:t>The Strategy Clock has focused on prices to customers rather than costs to the organisation: because prices are more visible than costs.</a:t>
            </a:r>
          </a:p>
          <a:p>
            <a:pPr algn="just">
              <a:buClr>
                <a:schemeClr val="tx1"/>
              </a:buClr>
            </a:pPr>
            <a:r>
              <a:rPr lang="en-GB" sz="2000" dirty="0"/>
              <a:t>Organisations may travel around the clock, as they adjust their pricing and benefits over time.</a:t>
            </a:r>
          </a:p>
          <a:p>
            <a:pPr algn="just">
              <a:buClr>
                <a:schemeClr val="tx1"/>
              </a:buClr>
            </a:pPr>
            <a:r>
              <a:rPr lang="en-GB" sz="2000" dirty="0"/>
              <a:t>Non-competitive strategies (zone 4). The final set of strategies occupies a zone of unfeasible economics, with low benefits and high prices. Typically these strategies lead to failure.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9233A8-0646-70A9-0DFD-6F3482F25B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938296"/>
            <a:ext cx="5607087" cy="46751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B88C94-58C0-4227-7CA2-B6E2FB03F722}"/>
              </a:ext>
            </a:extLst>
          </p:cNvPr>
          <p:cNvSpPr txBox="1"/>
          <p:nvPr/>
        </p:nvSpPr>
        <p:spPr>
          <a:xfrm>
            <a:off x="5303912" y="5413590"/>
            <a:ext cx="2854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Source: Whittington et al., (2020)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BD0D1AC-BF87-A431-3376-8E4A3C43C887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719441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Cooperative Strategy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B2B718E-2283-41DE-96D5-8FFF44A49B96}"/>
              </a:ext>
            </a:extLst>
          </p:cNvPr>
          <p:cNvSpPr txBox="1">
            <a:spLocks/>
          </p:cNvSpPr>
          <p:nvPr/>
        </p:nvSpPr>
        <p:spPr bwMode="auto">
          <a:xfrm>
            <a:off x="607584" y="980728"/>
            <a:ext cx="10976832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/>
              <a:t>Collaboration between some organisations in a market may give them advantage over other competitors in the same market, or potential new entrants.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Collaboration can be explicit in terms of formal agreements to cooperate, or tacit in terms of informal mutual understandings between organisations.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Key benefits of cooperation are: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Suppliers</a:t>
            </a:r>
            <a:r>
              <a:rPr lang="en-GB" sz="2000" dirty="0"/>
              <a:t> – will increase their purchasing power against suppliers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Buyers</a:t>
            </a:r>
            <a:r>
              <a:rPr lang="en-GB" sz="2000" dirty="0"/>
              <a:t> – will decrease their customers’ purchasing power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Rivals</a:t>
            </a:r>
            <a:r>
              <a:rPr lang="en-GB" sz="2000" dirty="0"/>
              <a:t> – will create competitive advantage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Entrants</a:t>
            </a:r>
            <a:r>
              <a:rPr lang="en-GB" sz="2000" dirty="0"/>
              <a:t> – will create entry barriers 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Substitutes</a:t>
            </a:r>
            <a:r>
              <a:rPr lang="en-GB" sz="2000" dirty="0"/>
              <a:t> – will reduce the incentives for buyers to look to substitutes </a:t>
            </a:r>
          </a:p>
          <a:p>
            <a:pPr algn="just">
              <a:buClr>
                <a:schemeClr val="tx1"/>
              </a:buClr>
            </a:pPr>
            <a:endParaRPr lang="en-GB" sz="1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1F9E6-4787-7DD1-B122-E7D08B073722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504486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Cooperative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9C62AB-105F-4BB2-9B21-DE56C27729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7548" y="980728"/>
            <a:ext cx="8136904" cy="46805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CDCE35-0632-2B5F-35CD-64578812155B}"/>
              </a:ext>
            </a:extLst>
          </p:cNvPr>
          <p:cNvSpPr txBox="1"/>
          <p:nvPr/>
        </p:nvSpPr>
        <p:spPr>
          <a:xfrm rot="16200000">
            <a:off x="-20034" y="3007695"/>
            <a:ext cx="35283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Source: Johnson et al., (2017)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7A93505-9FE3-8060-A356-E97296857D90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526832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Case Study 2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263352" y="1143000"/>
            <a:ext cx="11593288" cy="701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chemeClr val="tx1"/>
              </a:buClr>
              <a:buNone/>
            </a:pPr>
            <a:r>
              <a:rPr lang="en-GB" sz="2600" b="1" dirty="0"/>
              <a:t>The IKEA Approach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533E770-8288-4CA1-9410-E940EE9A57F9}"/>
              </a:ext>
            </a:extLst>
          </p:cNvPr>
          <p:cNvSpPr txBox="1">
            <a:spLocks/>
          </p:cNvSpPr>
          <p:nvPr/>
        </p:nvSpPr>
        <p:spPr bwMode="auto">
          <a:xfrm>
            <a:off x="4943872" y="2132856"/>
            <a:ext cx="6696744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400" dirty="0"/>
              <a:t>Identify where (in their value system) and how IKEA have achieved cost leadership.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400" dirty="0"/>
              <a:t>Identify how IKEA have achieved differentiation from their competitors.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400" dirty="0"/>
              <a:t>Explain how IKEA tries to ensure that their ‘hybrid’ strategy remains sustainable and does not become ‘stuck-in-the-middle’.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1172DD20-7E7F-4343-A2A5-9D8F07E387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92896"/>
            <a:ext cx="4153860" cy="239163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7AC2E4-48FE-210A-5B77-D5E7C1AB688B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029102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4C2EE0F-78EB-DAB0-AF5D-E9DF85B8CFF8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322408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Bibliography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443372" y="1052736"/>
            <a:ext cx="11305256" cy="5058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Barney, J. B. &amp;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Hesterly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W. S., 2015. </a:t>
            </a:r>
            <a:r>
              <a:rPr lang="en-GB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Strategic Management and Competitive Advantage: Concepts and Cases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5 ed. Essex: Pearson Education Limited.</a:t>
            </a:r>
            <a:endParaRPr lang="en-US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Gamble, J. E., </a:t>
            </a:r>
            <a:r>
              <a:rPr lang="en-US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Peteraf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A. &amp; Thompson Jr, A. A., 2015. 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Essentials of Strategic Management: The Quest for Competitive Advantage.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 ed. New York: McGraw-Hill Education.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Grant, R. M., 2018. Contemporary Strategy Analysis. 10 ed. NJ: John Wiley &amp; Sons, Inc.</a:t>
            </a: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Hill, C. W. L., Schilling, M. A. &amp; Jones, G. R., 2017. </a:t>
            </a:r>
            <a:r>
              <a:rPr lang="en-GB" sz="20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Strategic Management, Theory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12 ed. Boston: Cengage Learning.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/>
              <a:t>Johnson, G. et al., 2017. </a:t>
            </a:r>
            <a:r>
              <a:rPr lang="en-GB" sz="2000" i="1" dirty="0"/>
              <a:t>Exploring Corporate: Text and Cases</a:t>
            </a:r>
            <a:r>
              <a:rPr lang="en-GB" sz="2000" dirty="0"/>
              <a:t>. 11 ed. Harlow: Pearson Education Limited.</a:t>
            </a:r>
            <a:endParaRPr lang="en-GB" sz="2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Lynch, R., 2018. 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Strategic Management.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8 ed. Harlow: Pearson Education Limited.</a:t>
            </a: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US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Wheelen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T. L., Hunger, J. D., Hoffman, A. N. &amp; Bamford, C. E., 2018. 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Strategic Management and Business Policy: Globalization, Innovation and Sustainability.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15 ed. Harlow: Pearson Education.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Whittington, R. et al., 2020. </a:t>
            </a:r>
            <a:r>
              <a:rPr lang="en-GB" sz="20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Exploring Strategy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12 ed. Harlow: Pearson Education Limited.</a:t>
            </a:r>
            <a:endParaRPr lang="en-GB" sz="2000" dirty="0">
              <a:cs typeface="Times New Roman" panose="02020603050405020304" pitchFamily="18" charset="0"/>
            </a:endParaRP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27D2607-2750-68BA-B91D-2E8D4E0E7997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>
        <p14:prism/>
      </p:transition>
    </mc:Choice>
    <mc:Fallback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3446</TotalTime>
  <Words>1519</Words>
  <Application>Microsoft Office PowerPoint</Application>
  <PresentationFormat>Widescreen</PresentationFormat>
  <Paragraphs>141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Aharoni</vt:lpstr>
      <vt:lpstr>Arial</vt:lpstr>
      <vt:lpstr>Arial Narrow</vt:lpstr>
      <vt:lpstr>Bodoni MT</vt:lpstr>
      <vt:lpstr>Candara</vt:lpstr>
      <vt:lpstr>Myriad Pro</vt:lpstr>
      <vt:lpstr>Symbol</vt:lpstr>
      <vt:lpstr>Verdana</vt:lpstr>
      <vt:lpstr>Wingdings</vt:lpstr>
      <vt:lpstr>20140311PresentationUWTSDTemplate</vt:lpstr>
      <vt:lpstr>1_20140311PresentationUWTSDTemplate</vt:lpstr>
      <vt:lpstr>LCMB7003</vt:lpstr>
      <vt:lpstr>Learning Objectives</vt:lpstr>
      <vt:lpstr>Levels of Strategy</vt:lpstr>
      <vt:lpstr>Business Strategy</vt:lpstr>
      <vt:lpstr>Business Strategy</vt:lpstr>
      <vt:lpstr>Business and Competitive Strategies</vt:lpstr>
      <vt:lpstr>The Three Generic Competitive Strategies</vt:lpstr>
      <vt:lpstr>Cost-leadership Strategy</vt:lpstr>
      <vt:lpstr>The Sources of a Firm’s Competitive Advantage</vt:lpstr>
      <vt:lpstr>Differentiation Strategy</vt:lpstr>
      <vt:lpstr>The Sources of a Firm’s Competitive Advantage</vt:lpstr>
      <vt:lpstr>Game Theory</vt:lpstr>
      <vt:lpstr>Focus Strategy</vt:lpstr>
      <vt:lpstr>Case Study 1</vt:lpstr>
      <vt:lpstr>Hybrid Strategy</vt:lpstr>
      <vt:lpstr>1. Do Porter’s generic strategies provide any useful insights in structuring the strategic opportunities in global pharmaceutical?  2. If you were developing strategy options for a small company, what strategy options would you consider? What problems might you encounter?</vt:lpstr>
      <vt:lpstr>The Strategy Clock</vt:lpstr>
      <vt:lpstr>Cooperative Strategy</vt:lpstr>
      <vt:lpstr>Cooperative Strategy</vt:lpstr>
      <vt:lpstr>Case Study 2</vt:lpstr>
      <vt:lpstr>Any Questions?</vt:lpstr>
      <vt:lpstr>Bibliography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265</cp:revision>
  <cp:lastPrinted>2018-07-09T15:27:01Z</cp:lastPrinted>
  <dcterms:created xsi:type="dcterms:W3CDTF">2002-10-07T19:43:58Z</dcterms:created>
  <dcterms:modified xsi:type="dcterms:W3CDTF">2023-09-08T02:06:36Z</dcterms:modified>
</cp:coreProperties>
</file>