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1" r:id="rId4"/>
  </p:sldMasterIdLst>
  <p:sldIdLst>
    <p:sldId id="270" r:id="rId5"/>
    <p:sldId id="271" r:id="rId6"/>
    <p:sldId id="272" r:id="rId7"/>
    <p:sldId id="274" r:id="rId8"/>
    <p:sldId id="273" r:id="rId9"/>
    <p:sldId id="261" r:id="rId10"/>
    <p:sldId id="337" r:id="rId11"/>
    <p:sldId id="363" r:id="rId12"/>
    <p:sldId id="265" r:id="rId13"/>
    <p:sldId id="263" r:id="rId14"/>
    <p:sldId id="266" r:id="rId15"/>
    <p:sldId id="268" r:id="rId1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00000"/>
    <a:srgbClr val="566852"/>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5738" autoAdjust="0"/>
    <p:restoredTop sz="94660"/>
  </p:normalViewPr>
  <p:slideViewPr>
    <p:cSldViewPr snapToGrid="0">
      <p:cViewPr>
        <p:scale>
          <a:sx n="69" d="100"/>
          <a:sy n="69" d="100"/>
        </p:scale>
        <p:origin x="2912" y="150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viewProps" Target="viewProps.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slide" Target="slides/slide11.xml"/><Relationship Id="rId10" Type="http://schemas.openxmlformats.org/officeDocument/2006/relationships/slide" Target="slides/slide6.xml"/><Relationship Id="rId19"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5D0145-2EF9-6B2B-C931-7E048153D1EF}"/>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endParaRPr lang="en-US"/>
          </a:p>
        </p:txBody>
      </p:sp>
      <p:sp>
        <p:nvSpPr>
          <p:cNvPr id="3" name="Subtitle 2">
            <a:extLst>
              <a:ext uri="{FF2B5EF4-FFF2-40B4-BE49-F238E27FC236}">
                <a16:creationId xmlns:a16="http://schemas.microsoft.com/office/drawing/2014/main" id="{08DBC315-0060-C3AB-192B-13DEFB2AD6A4}"/>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a:p>
        </p:txBody>
      </p:sp>
      <p:sp>
        <p:nvSpPr>
          <p:cNvPr id="4" name="Date Placeholder 3">
            <a:extLst>
              <a:ext uri="{FF2B5EF4-FFF2-40B4-BE49-F238E27FC236}">
                <a16:creationId xmlns:a16="http://schemas.microsoft.com/office/drawing/2014/main" id="{91476839-4EC8-484F-905D-8296E561B8D8}"/>
              </a:ext>
            </a:extLst>
          </p:cNvPr>
          <p:cNvSpPr>
            <a:spLocks noGrp="1"/>
          </p:cNvSpPr>
          <p:nvPr>
            <p:ph type="dt" sz="half" idx="10"/>
          </p:nvPr>
        </p:nvSpPr>
        <p:spPr/>
        <p:txBody>
          <a:bodyPr/>
          <a:lstStyle/>
          <a:p>
            <a:fld id="{0C5998CB-538F-45AF-896C-2191D41163B7}" type="datetimeFigureOut">
              <a:rPr lang="en-GB" smtClean="0"/>
              <a:t>02/06/2026</a:t>
            </a:fld>
            <a:endParaRPr lang="en-GB"/>
          </a:p>
        </p:txBody>
      </p:sp>
      <p:sp>
        <p:nvSpPr>
          <p:cNvPr id="5" name="Footer Placeholder 4">
            <a:extLst>
              <a:ext uri="{FF2B5EF4-FFF2-40B4-BE49-F238E27FC236}">
                <a16:creationId xmlns:a16="http://schemas.microsoft.com/office/drawing/2014/main" id="{1999AC7E-1E1B-5E36-B97B-807E127E995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15E27A2-C9A4-8136-7F1B-D4BB34D68172}"/>
              </a:ext>
            </a:extLst>
          </p:cNvPr>
          <p:cNvSpPr>
            <a:spLocks noGrp="1"/>
          </p:cNvSpPr>
          <p:nvPr>
            <p:ph type="sldNum" sz="quarter" idx="12"/>
          </p:nvPr>
        </p:nvSpPr>
        <p:spPr/>
        <p:txBody>
          <a:bodyPr/>
          <a:lstStyle/>
          <a:p>
            <a:fld id="{EE422D91-C28E-4462-962A-EE4FD1785A07}" type="slidenum">
              <a:rPr lang="en-GB" smtClean="0"/>
              <a:t>‹#›</a:t>
            </a:fld>
            <a:endParaRPr lang="en-GB"/>
          </a:p>
        </p:txBody>
      </p:sp>
    </p:spTree>
    <p:extLst>
      <p:ext uri="{BB962C8B-B14F-4D97-AF65-F5344CB8AC3E}">
        <p14:creationId xmlns:p14="http://schemas.microsoft.com/office/powerpoint/2010/main" val="35495333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608BC5-951A-333B-E9F1-A68CDA55EF79}"/>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7624B8F3-059F-5CB9-1F8B-C87D23F560DD}"/>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856C804C-4EA1-6E9C-E0B1-81DBB5D7C30C}"/>
              </a:ext>
            </a:extLst>
          </p:cNvPr>
          <p:cNvSpPr>
            <a:spLocks noGrp="1"/>
          </p:cNvSpPr>
          <p:nvPr>
            <p:ph type="dt" sz="half" idx="10"/>
          </p:nvPr>
        </p:nvSpPr>
        <p:spPr/>
        <p:txBody>
          <a:bodyPr/>
          <a:lstStyle/>
          <a:p>
            <a:fld id="{0C5998CB-538F-45AF-896C-2191D41163B7}" type="datetimeFigureOut">
              <a:rPr lang="en-GB" smtClean="0"/>
              <a:t>02/06/2026</a:t>
            </a:fld>
            <a:endParaRPr lang="en-GB"/>
          </a:p>
        </p:txBody>
      </p:sp>
      <p:sp>
        <p:nvSpPr>
          <p:cNvPr id="5" name="Footer Placeholder 4">
            <a:extLst>
              <a:ext uri="{FF2B5EF4-FFF2-40B4-BE49-F238E27FC236}">
                <a16:creationId xmlns:a16="http://schemas.microsoft.com/office/drawing/2014/main" id="{D10917BD-7CE4-ADDB-6E00-DA162AE4860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592F9E5-C619-69E7-ABD5-F44A7776ED7A}"/>
              </a:ext>
            </a:extLst>
          </p:cNvPr>
          <p:cNvSpPr>
            <a:spLocks noGrp="1"/>
          </p:cNvSpPr>
          <p:nvPr>
            <p:ph type="sldNum" sz="quarter" idx="12"/>
          </p:nvPr>
        </p:nvSpPr>
        <p:spPr/>
        <p:txBody>
          <a:bodyPr/>
          <a:lstStyle/>
          <a:p>
            <a:fld id="{EE422D91-C28E-4462-962A-EE4FD1785A07}" type="slidenum">
              <a:rPr lang="en-GB" smtClean="0"/>
              <a:t>‹#›</a:t>
            </a:fld>
            <a:endParaRPr lang="en-GB"/>
          </a:p>
        </p:txBody>
      </p:sp>
    </p:spTree>
    <p:extLst>
      <p:ext uri="{BB962C8B-B14F-4D97-AF65-F5344CB8AC3E}">
        <p14:creationId xmlns:p14="http://schemas.microsoft.com/office/powerpoint/2010/main" val="281095263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BB091C1-F515-0F03-1CDF-948E33A97115}"/>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endParaRPr lang="en-US"/>
          </a:p>
        </p:txBody>
      </p:sp>
      <p:sp>
        <p:nvSpPr>
          <p:cNvPr id="3" name="Text Placeholder 2">
            <a:extLst>
              <a:ext uri="{FF2B5EF4-FFF2-40B4-BE49-F238E27FC236}">
                <a16:creationId xmlns:a16="http://schemas.microsoft.com/office/drawing/2014/main" id="{9C7E706C-9634-2299-117C-BF90216827A8}"/>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5EB18496-3709-B9D4-CD74-E44D3197B249}"/>
              </a:ext>
            </a:extLst>
          </p:cNvPr>
          <p:cNvSpPr>
            <a:spLocks noGrp="1"/>
          </p:cNvSpPr>
          <p:nvPr>
            <p:ph type="dt" sz="half" idx="10"/>
          </p:nvPr>
        </p:nvSpPr>
        <p:spPr/>
        <p:txBody>
          <a:bodyPr/>
          <a:lstStyle/>
          <a:p>
            <a:fld id="{0C5998CB-538F-45AF-896C-2191D41163B7}" type="datetimeFigureOut">
              <a:rPr lang="en-GB" smtClean="0"/>
              <a:t>02/06/2026</a:t>
            </a:fld>
            <a:endParaRPr lang="en-GB"/>
          </a:p>
        </p:txBody>
      </p:sp>
      <p:sp>
        <p:nvSpPr>
          <p:cNvPr id="5" name="Footer Placeholder 4">
            <a:extLst>
              <a:ext uri="{FF2B5EF4-FFF2-40B4-BE49-F238E27FC236}">
                <a16:creationId xmlns:a16="http://schemas.microsoft.com/office/drawing/2014/main" id="{6E9471B2-3EBE-BFB2-A81C-52CD5E24F60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61FE453-4F14-F66D-EB4F-D5CB06B6DD4F}"/>
              </a:ext>
            </a:extLst>
          </p:cNvPr>
          <p:cNvSpPr>
            <a:spLocks noGrp="1"/>
          </p:cNvSpPr>
          <p:nvPr>
            <p:ph type="sldNum" sz="quarter" idx="12"/>
          </p:nvPr>
        </p:nvSpPr>
        <p:spPr/>
        <p:txBody>
          <a:bodyPr/>
          <a:lstStyle/>
          <a:p>
            <a:fld id="{EE422D91-C28E-4462-962A-EE4FD1785A07}" type="slidenum">
              <a:rPr lang="en-GB" smtClean="0"/>
              <a:t>‹#›</a:t>
            </a:fld>
            <a:endParaRPr lang="en-GB"/>
          </a:p>
        </p:txBody>
      </p:sp>
    </p:spTree>
    <p:extLst>
      <p:ext uri="{BB962C8B-B14F-4D97-AF65-F5344CB8AC3E}">
        <p14:creationId xmlns:p14="http://schemas.microsoft.com/office/powerpoint/2010/main" val="225304831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88B11C-FE36-14D8-0ED0-D91FCB394C3B}"/>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1018B5EB-91EF-5EDD-A222-213CF2A6774A}"/>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a:extLst>
              <a:ext uri="{FF2B5EF4-FFF2-40B4-BE49-F238E27FC236}">
                <a16:creationId xmlns:a16="http://schemas.microsoft.com/office/drawing/2014/main" id="{5E30E7DF-C5BA-7A3F-AA9E-33D623349708}"/>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a:extLst>
              <a:ext uri="{FF2B5EF4-FFF2-40B4-BE49-F238E27FC236}">
                <a16:creationId xmlns:a16="http://schemas.microsoft.com/office/drawing/2014/main" id="{3927844A-1428-534E-B9FE-D0CAF3370BAD}"/>
              </a:ext>
            </a:extLst>
          </p:cNvPr>
          <p:cNvSpPr>
            <a:spLocks noGrp="1"/>
          </p:cNvSpPr>
          <p:nvPr>
            <p:ph type="dt" sz="half" idx="10"/>
          </p:nvPr>
        </p:nvSpPr>
        <p:spPr/>
        <p:txBody>
          <a:bodyPr/>
          <a:lstStyle/>
          <a:p>
            <a:fld id="{0C5998CB-538F-45AF-896C-2191D41163B7}" type="datetimeFigureOut">
              <a:rPr lang="en-GB" smtClean="0"/>
              <a:t>02/06/2026</a:t>
            </a:fld>
            <a:endParaRPr lang="en-GB"/>
          </a:p>
        </p:txBody>
      </p:sp>
      <p:sp>
        <p:nvSpPr>
          <p:cNvPr id="6" name="Footer Placeholder 5">
            <a:extLst>
              <a:ext uri="{FF2B5EF4-FFF2-40B4-BE49-F238E27FC236}">
                <a16:creationId xmlns:a16="http://schemas.microsoft.com/office/drawing/2014/main" id="{D1F19D33-3E39-FBAD-7E40-3D28FF8B0E22}"/>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C04FDBC2-5C33-9755-401C-04D816738B63}"/>
              </a:ext>
            </a:extLst>
          </p:cNvPr>
          <p:cNvSpPr>
            <a:spLocks noGrp="1"/>
          </p:cNvSpPr>
          <p:nvPr>
            <p:ph type="sldNum" sz="quarter" idx="12"/>
          </p:nvPr>
        </p:nvSpPr>
        <p:spPr/>
        <p:txBody>
          <a:bodyPr/>
          <a:lstStyle/>
          <a:p>
            <a:fld id="{EE422D91-C28E-4462-962A-EE4FD1785A07}" type="slidenum">
              <a:rPr lang="en-GB" smtClean="0"/>
              <a:t>‹#›</a:t>
            </a:fld>
            <a:endParaRPr lang="en-GB"/>
          </a:p>
        </p:txBody>
      </p:sp>
    </p:spTree>
    <p:extLst>
      <p:ext uri="{BB962C8B-B14F-4D97-AF65-F5344CB8AC3E}">
        <p14:creationId xmlns:p14="http://schemas.microsoft.com/office/powerpoint/2010/main" val="24666007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9AEB15-A9B8-48A8-0D35-D9D7AA43C945}"/>
              </a:ext>
            </a:extLst>
          </p:cNvPr>
          <p:cNvSpPr>
            <a:spLocks noGrp="1"/>
          </p:cNvSpPr>
          <p:nvPr>
            <p:ph type="title"/>
          </p:nvPr>
        </p:nvSpPr>
        <p:spPr>
          <a:xfrm>
            <a:off x="839788" y="365125"/>
            <a:ext cx="10515600" cy="1325563"/>
          </a:xfrm>
        </p:spPr>
        <p:txBody>
          <a:bodyPr/>
          <a:lstStyle/>
          <a:p>
            <a:r>
              <a:rPr lang="en-GB"/>
              <a:t>Click to edit Master title style</a:t>
            </a:r>
            <a:endParaRPr lang="en-US"/>
          </a:p>
        </p:txBody>
      </p:sp>
      <p:sp>
        <p:nvSpPr>
          <p:cNvPr id="3" name="Text Placeholder 2">
            <a:extLst>
              <a:ext uri="{FF2B5EF4-FFF2-40B4-BE49-F238E27FC236}">
                <a16:creationId xmlns:a16="http://schemas.microsoft.com/office/drawing/2014/main" id="{29443E36-98E1-6DC2-D539-3AABC6E469DD}"/>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420E9F04-E147-9DDD-6489-E87E24E0ACCE}"/>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a:extLst>
              <a:ext uri="{FF2B5EF4-FFF2-40B4-BE49-F238E27FC236}">
                <a16:creationId xmlns:a16="http://schemas.microsoft.com/office/drawing/2014/main" id="{BC3D81D2-2023-C8C2-E20E-B0B7D1D37600}"/>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705363EE-3F7A-D7A5-475F-D540C46FEB7A}"/>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a:extLst>
              <a:ext uri="{FF2B5EF4-FFF2-40B4-BE49-F238E27FC236}">
                <a16:creationId xmlns:a16="http://schemas.microsoft.com/office/drawing/2014/main" id="{B7855521-3E19-D373-8D7E-743422893241}"/>
              </a:ext>
            </a:extLst>
          </p:cNvPr>
          <p:cNvSpPr>
            <a:spLocks noGrp="1"/>
          </p:cNvSpPr>
          <p:nvPr>
            <p:ph type="dt" sz="half" idx="10"/>
          </p:nvPr>
        </p:nvSpPr>
        <p:spPr/>
        <p:txBody>
          <a:bodyPr/>
          <a:lstStyle/>
          <a:p>
            <a:fld id="{0C5998CB-538F-45AF-896C-2191D41163B7}" type="datetimeFigureOut">
              <a:rPr lang="en-GB" smtClean="0"/>
              <a:t>02/06/2026</a:t>
            </a:fld>
            <a:endParaRPr lang="en-GB"/>
          </a:p>
        </p:txBody>
      </p:sp>
      <p:sp>
        <p:nvSpPr>
          <p:cNvPr id="8" name="Footer Placeholder 7">
            <a:extLst>
              <a:ext uri="{FF2B5EF4-FFF2-40B4-BE49-F238E27FC236}">
                <a16:creationId xmlns:a16="http://schemas.microsoft.com/office/drawing/2014/main" id="{46D5D661-53C0-1F4A-90FE-6AE2D02CEE7B}"/>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7732C991-7223-03E1-3D1B-739BCB4391BF}"/>
              </a:ext>
            </a:extLst>
          </p:cNvPr>
          <p:cNvSpPr>
            <a:spLocks noGrp="1"/>
          </p:cNvSpPr>
          <p:nvPr>
            <p:ph type="sldNum" sz="quarter" idx="12"/>
          </p:nvPr>
        </p:nvSpPr>
        <p:spPr/>
        <p:txBody>
          <a:bodyPr/>
          <a:lstStyle/>
          <a:p>
            <a:fld id="{EE422D91-C28E-4462-962A-EE4FD1785A07}" type="slidenum">
              <a:rPr lang="en-GB" smtClean="0"/>
              <a:t>‹#›</a:t>
            </a:fld>
            <a:endParaRPr lang="en-GB"/>
          </a:p>
        </p:txBody>
      </p:sp>
    </p:spTree>
    <p:extLst>
      <p:ext uri="{BB962C8B-B14F-4D97-AF65-F5344CB8AC3E}">
        <p14:creationId xmlns:p14="http://schemas.microsoft.com/office/powerpoint/2010/main" val="163690009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9CA1C5-0EC1-89D1-F524-8EA64284CAE8}"/>
              </a:ext>
            </a:extLst>
          </p:cNvPr>
          <p:cNvSpPr>
            <a:spLocks noGrp="1"/>
          </p:cNvSpPr>
          <p:nvPr>
            <p:ph type="title"/>
          </p:nvPr>
        </p:nvSpPr>
        <p:spPr/>
        <p:txBody>
          <a:bodyPr/>
          <a:lstStyle/>
          <a:p>
            <a:r>
              <a:rPr lang="en-GB"/>
              <a:t>Click to edit Master title style</a:t>
            </a:r>
            <a:endParaRPr lang="en-US"/>
          </a:p>
        </p:txBody>
      </p:sp>
      <p:sp>
        <p:nvSpPr>
          <p:cNvPr id="3" name="Date Placeholder 2">
            <a:extLst>
              <a:ext uri="{FF2B5EF4-FFF2-40B4-BE49-F238E27FC236}">
                <a16:creationId xmlns:a16="http://schemas.microsoft.com/office/drawing/2014/main" id="{8210C33E-4C56-61CA-CAA0-4A10040D1208}"/>
              </a:ext>
            </a:extLst>
          </p:cNvPr>
          <p:cNvSpPr>
            <a:spLocks noGrp="1"/>
          </p:cNvSpPr>
          <p:nvPr>
            <p:ph type="dt" sz="half" idx="10"/>
          </p:nvPr>
        </p:nvSpPr>
        <p:spPr/>
        <p:txBody>
          <a:bodyPr/>
          <a:lstStyle/>
          <a:p>
            <a:fld id="{0C5998CB-538F-45AF-896C-2191D41163B7}" type="datetimeFigureOut">
              <a:rPr lang="en-GB" smtClean="0"/>
              <a:t>02/06/2026</a:t>
            </a:fld>
            <a:endParaRPr lang="en-GB"/>
          </a:p>
        </p:txBody>
      </p:sp>
      <p:sp>
        <p:nvSpPr>
          <p:cNvPr id="4" name="Footer Placeholder 3">
            <a:extLst>
              <a:ext uri="{FF2B5EF4-FFF2-40B4-BE49-F238E27FC236}">
                <a16:creationId xmlns:a16="http://schemas.microsoft.com/office/drawing/2014/main" id="{B30B541E-92EE-03C3-CA06-BA7C4F5559DA}"/>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90E54D2F-6D2F-44B0-C215-31B75CB35C7A}"/>
              </a:ext>
            </a:extLst>
          </p:cNvPr>
          <p:cNvSpPr>
            <a:spLocks noGrp="1"/>
          </p:cNvSpPr>
          <p:nvPr>
            <p:ph type="sldNum" sz="quarter" idx="12"/>
          </p:nvPr>
        </p:nvSpPr>
        <p:spPr/>
        <p:txBody>
          <a:bodyPr/>
          <a:lstStyle/>
          <a:p>
            <a:fld id="{EE422D91-C28E-4462-962A-EE4FD1785A07}" type="slidenum">
              <a:rPr lang="en-GB" smtClean="0"/>
              <a:t>‹#›</a:t>
            </a:fld>
            <a:endParaRPr lang="en-GB"/>
          </a:p>
        </p:txBody>
      </p:sp>
    </p:spTree>
    <p:extLst>
      <p:ext uri="{BB962C8B-B14F-4D97-AF65-F5344CB8AC3E}">
        <p14:creationId xmlns:p14="http://schemas.microsoft.com/office/powerpoint/2010/main" val="161506480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05A6B351-E72A-0170-4DEF-BAC8DAA367DA}"/>
              </a:ext>
            </a:extLst>
          </p:cNvPr>
          <p:cNvSpPr>
            <a:spLocks noGrp="1"/>
          </p:cNvSpPr>
          <p:nvPr>
            <p:ph type="dt" sz="half" idx="10"/>
          </p:nvPr>
        </p:nvSpPr>
        <p:spPr/>
        <p:txBody>
          <a:bodyPr/>
          <a:lstStyle/>
          <a:p>
            <a:fld id="{0C5998CB-538F-45AF-896C-2191D41163B7}" type="datetimeFigureOut">
              <a:rPr lang="en-GB" smtClean="0"/>
              <a:t>02/06/2026</a:t>
            </a:fld>
            <a:endParaRPr lang="en-GB"/>
          </a:p>
        </p:txBody>
      </p:sp>
      <p:sp>
        <p:nvSpPr>
          <p:cNvPr id="3" name="Footer Placeholder 2">
            <a:extLst>
              <a:ext uri="{FF2B5EF4-FFF2-40B4-BE49-F238E27FC236}">
                <a16:creationId xmlns:a16="http://schemas.microsoft.com/office/drawing/2014/main" id="{2BFEF6A1-8EC1-34A6-50A9-97AC18D1CF79}"/>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053816CB-F14B-4F39-B18C-C8803C7DF2D2}"/>
              </a:ext>
            </a:extLst>
          </p:cNvPr>
          <p:cNvSpPr>
            <a:spLocks noGrp="1"/>
          </p:cNvSpPr>
          <p:nvPr>
            <p:ph type="sldNum" sz="quarter" idx="12"/>
          </p:nvPr>
        </p:nvSpPr>
        <p:spPr/>
        <p:txBody>
          <a:bodyPr/>
          <a:lstStyle/>
          <a:p>
            <a:fld id="{EE422D91-C28E-4462-962A-EE4FD1785A07}" type="slidenum">
              <a:rPr lang="en-GB" smtClean="0"/>
              <a:t>‹#›</a:t>
            </a:fld>
            <a:endParaRPr lang="en-GB"/>
          </a:p>
        </p:txBody>
      </p:sp>
    </p:spTree>
    <p:extLst>
      <p:ext uri="{BB962C8B-B14F-4D97-AF65-F5344CB8AC3E}">
        <p14:creationId xmlns:p14="http://schemas.microsoft.com/office/powerpoint/2010/main" val="114745598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0E9BF1-445C-33E5-F7D9-EBA5A28D8C4B}"/>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Content Placeholder 2">
            <a:extLst>
              <a:ext uri="{FF2B5EF4-FFF2-40B4-BE49-F238E27FC236}">
                <a16:creationId xmlns:a16="http://schemas.microsoft.com/office/drawing/2014/main" id="{B9E13FD2-FFDB-9F06-24E1-BC5484FAF490}"/>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a:extLst>
              <a:ext uri="{FF2B5EF4-FFF2-40B4-BE49-F238E27FC236}">
                <a16:creationId xmlns:a16="http://schemas.microsoft.com/office/drawing/2014/main" id="{7514CEF8-CE8C-D6D5-6507-4C691F615ED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3274B731-11F6-31A6-8B75-05C7F04DA437}"/>
              </a:ext>
            </a:extLst>
          </p:cNvPr>
          <p:cNvSpPr>
            <a:spLocks noGrp="1"/>
          </p:cNvSpPr>
          <p:nvPr>
            <p:ph type="dt" sz="half" idx="10"/>
          </p:nvPr>
        </p:nvSpPr>
        <p:spPr/>
        <p:txBody>
          <a:bodyPr/>
          <a:lstStyle/>
          <a:p>
            <a:fld id="{0C5998CB-538F-45AF-896C-2191D41163B7}" type="datetimeFigureOut">
              <a:rPr lang="en-GB" smtClean="0"/>
              <a:t>02/06/2026</a:t>
            </a:fld>
            <a:endParaRPr lang="en-GB"/>
          </a:p>
        </p:txBody>
      </p:sp>
      <p:sp>
        <p:nvSpPr>
          <p:cNvPr id="6" name="Footer Placeholder 5">
            <a:extLst>
              <a:ext uri="{FF2B5EF4-FFF2-40B4-BE49-F238E27FC236}">
                <a16:creationId xmlns:a16="http://schemas.microsoft.com/office/drawing/2014/main" id="{B836ED11-FF93-319E-44DE-2D061F372B32}"/>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98E4A005-078C-C4AF-F95F-D6EFA4D6C30B}"/>
              </a:ext>
            </a:extLst>
          </p:cNvPr>
          <p:cNvSpPr>
            <a:spLocks noGrp="1"/>
          </p:cNvSpPr>
          <p:nvPr>
            <p:ph type="sldNum" sz="quarter" idx="12"/>
          </p:nvPr>
        </p:nvSpPr>
        <p:spPr/>
        <p:txBody>
          <a:bodyPr/>
          <a:lstStyle/>
          <a:p>
            <a:fld id="{EE422D91-C28E-4462-962A-EE4FD1785A07}" type="slidenum">
              <a:rPr lang="en-GB" smtClean="0"/>
              <a:t>‹#›</a:t>
            </a:fld>
            <a:endParaRPr lang="en-GB"/>
          </a:p>
        </p:txBody>
      </p:sp>
    </p:spTree>
    <p:extLst>
      <p:ext uri="{BB962C8B-B14F-4D97-AF65-F5344CB8AC3E}">
        <p14:creationId xmlns:p14="http://schemas.microsoft.com/office/powerpoint/2010/main" val="283552963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06F8D4-8980-423A-B039-5F69556608C8}"/>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Picture Placeholder 2">
            <a:extLst>
              <a:ext uri="{FF2B5EF4-FFF2-40B4-BE49-F238E27FC236}">
                <a16:creationId xmlns:a16="http://schemas.microsoft.com/office/drawing/2014/main" id="{EB625822-B7E7-3F48-003F-6A32A9F0A0CE}"/>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F746C1A2-068A-2365-6AC8-DC5F9896D23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733C1605-2A21-28DE-5373-D0B754DBCC77}"/>
              </a:ext>
            </a:extLst>
          </p:cNvPr>
          <p:cNvSpPr>
            <a:spLocks noGrp="1"/>
          </p:cNvSpPr>
          <p:nvPr>
            <p:ph type="dt" sz="half" idx="10"/>
          </p:nvPr>
        </p:nvSpPr>
        <p:spPr/>
        <p:txBody>
          <a:bodyPr/>
          <a:lstStyle/>
          <a:p>
            <a:fld id="{0C5998CB-538F-45AF-896C-2191D41163B7}" type="datetimeFigureOut">
              <a:rPr lang="en-GB" smtClean="0"/>
              <a:t>02/06/2026</a:t>
            </a:fld>
            <a:endParaRPr lang="en-GB"/>
          </a:p>
        </p:txBody>
      </p:sp>
      <p:sp>
        <p:nvSpPr>
          <p:cNvPr id="6" name="Footer Placeholder 5">
            <a:extLst>
              <a:ext uri="{FF2B5EF4-FFF2-40B4-BE49-F238E27FC236}">
                <a16:creationId xmlns:a16="http://schemas.microsoft.com/office/drawing/2014/main" id="{BA24B8B2-EE96-EDAA-15F6-27A40F45B2E7}"/>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FC0A3D78-2221-4C09-6482-CB1B6869E838}"/>
              </a:ext>
            </a:extLst>
          </p:cNvPr>
          <p:cNvSpPr>
            <a:spLocks noGrp="1"/>
          </p:cNvSpPr>
          <p:nvPr>
            <p:ph type="sldNum" sz="quarter" idx="12"/>
          </p:nvPr>
        </p:nvSpPr>
        <p:spPr/>
        <p:txBody>
          <a:bodyPr/>
          <a:lstStyle/>
          <a:p>
            <a:fld id="{EE422D91-C28E-4462-962A-EE4FD1785A07}" type="slidenum">
              <a:rPr lang="en-GB" smtClean="0"/>
              <a:t>‹#›</a:t>
            </a:fld>
            <a:endParaRPr lang="en-GB"/>
          </a:p>
        </p:txBody>
      </p:sp>
    </p:spTree>
    <p:extLst>
      <p:ext uri="{BB962C8B-B14F-4D97-AF65-F5344CB8AC3E}">
        <p14:creationId xmlns:p14="http://schemas.microsoft.com/office/powerpoint/2010/main" val="205245402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D2548CA-F16D-53EA-A4AE-BAD16E768723}"/>
              </a:ext>
            </a:extLst>
          </p:cNvPr>
          <p:cNvSpPr>
            <a:spLocks noGrp="1"/>
          </p:cNvSpPr>
          <p:nvPr>
            <p:ph type="title"/>
          </p:nvPr>
        </p:nvSpPr>
        <p:spPr/>
        <p:txBody>
          <a:bodyPr/>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95AD33FB-F1E8-71C7-29A4-01BC83352888}"/>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776F6B97-F89D-051E-6898-932114BB4B42}"/>
              </a:ext>
            </a:extLst>
          </p:cNvPr>
          <p:cNvSpPr>
            <a:spLocks noGrp="1"/>
          </p:cNvSpPr>
          <p:nvPr>
            <p:ph type="dt" sz="half" idx="10"/>
          </p:nvPr>
        </p:nvSpPr>
        <p:spPr/>
        <p:txBody>
          <a:bodyPr/>
          <a:lstStyle/>
          <a:p>
            <a:fld id="{0C5998CB-538F-45AF-896C-2191D41163B7}" type="datetimeFigureOut">
              <a:rPr lang="en-GB" smtClean="0"/>
              <a:t>02/06/2026</a:t>
            </a:fld>
            <a:endParaRPr lang="en-GB"/>
          </a:p>
        </p:txBody>
      </p:sp>
      <p:sp>
        <p:nvSpPr>
          <p:cNvPr id="5" name="Footer Placeholder 4">
            <a:extLst>
              <a:ext uri="{FF2B5EF4-FFF2-40B4-BE49-F238E27FC236}">
                <a16:creationId xmlns:a16="http://schemas.microsoft.com/office/drawing/2014/main" id="{1E129DB5-91E7-BCA5-96C9-BDA8FA41483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6D4CA40-CE77-1AC5-EC38-173A1EC54DB0}"/>
              </a:ext>
            </a:extLst>
          </p:cNvPr>
          <p:cNvSpPr>
            <a:spLocks noGrp="1"/>
          </p:cNvSpPr>
          <p:nvPr>
            <p:ph type="sldNum" sz="quarter" idx="12"/>
          </p:nvPr>
        </p:nvSpPr>
        <p:spPr/>
        <p:txBody>
          <a:bodyPr/>
          <a:lstStyle/>
          <a:p>
            <a:fld id="{EE422D91-C28E-4462-962A-EE4FD1785A07}" type="slidenum">
              <a:rPr lang="en-GB" smtClean="0"/>
              <a:t>‹#›</a:t>
            </a:fld>
            <a:endParaRPr lang="en-GB"/>
          </a:p>
        </p:txBody>
      </p:sp>
    </p:spTree>
    <p:extLst>
      <p:ext uri="{BB962C8B-B14F-4D97-AF65-F5344CB8AC3E}">
        <p14:creationId xmlns:p14="http://schemas.microsoft.com/office/powerpoint/2010/main" val="125069433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95673444-11C2-C161-CDE8-39D091315AD7}"/>
              </a:ext>
            </a:extLst>
          </p:cNvPr>
          <p:cNvSpPr>
            <a:spLocks noGrp="1"/>
          </p:cNvSpPr>
          <p:nvPr>
            <p:ph type="title" orient="vert"/>
          </p:nvPr>
        </p:nvSpPr>
        <p:spPr>
          <a:xfrm>
            <a:off x="8724900" y="365125"/>
            <a:ext cx="2628900" cy="5811838"/>
          </a:xfrm>
        </p:spPr>
        <p:txBody>
          <a:bodyPr vert="eaVert"/>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511BC1E0-58BD-D580-59E5-82D9BD5F16DF}"/>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F438C979-1962-0FF4-2BD5-CCAACC77312C}"/>
              </a:ext>
            </a:extLst>
          </p:cNvPr>
          <p:cNvSpPr>
            <a:spLocks noGrp="1"/>
          </p:cNvSpPr>
          <p:nvPr>
            <p:ph type="dt" sz="half" idx="10"/>
          </p:nvPr>
        </p:nvSpPr>
        <p:spPr/>
        <p:txBody>
          <a:bodyPr/>
          <a:lstStyle/>
          <a:p>
            <a:fld id="{0C5998CB-538F-45AF-896C-2191D41163B7}" type="datetimeFigureOut">
              <a:rPr lang="en-GB" smtClean="0"/>
              <a:t>02/06/2026</a:t>
            </a:fld>
            <a:endParaRPr lang="en-GB"/>
          </a:p>
        </p:txBody>
      </p:sp>
      <p:sp>
        <p:nvSpPr>
          <p:cNvPr id="5" name="Footer Placeholder 4">
            <a:extLst>
              <a:ext uri="{FF2B5EF4-FFF2-40B4-BE49-F238E27FC236}">
                <a16:creationId xmlns:a16="http://schemas.microsoft.com/office/drawing/2014/main" id="{39A90358-6077-27EF-59AE-EF873C79EDD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B12B5F7-6CCB-A0B5-ABBE-F76C344348F3}"/>
              </a:ext>
            </a:extLst>
          </p:cNvPr>
          <p:cNvSpPr>
            <a:spLocks noGrp="1"/>
          </p:cNvSpPr>
          <p:nvPr>
            <p:ph type="sldNum" sz="quarter" idx="12"/>
          </p:nvPr>
        </p:nvSpPr>
        <p:spPr/>
        <p:txBody>
          <a:bodyPr/>
          <a:lstStyle/>
          <a:p>
            <a:fld id="{EE422D91-C28E-4462-962A-EE4FD1785A07}" type="slidenum">
              <a:rPr lang="en-GB" smtClean="0"/>
              <a:t>‹#›</a:t>
            </a:fld>
            <a:endParaRPr lang="en-GB"/>
          </a:p>
        </p:txBody>
      </p:sp>
    </p:spTree>
    <p:extLst>
      <p:ext uri="{BB962C8B-B14F-4D97-AF65-F5344CB8AC3E}">
        <p14:creationId xmlns:p14="http://schemas.microsoft.com/office/powerpoint/2010/main" val="86654604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logo mono_image bckgrnd 2">
    <p:spTree>
      <p:nvGrpSpPr>
        <p:cNvPr id="1" name=""/>
        <p:cNvGrpSpPr/>
        <p:nvPr/>
      </p:nvGrpSpPr>
      <p:grpSpPr>
        <a:xfrm>
          <a:off x="0" y="0"/>
          <a:ext cx="0" cy="0"/>
          <a:chOff x="0" y="0"/>
          <a:chExt cx="0" cy="0"/>
        </a:xfrm>
      </p:grpSpPr>
      <p:sp>
        <p:nvSpPr>
          <p:cNvPr id="4" name="Picture Placeholder 5">
            <a:extLst>
              <a:ext uri="{FF2B5EF4-FFF2-40B4-BE49-F238E27FC236}">
                <a16:creationId xmlns:a16="http://schemas.microsoft.com/office/drawing/2014/main" id="{FE220BDD-125F-5949-A76F-2CBFD2ED60DB}"/>
              </a:ext>
            </a:extLst>
          </p:cNvPr>
          <p:cNvSpPr>
            <a:spLocks noGrp="1"/>
          </p:cNvSpPr>
          <p:nvPr>
            <p:ph type="pic" sz="quarter" idx="11"/>
          </p:nvPr>
        </p:nvSpPr>
        <p:spPr>
          <a:xfrm>
            <a:off x="0" y="0"/>
            <a:ext cx="12192000" cy="6858000"/>
          </a:xfrm>
          <a:prstGeom prst="rect">
            <a:avLst/>
          </a:prstGeom>
        </p:spPr>
        <p:txBody>
          <a:bodyPr/>
          <a:lstStyle/>
          <a:p>
            <a:endParaRPr lang="en-US" dirty="0"/>
          </a:p>
        </p:txBody>
      </p:sp>
      <p:pic>
        <p:nvPicPr>
          <p:cNvPr id="3" name="Picture 2" descr="A picture containing screenshot, white, design&#10;&#10;Description automatically generated">
            <a:extLst>
              <a:ext uri="{FF2B5EF4-FFF2-40B4-BE49-F238E27FC236}">
                <a16:creationId xmlns:a16="http://schemas.microsoft.com/office/drawing/2014/main" id="{D2E35789-51F7-6CD7-8884-F852CB36CD1F}"/>
              </a:ext>
            </a:extLst>
          </p:cNvPr>
          <p:cNvPicPr>
            <a:picLocks noChangeAspect="1"/>
          </p:cNvPicPr>
          <p:nvPr userDrawn="1"/>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298656883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34074D05-54DB-E9E7-8C13-F9C15ADD5735}"/>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D6882317-0722-1880-0882-B24F2B143B2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5B031260-873D-6BD6-750B-564ED516277C}"/>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0C5998CB-538F-45AF-896C-2191D41163B7}" type="datetimeFigureOut">
              <a:rPr lang="en-GB" smtClean="0"/>
              <a:t>02/06/2026</a:t>
            </a:fld>
            <a:endParaRPr lang="en-GB"/>
          </a:p>
        </p:txBody>
      </p:sp>
      <p:sp>
        <p:nvSpPr>
          <p:cNvPr id="5" name="Footer Placeholder 4">
            <a:extLst>
              <a:ext uri="{FF2B5EF4-FFF2-40B4-BE49-F238E27FC236}">
                <a16:creationId xmlns:a16="http://schemas.microsoft.com/office/drawing/2014/main" id="{9CC46352-572E-965C-EBF0-5673A53D3265}"/>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a:extLst>
              <a:ext uri="{FF2B5EF4-FFF2-40B4-BE49-F238E27FC236}">
                <a16:creationId xmlns:a16="http://schemas.microsoft.com/office/drawing/2014/main" id="{FF4505C7-7141-41CE-6421-D52DB471A891}"/>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EE422D91-C28E-4462-962A-EE4FD1785A07}" type="slidenum">
              <a:rPr lang="en-GB" smtClean="0"/>
              <a:t>‹#›</a:t>
            </a:fld>
            <a:endParaRPr lang="en-GB"/>
          </a:p>
        </p:txBody>
      </p:sp>
    </p:spTree>
    <p:extLst>
      <p:ext uri="{BB962C8B-B14F-4D97-AF65-F5344CB8AC3E}">
        <p14:creationId xmlns:p14="http://schemas.microsoft.com/office/powerpoint/2010/main" val="3792964935"/>
      </p:ext>
    </p:extLst>
  </p:cSld>
  <p:clrMap bg1="lt1" tx1="dk1" bg2="lt2" tx2="dk2" accent1="accent1" accent2="accent2" accent3="accent3" accent4="accent4" accent5="accent5" accent6="accent6" hlink="hlink" folHlink="folHlink"/>
  <p:sldLayoutIdLst>
    <p:sldLayoutId id="2147483662" r:id="rId1"/>
    <p:sldLayoutId id="2147483663" r:id="rId2"/>
    <p:sldLayoutId id="2147483664" r:id="rId3"/>
    <p:sldLayoutId id="2147483665" r:id="rId4"/>
    <p:sldLayoutId id="2147483666" r:id="rId5"/>
    <p:sldLayoutId id="2147483667" r:id="rId6"/>
    <p:sldLayoutId id="2147483668" r:id="rId7"/>
    <p:sldLayoutId id="2147483669" r:id="rId8"/>
    <p:sldLayoutId id="2147483670" r:id="rId9"/>
    <p:sldLayoutId id="2147483671" r:id="rId10"/>
    <p:sldLayoutId id="2147483672" r:id="rId11"/>
    <p:sldLayoutId id="2147483673"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png"/><Relationship Id="rId1" Type="http://schemas.openxmlformats.org/officeDocument/2006/relationships/slideLayout" Target="../slideLayouts/slideLayout2.xml"/><Relationship Id="rId4" Type="http://schemas.openxmlformats.org/officeDocument/2006/relationships/image" Target="../media/image4.jpeg"/></Relationships>
</file>

<file path=ppt/slides/_rels/slide4.xml.rels><?xml version="1.0" encoding="UTF-8" standalone="yes"?>
<Relationships xmlns="http://schemas.openxmlformats.org/package/2006/relationships"><Relationship Id="rId3" Type="http://schemas.openxmlformats.org/officeDocument/2006/relationships/image" Target="../media/image6.jpeg"/><Relationship Id="rId7" Type="http://schemas.openxmlformats.org/officeDocument/2006/relationships/image" Target="../media/image10.jpeg"/><Relationship Id="rId2" Type="http://schemas.openxmlformats.org/officeDocument/2006/relationships/image" Target="../media/image5.jpeg"/><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jpeg"/><Relationship Id="rId4" Type="http://schemas.openxmlformats.org/officeDocument/2006/relationships/image" Target="../media/image7.jpeg"/></Relationships>
</file>

<file path=ppt/slides/_rels/slide5.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8" Type="http://schemas.openxmlformats.org/officeDocument/2006/relationships/hyperlink" Target="https://www.cipd.org/uk/knowledge/factsheets/flexible-working-factsheet/" TargetMode="External"/><Relationship Id="rId3" Type="http://schemas.openxmlformats.org/officeDocument/2006/relationships/hyperlink" Target="https://www.mindtools.com/a3mi00v/cause-and-effect-analysis" TargetMode="External"/><Relationship Id="rId7" Type="http://schemas.openxmlformats.org/officeDocument/2006/relationships/hyperlink" Target="https://www.gov.uk/introduction-to-business-rates" TargetMode="External"/><Relationship Id="rId2" Type="http://schemas.openxmlformats.org/officeDocument/2006/relationships/hyperlink" Target="https://asq.org/quality-resources/fishbone" TargetMode="External"/><Relationship Id="rId1" Type="http://schemas.openxmlformats.org/officeDocument/2006/relationships/slideLayout" Target="../slideLayouts/slideLayout2.xml"/><Relationship Id="rId6" Type="http://schemas.openxmlformats.org/officeDocument/2006/relationships/hyperlink" Target="https://www.food.gov.uk/business-guidance" TargetMode="External"/><Relationship Id="rId5" Type="http://schemas.openxmlformats.org/officeDocument/2006/relationships/hyperlink" Target="https://www.ons.gov.uk/employmentandlabourmarket/peopleinwork/employmentandemployeetypes" TargetMode="External"/><Relationship Id="rId10" Type="http://schemas.openxmlformats.org/officeDocument/2006/relationships/hyperlink" Target="https://www.cipd.org/uk/knowledge/factsheets/business-environment-factsheet/" TargetMode="External"/><Relationship Id="rId4" Type="http://schemas.openxmlformats.org/officeDocument/2006/relationships/hyperlink" Target="https://www.gov.uk/government/publications/uk-food-security-report-2024" TargetMode="External"/><Relationship Id="rId9" Type="http://schemas.openxmlformats.org/officeDocument/2006/relationships/hyperlink" Target="https://blog.oxfordcollegeofmarketing.com/2016/06/30/pestel-analysis/" TargetMode="External"/></Relationships>
</file>

<file path=ppt/slides/_rels/slide11.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0275301B-F9FE-639C-99FA-5A78A9B0F8AC}"/>
              </a:ext>
            </a:extLst>
          </p:cNvPr>
          <p:cNvSpPr txBox="1"/>
          <p:nvPr/>
        </p:nvSpPr>
        <p:spPr>
          <a:xfrm>
            <a:off x="708804" y="862642"/>
            <a:ext cx="10774392" cy="4647426"/>
          </a:xfrm>
          <a:prstGeom prst="rect">
            <a:avLst/>
          </a:prstGeom>
          <a:noFill/>
        </p:spPr>
        <p:txBody>
          <a:bodyPr wrap="square" rtlCol="0">
            <a:spAutoFit/>
          </a:bodyPr>
          <a:lstStyle/>
          <a:p>
            <a:r>
              <a:rPr lang="en-GB" sz="3200" b="1" dirty="0">
                <a:latin typeface="Arial" panose="020B0604020202020204" pitchFamily="34" charset="0"/>
                <a:cs typeface="Arial" panose="020B0604020202020204" pitchFamily="34" charset="0"/>
              </a:rPr>
              <a:t>Student Name:	Roshane Gordon </a:t>
            </a:r>
            <a:endParaRPr lang="en-GB" sz="1600" dirty="0">
              <a:latin typeface="Arial" panose="020B0604020202020204" pitchFamily="34" charset="0"/>
              <a:cs typeface="Arial" panose="020B0604020202020204" pitchFamily="34" charset="0"/>
            </a:endParaRPr>
          </a:p>
          <a:p>
            <a:r>
              <a:rPr lang="en-GB" sz="3200" b="1" dirty="0">
                <a:latin typeface="Arial" panose="020B0604020202020204" pitchFamily="34" charset="0"/>
                <a:cs typeface="Arial" panose="020B0604020202020204" pitchFamily="34" charset="0"/>
              </a:rPr>
              <a:t>Student ID:		2505631</a:t>
            </a:r>
            <a:endParaRPr lang="en-GB" sz="3200" dirty="0">
              <a:latin typeface="Arial" panose="020B0604020202020204" pitchFamily="34" charset="0"/>
              <a:cs typeface="Arial" panose="020B0604020202020204" pitchFamily="34" charset="0"/>
            </a:endParaRPr>
          </a:p>
          <a:p>
            <a:endParaRPr lang="en-GB" sz="1600" dirty="0">
              <a:latin typeface="Arial" panose="020B0604020202020204" pitchFamily="34" charset="0"/>
              <a:cs typeface="Arial" panose="020B0604020202020204" pitchFamily="34" charset="0"/>
            </a:endParaRPr>
          </a:p>
          <a:p>
            <a:r>
              <a:rPr lang="en-GB" sz="3200" b="1" dirty="0">
                <a:latin typeface="Arial" panose="020B0604020202020204" pitchFamily="34" charset="0"/>
                <a:cs typeface="Arial" panose="020B0604020202020204" pitchFamily="34" charset="0"/>
              </a:rPr>
              <a:t>Lecturer’s Name:	</a:t>
            </a:r>
            <a:r>
              <a:rPr lang="en-GB" sz="3200" dirty="0">
                <a:latin typeface="Arial" panose="020B0604020202020204" pitchFamily="34" charset="0"/>
                <a:cs typeface="Arial" panose="020B0604020202020204" pitchFamily="34" charset="0"/>
              </a:rPr>
              <a:t>XXXX</a:t>
            </a:r>
            <a:r>
              <a:rPr lang="en-GB" sz="3200" b="1" dirty="0">
                <a:latin typeface="Arial" panose="020B0604020202020204" pitchFamily="34" charset="0"/>
                <a:cs typeface="Arial" panose="020B0604020202020204" pitchFamily="34" charset="0"/>
              </a:rPr>
              <a:t> </a:t>
            </a:r>
          </a:p>
          <a:p>
            <a:endParaRPr lang="en-GB" sz="3200" dirty="0">
              <a:latin typeface="Arial" panose="020B0604020202020204" pitchFamily="34" charset="0"/>
              <a:cs typeface="Arial" panose="020B0604020202020204" pitchFamily="34" charset="0"/>
            </a:endParaRPr>
          </a:p>
          <a:p>
            <a:r>
              <a:rPr lang="en-GB" sz="3200" b="1" dirty="0">
                <a:latin typeface="Arial" panose="020B0604020202020204" pitchFamily="34" charset="0"/>
                <a:cs typeface="Arial" panose="020B0604020202020204" pitchFamily="34" charset="0"/>
              </a:rPr>
              <a:t>Module Code: </a:t>
            </a:r>
            <a:r>
              <a:rPr lang="en-GB" sz="2800" b="1" dirty="0">
                <a:latin typeface="Arial" panose="020B0604020202020204" pitchFamily="34" charset="0"/>
                <a:cs typeface="Arial" panose="020B0604020202020204" pitchFamily="34" charset="0"/>
              </a:rPr>
              <a:t>	</a:t>
            </a:r>
            <a:r>
              <a:rPr lang="en-GB" sz="2800" dirty="0">
                <a:latin typeface="Arial" panose="020B0604020202020204" pitchFamily="34" charset="0"/>
                <a:cs typeface="Arial" panose="020B0604020202020204" pitchFamily="34" charset="0"/>
              </a:rPr>
              <a:t>LCLM 4004</a:t>
            </a:r>
          </a:p>
          <a:p>
            <a:endParaRPr lang="en-GB" sz="2800" dirty="0">
              <a:latin typeface="Arial" panose="020B0604020202020204" pitchFamily="34" charset="0"/>
              <a:cs typeface="Arial" panose="020B0604020202020204" pitchFamily="34" charset="0"/>
            </a:endParaRPr>
          </a:p>
          <a:p>
            <a:r>
              <a:rPr lang="en-GB" sz="3200" b="1" dirty="0">
                <a:latin typeface="Arial" panose="020B0604020202020204" pitchFamily="34" charset="0"/>
                <a:cs typeface="Arial" panose="020B0604020202020204" pitchFamily="34" charset="0"/>
              </a:rPr>
              <a:t>Module Name: </a:t>
            </a:r>
            <a:r>
              <a:rPr lang="en-GB" sz="2800" b="1" dirty="0">
                <a:latin typeface="Arial" panose="020B0604020202020204" pitchFamily="34" charset="0"/>
                <a:cs typeface="Arial" panose="020B0604020202020204" pitchFamily="34" charset="0"/>
              </a:rPr>
              <a:t>	</a:t>
            </a:r>
            <a:r>
              <a:rPr lang="en-GB" sz="2800" dirty="0">
                <a:latin typeface="Arial" panose="020B0604020202020204" pitchFamily="34" charset="0"/>
                <a:cs typeface="Arial" panose="020B0604020202020204" pitchFamily="34" charset="0"/>
              </a:rPr>
              <a:t>Problem Solving and Decision-Making</a:t>
            </a:r>
          </a:p>
          <a:p>
            <a:endParaRPr lang="en-GB" sz="2800" dirty="0">
              <a:latin typeface="Arial" panose="020B0604020202020204" pitchFamily="34" charset="0"/>
              <a:cs typeface="Arial" panose="020B0604020202020204" pitchFamily="34" charset="0"/>
            </a:endParaRPr>
          </a:p>
          <a:p>
            <a:r>
              <a:rPr lang="en-GB" sz="3200" b="1" dirty="0">
                <a:latin typeface="Arial" panose="020B0604020202020204" pitchFamily="34" charset="0"/>
                <a:cs typeface="Arial" panose="020B0604020202020204" pitchFamily="34" charset="0"/>
              </a:rPr>
              <a:t>Component 1: </a:t>
            </a:r>
            <a:r>
              <a:rPr lang="en-GB" sz="2800" b="1" dirty="0">
                <a:latin typeface="Arial" panose="020B0604020202020204" pitchFamily="34" charset="0"/>
                <a:cs typeface="Arial" panose="020B0604020202020204" pitchFamily="34" charset="0"/>
              </a:rPr>
              <a:t>	</a:t>
            </a:r>
            <a:r>
              <a:rPr lang="en-GB" sz="2800" dirty="0">
                <a:latin typeface="Arial" panose="020B0604020202020204" pitchFamily="34" charset="0"/>
                <a:cs typeface="Arial" panose="020B0604020202020204" pitchFamily="34" charset="0"/>
              </a:rPr>
              <a:t>Basil’s Bakery</a:t>
            </a:r>
          </a:p>
        </p:txBody>
      </p:sp>
    </p:spTree>
    <p:extLst>
      <p:ext uri="{BB962C8B-B14F-4D97-AF65-F5344CB8AC3E}">
        <p14:creationId xmlns:p14="http://schemas.microsoft.com/office/powerpoint/2010/main" val="702059637"/>
      </p:ext>
    </p:extLst>
  </p:cSld>
  <p:clrMapOvr>
    <a:masterClrMapping/>
  </p:clrMapOvr>
  <p:transition spd="slow">
    <p:wipe/>
  </p:transition>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3AD318CC-E2A8-4E27-9548-A047A78999B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3379A11-1CF0-5125-F775-02C08085203B}"/>
              </a:ext>
            </a:extLst>
          </p:cNvPr>
          <p:cNvSpPr>
            <a:spLocks noGrp="1"/>
          </p:cNvSpPr>
          <p:nvPr>
            <p:ph type="title"/>
          </p:nvPr>
        </p:nvSpPr>
        <p:spPr>
          <a:xfrm>
            <a:off x="645065" y="1463040"/>
            <a:ext cx="3796306" cy="2690949"/>
          </a:xfrm>
        </p:spPr>
        <p:txBody>
          <a:bodyPr anchor="t">
            <a:normAutofit/>
          </a:bodyPr>
          <a:lstStyle/>
          <a:p>
            <a:r>
              <a:rPr lang="en-GB" sz="4800" b="1" u="sng" dirty="0">
                <a:latin typeface="Arial" panose="020B0604020202020204" pitchFamily="34" charset="0"/>
                <a:cs typeface="Arial" panose="020B0604020202020204" pitchFamily="34" charset="0"/>
              </a:rPr>
              <a:t>Introduction </a:t>
            </a:r>
            <a:br>
              <a:rPr lang="en-GB" sz="4800" b="1" dirty="0">
                <a:latin typeface="Arial" panose="020B0604020202020204" pitchFamily="34" charset="0"/>
                <a:cs typeface="Arial" panose="020B0604020202020204" pitchFamily="34" charset="0"/>
              </a:rPr>
            </a:br>
            <a:endParaRPr lang="en-GB" sz="4800" dirty="0">
              <a:latin typeface="Arial" panose="020B0604020202020204" pitchFamily="34" charset="0"/>
              <a:cs typeface="Arial" panose="020B0604020202020204" pitchFamily="34" charset="0"/>
            </a:endParaRPr>
          </a:p>
        </p:txBody>
      </p:sp>
      <p:grpSp>
        <p:nvGrpSpPr>
          <p:cNvPr id="10" name="Group 9">
            <a:extLst>
              <a:ext uri="{FF2B5EF4-FFF2-40B4-BE49-F238E27FC236}">
                <a16:creationId xmlns:a16="http://schemas.microsoft.com/office/drawing/2014/main" id="{B14B560F-9DD7-4302-A60B-EBD3EF59B07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209667" y="4415246"/>
            <a:ext cx="11982332" cy="2087795"/>
            <a:chOff x="143163" y="5763486"/>
            <a:chExt cx="11982332" cy="739555"/>
          </a:xfrm>
        </p:grpSpPr>
        <p:sp>
          <p:nvSpPr>
            <p:cNvPr id="11" name="Rectangle 10">
              <a:extLst>
                <a:ext uri="{FF2B5EF4-FFF2-40B4-BE49-F238E27FC236}">
                  <a16:creationId xmlns:a16="http://schemas.microsoft.com/office/drawing/2014/main" id="{3A9A4357-BD1D-4622-A4FE-766E6AB8DE8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flipV="1">
              <a:off x="357444" y="5763486"/>
              <a:ext cx="11768051" cy="739555"/>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2" name="Straight Connector 11">
              <a:extLst>
                <a:ext uri="{FF2B5EF4-FFF2-40B4-BE49-F238E27FC236}">
                  <a16:creationId xmlns:a16="http://schemas.microsoft.com/office/drawing/2014/main" id="{C21D6966-343E-49AC-A026-D2497E0C3CA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flipH="1">
              <a:off x="143163" y="5763486"/>
              <a:ext cx="1" cy="739555"/>
            </a:xfrm>
            <a:prstGeom prst="line">
              <a:avLst/>
            </a:prstGeom>
            <a:ln w="177800">
              <a:solidFill>
                <a:schemeClr val="accent4"/>
              </a:solidFill>
            </a:ln>
          </p:spPr>
          <p:style>
            <a:lnRef idx="1">
              <a:schemeClr val="accent1"/>
            </a:lnRef>
            <a:fillRef idx="0">
              <a:schemeClr val="accent1"/>
            </a:fillRef>
            <a:effectRef idx="0">
              <a:schemeClr val="accent1"/>
            </a:effectRef>
            <a:fontRef idx="minor">
              <a:schemeClr val="tx1"/>
            </a:fontRef>
          </p:style>
        </p:cxnSp>
      </p:grpSp>
      <p:sp>
        <p:nvSpPr>
          <p:cNvPr id="14" name="Rectangle 13">
            <a:extLst>
              <a:ext uri="{FF2B5EF4-FFF2-40B4-BE49-F238E27FC236}">
                <a16:creationId xmlns:a16="http://schemas.microsoft.com/office/drawing/2014/main" id="{2C1BBA94-3F40-40AA-8BB9-E69E25E537C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33706" y="587829"/>
            <a:ext cx="6505300" cy="5682342"/>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04A3744F-9B08-5DB9-23DC-76B7A65F7E67}"/>
              </a:ext>
            </a:extLst>
          </p:cNvPr>
          <p:cNvSpPr>
            <a:spLocks noGrp="1"/>
          </p:cNvSpPr>
          <p:nvPr>
            <p:ph idx="1"/>
          </p:nvPr>
        </p:nvSpPr>
        <p:spPr>
          <a:xfrm>
            <a:off x="5656218" y="1463039"/>
            <a:ext cx="5542387" cy="4300447"/>
          </a:xfrm>
        </p:spPr>
        <p:txBody>
          <a:bodyPr anchor="t">
            <a:normAutofit/>
          </a:bodyPr>
          <a:lstStyle/>
          <a:p>
            <a:pPr marL="0" indent="0">
              <a:buNone/>
            </a:pPr>
            <a:r>
              <a:rPr lang="en-GB" sz="2200" dirty="0">
                <a:latin typeface="Arial" panose="020B0604020202020204" pitchFamily="34" charset="0"/>
                <a:cs typeface="Arial" panose="020B0604020202020204" pitchFamily="34" charset="0"/>
              </a:rPr>
              <a:t>Good morning, everyone my name is Roshane Gordon and today I will be presenting to you </a:t>
            </a:r>
            <a:r>
              <a:rPr lang="en-GB" sz="2200" b="1" dirty="0">
                <a:latin typeface="Arial" panose="020B0604020202020204" pitchFamily="34" charset="0"/>
                <a:cs typeface="Arial" panose="020B0604020202020204" pitchFamily="34" charset="0"/>
              </a:rPr>
              <a:t>an overview of Basil’s Bakery and the types of issues they face</a:t>
            </a:r>
            <a:r>
              <a:rPr lang="en-GB" sz="2200" dirty="0">
                <a:latin typeface="Arial" panose="020B0604020202020204" pitchFamily="34" charset="0"/>
                <a:cs typeface="Arial" panose="020B0604020202020204" pitchFamily="34" charset="0"/>
              </a:rPr>
              <a:t>, </a:t>
            </a:r>
            <a:r>
              <a:rPr lang="en-GB" sz="2200" b="1" dirty="0">
                <a:latin typeface="Arial" panose="020B0604020202020204" pitchFamily="34" charset="0"/>
                <a:cs typeface="Arial" panose="020B0604020202020204" pitchFamily="34" charset="0"/>
              </a:rPr>
              <a:t>a critique and application of the PESTEL framework</a:t>
            </a:r>
            <a:r>
              <a:rPr lang="en-GB" sz="2200" dirty="0">
                <a:latin typeface="Arial" panose="020B0604020202020204" pitchFamily="34" charset="0"/>
                <a:cs typeface="Arial" panose="020B0604020202020204" pitchFamily="34" charset="0"/>
              </a:rPr>
              <a:t> (providing you with good information). I will also present </a:t>
            </a:r>
            <a:r>
              <a:rPr lang="en-GB" sz="2200" b="1" dirty="0">
                <a:latin typeface="Arial" panose="020B0604020202020204" pitchFamily="34" charset="0"/>
                <a:cs typeface="Arial" panose="020B0604020202020204" pitchFamily="34" charset="0"/>
              </a:rPr>
              <a:t>a critique and application of the Cause-And-Effect model</a:t>
            </a:r>
            <a:r>
              <a:rPr lang="en-GB" sz="2200" dirty="0">
                <a:latin typeface="Arial" panose="020B0604020202020204" pitchFamily="34" charset="0"/>
                <a:cs typeface="Arial" panose="020B0604020202020204" pitchFamily="34" charset="0"/>
              </a:rPr>
              <a:t>. Lastly will be providing a </a:t>
            </a:r>
            <a:r>
              <a:rPr lang="en-GB" sz="2200" b="1" dirty="0">
                <a:latin typeface="Arial" panose="020B0604020202020204" pitchFamily="34" charset="0"/>
                <a:cs typeface="Arial" panose="020B0604020202020204" pitchFamily="34" charset="0"/>
              </a:rPr>
              <a:t>summary of the key findings of Basil’s Bakery</a:t>
            </a:r>
            <a:r>
              <a:rPr lang="en-GB" sz="2200" dirty="0">
                <a:latin typeface="Arial" panose="020B0604020202020204" pitchFamily="34" charset="0"/>
                <a:cs typeface="Arial" panose="020B0604020202020204" pitchFamily="34" charset="0"/>
              </a:rPr>
              <a:t>. </a:t>
            </a:r>
          </a:p>
          <a:p>
            <a:endParaRPr lang="en-GB" sz="2200" dirty="0">
              <a:latin typeface="Arial" panose="020B0604020202020204" pitchFamily="34" charset="0"/>
              <a:cs typeface="Arial" panose="020B0604020202020204" pitchFamily="34" charset="0"/>
            </a:endParaRPr>
          </a:p>
          <a:p>
            <a:endParaRPr lang="en-GB" sz="2200" dirty="0"/>
          </a:p>
          <a:p>
            <a:endParaRPr lang="en-GB" sz="2200" dirty="0"/>
          </a:p>
        </p:txBody>
      </p:sp>
    </p:spTree>
    <p:extLst>
      <p:ext uri="{BB962C8B-B14F-4D97-AF65-F5344CB8AC3E}">
        <p14:creationId xmlns:p14="http://schemas.microsoft.com/office/powerpoint/2010/main" val="3321023050"/>
      </p:ext>
    </p:extLst>
  </p:cSld>
  <p:clrMapOvr>
    <a:masterClrMapping/>
  </p:clrMapOvr>
  <mc:AlternateContent xmlns:mc="http://schemas.openxmlformats.org/markup-compatibility/2006">
    <mc:Choice xmlns:p14="http://schemas.microsoft.com/office/powerpoint/2010/main" Requires="p14">
      <p:transition spd="slow" p14:dur="800">
        <p:circle/>
      </p:transition>
    </mc:Choice>
    <mc:Fallback>
      <p:transition spd="slow">
        <p:circl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292113E-450D-CB08-601E-E45AB99509E7}"/>
              </a:ext>
            </a:extLst>
          </p:cNvPr>
          <p:cNvSpPr>
            <a:spLocks noGrp="1"/>
          </p:cNvSpPr>
          <p:nvPr>
            <p:ph idx="1"/>
          </p:nvPr>
        </p:nvSpPr>
        <p:spPr>
          <a:xfrm>
            <a:off x="491707" y="1733819"/>
            <a:ext cx="5952636" cy="1695181"/>
          </a:xfrm>
        </p:spPr>
        <p:txBody>
          <a:bodyPr>
            <a:normAutofit/>
          </a:bodyPr>
          <a:lstStyle/>
          <a:p>
            <a:pPr marL="0" indent="0">
              <a:buNone/>
            </a:pPr>
            <a:r>
              <a:rPr lang="en-GB" sz="1800" dirty="0">
                <a:cs typeface="Arial" panose="020B0604020202020204" pitchFamily="34" charset="0"/>
              </a:rPr>
              <a:t>Basil’s Bakery is a small bakery owned by Basil and is located, in a shopping retail park. The bakery was established in 2015 and is well known for selling pastries, cakes and bread made from high-quality organic ingredients. </a:t>
            </a:r>
          </a:p>
        </p:txBody>
      </p:sp>
      <p:pic>
        <p:nvPicPr>
          <p:cNvPr id="1026" name="Picture 2" descr="Basil's Bakery | Bath bakery | Bath, UK">
            <a:extLst>
              <a:ext uri="{FF2B5EF4-FFF2-40B4-BE49-F238E27FC236}">
                <a16:creationId xmlns:a16="http://schemas.microsoft.com/office/drawing/2014/main" id="{EE6E07C8-99C1-1B72-C635-701AEB6EB9F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959660" y="451119"/>
            <a:ext cx="3556000" cy="1282700"/>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63F9252B-E2E8-A920-F454-DB6F37F766D2}"/>
              </a:ext>
            </a:extLst>
          </p:cNvPr>
          <p:cNvSpPr txBox="1"/>
          <p:nvPr/>
        </p:nvSpPr>
        <p:spPr>
          <a:xfrm>
            <a:off x="1911367" y="3429000"/>
            <a:ext cx="2764971" cy="584775"/>
          </a:xfrm>
          <a:prstGeom prst="rect">
            <a:avLst/>
          </a:prstGeom>
          <a:noFill/>
        </p:spPr>
        <p:txBody>
          <a:bodyPr wrap="square" rtlCol="0">
            <a:spAutoFit/>
          </a:bodyPr>
          <a:lstStyle/>
          <a:p>
            <a:r>
              <a:rPr lang="en-US" sz="3200" b="1" u="sng" dirty="0"/>
              <a:t>Problems</a:t>
            </a:r>
            <a:r>
              <a:rPr lang="en-US" sz="2400" b="1" u="sng" dirty="0"/>
              <a:t>.</a:t>
            </a:r>
            <a:endParaRPr lang="en-US" sz="2400" b="1" dirty="0"/>
          </a:p>
        </p:txBody>
      </p:sp>
      <p:sp>
        <p:nvSpPr>
          <p:cNvPr id="8" name="TextBox 7">
            <a:extLst>
              <a:ext uri="{FF2B5EF4-FFF2-40B4-BE49-F238E27FC236}">
                <a16:creationId xmlns:a16="http://schemas.microsoft.com/office/drawing/2014/main" id="{CF350EDA-C3E5-BF11-D487-734F9098F89A}"/>
              </a:ext>
            </a:extLst>
          </p:cNvPr>
          <p:cNvSpPr txBox="1"/>
          <p:nvPr/>
        </p:nvSpPr>
        <p:spPr>
          <a:xfrm>
            <a:off x="491706" y="4015729"/>
            <a:ext cx="5604294" cy="923330"/>
          </a:xfrm>
          <a:prstGeom prst="rect">
            <a:avLst/>
          </a:prstGeom>
          <a:noFill/>
        </p:spPr>
        <p:txBody>
          <a:bodyPr wrap="square" rtlCol="0">
            <a:spAutoFit/>
          </a:bodyPr>
          <a:lstStyle/>
          <a:p>
            <a:r>
              <a:rPr lang="en-US" dirty="0"/>
              <a:t>Unfortunately, there are some problems at Basil’s Bakery  which caused the bakery to  have a footfall and a significant decrease towards sale.</a:t>
            </a:r>
          </a:p>
        </p:txBody>
      </p:sp>
      <p:sp>
        <p:nvSpPr>
          <p:cNvPr id="9" name="TextBox 8">
            <a:extLst>
              <a:ext uri="{FF2B5EF4-FFF2-40B4-BE49-F238E27FC236}">
                <a16:creationId xmlns:a16="http://schemas.microsoft.com/office/drawing/2014/main" id="{E55BAD0F-3DA7-0442-22A0-17ACE6CB3ACC}"/>
              </a:ext>
            </a:extLst>
          </p:cNvPr>
          <p:cNvSpPr txBox="1"/>
          <p:nvPr/>
        </p:nvSpPr>
        <p:spPr>
          <a:xfrm>
            <a:off x="491705" y="5124180"/>
            <a:ext cx="5604294" cy="1754326"/>
          </a:xfrm>
          <a:prstGeom prst="rect">
            <a:avLst/>
          </a:prstGeom>
          <a:noFill/>
        </p:spPr>
        <p:txBody>
          <a:bodyPr wrap="square" rtlCol="0">
            <a:spAutoFit/>
          </a:bodyPr>
          <a:lstStyle/>
          <a:p>
            <a:r>
              <a:rPr lang="en-US" dirty="0"/>
              <a:t>These are: </a:t>
            </a:r>
          </a:p>
          <a:p>
            <a:pPr marL="285750" indent="-285750">
              <a:buFontTx/>
              <a:buChar char="-"/>
            </a:pPr>
            <a:r>
              <a:rPr lang="en-US" dirty="0"/>
              <a:t>Organic resources </a:t>
            </a:r>
          </a:p>
          <a:p>
            <a:pPr marL="285750" indent="-285750">
              <a:buFontTx/>
              <a:buChar char="-"/>
            </a:pPr>
            <a:r>
              <a:rPr lang="en-US" dirty="0"/>
              <a:t>No delivery sources </a:t>
            </a:r>
          </a:p>
          <a:p>
            <a:pPr marL="285750" indent="-285750">
              <a:buFontTx/>
              <a:buChar char="-"/>
            </a:pPr>
            <a:r>
              <a:rPr lang="en-US" dirty="0"/>
              <a:t>Some loyal customers lost their jobs </a:t>
            </a:r>
          </a:p>
          <a:p>
            <a:pPr marL="285750" indent="-285750">
              <a:buFontTx/>
              <a:buChar char="-"/>
            </a:pPr>
            <a:r>
              <a:rPr lang="en-US" dirty="0"/>
              <a:t>Fewer people visit the retail the retail park</a:t>
            </a:r>
          </a:p>
          <a:p>
            <a:pPr marL="285750" indent="-285750">
              <a:buFontTx/>
              <a:buChar char="-"/>
            </a:pPr>
            <a:endParaRPr lang="en-US" dirty="0"/>
          </a:p>
        </p:txBody>
      </p:sp>
      <p:pic>
        <p:nvPicPr>
          <p:cNvPr id="1028" name="Picture 4" descr="Basil's Bakery">
            <a:extLst>
              <a:ext uri="{FF2B5EF4-FFF2-40B4-BE49-F238E27FC236}">
                <a16:creationId xmlns:a16="http://schemas.microsoft.com/office/drawing/2014/main" id="{E9E92028-297B-64B1-0AB4-5A718512937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429801" y="3914641"/>
            <a:ext cx="3848100" cy="2844000"/>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BASIL'S BAKERY, Bath - 2026 Reviews ...">
            <a:extLst>
              <a:ext uri="{FF2B5EF4-FFF2-40B4-BE49-F238E27FC236}">
                <a16:creationId xmlns:a16="http://schemas.microsoft.com/office/drawing/2014/main" id="{6ACA279B-171A-6823-6B35-C4641E941951}"/>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852193" y="1520959"/>
            <a:ext cx="3848100" cy="21209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2760849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p15:prstTrans prst="fallOver"/>
      </p:transition>
    </mc:Choice>
    <mc:Fallback>
      <p:transition spd="slow">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DF156AF-6980-9FD1-A09C-4898272CE230}"/>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A4625D9A-89A8-7973-B86A-02BB98C95A4B}"/>
              </a:ext>
            </a:extLst>
          </p:cNvPr>
          <p:cNvSpPr>
            <a:spLocks noGrp="1"/>
          </p:cNvSpPr>
          <p:nvPr>
            <p:ph type="title"/>
          </p:nvPr>
        </p:nvSpPr>
        <p:spPr>
          <a:xfrm>
            <a:off x="506083" y="104833"/>
            <a:ext cx="11179834" cy="1325563"/>
          </a:xfrm>
        </p:spPr>
        <p:txBody>
          <a:bodyPr>
            <a:normAutofit/>
          </a:bodyPr>
          <a:lstStyle/>
          <a:p>
            <a:pPr algn="ctr"/>
            <a:r>
              <a:rPr lang="en-GB" sz="2900" b="1" u="sng" dirty="0">
                <a:latin typeface="Arial" panose="020B0604020202020204" pitchFamily="34" charset="0"/>
                <a:cs typeface="Arial" panose="020B0604020202020204" pitchFamily="34" charset="0"/>
              </a:rPr>
              <a:t>Problems Basil’s Bakery are facing</a:t>
            </a:r>
            <a:endParaRPr lang="en-GB" sz="2900" dirty="0"/>
          </a:p>
        </p:txBody>
      </p:sp>
      <p:sp>
        <p:nvSpPr>
          <p:cNvPr id="8" name="TextBox 7">
            <a:extLst>
              <a:ext uri="{FF2B5EF4-FFF2-40B4-BE49-F238E27FC236}">
                <a16:creationId xmlns:a16="http://schemas.microsoft.com/office/drawing/2014/main" id="{313F650F-896F-2D5D-2FA0-0A9F7D615685}"/>
              </a:ext>
            </a:extLst>
          </p:cNvPr>
          <p:cNvSpPr txBox="1"/>
          <p:nvPr/>
        </p:nvSpPr>
        <p:spPr>
          <a:xfrm>
            <a:off x="6276651" y="3359878"/>
            <a:ext cx="2533651" cy="1200329"/>
          </a:xfrm>
          <a:prstGeom prst="rect">
            <a:avLst/>
          </a:prstGeom>
          <a:solidFill>
            <a:schemeClr val="accent6">
              <a:lumMod val="20000"/>
              <a:lumOff val="80000"/>
            </a:schemeClr>
          </a:solidFill>
        </p:spPr>
        <p:txBody>
          <a:bodyPr wrap="square" rtlCol="0">
            <a:spAutoFit/>
          </a:bodyPr>
          <a:lstStyle/>
          <a:p>
            <a:r>
              <a:rPr lang="en-GB" b="1" dirty="0"/>
              <a:t>Rising utility bills, rent, insurances, and overhead cost. </a:t>
            </a:r>
            <a:endParaRPr lang="en-GB" dirty="0"/>
          </a:p>
          <a:p>
            <a:endParaRPr lang="en-US" dirty="0"/>
          </a:p>
        </p:txBody>
      </p:sp>
      <p:sp>
        <p:nvSpPr>
          <p:cNvPr id="9" name="TextBox 8">
            <a:extLst>
              <a:ext uri="{FF2B5EF4-FFF2-40B4-BE49-F238E27FC236}">
                <a16:creationId xmlns:a16="http://schemas.microsoft.com/office/drawing/2014/main" id="{8AD4AC4C-26FD-73CF-78E1-6E50BD606879}"/>
              </a:ext>
            </a:extLst>
          </p:cNvPr>
          <p:cNvSpPr txBox="1"/>
          <p:nvPr/>
        </p:nvSpPr>
        <p:spPr>
          <a:xfrm>
            <a:off x="501787" y="3359878"/>
            <a:ext cx="2228850" cy="1477328"/>
          </a:xfrm>
          <a:prstGeom prst="rect">
            <a:avLst/>
          </a:prstGeom>
          <a:solidFill>
            <a:schemeClr val="accent6">
              <a:lumMod val="20000"/>
              <a:lumOff val="80000"/>
            </a:schemeClr>
          </a:solidFill>
        </p:spPr>
        <p:txBody>
          <a:bodyPr wrap="square" rtlCol="0">
            <a:spAutoFit/>
          </a:bodyPr>
          <a:lstStyle/>
          <a:p>
            <a:r>
              <a:rPr lang="en-GB" b="1" dirty="0"/>
              <a:t>Organic ingredient prices are unpredictable due to crop failure.</a:t>
            </a:r>
            <a:endParaRPr lang="en-GB" dirty="0"/>
          </a:p>
          <a:p>
            <a:endParaRPr lang="en-US" dirty="0"/>
          </a:p>
        </p:txBody>
      </p:sp>
      <p:sp>
        <p:nvSpPr>
          <p:cNvPr id="10" name="TextBox 9">
            <a:extLst>
              <a:ext uri="{FF2B5EF4-FFF2-40B4-BE49-F238E27FC236}">
                <a16:creationId xmlns:a16="http://schemas.microsoft.com/office/drawing/2014/main" id="{89A8B7BD-7770-FD4B-91B4-016CE21F02D5}"/>
              </a:ext>
            </a:extLst>
          </p:cNvPr>
          <p:cNvSpPr txBox="1"/>
          <p:nvPr/>
        </p:nvSpPr>
        <p:spPr>
          <a:xfrm>
            <a:off x="6276652" y="1535338"/>
            <a:ext cx="2533651" cy="1477328"/>
          </a:xfrm>
          <a:prstGeom prst="rect">
            <a:avLst/>
          </a:prstGeom>
          <a:solidFill>
            <a:schemeClr val="accent6">
              <a:lumMod val="20000"/>
              <a:lumOff val="80000"/>
            </a:schemeClr>
          </a:solidFill>
        </p:spPr>
        <p:txBody>
          <a:bodyPr wrap="square" rtlCol="0">
            <a:spAutoFit/>
          </a:bodyPr>
          <a:lstStyle/>
          <a:p>
            <a:r>
              <a:rPr lang="en-GB" b="1" dirty="0"/>
              <a:t>Customers want greater convenience, such as delivery and pre-order services.</a:t>
            </a:r>
            <a:endParaRPr lang="en-GB" dirty="0"/>
          </a:p>
          <a:p>
            <a:endParaRPr lang="en-US" dirty="0"/>
          </a:p>
        </p:txBody>
      </p:sp>
      <p:sp>
        <p:nvSpPr>
          <p:cNvPr id="11" name="TextBox 10">
            <a:extLst>
              <a:ext uri="{FF2B5EF4-FFF2-40B4-BE49-F238E27FC236}">
                <a16:creationId xmlns:a16="http://schemas.microsoft.com/office/drawing/2014/main" id="{DB0728BD-60FC-890B-D5ED-2CB2388B51DB}"/>
              </a:ext>
            </a:extLst>
          </p:cNvPr>
          <p:cNvSpPr txBox="1"/>
          <p:nvPr/>
        </p:nvSpPr>
        <p:spPr>
          <a:xfrm>
            <a:off x="6276652" y="5124076"/>
            <a:ext cx="2533650" cy="923330"/>
          </a:xfrm>
          <a:prstGeom prst="rect">
            <a:avLst/>
          </a:prstGeom>
          <a:solidFill>
            <a:schemeClr val="accent6">
              <a:lumMod val="20000"/>
              <a:lumOff val="80000"/>
            </a:schemeClr>
          </a:solidFill>
        </p:spPr>
        <p:txBody>
          <a:bodyPr wrap="square" rtlCol="0">
            <a:spAutoFit/>
          </a:bodyPr>
          <a:lstStyle/>
          <a:p>
            <a:r>
              <a:rPr lang="en-GB" b="1" dirty="0"/>
              <a:t>More office workers now work from home. </a:t>
            </a:r>
            <a:endParaRPr lang="en-GB" dirty="0"/>
          </a:p>
          <a:p>
            <a:endParaRPr lang="en-US" dirty="0"/>
          </a:p>
        </p:txBody>
      </p:sp>
      <p:sp>
        <p:nvSpPr>
          <p:cNvPr id="12" name="TextBox 11">
            <a:extLst>
              <a:ext uri="{FF2B5EF4-FFF2-40B4-BE49-F238E27FC236}">
                <a16:creationId xmlns:a16="http://schemas.microsoft.com/office/drawing/2014/main" id="{78F1FB51-9966-F077-2523-57EAE932CD68}"/>
              </a:ext>
            </a:extLst>
          </p:cNvPr>
          <p:cNvSpPr txBox="1"/>
          <p:nvPr/>
        </p:nvSpPr>
        <p:spPr>
          <a:xfrm>
            <a:off x="506083" y="5239492"/>
            <a:ext cx="2224554" cy="1200329"/>
          </a:xfrm>
          <a:prstGeom prst="rect">
            <a:avLst/>
          </a:prstGeom>
          <a:solidFill>
            <a:schemeClr val="accent6">
              <a:lumMod val="20000"/>
              <a:lumOff val="80000"/>
            </a:schemeClr>
          </a:solidFill>
        </p:spPr>
        <p:txBody>
          <a:bodyPr wrap="square" rtlCol="0">
            <a:spAutoFit/>
          </a:bodyPr>
          <a:lstStyle/>
          <a:p>
            <a:r>
              <a:rPr lang="en-GB" b="1" dirty="0"/>
              <a:t>Limited technology for handling pre-orders efficiently.</a:t>
            </a:r>
            <a:endParaRPr lang="en-GB" dirty="0"/>
          </a:p>
          <a:p>
            <a:endParaRPr lang="en-US" dirty="0"/>
          </a:p>
        </p:txBody>
      </p:sp>
      <p:sp>
        <p:nvSpPr>
          <p:cNvPr id="20" name="TextBox 19">
            <a:extLst>
              <a:ext uri="{FF2B5EF4-FFF2-40B4-BE49-F238E27FC236}">
                <a16:creationId xmlns:a16="http://schemas.microsoft.com/office/drawing/2014/main" id="{96191A58-D166-1103-1E6B-A9E3EB87A4B7}"/>
              </a:ext>
            </a:extLst>
          </p:cNvPr>
          <p:cNvSpPr txBox="1"/>
          <p:nvPr/>
        </p:nvSpPr>
        <p:spPr>
          <a:xfrm>
            <a:off x="506083" y="1453841"/>
            <a:ext cx="2197038" cy="1200329"/>
          </a:xfrm>
          <a:prstGeom prst="rect">
            <a:avLst/>
          </a:prstGeom>
          <a:solidFill>
            <a:schemeClr val="accent6">
              <a:lumMod val="20000"/>
              <a:lumOff val="80000"/>
            </a:schemeClr>
          </a:solidFill>
        </p:spPr>
        <p:txBody>
          <a:bodyPr wrap="square" rtlCol="0">
            <a:spAutoFit/>
          </a:bodyPr>
          <a:lstStyle/>
          <a:p>
            <a:r>
              <a:rPr lang="en-GB" b="1" dirty="0"/>
              <a:t>No online ordering or delivery systems in place.</a:t>
            </a:r>
            <a:endParaRPr lang="en-GB" dirty="0"/>
          </a:p>
          <a:p>
            <a:endParaRPr lang="en-US" dirty="0"/>
          </a:p>
        </p:txBody>
      </p:sp>
      <p:pic>
        <p:nvPicPr>
          <p:cNvPr id="3074" name="Picture 2" descr="Own online food ordering system for ...">
            <a:extLst>
              <a:ext uri="{FF2B5EF4-FFF2-40B4-BE49-F238E27FC236}">
                <a16:creationId xmlns:a16="http://schemas.microsoft.com/office/drawing/2014/main" id="{6EA6AA89-219C-F880-875D-0D93C4768F9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413734" y="1498101"/>
            <a:ext cx="1677266" cy="1640322"/>
          </a:xfrm>
          <a:prstGeom prst="rect">
            <a:avLst/>
          </a:prstGeom>
          <a:noFill/>
          <a:extLst>
            <a:ext uri="{909E8E84-426E-40DD-AFC4-6F175D3DCCD1}">
              <a14:hiddenFill xmlns:a14="http://schemas.microsoft.com/office/drawing/2010/main">
                <a:solidFill>
                  <a:srgbClr val="FFFFFF"/>
                </a:solidFill>
              </a14:hiddenFill>
            </a:ext>
          </a:extLst>
        </p:spPr>
      </p:pic>
      <p:pic>
        <p:nvPicPr>
          <p:cNvPr id="3076" name="Picture 4" descr="organic farmers hit by volatile weather ...">
            <a:extLst>
              <a:ext uri="{FF2B5EF4-FFF2-40B4-BE49-F238E27FC236}">
                <a16:creationId xmlns:a16="http://schemas.microsoft.com/office/drawing/2014/main" id="{8FC34BDB-ACEE-FD03-0E4D-18351935FE8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13734" y="3373633"/>
            <a:ext cx="1991967" cy="1325564"/>
          </a:xfrm>
          <a:prstGeom prst="rect">
            <a:avLst/>
          </a:prstGeom>
          <a:noFill/>
          <a:extLst>
            <a:ext uri="{909E8E84-426E-40DD-AFC4-6F175D3DCCD1}">
              <a14:hiddenFill xmlns:a14="http://schemas.microsoft.com/office/drawing/2010/main">
                <a:solidFill>
                  <a:srgbClr val="FFFFFF"/>
                </a:solidFill>
              </a14:hiddenFill>
            </a:ext>
          </a:extLst>
        </p:spPr>
      </p:pic>
      <p:pic>
        <p:nvPicPr>
          <p:cNvPr id="3078" name="Picture 6" descr="Ecommerce Pre-Orders: How to Offer Pre ...">
            <a:extLst>
              <a:ext uri="{FF2B5EF4-FFF2-40B4-BE49-F238E27FC236}">
                <a16:creationId xmlns:a16="http://schemas.microsoft.com/office/drawing/2014/main" id="{B2406ECC-1009-C0DE-DF78-885A3782F103}"/>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083356" y="1534449"/>
            <a:ext cx="2247642" cy="1200330"/>
          </a:xfrm>
          <a:prstGeom prst="rect">
            <a:avLst/>
          </a:prstGeom>
          <a:noFill/>
          <a:extLst>
            <a:ext uri="{909E8E84-426E-40DD-AFC4-6F175D3DCCD1}">
              <a14:hiddenFill xmlns:a14="http://schemas.microsoft.com/office/drawing/2010/main">
                <a:solidFill>
                  <a:srgbClr val="FFFFFF"/>
                </a:solidFill>
              </a14:hiddenFill>
            </a:ext>
          </a:extLst>
        </p:spPr>
      </p:pic>
      <p:pic>
        <p:nvPicPr>
          <p:cNvPr id="3080" name="Picture 8" descr="on-demand food delivery businesses face ...">
            <a:extLst>
              <a:ext uri="{FF2B5EF4-FFF2-40B4-BE49-F238E27FC236}">
                <a16:creationId xmlns:a16="http://schemas.microsoft.com/office/drawing/2014/main" id="{B31E660A-7C5F-36E5-38CA-6FE994519F48}"/>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413734" y="5105051"/>
            <a:ext cx="2042971" cy="1050857"/>
          </a:xfrm>
          <a:prstGeom prst="rect">
            <a:avLst/>
          </a:prstGeom>
          <a:noFill/>
          <a:extLst>
            <a:ext uri="{909E8E84-426E-40DD-AFC4-6F175D3DCCD1}">
              <a14:hiddenFill xmlns:a14="http://schemas.microsoft.com/office/drawing/2010/main">
                <a:solidFill>
                  <a:srgbClr val="FFFFFF"/>
                </a:solidFill>
              </a14:hiddenFill>
            </a:ext>
          </a:extLst>
        </p:spPr>
      </p:pic>
      <p:pic>
        <p:nvPicPr>
          <p:cNvPr id="3084" name="Picture 12" descr="Overhead Costs - FasterCapital">
            <a:extLst>
              <a:ext uri="{FF2B5EF4-FFF2-40B4-BE49-F238E27FC236}">
                <a16:creationId xmlns:a16="http://schemas.microsoft.com/office/drawing/2014/main" id="{01121DF8-BD6F-0DBF-E603-103AE127E906}"/>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057407" y="3206128"/>
            <a:ext cx="2197038" cy="1325563"/>
          </a:xfrm>
          <a:prstGeom prst="rect">
            <a:avLst/>
          </a:prstGeom>
          <a:noFill/>
          <a:extLst>
            <a:ext uri="{909E8E84-426E-40DD-AFC4-6F175D3DCCD1}">
              <a14:hiddenFill xmlns:a14="http://schemas.microsoft.com/office/drawing/2010/main">
                <a:solidFill>
                  <a:srgbClr val="FFFFFF"/>
                </a:solidFill>
              </a14:hiddenFill>
            </a:ext>
          </a:extLst>
        </p:spPr>
      </p:pic>
      <p:pic>
        <p:nvPicPr>
          <p:cNvPr id="3086" name="Picture 14" descr="Implementing A Work-From-Home Program ...">
            <a:extLst>
              <a:ext uri="{FF2B5EF4-FFF2-40B4-BE49-F238E27FC236}">
                <a16:creationId xmlns:a16="http://schemas.microsoft.com/office/drawing/2014/main" id="{6A91B5AE-23BB-50DF-BA9C-FC8C90D2707A}"/>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057407" y="4955579"/>
            <a:ext cx="2197038" cy="120032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6034473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p15:prstTrans prst="drape"/>
      </p:transition>
    </mc:Choice>
    <mc:Fallback>
      <p:transition spd="slow">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7" name="Slide Background">
            <a:extLst>
              <a:ext uri="{FF2B5EF4-FFF2-40B4-BE49-F238E27FC236}">
                <a16:creationId xmlns:a16="http://schemas.microsoft.com/office/drawing/2014/main" id="{9F7D5CDA-D291-4307-BF55-1381FED2963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1DF348C-F75E-75E9-74BA-22A65FB9E02F}"/>
              </a:ext>
            </a:extLst>
          </p:cNvPr>
          <p:cNvSpPr>
            <a:spLocks noGrp="1"/>
          </p:cNvSpPr>
          <p:nvPr>
            <p:ph type="title"/>
          </p:nvPr>
        </p:nvSpPr>
        <p:spPr>
          <a:xfrm>
            <a:off x="761800" y="762002"/>
            <a:ext cx="5334197" cy="1630324"/>
          </a:xfrm>
        </p:spPr>
        <p:txBody>
          <a:bodyPr anchor="ctr">
            <a:normAutofit/>
          </a:bodyPr>
          <a:lstStyle/>
          <a:p>
            <a:r>
              <a:rPr lang="en-GB" sz="4000" b="1" u="sng" dirty="0">
                <a:latin typeface="Arial" panose="020B0604020202020204" pitchFamily="34" charset="0"/>
                <a:cs typeface="Arial" panose="020B0604020202020204" pitchFamily="34" charset="0"/>
              </a:rPr>
              <a:t>PESTEL Analysis</a:t>
            </a:r>
            <a:br>
              <a:rPr lang="en-GB" sz="4000" b="1" dirty="0">
                <a:latin typeface="Arial" panose="020B0604020202020204" pitchFamily="34" charset="0"/>
                <a:cs typeface="Arial" panose="020B0604020202020204" pitchFamily="34" charset="0"/>
              </a:rPr>
            </a:br>
            <a:endParaRPr lang="en-GB" sz="4000" dirty="0">
              <a:latin typeface="Arial" panose="020B0604020202020204" pitchFamily="34" charset="0"/>
              <a:cs typeface="Arial" panose="020B0604020202020204" pitchFamily="34" charset="0"/>
            </a:endParaRPr>
          </a:p>
        </p:txBody>
      </p:sp>
      <p:sp>
        <p:nvSpPr>
          <p:cNvPr id="6" name="TextBox 5">
            <a:extLst>
              <a:ext uri="{FF2B5EF4-FFF2-40B4-BE49-F238E27FC236}">
                <a16:creationId xmlns:a16="http://schemas.microsoft.com/office/drawing/2014/main" id="{89E3F486-6060-93C5-1462-9E085746FAED}"/>
              </a:ext>
            </a:extLst>
          </p:cNvPr>
          <p:cNvSpPr txBox="1"/>
          <p:nvPr/>
        </p:nvSpPr>
        <p:spPr>
          <a:xfrm>
            <a:off x="640561" y="2778503"/>
            <a:ext cx="2147777" cy="2585323"/>
          </a:xfrm>
          <a:prstGeom prst="rect">
            <a:avLst/>
          </a:prstGeom>
          <a:noFill/>
        </p:spPr>
        <p:txBody>
          <a:bodyPr wrap="square" rtlCol="0">
            <a:spAutoFit/>
          </a:bodyPr>
          <a:lstStyle/>
          <a:p>
            <a:r>
              <a:rPr lang="en-GB" sz="2400" b="1" dirty="0">
                <a:latin typeface="Arial" panose="020B0604020202020204" pitchFamily="34" charset="0"/>
                <a:cs typeface="Arial" panose="020B0604020202020204" pitchFamily="34" charset="0"/>
              </a:rPr>
              <a:t>P</a:t>
            </a:r>
            <a:r>
              <a:rPr lang="en-GB" sz="2400" dirty="0">
                <a:latin typeface="Arial" panose="020B0604020202020204" pitchFamily="34" charset="0"/>
                <a:cs typeface="Arial" panose="020B0604020202020204" pitchFamily="34" charset="0"/>
              </a:rPr>
              <a:t>olitical </a:t>
            </a:r>
          </a:p>
          <a:p>
            <a:r>
              <a:rPr lang="en-GB" sz="2400" b="1" dirty="0">
                <a:latin typeface="Arial" panose="020B0604020202020204" pitchFamily="34" charset="0"/>
                <a:cs typeface="Arial" panose="020B0604020202020204" pitchFamily="34" charset="0"/>
              </a:rPr>
              <a:t>E</a:t>
            </a:r>
            <a:r>
              <a:rPr lang="en-GB" sz="2400" dirty="0">
                <a:latin typeface="Arial" panose="020B0604020202020204" pitchFamily="34" charset="0"/>
                <a:cs typeface="Arial" panose="020B0604020202020204" pitchFamily="34" charset="0"/>
              </a:rPr>
              <a:t>conomical</a:t>
            </a:r>
          </a:p>
          <a:p>
            <a:r>
              <a:rPr lang="en-GB" sz="2400" b="1" dirty="0">
                <a:latin typeface="Arial" panose="020B0604020202020204" pitchFamily="34" charset="0"/>
                <a:cs typeface="Arial" panose="020B0604020202020204" pitchFamily="34" charset="0"/>
              </a:rPr>
              <a:t>S</a:t>
            </a:r>
            <a:r>
              <a:rPr lang="en-GB" sz="2400" dirty="0">
                <a:latin typeface="Arial" panose="020B0604020202020204" pitchFamily="34" charset="0"/>
                <a:cs typeface="Arial" panose="020B0604020202020204" pitchFamily="34" charset="0"/>
              </a:rPr>
              <a:t>ocial</a:t>
            </a:r>
          </a:p>
          <a:p>
            <a:r>
              <a:rPr lang="en-GB" sz="2400" b="1" dirty="0">
                <a:latin typeface="Arial" panose="020B0604020202020204" pitchFamily="34" charset="0"/>
                <a:cs typeface="Arial" panose="020B0604020202020204" pitchFamily="34" charset="0"/>
              </a:rPr>
              <a:t>T</a:t>
            </a:r>
            <a:r>
              <a:rPr lang="en-GB" sz="2400" dirty="0">
                <a:latin typeface="Arial" panose="020B0604020202020204" pitchFamily="34" charset="0"/>
                <a:cs typeface="Arial" panose="020B0604020202020204" pitchFamily="34" charset="0"/>
              </a:rPr>
              <a:t>echnological</a:t>
            </a:r>
          </a:p>
          <a:p>
            <a:r>
              <a:rPr lang="en-GB" sz="2400" b="1" dirty="0">
                <a:latin typeface="Arial" panose="020B0604020202020204" pitchFamily="34" charset="0"/>
                <a:cs typeface="Arial" panose="020B0604020202020204" pitchFamily="34" charset="0"/>
              </a:rPr>
              <a:t>E</a:t>
            </a:r>
            <a:r>
              <a:rPr lang="en-GB" sz="2400" dirty="0">
                <a:latin typeface="Arial" panose="020B0604020202020204" pitchFamily="34" charset="0"/>
                <a:cs typeface="Arial" panose="020B0604020202020204" pitchFamily="34" charset="0"/>
              </a:rPr>
              <a:t>nvironmental</a:t>
            </a:r>
          </a:p>
          <a:p>
            <a:r>
              <a:rPr lang="en-GB" sz="2400" b="1" dirty="0">
                <a:latin typeface="Arial" panose="020B0604020202020204" pitchFamily="34" charset="0"/>
                <a:cs typeface="Arial" panose="020B0604020202020204" pitchFamily="34" charset="0"/>
              </a:rPr>
              <a:t>L</a:t>
            </a:r>
            <a:r>
              <a:rPr lang="en-GB" sz="2400" dirty="0">
                <a:latin typeface="Arial" panose="020B0604020202020204" pitchFamily="34" charset="0"/>
                <a:cs typeface="Arial" panose="020B0604020202020204" pitchFamily="34" charset="0"/>
              </a:rPr>
              <a:t>egal</a:t>
            </a:r>
          </a:p>
          <a:p>
            <a:endParaRPr lang="en-US" dirty="0"/>
          </a:p>
        </p:txBody>
      </p:sp>
      <p:sp>
        <p:nvSpPr>
          <p:cNvPr id="7" name="TextBox 6">
            <a:extLst>
              <a:ext uri="{FF2B5EF4-FFF2-40B4-BE49-F238E27FC236}">
                <a16:creationId xmlns:a16="http://schemas.microsoft.com/office/drawing/2014/main" id="{247E7F36-D7F3-E606-208C-C92FE537DC61}"/>
              </a:ext>
            </a:extLst>
          </p:cNvPr>
          <p:cNvSpPr txBox="1"/>
          <p:nvPr/>
        </p:nvSpPr>
        <p:spPr>
          <a:xfrm>
            <a:off x="3307659" y="4281168"/>
            <a:ext cx="3132694" cy="2031325"/>
          </a:xfrm>
          <a:prstGeom prst="rect">
            <a:avLst/>
          </a:prstGeom>
          <a:noFill/>
        </p:spPr>
        <p:txBody>
          <a:bodyPr wrap="square" rtlCol="0">
            <a:spAutoFit/>
          </a:bodyPr>
          <a:lstStyle/>
          <a:p>
            <a:r>
              <a:rPr lang="en-US" dirty="0"/>
              <a:t>The PESTEL Analysis is a strategic tool used in businesses to evaluate or find out the different factors that could impact an organization. (Johnson, Scholes and Wittington, 2017) </a:t>
            </a:r>
          </a:p>
        </p:txBody>
      </p:sp>
      <p:pic>
        <p:nvPicPr>
          <p:cNvPr id="2050" name="Picture 2" descr="PESTLE Analysis: A Guide to ...">
            <a:extLst>
              <a:ext uri="{FF2B5EF4-FFF2-40B4-BE49-F238E27FC236}">
                <a16:creationId xmlns:a16="http://schemas.microsoft.com/office/drawing/2014/main" id="{88A1CFFD-5D29-38E4-387E-DDA463CED5A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998615" y="306865"/>
            <a:ext cx="4705922" cy="2771982"/>
          </a:xfrm>
          <a:prstGeom prst="rect">
            <a:avLst/>
          </a:prstGeom>
          <a:noFill/>
          <a:extLst>
            <a:ext uri="{909E8E84-426E-40DD-AFC4-6F175D3DCCD1}">
              <a14:hiddenFill xmlns:a14="http://schemas.microsoft.com/office/drawing/2010/main">
                <a:solidFill>
                  <a:srgbClr val="FFFFFF"/>
                </a:solidFill>
              </a14:hiddenFill>
            </a:ext>
          </a:extLst>
        </p:spPr>
      </p:pic>
      <p:sp>
        <p:nvSpPr>
          <p:cNvPr id="12" name="TextBox 11">
            <a:extLst>
              <a:ext uri="{FF2B5EF4-FFF2-40B4-BE49-F238E27FC236}">
                <a16:creationId xmlns:a16="http://schemas.microsoft.com/office/drawing/2014/main" id="{1AB4F471-87C6-1CDC-2DD1-593BA7B8877B}"/>
              </a:ext>
            </a:extLst>
          </p:cNvPr>
          <p:cNvSpPr txBox="1"/>
          <p:nvPr/>
        </p:nvSpPr>
        <p:spPr>
          <a:xfrm>
            <a:off x="640561" y="2392325"/>
            <a:ext cx="2667098" cy="369332"/>
          </a:xfrm>
          <a:prstGeom prst="rect">
            <a:avLst/>
          </a:prstGeom>
          <a:noFill/>
        </p:spPr>
        <p:txBody>
          <a:bodyPr wrap="square" rtlCol="0">
            <a:spAutoFit/>
          </a:bodyPr>
          <a:lstStyle/>
          <a:p>
            <a:r>
              <a:rPr lang="en-US" dirty="0"/>
              <a:t>PESTEL stands for:</a:t>
            </a:r>
          </a:p>
        </p:txBody>
      </p:sp>
      <p:sp>
        <p:nvSpPr>
          <p:cNvPr id="14" name="TextBox 13">
            <a:extLst>
              <a:ext uri="{FF2B5EF4-FFF2-40B4-BE49-F238E27FC236}">
                <a16:creationId xmlns:a16="http://schemas.microsoft.com/office/drawing/2014/main" id="{BE8B9082-7A90-FF47-EEE2-7E93AFCC4160}"/>
              </a:ext>
            </a:extLst>
          </p:cNvPr>
          <p:cNvSpPr txBox="1"/>
          <p:nvPr/>
        </p:nvSpPr>
        <p:spPr>
          <a:xfrm>
            <a:off x="2952951" y="2063184"/>
            <a:ext cx="5128939" cy="1477328"/>
          </a:xfrm>
          <a:prstGeom prst="rect">
            <a:avLst/>
          </a:prstGeom>
          <a:noFill/>
        </p:spPr>
        <p:txBody>
          <a:bodyPr wrap="square" rtlCol="0">
            <a:spAutoFit/>
          </a:bodyPr>
          <a:lstStyle/>
          <a:p>
            <a:r>
              <a:rPr lang="en-US" dirty="0"/>
              <a:t>The benefits of the PESTEL Analysis is that it creates an opportunity for businesses to catch mistakes early allowing them to improve or fix it before it proceeds to get worse. (oxford college of Marketing, 2024)</a:t>
            </a:r>
          </a:p>
        </p:txBody>
      </p:sp>
      <p:sp>
        <p:nvSpPr>
          <p:cNvPr id="16" name="TextBox 15">
            <a:extLst>
              <a:ext uri="{FF2B5EF4-FFF2-40B4-BE49-F238E27FC236}">
                <a16:creationId xmlns:a16="http://schemas.microsoft.com/office/drawing/2014/main" id="{5827CA09-633A-2461-03E2-C619EA5E6222}"/>
              </a:ext>
            </a:extLst>
          </p:cNvPr>
          <p:cNvSpPr txBox="1"/>
          <p:nvPr/>
        </p:nvSpPr>
        <p:spPr>
          <a:xfrm>
            <a:off x="8081890" y="3906594"/>
            <a:ext cx="2883876" cy="2585323"/>
          </a:xfrm>
          <a:prstGeom prst="rect">
            <a:avLst/>
          </a:prstGeom>
          <a:noFill/>
        </p:spPr>
        <p:txBody>
          <a:bodyPr wrap="square" rtlCol="0">
            <a:spAutoFit/>
          </a:bodyPr>
          <a:lstStyle/>
          <a:p>
            <a:r>
              <a:rPr lang="en-US" dirty="0"/>
              <a:t>The criticism of the PESTEL framework is that it only focuses on the the broad problems of a business instead of the internal operations (referring to the small things that happen behind the scenes. (CIPD 2024)</a:t>
            </a:r>
          </a:p>
        </p:txBody>
      </p:sp>
    </p:spTree>
    <p:extLst>
      <p:ext uri="{BB962C8B-B14F-4D97-AF65-F5344CB8AC3E}">
        <p14:creationId xmlns:p14="http://schemas.microsoft.com/office/powerpoint/2010/main" val="2661610389"/>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8A8AF1C-86E0-7043-44A2-DA950ED42D52}"/>
              </a:ext>
            </a:extLst>
          </p:cNvPr>
          <p:cNvSpPr>
            <a:spLocks noGrp="1"/>
          </p:cNvSpPr>
          <p:nvPr>
            <p:ph type="title"/>
          </p:nvPr>
        </p:nvSpPr>
        <p:spPr>
          <a:xfrm>
            <a:off x="682304" y="506370"/>
            <a:ext cx="10827390" cy="1161748"/>
          </a:xfrm>
        </p:spPr>
        <p:txBody>
          <a:bodyPr>
            <a:normAutofit fontScale="90000"/>
          </a:bodyPr>
          <a:lstStyle/>
          <a:p>
            <a:pPr algn="ctr"/>
            <a:br>
              <a:rPr lang="en-GB" b="1" u="sng" dirty="0">
                <a:latin typeface="Arial" panose="020B0604020202020204" pitchFamily="34" charset="0"/>
                <a:cs typeface="Arial" panose="020B0604020202020204" pitchFamily="34" charset="0"/>
              </a:rPr>
            </a:br>
            <a:r>
              <a:rPr lang="en-GB" sz="3300" b="1" u="sng" dirty="0">
                <a:latin typeface="Arial" panose="020B0604020202020204" pitchFamily="34" charset="0"/>
                <a:cs typeface="Arial" panose="020B0604020202020204" pitchFamily="34" charset="0"/>
              </a:rPr>
              <a:t>PESTEL Framework of Basil’s Bakery</a:t>
            </a:r>
            <a:br>
              <a:rPr lang="en-GB" b="1" dirty="0">
                <a:latin typeface="Arial" panose="020B0604020202020204" pitchFamily="34" charset="0"/>
                <a:cs typeface="Arial" panose="020B0604020202020204" pitchFamily="34" charset="0"/>
              </a:rPr>
            </a:br>
            <a:endParaRPr lang="en-GB" dirty="0"/>
          </a:p>
        </p:txBody>
      </p:sp>
      <p:sp>
        <p:nvSpPr>
          <p:cNvPr id="3" name="Content Placeholder 2">
            <a:extLst>
              <a:ext uri="{FF2B5EF4-FFF2-40B4-BE49-F238E27FC236}">
                <a16:creationId xmlns:a16="http://schemas.microsoft.com/office/drawing/2014/main" id="{E04C29E1-0FF6-7114-4118-5B68E71110F6}"/>
              </a:ext>
            </a:extLst>
          </p:cNvPr>
          <p:cNvSpPr>
            <a:spLocks noGrp="1"/>
          </p:cNvSpPr>
          <p:nvPr>
            <p:ph idx="1"/>
          </p:nvPr>
        </p:nvSpPr>
        <p:spPr>
          <a:xfrm>
            <a:off x="682304" y="1763353"/>
            <a:ext cx="10827392" cy="4974328"/>
          </a:xfrm>
        </p:spPr>
        <p:txBody>
          <a:bodyPr>
            <a:normAutofit/>
          </a:bodyPr>
          <a:lstStyle/>
          <a:p>
            <a:endParaRPr lang="en-GB" dirty="0">
              <a:latin typeface="Arial" panose="020B0604020202020204" pitchFamily="34" charset="0"/>
              <a:cs typeface="Arial" panose="020B0604020202020204" pitchFamily="34" charset="0"/>
            </a:endParaRPr>
          </a:p>
          <a:p>
            <a:r>
              <a:rPr lang="en-GB" dirty="0">
                <a:latin typeface="Arial" panose="020B0604020202020204" pitchFamily="34" charset="0"/>
                <a:cs typeface="Arial" panose="020B0604020202020204" pitchFamily="34" charset="0"/>
              </a:rPr>
              <a:t>Here is the tabular PESTLE analysis of </a:t>
            </a:r>
            <a:r>
              <a:rPr lang="en-GB" sz="2800" b="1" dirty="0">
                <a:effectLst/>
                <a:latin typeface="Arial" panose="020B0604020202020204" pitchFamily="34" charset="0"/>
                <a:ea typeface="Aptos" panose="020B0004020202020204" pitchFamily="34" charset="0"/>
                <a:cs typeface="Arial" panose="020B0604020202020204" pitchFamily="34" charset="0"/>
              </a:rPr>
              <a:t>Olive Tree Bistro.</a:t>
            </a:r>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pPr marL="0" indent="0">
              <a:buNone/>
            </a:pPr>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pPr marL="0" indent="0">
              <a:buNone/>
            </a:pPr>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p>
        </p:txBody>
      </p:sp>
      <p:graphicFrame>
        <p:nvGraphicFramePr>
          <p:cNvPr id="7" name="Table 6">
            <a:extLst>
              <a:ext uri="{FF2B5EF4-FFF2-40B4-BE49-F238E27FC236}">
                <a16:creationId xmlns:a16="http://schemas.microsoft.com/office/drawing/2014/main" id="{108D2D3F-BBD3-F859-AF29-5BEF174F1637}"/>
              </a:ext>
            </a:extLst>
          </p:cNvPr>
          <p:cNvGraphicFramePr>
            <a:graphicFrameLocks noGrp="1"/>
          </p:cNvGraphicFramePr>
          <p:nvPr>
            <p:extLst>
              <p:ext uri="{D42A27DB-BD31-4B8C-83A1-F6EECF244321}">
                <p14:modId xmlns:p14="http://schemas.microsoft.com/office/powerpoint/2010/main" val="3110607728"/>
              </p:ext>
            </p:extLst>
          </p:nvPr>
        </p:nvGraphicFramePr>
        <p:xfrm>
          <a:off x="682304" y="2132013"/>
          <a:ext cx="10827391" cy="3870960"/>
        </p:xfrm>
        <a:graphic>
          <a:graphicData uri="http://schemas.openxmlformats.org/drawingml/2006/table">
            <a:tbl>
              <a:tblPr firstRow="1" bandRow="1">
                <a:tableStyleId>{5C22544A-7EE6-4342-B048-85BDC9FD1C3A}</a:tableStyleId>
              </a:tblPr>
              <a:tblGrid>
                <a:gridCol w="1821560">
                  <a:extLst>
                    <a:ext uri="{9D8B030D-6E8A-4147-A177-3AD203B41FA5}">
                      <a16:colId xmlns:a16="http://schemas.microsoft.com/office/drawing/2014/main" val="1284065850"/>
                    </a:ext>
                  </a:extLst>
                </a:gridCol>
                <a:gridCol w="1857784">
                  <a:extLst>
                    <a:ext uri="{9D8B030D-6E8A-4147-A177-3AD203B41FA5}">
                      <a16:colId xmlns:a16="http://schemas.microsoft.com/office/drawing/2014/main" val="1858564028"/>
                    </a:ext>
                  </a:extLst>
                </a:gridCol>
                <a:gridCol w="1751626">
                  <a:extLst>
                    <a:ext uri="{9D8B030D-6E8A-4147-A177-3AD203B41FA5}">
                      <a16:colId xmlns:a16="http://schemas.microsoft.com/office/drawing/2014/main" val="1949424782"/>
                    </a:ext>
                  </a:extLst>
                </a:gridCol>
                <a:gridCol w="1902017">
                  <a:extLst>
                    <a:ext uri="{9D8B030D-6E8A-4147-A177-3AD203B41FA5}">
                      <a16:colId xmlns:a16="http://schemas.microsoft.com/office/drawing/2014/main" val="446382655"/>
                    </a:ext>
                  </a:extLst>
                </a:gridCol>
                <a:gridCol w="1663159">
                  <a:extLst>
                    <a:ext uri="{9D8B030D-6E8A-4147-A177-3AD203B41FA5}">
                      <a16:colId xmlns:a16="http://schemas.microsoft.com/office/drawing/2014/main" val="3644160467"/>
                    </a:ext>
                  </a:extLst>
                </a:gridCol>
                <a:gridCol w="1831245">
                  <a:extLst>
                    <a:ext uri="{9D8B030D-6E8A-4147-A177-3AD203B41FA5}">
                      <a16:colId xmlns:a16="http://schemas.microsoft.com/office/drawing/2014/main" val="66830876"/>
                    </a:ext>
                  </a:extLst>
                </a:gridCol>
              </a:tblGrid>
              <a:tr h="1237856">
                <a:tc>
                  <a:txBody>
                    <a:bodyPr/>
                    <a:lstStyle/>
                    <a:p>
                      <a:endParaRPr lang="en-GB" sz="1600" dirty="0"/>
                    </a:p>
                    <a:p>
                      <a:pPr algn="ctr"/>
                      <a:r>
                        <a:rPr lang="en-GB" sz="2400" dirty="0">
                          <a:solidFill>
                            <a:schemeClr val="tx1"/>
                          </a:solidFill>
                        </a:rPr>
                        <a:t>Political  Factors</a:t>
                      </a:r>
                    </a:p>
                  </a:txBody>
                  <a:tcPr>
                    <a:pattFill prst="pct40">
                      <a:fgClr>
                        <a:srgbClr val="FF0000"/>
                      </a:fgClr>
                      <a:bgClr>
                        <a:schemeClr val="bg1"/>
                      </a:bgClr>
                    </a:pattFill>
                  </a:tcPr>
                </a:tc>
                <a:tc>
                  <a:txBody>
                    <a:bodyPr/>
                    <a:lstStyle/>
                    <a:p>
                      <a:endParaRPr lang="en-GB" sz="1600" dirty="0"/>
                    </a:p>
                    <a:p>
                      <a:pPr algn="ctr"/>
                      <a:r>
                        <a:rPr lang="en-GB" sz="2400" dirty="0">
                          <a:solidFill>
                            <a:schemeClr val="tx1"/>
                          </a:solidFill>
                        </a:rPr>
                        <a:t>Economic Factors</a:t>
                      </a:r>
                    </a:p>
                  </a:txBody>
                  <a:tcPr>
                    <a:pattFill prst="pct40">
                      <a:fgClr>
                        <a:srgbClr val="FFC000"/>
                      </a:fgClr>
                      <a:bgClr>
                        <a:schemeClr val="bg1"/>
                      </a:bgClr>
                    </a:pattFill>
                  </a:tcPr>
                </a:tc>
                <a:tc>
                  <a:txBody>
                    <a:bodyPr/>
                    <a:lstStyle/>
                    <a:p>
                      <a:endParaRPr lang="en-GB" sz="1600" dirty="0"/>
                    </a:p>
                    <a:p>
                      <a:pPr algn="ctr"/>
                      <a:r>
                        <a:rPr lang="en-GB" sz="2400" dirty="0">
                          <a:solidFill>
                            <a:schemeClr val="tx1"/>
                          </a:solidFill>
                        </a:rPr>
                        <a:t>Social Factors</a:t>
                      </a:r>
                    </a:p>
                  </a:txBody>
                  <a:tcPr>
                    <a:pattFill prst="pct40">
                      <a:fgClr>
                        <a:srgbClr val="FFFF00"/>
                      </a:fgClr>
                      <a:bgClr>
                        <a:schemeClr val="bg1"/>
                      </a:bgClr>
                    </a:pattFill>
                  </a:tcPr>
                </a:tc>
                <a:tc>
                  <a:txBody>
                    <a:bodyPr/>
                    <a:lstStyle/>
                    <a:p>
                      <a:endParaRPr lang="en-GB" sz="1600" dirty="0"/>
                    </a:p>
                    <a:p>
                      <a:pPr algn="ctr"/>
                      <a:r>
                        <a:rPr lang="en-GB" sz="2400" dirty="0">
                          <a:solidFill>
                            <a:schemeClr val="tx1"/>
                          </a:solidFill>
                        </a:rPr>
                        <a:t>Technological </a:t>
                      </a:r>
                    </a:p>
                    <a:p>
                      <a:pPr algn="ctr"/>
                      <a:r>
                        <a:rPr lang="en-GB" sz="2400" dirty="0">
                          <a:solidFill>
                            <a:schemeClr val="tx1"/>
                          </a:solidFill>
                        </a:rPr>
                        <a:t>Factors</a:t>
                      </a:r>
                    </a:p>
                  </a:txBody>
                  <a:tcPr>
                    <a:pattFill prst="pct40">
                      <a:fgClr>
                        <a:srgbClr val="92D050"/>
                      </a:fgClr>
                      <a:bgClr>
                        <a:schemeClr val="bg1"/>
                      </a:bgClr>
                    </a:pattFill>
                  </a:tcPr>
                </a:tc>
                <a:tc>
                  <a:txBody>
                    <a:bodyPr/>
                    <a:lstStyle/>
                    <a:p>
                      <a:endParaRPr lang="en-GB" sz="1600" dirty="0"/>
                    </a:p>
                    <a:p>
                      <a:pPr algn="ctr"/>
                      <a:r>
                        <a:rPr lang="en-GB" sz="2400" dirty="0">
                          <a:solidFill>
                            <a:schemeClr val="tx1"/>
                          </a:solidFill>
                        </a:rPr>
                        <a:t>Legal Factors</a:t>
                      </a:r>
                    </a:p>
                  </a:txBody>
                  <a:tcPr>
                    <a:pattFill prst="pct40">
                      <a:fgClr>
                        <a:srgbClr val="00B0F0"/>
                      </a:fgClr>
                      <a:bgClr>
                        <a:schemeClr val="bg1"/>
                      </a:bgClr>
                    </a:pattFill>
                  </a:tcPr>
                </a:tc>
                <a:tc>
                  <a:txBody>
                    <a:bodyPr/>
                    <a:lstStyle/>
                    <a:p>
                      <a:endParaRPr lang="en-GB" sz="1600" dirty="0"/>
                    </a:p>
                    <a:p>
                      <a:pPr algn="ctr"/>
                      <a:r>
                        <a:rPr lang="en-GB" sz="2100" dirty="0">
                          <a:solidFill>
                            <a:schemeClr val="tx1"/>
                          </a:solidFill>
                        </a:rPr>
                        <a:t>Environmental Factors</a:t>
                      </a:r>
                    </a:p>
                  </a:txBody>
                  <a:tcPr>
                    <a:pattFill prst="pct40">
                      <a:fgClr>
                        <a:schemeClr val="accent1"/>
                      </a:fgClr>
                      <a:bgClr>
                        <a:schemeClr val="bg1"/>
                      </a:bgClr>
                    </a:pattFill>
                  </a:tcPr>
                </a:tc>
                <a:extLst>
                  <a:ext uri="{0D108BD9-81ED-4DB2-BD59-A6C34878D82A}">
                    <a16:rowId xmlns:a16="http://schemas.microsoft.com/office/drawing/2014/main" val="2083540418"/>
                  </a:ext>
                </a:extLst>
              </a:tr>
              <a:tr h="1742169">
                <a:tc>
                  <a:txBody>
                    <a:bodyPr/>
                    <a:lstStyle/>
                    <a:p>
                      <a:pPr marL="285750" indent="-285750">
                        <a:buFont typeface="Wingdings" panose="05000000000000000000" pitchFamily="2" charset="2"/>
                        <a:buChar char="§"/>
                      </a:pPr>
                      <a:r>
                        <a:rPr lang="en-GB" sz="1400" b="1" dirty="0"/>
                        <a:t>Increased business rates affecting operating cost </a:t>
                      </a:r>
                    </a:p>
                    <a:p>
                      <a:pPr marL="285750" indent="-285750">
                        <a:buFont typeface="Wingdings" panose="05000000000000000000" pitchFamily="2" charset="2"/>
                        <a:buChar char="§"/>
                      </a:pPr>
                      <a:r>
                        <a:rPr lang="en-GB" sz="1400" b="1" dirty="0"/>
                        <a:t>Government COVID-19 restrictions previously reduced footfall and sales</a:t>
                      </a:r>
                    </a:p>
                  </a:txBody>
                  <a:tcPr>
                    <a:pattFill prst="pct40">
                      <a:fgClr>
                        <a:srgbClr val="FF0000"/>
                      </a:fgClr>
                      <a:bgClr>
                        <a:schemeClr val="bg1"/>
                      </a:bgClr>
                    </a:pattFill>
                  </a:tcPr>
                </a:tc>
                <a:tc>
                  <a:txBody>
                    <a:bodyPr/>
                    <a:lstStyle/>
                    <a:p>
                      <a:pPr marL="285750" indent="-285750">
                        <a:buFont typeface="Wingdings" panose="05000000000000000000" pitchFamily="2" charset="2"/>
                        <a:buChar char="§"/>
                      </a:pPr>
                      <a:r>
                        <a:rPr lang="en-GB" sz="1400" b="1" dirty="0"/>
                        <a:t>Rising utility bills, rent, insurances, and overhead cost </a:t>
                      </a:r>
                    </a:p>
                    <a:p>
                      <a:pPr marL="285750" indent="-285750">
                        <a:buFont typeface="Wingdings" panose="05000000000000000000" pitchFamily="2" charset="2"/>
                        <a:buChar char="§"/>
                      </a:pPr>
                      <a:r>
                        <a:rPr lang="en-GB" sz="1400" b="1" dirty="0"/>
                        <a:t>Organic ingredient prices are unpredictable due to crop failure </a:t>
                      </a:r>
                    </a:p>
                    <a:p>
                      <a:endParaRPr lang="en-GB" sz="1400" b="1" dirty="0"/>
                    </a:p>
                  </a:txBody>
                  <a:tcPr>
                    <a:pattFill prst="pct40">
                      <a:fgClr>
                        <a:srgbClr val="FFC000"/>
                      </a:fgClr>
                      <a:bgClr>
                        <a:schemeClr val="bg1"/>
                      </a:bgClr>
                    </a:pattFill>
                  </a:tcPr>
                </a:tc>
                <a:tc>
                  <a:txBody>
                    <a:bodyPr/>
                    <a:lstStyle/>
                    <a:p>
                      <a:pPr marL="285750" indent="-285750">
                        <a:buFont typeface="Wingdings" panose="05000000000000000000" pitchFamily="2" charset="2"/>
                        <a:buChar char="§"/>
                      </a:pPr>
                      <a:r>
                        <a:rPr lang="en-GB" sz="1400" b="1" dirty="0"/>
                        <a:t>Customers want greater convenience, such as delivery and pre-order services </a:t>
                      </a:r>
                    </a:p>
                    <a:p>
                      <a:pPr marL="285750" indent="-285750">
                        <a:buFont typeface="Wingdings" panose="05000000000000000000" pitchFamily="2" charset="2"/>
                        <a:buChar char="§"/>
                      </a:pPr>
                      <a:r>
                        <a:rPr lang="en-GB" sz="1400" b="1" dirty="0"/>
                        <a:t>More office workers now work from home </a:t>
                      </a:r>
                    </a:p>
                  </a:txBody>
                  <a:tcPr>
                    <a:pattFill prst="pct40">
                      <a:fgClr>
                        <a:srgbClr val="FFFF00"/>
                      </a:fgClr>
                      <a:bgClr>
                        <a:schemeClr val="bg1"/>
                      </a:bgClr>
                    </a:pattFill>
                  </a:tcPr>
                </a:tc>
                <a:tc>
                  <a:txBody>
                    <a:bodyPr/>
                    <a:lstStyle/>
                    <a:p>
                      <a:pPr marL="285750" indent="-285750">
                        <a:buFont typeface="Wingdings" panose="05000000000000000000" pitchFamily="2" charset="2"/>
                        <a:buChar char="§"/>
                      </a:pPr>
                      <a:r>
                        <a:rPr lang="en-GB" sz="1400" b="1" dirty="0"/>
                        <a:t>Limited technology for handling pre-orders efficiently </a:t>
                      </a:r>
                    </a:p>
                    <a:p>
                      <a:pPr marL="285750" indent="-285750">
                        <a:buFont typeface="Wingdings" panose="05000000000000000000" pitchFamily="2" charset="2"/>
                        <a:buChar char="§"/>
                      </a:pPr>
                      <a:r>
                        <a:rPr lang="en-GB" sz="1400" b="1" dirty="0"/>
                        <a:t>No online ordering or delivery systems in place</a:t>
                      </a:r>
                    </a:p>
                  </a:txBody>
                  <a:tcPr>
                    <a:pattFill prst="pct40">
                      <a:fgClr>
                        <a:srgbClr val="92D050"/>
                      </a:fgClr>
                      <a:bgClr>
                        <a:schemeClr val="bg1"/>
                      </a:bgClr>
                    </a:pattFill>
                  </a:tcPr>
                </a:tc>
                <a:tc>
                  <a:txBody>
                    <a:bodyPr/>
                    <a:lstStyle/>
                    <a:p>
                      <a:pPr marL="285750" indent="-285750">
                        <a:buFont typeface="Wingdings" panose="05000000000000000000" pitchFamily="2" charset="2"/>
                        <a:buChar char="§"/>
                      </a:pPr>
                      <a:r>
                        <a:rPr lang="en-GB" sz="1400" b="1" dirty="0"/>
                        <a:t>Compliance with food hygiene and health &amp; safety relegation </a:t>
                      </a:r>
                    </a:p>
                    <a:p>
                      <a:pPr marL="285750" indent="-285750">
                        <a:buFont typeface="Wingdings" panose="05000000000000000000" pitchFamily="2" charset="2"/>
                        <a:buChar char="§"/>
                      </a:pPr>
                      <a:r>
                        <a:rPr lang="en-GB" sz="1400" b="1" dirty="0"/>
                        <a:t>Employment law affecting staffing and work-places </a:t>
                      </a:r>
                    </a:p>
                  </a:txBody>
                  <a:tcPr>
                    <a:pattFill prst="pct40">
                      <a:fgClr>
                        <a:srgbClr val="00B0F0"/>
                      </a:fgClr>
                      <a:bgClr>
                        <a:schemeClr val="bg1"/>
                      </a:bgClr>
                    </a:pattFill>
                  </a:tcPr>
                </a:tc>
                <a:tc>
                  <a:txBody>
                    <a:bodyPr/>
                    <a:lstStyle/>
                    <a:p>
                      <a:pPr marL="285750" indent="-285750">
                        <a:buFont typeface="Wingdings" panose="05000000000000000000" pitchFamily="2" charset="2"/>
                        <a:buChar char="§"/>
                      </a:pPr>
                      <a:r>
                        <a:rPr lang="en-GB" sz="1400" b="1" dirty="0"/>
                        <a:t> consumers increasingly prefer environmentally sustainable products</a:t>
                      </a:r>
                    </a:p>
                    <a:p>
                      <a:pPr marL="285750" indent="-285750">
                        <a:buFont typeface="Wingdings" panose="05000000000000000000" pitchFamily="2" charset="2"/>
                        <a:buChar char="§"/>
                      </a:pPr>
                      <a:r>
                        <a:rPr lang="en-GB" sz="1400" b="1" dirty="0"/>
                        <a:t>Dependence on organically grown produce vulnerable to crop failure</a:t>
                      </a:r>
                    </a:p>
                  </a:txBody>
                  <a:tcPr>
                    <a:pattFill prst="pct40">
                      <a:fgClr>
                        <a:srgbClr val="0070C0"/>
                      </a:fgClr>
                      <a:bgClr>
                        <a:schemeClr val="bg1"/>
                      </a:bgClr>
                    </a:pattFill>
                  </a:tcPr>
                </a:tc>
                <a:extLst>
                  <a:ext uri="{0D108BD9-81ED-4DB2-BD59-A6C34878D82A}">
                    <a16:rowId xmlns:a16="http://schemas.microsoft.com/office/drawing/2014/main" val="654891230"/>
                  </a:ext>
                </a:extLst>
              </a:tr>
            </a:tbl>
          </a:graphicData>
        </a:graphic>
      </p:graphicFrame>
    </p:spTree>
    <p:extLst>
      <p:ext uri="{BB962C8B-B14F-4D97-AF65-F5344CB8AC3E}">
        <p14:creationId xmlns:p14="http://schemas.microsoft.com/office/powerpoint/2010/main" val="76460505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p15:prstTrans prst="wind"/>
      </p:transition>
    </mc:Choice>
    <mc:Fallback>
      <p:transition spd="slow">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8219E5FA-F1CF-36CD-E382-64C73BB8A983}"/>
            </a:ext>
          </a:extLst>
        </p:cNvPr>
        <p:cNvGrpSpPr/>
        <p:nvPr/>
      </p:nvGrpSpPr>
      <p:grpSpPr>
        <a:xfrm>
          <a:off x="0" y="0"/>
          <a:ext cx="0" cy="0"/>
          <a:chOff x="0" y="0"/>
          <a:chExt cx="0" cy="0"/>
        </a:xfrm>
      </p:grpSpPr>
      <p:sp>
        <p:nvSpPr>
          <p:cNvPr id="17" name="Freeform 43">
            <a:extLst>
              <a:ext uri="{FF2B5EF4-FFF2-40B4-BE49-F238E27FC236}">
                <a16:creationId xmlns:a16="http://schemas.microsoft.com/office/drawing/2014/main" id="{AAD8F19F-4A55-467B-BED0-8837659A90A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5353050" y="2660089"/>
            <a:ext cx="6838950" cy="4197911"/>
          </a:xfrm>
          <a:custGeom>
            <a:avLst/>
            <a:gdLst>
              <a:gd name="connsiteX0" fmla="*/ 4893809 w 6838950"/>
              <a:gd name="connsiteY0" fmla="*/ 0 h 4197911"/>
              <a:gd name="connsiteX1" fmla="*/ 4887586 w 6838950"/>
              <a:gd name="connsiteY1" fmla="*/ 0 h 4197911"/>
              <a:gd name="connsiteX2" fmla="*/ 3697795 w 6838950"/>
              <a:gd name="connsiteY2" fmla="*/ 0 h 4197911"/>
              <a:gd name="connsiteX3" fmla="*/ 2047750 w 6838950"/>
              <a:gd name="connsiteY3" fmla="*/ 0 h 4197911"/>
              <a:gd name="connsiteX4" fmla="*/ 0 w 6838950"/>
              <a:gd name="connsiteY4" fmla="*/ 0 h 4197911"/>
              <a:gd name="connsiteX5" fmla="*/ 0 w 6838950"/>
              <a:gd name="connsiteY5" fmla="*/ 4197911 h 4197911"/>
              <a:gd name="connsiteX6" fmla="*/ 6838950 w 6838950"/>
              <a:gd name="connsiteY6" fmla="*/ 4197911 h 41979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838950" h="4197911">
                <a:moveTo>
                  <a:pt x="4893809" y="0"/>
                </a:moveTo>
                <a:lnTo>
                  <a:pt x="4887586" y="0"/>
                </a:lnTo>
                <a:lnTo>
                  <a:pt x="3697795" y="0"/>
                </a:lnTo>
                <a:lnTo>
                  <a:pt x="2047750" y="0"/>
                </a:lnTo>
                <a:lnTo>
                  <a:pt x="0" y="0"/>
                </a:lnTo>
                <a:lnTo>
                  <a:pt x="0" y="4197911"/>
                </a:lnTo>
                <a:lnTo>
                  <a:pt x="6838950" y="4197911"/>
                </a:lnTo>
                <a:close/>
              </a:path>
            </a:pathLst>
          </a:custGeom>
          <a:solidFill>
            <a:srgbClr val="57685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F6A380E8-2AC0-F0B7-9432-FB8903B92FD6}"/>
              </a:ext>
            </a:extLst>
          </p:cNvPr>
          <p:cNvSpPr>
            <a:spLocks noGrp="1"/>
          </p:cNvSpPr>
          <p:nvPr>
            <p:ph type="title"/>
          </p:nvPr>
        </p:nvSpPr>
        <p:spPr>
          <a:xfrm>
            <a:off x="7194646" y="3322823"/>
            <a:ext cx="4997354" cy="2163872"/>
          </a:xfrm>
        </p:spPr>
        <p:txBody>
          <a:bodyPr vert="horz" lIns="91440" tIns="45720" rIns="91440" bIns="45720" rtlCol="0" anchor="t">
            <a:normAutofit/>
          </a:bodyPr>
          <a:lstStyle/>
          <a:p>
            <a:pPr algn="r"/>
            <a:r>
              <a:rPr lang="en-US" sz="4700" b="1" u="sng" kern="1200" dirty="0">
                <a:solidFill>
                  <a:srgbClr val="FFFFFF"/>
                </a:solidFill>
                <a:latin typeface="+mj-lt"/>
                <a:ea typeface="+mj-ea"/>
                <a:cs typeface="+mj-cs"/>
              </a:rPr>
              <a:t>Critique of the Cause-and-Effect model</a:t>
            </a:r>
            <a:endParaRPr lang="en-US" sz="4700" kern="1200" dirty="0">
              <a:solidFill>
                <a:srgbClr val="FFFFFF"/>
              </a:solidFill>
              <a:latin typeface="+mj-lt"/>
              <a:ea typeface="+mj-ea"/>
              <a:cs typeface="+mj-cs"/>
            </a:endParaRPr>
          </a:p>
        </p:txBody>
      </p:sp>
      <p:sp>
        <p:nvSpPr>
          <p:cNvPr id="8" name="TextBox 7">
            <a:extLst>
              <a:ext uri="{FF2B5EF4-FFF2-40B4-BE49-F238E27FC236}">
                <a16:creationId xmlns:a16="http://schemas.microsoft.com/office/drawing/2014/main" id="{31C45A9C-046A-C4D5-C050-E45210B1FFAC}"/>
              </a:ext>
            </a:extLst>
          </p:cNvPr>
          <p:cNvSpPr txBox="1"/>
          <p:nvPr/>
        </p:nvSpPr>
        <p:spPr>
          <a:xfrm>
            <a:off x="377255" y="998747"/>
            <a:ext cx="3243365" cy="2430253"/>
          </a:xfrm>
          <a:prstGeom prst="rect">
            <a:avLst/>
          </a:prstGeom>
          <a:solidFill>
            <a:schemeClr val="accent6">
              <a:lumMod val="20000"/>
              <a:lumOff val="80000"/>
            </a:schemeClr>
          </a:solidFill>
        </p:spPr>
        <p:txBody>
          <a:bodyPr vert="horz" lIns="91440" tIns="45720" rIns="91440" bIns="45720" rtlCol="0" anchor="b">
            <a:noAutofit/>
          </a:bodyPr>
          <a:lstStyle/>
          <a:p>
            <a:pPr>
              <a:lnSpc>
                <a:spcPct val="90000"/>
              </a:lnSpc>
              <a:spcBef>
                <a:spcPts val="1000"/>
              </a:spcBef>
            </a:pPr>
            <a:r>
              <a:rPr lang="en-US" kern="1200" dirty="0">
                <a:latin typeface="+mn-lt"/>
                <a:ea typeface="+mn-ea"/>
                <a:cs typeface="+mn-cs"/>
              </a:rPr>
              <a:t>Its main function is the determination of the underlying reasons behind the occurrence of a problem without simply treating the symptoms but also by promoting systematic thinking and a careful examination of the problem</a:t>
            </a:r>
            <a:r>
              <a:rPr lang="en-US" kern="1200" dirty="0">
                <a:solidFill>
                  <a:srgbClr val="FFFFFF"/>
                </a:solidFill>
                <a:latin typeface="+mn-lt"/>
                <a:ea typeface="+mn-ea"/>
                <a:cs typeface="+mn-cs"/>
              </a:rPr>
              <a:t>.</a:t>
            </a:r>
          </a:p>
        </p:txBody>
      </p:sp>
      <p:sp>
        <p:nvSpPr>
          <p:cNvPr id="7" name="TextBox 6">
            <a:extLst>
              <a:ext uri="{FF2B5EF4-FFF2-40B4-BE49-F238E27FC236}">
                <a16:creationId xmlns:a16="http://schemas.microsoft.com/office/drawing/2014/main" id="{3EDA8001-9F78-B9C8-E696-3ADEBC6B72DA}"/>
              </a:ext>
            </a:extLst>
          </p:cNvPr>
          <p:cNvSpPr txBox="1"/>
          <p:nvPr/>
        </p:nvSpPr>
        <p:spPr>
          <a:xfrm>
            <a:off x="7194646" y="5542545"/>
            <a:ext cx="4276412" cy="1169551"/>
          </a:xfrm>
          <a:prstGeom prst="rect">
            <a:avLst/>
          </a:prstGeom>
          <a:solidFill>
            <a:srgbClr val="566852"/>
          </a:solidFill>
        </p:spPr>
        <p:txBody>
          <a:bodyPr wrap="square" rtlCol="0">
            <a:spAutoFit/>
          </a:bodyPr>
          <a:lstStyle/>
          <a:p>
            <a:pPr>
              <a:spcAft>
                <a:spcPts val="600"/>
              </a:spcAft>
            </a:pPr>
            <a:r>
              <a:rPr lang="en-US" sz="1400" dirty="0">
                <a:solidFill>
                  <a:schemeClr val="bg1"/>
                </a:solidFill>
              </a:rPr>
              <a:t>The cause-and-effect model also known as the fishbone model, is one that was invented by Kaoru Ishikawa in 1968. This diagram serves the purpose of identifying the causes or factors related to the issue in question.</a:t>
            </a:r>
          </a:p>
        </p:txBody>
      </p:sp>
      <p:sp>
        <p:nvSpPr>
          <p:cNvPr id="9" name="TextBox 8">
            <a:extLst>
              <a:ext uri="{FF2B5EF4-FFF2-40B4-BE49-F238E27FC236}">
                <a16:creationId xmlns:a16="http://schemas.microsoft.com/office/drawing/2014/main" id="{E93425D4-6ACE-D419-8791-CB3015C00193}"/>
              </a:ext>
            </a:extLst>
          </p:cNvPr>
          <p:cNvSpPr txBox="1"/>
          <p:nvPr/>
        </p:nvSpPr>
        <p:spPr>
          <a:xfrm>
            <a:off x="7034879" y="98556"/>
            <a:ext cx="4946251" cy="2939266"/>
          </a:xfrm>
          <a:prstGeom prst="rect">
            <a:avLst/>
          </a:prstGeom>
          <a:solidFill>
            <a:schemeClr val="accent6">
              <a:lumMod val="20000"/>
              <a:lumOff val="80000"/>
            </a:schemeClr>
          </a:solidFill>
        </p:spPr>
        <p:txBody>
          <a:bodyPr wrap="square" rtlCol="0">
            <a:spAutoFit/>
          </a:bodyPr>
          <a:lstStyle/>
          <a:p>
            <a:pPr>
              <a:spcAft>
                <a:spcPts val="600"/>
              </a:spcAft>
            </a:pPr>
            <a:endParaRPr lang="en-US"/>
          </a:p>
          <a:p>
            <a:pPr>
              <a:spcAft>
                <a:spcPts val="600"/>
              </a:spcAft>
            </a:pPr>
            <a:r>
              <a:rPr lang="en-US"/>
              <a:t>The Fishbone Diagram is applied in such areas as quality management, manufacturing, medicine, and business for solving problems, wherein all the factors that cause the problem are grouped into categories such as methods, machines, people, materials, measurements, and environment (6Ms). At Basil’s Bakery, the Fishbone Diagram was applied to study the problem of stagnant sales.</a:t>
            </a:r>
            <a:endParaRPr lang="en-US" dirty="0"/>
          </a:p>
        </p:txBody>
      </p:sp>
      <p:sp>
        <p:nvSpPr>
          <p:cNvPr id="10" name="TextBox 9">
            <a:extLst>
              <a:ext uri="{FF2B5EF4-FFF2-40B4-BE49-F238E27FC236}">
                <a16:creationId xmlns:a16="http://schemas.microsoft.com/office/drawing/2014/main" id="{3A6C9837-BE80-DADF-7EA2-9688356DF133}"/>
              </a:ext>
            </a:extLst>
          </p:cNvPr>
          <p:cNvSpPr txBox="1"/>
          <p:nvPr/>
        </p:nvSpPr>
        <p:spPr>
          <a:xfrm>
            <a:off x="4320004" y="1721462"/>
            <a:ext cx="2493380" cy="2585323"/>
          </a:xfrm>
          <a:prstGeom prst="rect">
            <a:avLst/>
          </a:prstGeom>
          <a:solidFill>
            <a:schemeClr val="accent6">
              <a:lumMod val="20000"/>
              <a:lumOff val="80000"/>
            </a:schemeClr>
          </a:solidFill>
        </p:spPr>
        <p:txBody>
          <a:bodyPr wrap="square" rtlCol="0">
            <a:spAutoFit/>
          </a:bodyPr>
          <a:lstStyle/>
          <a:p>
            <a:pPr>
              <a:spcAft>
                <a:spcPts val="600"/>
              </a:spcAft>
            </a:pPr>
            <a:r>
              <a:rPr lang="en-US" dirty="0"/>
              <a:t>Strengths associated with this framework include visualization of the problem at hand, cooperation and group discussions, recognizing several causes, and root cause analysis.</a:t>
            </a:r>
          </a:p>
        </p:txBody>
      </p:sp>
      <p:sp>
        <p:nvSpPr>
          <p:cNvPr id="11" name="TextBox 10">
            <a:extLst>
              <a:ext uri="{FF2B5EF4-FFF2-40B4-BE49-F238E27FC236}">
                <a16:creationId xmlns:a16="http://schemas.microsoft.com/office/drawing/2014/main" id="{41057304-DE49-A5AA-06DE-535D3B0FB455}"/>
              </a:ext>
            </a:extLst>
          </p:cNvPr>
          <p:cNvSpPr txBox="1"/>
          <p:nvPr/>
        </p:nvSpPr>
        <p:spPr>
          <a:xfrm>
            <a:off x="238579" y="4773103"/>
            <a:ext cx="6118008" cy="1477328"/>
          </a:xfrm>
          <a:prstGeom prst="rect">
            <a:avLst/>
          </a:prstGeom>
          <a:solidFill>
            <a:schemeClr val="accent6">
              <a:lumMod val="20000"/>
              <a:lumOff val="80000"/>
            </a:schemeClr>
          </a:solidFill>
        </p:spPr>
        <p:txBody>
          <a:bodyPr wrap="square" rtlCol="0">
            <a:spAutoFit/>
          </a:bodyPr>
          <a:lstStyle/>
          <a:p>
            <a:pPr>
              <a:spcAft>
                <a:spcPts val="600"/>
              </a:spcAft>
            </a:pPr>
            <a:r>
              <a:rPr lang="en-US" dirty="0"/>
              <a:t>However, there are some limitations as well. Some of them are as follows: it cannot differentiate between different causes in order of importance; it is influenced by the ideas and perceptions of the individuals involved; no solutions are provided; and the diagram may become too crowded.</a:t>
            </a:r>
          </a:p>
        </p:txBody>
      </p:sp>
    </p:spTree>
    <p:extLst>
      <p:ext uri="{BB962C8B-B14F-4D97-AF65-F5344CB8AC3E}">
        <p14:creationId xmlns:p14="http://schemas.microsoft.com/office/powerpoint/2010/main" val="231907912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250">
        <p15:prstTrans prst="peelOff"/>
      </p:transition>
    </mc:Choice>
    <mc:Fallback>
      <p:transition spd="slow">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A3999EB-1E12-5C58-5C22-A29517B98577}"/>
            </a:ext>
          </a:extLst>
        </p:cNvPr>
        <p:cNvGrpSpPr/>
        <p:nvPr/>
      </p:nvGrpSpPr>
      <p:grpSpPr>
        <a:xfrm>
          <a:off x="0" y="0"/>
          <a:ext cx="0" cy="0"/>
          <a:chOff x="0" y="0"/>
          <a:chExt cx="0" cy="0"/>
        </a:xfrm>
      </p:grpSpPr>
      <p:sp>
        <p:nvSpPr>
          <p:cNvPr id="31" name="TextBox 30">
            <a:extLst>
              <a:ext uri="{FF2B5EF4-FFF2-40B4-BE49-F238E27FC236}">
                <a16:creationId xmlns:a16="http://schemas.microsoft.com/office/drawing/2014/main" id="{D3B994F6-BB20-88F1-925A-272C4C1BB063}"/>
              </a:ext>
            </a:extLst>
          </p:cNvPr>
          <p:cNvSpPr txBox="1">
            <a:spLocks/>
          </p:cNvSpPr>
          <p:nvPr/>
        </p:nvSpPr>
        <p:spPr>
          <a:xfrm>
            <a:off x="608512" y="1484101"/>
            <a:ext cx="2129680" cy="461665"/>
          </a:xfrm>
          <a:prstGeom prst="rect">
            <a:avLst/>
          </a:prstGeom>
          <a:noFill/>
          <a:ln w="57150">
            <a:solidFill>
              <a:srgbClr val="FFC000"/>
            </a:solidFill>
          </a:ln>
        </p:spPr>
        <p:txBody>
          <a:bodyPr wrap="square" rtlCol="0">
            <a:spAutoFit/>
          </a:bodyPr>
          <a:lstStyle/>
          <a:p>
            <a:pPr algn="ctr"/>
            <a:r>
              <a:rPr lang="en-GB" sz="2400" b="1" dirty="0">
                <a:solidFill>
                  <a:srgbClr val="FFC000"/>
                </a:solidFill>
                <a:latin typeface="Arial" panose="020B0604020202020204" pitchFamily="34" charset="0"/>
                <a:cs typeface="Arial" panose="020B0604020202020204" pitchFamily="34" charset="0"/>
              </a:rPr>
              <a:t>Methods</a:t>
            </a:r>
          </a:p>
        </p:txBody>
      </p:sp>
      <p:sp>
        <p:nvSpPr>
          <p:cNvPr id="32" name="TextBox 31">
            <a:extLst>
              <a:ext uri="{FF2B5EF4-FFF2-40B4-BE49-F238E27FC236}">
                <a16:creationId xmlns:a16="http://schemas.microsoft.com/office/drawing/2014/main" id="{5DB6A20C-CFF4-B26B-E98B-7BE2AD6107BC}"/>
              </a:ext>
            </a:extLst>
          </p:cNvPr>
          <p:cNvSpPr txBox="1">
            <a:spLocks/>
          </p:cNvSpPr>
          <p:nvPr/>
        </p:nvSpPr>
        <p:spPr>
          <a:xfrm>
            <a:off x="3545260" y="1505437"/>
            <a:ext cx="2129680" cy="461665"/>
          </a:xfrm>
          <a:prstGeom prst="rect">
            <a:avLst/>
          </a:prstGeom>
          <a:noFill/>
          <a:ln w="57150">
            <a:solidFill>
              <a:srgbClr val="FF0000"/>
            </a:solidFill>
          </a:ln>
        </p:spPr>
        <p:txBody>
          <a:bodyPr wrap="square" rtlCol="0">
            <a:spAutoFit/>
          </a:bodyPr>
          <a:lstStyle/>
          <a:p>
            <a:pPr algn="ctr"/>
            <a:r>
              <a:rPr lang="en-GB" sz="2400" b="1" dirty="0">
                <a:solidFill>
                  <a:srgbClr val="FF0000"/>
                </a:solidFill>
                <a:latin typeface="Arial" panose="020B0604020202020204" pitchFamily="34" charset="0"/>
                <a:cs typeface="Arial" panose="020B0604020202020204" pitchFamily="34" charset="0"/>
              </a:rPr>
              <a:t>Machines</a:t>
            </a:r>
          </a:p>
        </p:txBody>
      </p:sp>
      <p:sp>
        <p:nvSpPr>
          <p:cNvPr id="33" name="TextBox 32">
            <a:extLst>
              <a:ext uri="{FF2B5EF4-FFF2-40B4-BE49-F238E27FC236}">
                <a16:creationId xmlns:a16="http://schemas.microsoft.com/office/drawing/2014/main" id="{41489ABC-2CE6-75F6-77BF-F7A56B625F65}"/>
              </a:ext>
            </a:extLst>
          </p:cNvPr>
          <p:cNvSpPr txBox="1">
            <a:spLocks/>
          </p:cNvSpPr>
          <p:nvPr/>
        </p:nvSpPr>
        <p:spPr>
          <a:xfrm>
            <a:off x="6405359" y="1514744"/>
            <a:ext cx="2151782" cy="461665"/>
          </a:xfrm>
          <a:prstGeom prst="rect">
            <a:avLst/>
          </a:prstGeom>
          <a:noFill/>
          <a:ln w="57150">
            <a:solidFill>
              <a:srgbClr val="C00000"/>
            </a:solidFill>
          </a:ln>
        </p:spPr>
        <p:txBody>
          <a:bodyPr wrap="square" rtlCol="0">
            <a:spAutoFit/>
          </a:bodyPr>
          <a:lstStyle/>
          <a:p>
            <a:pPr algn="ctr"/>
            <a:r>
              <a:rPr lang="en-GB" sz="2400" b="1" dirty="0">
                <a:solidFill>
                  <a:srgbClr val="C00000"/>
                </a:solidFill>
                <a:latin typeface="Arial" panose="020B0604020202020204" pitchFamily="34" charset="0"/>
                <a:cs typeface="Arial" panose="020B0604020202020204" pitchFamily="34" charset="0"/>
              </a:rPr>
              <a:t>People</a:t>
            </a:r>
          </a:p>
        </p:txBody>
      </p:sp>
      <p:sp>
        <p:nvSpPr>
          <p:cNvPr id="34" name="TextBox 33">
            <a:extLst>
              <a:ext uri="{FF2B5EF4-FFF2-40B4-BE49-F238E27FC236}">
                <a16:creationId xmlns:a16="http://schemas.microsoft.com/office/drawing/2014/main" id="{18A0BA3C-0398-33B0-8A61-9B6B82677B43}"/>
              </a:ext>
            </a:extLst>
          </p:cNvPr>
          <p:cNvSpPr txBox="1">
            <a:spLocks/>
          </p:cNvSpPr>
          <p:nvPr/>
        </p:nvSpPr>
        <p:spPr>
          <a:xfrm>
            <a:off x="621310" y="4997231"/>
            <a:ext cx="2151020" cy="461665"/>
          </a:xfrm>
          <a:prstGeom prst="rect">
            <a:avLst/>
          </a:prstGeom>
          <a:noFill/>
          <a:ln w="57150">
            <a:solidFill>
              <a:srgbClr val="7030A0"/>
            </a:solidFill>
          </a:ln>
        </p:spPr>
        <p:txBody>
          <a:bodyPr wrap="square" rtlCol="0">
            <a:spAutoFit/>
          </a:bodyPr>
          <a:lstStyle/>
          <a:p>
            <a:pPr algn="ctr"/>
            <a:r>
              <a:rPr lang="en-GB" sz="2400" b="1" dirty="0">
                <a:solidFill>
                  <a:srgbClr val="7030A0"/>
                </a:solidFill>
                <a:latin typeface="Arial" panose="020B0604020202020204" pitchFamily="34" charset="0"/>
                <a:cs typeface="Arial" panose="020B0604020202020204" pitchFamily="34" charset="0"/>
              </a:rPr>
              <a:t>Materials</a:t>
            </a:r>
          </a:p>
        </p:txBody>
      </p:sp>
      <p:sp>
        <p:nvSpPr>
          <p:cNvPr id="35" name="TextBox 34">
            <a:extLst>
              <a:ext uri="{FF2B5EF4-FFF2-40B4-BE49-F238E27FC236}">
                <a16:creationId xmlns:a16="http://schemas.microsoft.com/office/drawing/2014/main" id="{25280725-B1FF-C78B-7A5D-9000F381FF02}"/>
              </a:ext>
            </a:extLst>
          </p:cNvPr>
          <p:cNvSpPr txBox="1">
            <a:spLocks/>
          </p:cNvSpPr>
          <p:nvPr/>
        </p:nvSpPr>
        <p:spPr>
          <a:xfrm>
            <a:off x="3503402" y="5032407"/>
            <a:ext cx="2151020" cy="461665"/>
          </a:xfrm>
          <a:prstGeom prst="rect">
            <a:avLst/>
          </a:prstGeom>
          <a:noFill/>
          <a:ln w="57150">
            <a:solidFill>
              <a:srgbClr val="00B0F0"/>
            </a:solidFill>
          </a:ln>
        </p:spPr>
        <p:txBody>
          <a:bodyPr wrap="square" rtlCol="0">
            <a:spAutoFit/>
          </a:bodyPr>
          <a:lstStyle/>
          <a:p>
            <a:pPr algn="ctr"/>
            <a:r>
              <a:rPr lang="en-GB" sz="2400" b="1" dirty="0">
                <a:solidFill>
                  <a:srgbClr val="00B0F0"/>
                </a:solidFill>
                <a:latin typeface="Arial" panose="020B0604020202020204" pitchFamily="34" charset="0"/>
                <a:cs typeface="Arial" panose="020B0604020202020204" pitchFamily="34" charset="0"/>
              </a:rPr>
              <a:t>Measurement</a:t>
            </a:r>
          </a:p>
        </p:txBody>
      </p:sp>
      <p:sp>
        <p:nvSpPr>
          <p:cNvPr id="36" name="TextBox 35">
            <a:extLst>
              <a:ext uri="{FF2B5EF4-FFF2-40B4-BE49-F238E27FC236}">
                <a16:creationId xmlns:a16="http://schemas.microsoft.com/office/drawing/2014/main" id="{182A6F30-A98D-AA4B-6D38-F12F52305694}"/>
              </a:ext>
            </a:extLst>
          </p:cNvPr>
          <p:cNvSpPr txBox="1">
            <a:spLocks/>
          </p:cNvSpPr>
          <p:nvPr/>
        </p:nvSpPr>
        <p:spPr>
          <a:xfrm>
            <a:off x="6421440" y="5029264"/>
            <a:ext cx="2191513" cy="461665"/>
          </a:xfrm>
          <a:prstGeom prst="rect">
            <a:avLst/>
          </a:prstGeom>
          <a:noFill/>
          <a:ln w="57150">
            <a:solidFill>
              <a:srgbClr val="00B050"/>
            </a:solidFill>
          </a:ln>
        </p:spPr>
        <p:txBody>
          <a:bodyPr wrap="square" rtlCol="0">
            <a:spAutoFit/>
          </a:bodyPr>
          <a:lstStyle/>
          <a:p>
            <a:pPr algn="ctr"/>
            <a:r>
              <a:rPr lang="en-GB" sz="2400" b="1" dirty="0">
                <a:solidFill>
                  <a:srgbClr val="00B050"/>
                </a:solidFill>
                <a:latin typeface="Arial" panose="020B0604020202020204" pitchFamily="34" charset="0"/>
                <a:cs typeface="Arial" panose="020B0604020202020204" pitchFamily="34" charset="0"/>
              </a:rPr>
              <a:t>Environment</a:t>
            </a:r>
          </a:p>
        </p:txBody>
      </p:sp>
      <p:sp>
        <p:nvSpPr>
          <p:cNvPr id="38" name="TextBox 37">
            <a:extLst>
              <a:ext uri="{FF2B5EF4-FFF2-40B4-BE49-F238E27FC236}">
                <a16:creationId xmlns:a16="http://schemas.microsoft.com/office/drawing/2014/main" id="{CE1BD776-63C4-D3EE-069C-C9BBE2DC4B45}"/>
              </a:ext>
            </a:extLst>
          </p:cNvPr>
          <p:cNvSpPr txBox="1">
            <a:spLocks/>
          </p:cNvSpPr>
          <p:nvPr/>
        </p:nvSpPr>
        <p:spPr>
          <a:xfrm>
            <a:off x="9424002" y="3186737"/>
            <a:ext cx="2167128" cy="830997"/>
          </a:xfrm>
          <a:prstGeom prst="rect">
            <a:avLst/>
          </a:prstGeom>
          <a:noFill/>
          <a:ln w="57150">
            <a:solidFill>
              <a:schemeClr val="tx1"/>
            </a:solidFill>
          </a:ln>
        </p:spPr>
        <p:txBody>
          <a:bodyPr wrap="square" rtlCol="0">
            <a:spAutoFit/>
          </a:bodyPr>
          <a:lstStyle/>
          <a:p>
            <a:r>
              <a:rPr lang="en-GB" sz="1200" b="1" dirty="0">
                <a:latin typeface="Arial" panose="020B0604020202020204" pitchFamily="34" charset="0"/>
                <a:cs typeface="Arial" panose="020B0604020202020204" pitchFamily="34" charset="0"/>
              </a:rPr>
              <a:t>The viability of Basil’s Bakery due to the sales remaining 25% below 2019 levels</a:t>
            </a:r>
          </a:p>
        </p:txBody>
      </p:sp>
      <p:sp>
        <p:nvSpPr>
          <p:cNvPr id="22" name="TextBox 21">
            <a:extLst>
              <a:ext uri="{FF2B5EF4-FFF2-40B4-BE49-F238E27FC236}">
                <a16:creationId xmlns:a16="http://schemas.microsoft.com/office/drawing/2014/main" id="{280A6708-DF3B-47D7-80AD-BED7584E4872}"/>
              </a:ext>
            </a:extLst>
          </p:cNvPr>
          <p:cNvSpPr txBox="1">
            <a:spLocks/>
          </p:cNvSpPr>
          <p:nvPr/>
        </p:nvSpPr>
        <p:spPr>
          <a:xfrm>
            <a:off x="6369413" y="4416742"/>
            <a:ext cx="2207594" cy="461665"/>
          </a:xfrm>
          <a:prstGeom prst="rect">
            <a:avLst/>
          </a:prstGeom>
          <a:noFill/>
          <a:ln w="25400">
            <a:solidFill>
              <a:srgbClr val="00B050"/>
            </a:solidFill>
          </a:ln>
        </p:spPr>
        <p:txBody>
          <a:bodyPr wrap="square" rtlCol="0">
            <a:spAutoFit/>
          </a:bodyPr>
          <a:lstStyle/>
          <a:p>
            <a:r>
              <a:rPr lang="en-GB" sz="1200" dirty="0">
                <a:latin typeface="Arial" panose="020B0604020202020204" pitchFamily="34" charset="0"/>
                <a:cs typeface="Arial" panose="020B0604020202020204" pitchFamily="34" charset="0"/>
              </a:rPr>
              <a:t>Shops are closing and remaining units are vacant.</a:t>
            </a:r>
          </a:p>
        </p:txBody>
      </p:sp>
      <p:sp>
        <p:nvSpPr>
          <p:cNvPr id="23" name="TextBox 22">
            <a:extLst>
              <a:ext uri="{FF2B5EF4-FFF2-40B4-BE49-F238E27FC236}">
                <a16:creationId xmlns:a16="http://schemas.microsoft.com/office/drawing/2014/main" id="{8F167E83-1CE4-F3CA-7557-1CDDF3628DBE}"/>
              </a:ext>
            </a:extLst>
          </p:cNvPr>
          <p:cNvSpPr txBox="1">
            <a:spLocks/>
          </p:cNvSpPr>
          <p:nvPr/>
        </p:nvSpPr>
        <p:spPr>
          <a:xfrm>
            <a:off x="6377453" y="3799203"/>
            <a:ext cx="2207594" cy="461665"/>
          </a:xfrm>
          <a:prstGeom prst="rect">
            <a:avLst/>
          </a:prstGeom>
          <a:noFill/>
          <a:ln w="25400">
            <a:solidFill>
              <a:srgbClr val="00B050"/>
            </a:solidFill>
          </a:ln>
        </p:spPr>
        <p:txBody>
          <a:bodyPr wrap="square" rtlCol="0">
            <a:spAutoFit/>
          </a:bodyPr>
          <a:lstStyle/>
          <a:p>
            <a:r>
              <a:rPr lang="en-GB" sz="1200" dirty="0">
                <a:latin typeface="Arial" panose="020B0604020202020204" pitchFamily="34" charset="0"/>
                <a:cs typeface="Arial" panose="020B0604020202020204" pitchFamily="34" charset="0"/>
              </a:rPr>
              <a:t>The retail park is quieter than before.</a:t>
            </a:r>
          </a:p>
        </p:txBody>
      </p:sp>
      <p:sp>
        <p:nvSpPr>
          <p:cNvPr id="24" name="TextBox 23">
            <a:extLst>
              <a:ext uri="{FF2B5EF4-FFF2-40B4-BE49-F238E27FC236}">
                <a16:creationId xmlns:a16="http://schemas.microsoft.com/office/drawing/2014/main" id="{B2F0A62B-BCD1-8AD8-F315-6F09A31F7FFE}"/>
              </a:ext>
            </a:extLst>
          </p:cNvPr>
          <p:cNvSpPr txBox="1">
            <a:spLocks/>
          </p:cNvSpPr>
          <p:nvPr/>
        </p:nvSpPr>
        <p:spPr>
          <a:xfrm>
            <a:off x="6443051" y="2164482"/>
            <a:ext cx="2207594" cy="461665"/>
          </a:xfrm>
          <a:prstGeom prst="rect">
            <a:avLst/>
          </a:prstGeom>
          <a:noFill/>
          <a:ln w="25400">
            <a:solidFill>
              <a:srgbClr val="C00000"/>
            </a:solidFill>
          </a:ln>
        </p:spPr>
        <p:txBody>
          <a:bodyPr wrap="square" rtlCol="0">
            <a:spAutoFit/>
          </a:bodyPr>
          <a:lstStyle/>
          <a:p>
            <a:r>
              <a:rPr lang="en-GB" sz="1200" dirty="0">
                <a:latin typeface="Arial" panose="020B0604020202020204" pitchFamily="34" charset="0"/>
                <a:cs typeface="Arial" panose="020B0604020202020204" pitchFamily="34" charset="0"/>
              </a:rPr>
              <a:t>Fewer shoppers visiting the retail park.</a:t>
            </a:r>
          </a:p>
        </p:txBody>
      </p:sp>
      <p:sp>
        <p:nvSpPr>
          <p:cNvPr id="25" name="TextBox 24">
            <a:extLst>
              <a:ext uri="{FF2B5EF4-FFF2-40B4-BE49-F238E27FC236}">
                <a16:creationId xmlns:a16="http://schemas.microsoft.com/office/drawing/2014/main" id="{2A30538D-67ED-A3A1-CFA1-39377D70B9B9}"/>
              </a:ext>
            </a:extLst>
          </p:cNvPr>
          <p:cNvSpPr txBox="1">
            <a:spLocks/>
          </p:cNvSpPr>
          <p:nvPr/>
        </p:nvSpPr>
        <p:spPr>
          <a:xfrm>
            <a:off x="6405359" y="2814221"/>
            <a:ext cx="2207594" cy="646331"/>
          </a:xfrm>
          <a:prstGeom prst="rect">
            <a:avLst/>
          </a:prstGeom>
          <a:noFill/>
          <a:ln w="25400">
            <a:solidFill>
              <a:srgbClr val="C00000"/>
            </a:solidFill>
          </a:ln>
        </p:spPr>
        <p:txBody>
          <a:bodyPr wrap="square" rtlCol="0">
            <a:spAutoFit/>
          </a:bodyPr>
          <a:lstStyle/>
          <a:p>
            <a:r>
              <a:rPr lang="en-GB" sz="1200" dirty="0">
                <a:latin typeface="Arial" panose="020B0604020202020204" pitchFamily="34" charset="0"/>
                <a:cs typeface="Arial" panose="020B0604020202020204" pitchFamily="34" charset="0"/>
              </a:rPr>
              <a:t>Redundancies among local retail workers (loss of loyal customers).</a:t>
            </a:r>
          </a:p>
        </p:txBody>
      </p:sp>
      <p:sp>
        <p:nvSpPr>
          <p:cNvPr id="26" name="TextBox 25">
            <a:extLst>
              <a:ext uri="{FF2B5EF4-FFF2-40B4-BE49-F238E27FC236}">
                <a16:creationId xmlns:a16="http://schemas.microsoft.com/office/drawing/2014/main" id="{19E1DBE5-167E-78C1-BCD0-8D2DCE9A4F68}"/>
              </a:ext>
            </a:extLst>
          </p:cNvPr>
          <p:cNvSpPr txBox="1">
            <a:spLocks/>
          </p:cNvSpPr>
          <p:nvPr/>
        </p:nvSpPr>
        <p:spPr>
          <a:xfrm>
            <a:off x="3506303" y="4486398"/>
            <a:ext cx="2207594" cy="461665"/>
          </a:xfrm>
          <a:prstGeom prst="rect">
            <a:avLst/>
          </a:prstGeom>
          <a:noFill/>
          <a:ln w="25400">
            <a:solidFill>
              <a:srgbClr val="00B0F0"/>
            </a:solidFill>
          </a:ln>
        </p:spPr>
        <p:txBody>
          <a:bodyPr wrap="square" rtlCol="0">
            <a:spAutoFit/>
          </a:bodyPr>
          <a:lstStyle/>
          <a:p>
            <a:r>
              <a:rPr lang="en-GB" sz="1200" dirty="0">
                <a:latin typeface="Arial" panose="020B0604020202020204" pitchFamily="34" charset="0"/>
                <a:cs typeface="Arial" panose="020B0604020202020204" pitchFamily="34" charset="0"/>
              </a:rPr>
              <a:t>Reduced footfall compared with pandemic levels. </a:t>
            </a:r>
          </a:p>
        </p:txBody>
      </p:sp>
      <p:sp>
        <p:nvSpPr>
          <p:cNvPr id="27" name="TextBox 26">
            <a:extLst>
              <a:ext uri="{FF2B5EF4-FFF2-40B4-BE49-F238E27FC236}">
                <a16:creationId xmlns:a16="http://schemas.microsoft.com/office/drawing/2014/main" id="{BDD08689-6B7D-0F8F-480D-F4AAD7FE2D5B}"/>
              </a:ext>
            </a:extLst>
          </p:cNvPr>
          <p:cNvSpPr txBox="1">
            <a:spLocks/>
          </p:cNvSpPr>
          <p:nvPr/>
        </p:nvSpPr>
        <p:spPr>
          <a:xfrm>
            <a:off x="3446828" y="3755723"/>
            <a:ext cx="2207594" cy="646331"/>
          </a:xfrm>
          <a:prstGeom prst="rect">
            <a:avLst/>
          </a:prstGeom>
          <a:noFill/>
          <a:ln w="25400">
            <a:solidFill>
              <a:srgbClr val="00B0F0"/>
            </a:solidFill>
          </a:ln>
        </p:spPr>
        <p:txBody>
          <a:bodyPr wrap="square" rtlCol="0">
            <a:spAutoFit/>
          </a:bodyPr>
          <a:lstStyle/>
          <a:p>
            <a:r>
              <a:rPr lang="en-GB" sz="1200" dirty="0">
                <a:latin typeface="Arial" panose="020B0604020202020204" pitchFamily="34" charset="0"/>
                <a:cs typeface="Arial" panose="020B0604020202020204" pitchFamily="34" charset="0"/>
              </a:rPr>
              <a:t>Sales have stopped at around 25% below 2019 levels since 2023</a:t>
            </a:r>
          </a:p>
        </p:txBody>
      </p:sp>
      <p:sp>
        <p:nvSpPr>
          <p:cNvPr id="28" name="TextBox 27">
            <a:extLst>
              <a:ext uri="{FF2B5EF4-FFF2-40B4-BE49-F238E27FC236}">
                <a16:creationId xmlns:a16="http://schemas.microsoft.com/office/drawing/2014/main" id="{44AB04F4-8499-0CBD-C2DD-C750D2568FD9}"/>
              </a:ext>
            </a:extLst>
          </p:cNvPr>
          <p:cNvSpPr txBox="1">
            <a:spLocks/>
          </p:cNvSpPr>
          <p:nvPr/>
        </p:nvSpPr>
        <p:spPr>
          <a:xfrm>
            <a:off x="614996" y="4389626"/>
            <a:ext cx="2207594" cy="461665"/>
          </a:xfrm>
          <a:prstGeom prst="rect">
            <a:avLst/>
          </a:prstGeom>
          <a:noFill/>
          <a:ln w="25400">
            <a:solidFill>
              <a:srgbClr val="7030A0"/>
            </a:solidFill>
          </a:ln>
        </p:spPr>
        <p:txBody>
          <a:bodyPr wrap="square" rtlCol="0">
            <a:spAutoFit/>
          </a:bodyPr>
          <a:lstStyle/>
          <a:p>
            <a:r>
              <a:rPr lang="en-GB" sz="1200" dirty="0">
                <a:latin typeface="Arial" panose="020B0604020202020204" pitchFamily="34" charset="0"/>
                <a:cs typeface="Arial" panose="020B0604020202020204" pitchFamily="34" charset="0"/>
              </a:rPr>
              <a:t>Crop failure makes prices unpredictable </a:t>
            </a:r>
          </a:p>
        </p:txBody>
      </p:sp>
      <p:sp>
        <p:nvSpPr>
          <p:cNvPr id="29" name="TextBox 28">
            <a:extLst>
              <a:ext uri="{FF2B5EF4-FFF2-40B4-BE49-F238E27FC236}">
                <a16:creationId xmlns:a16="http://schemas.microsoft.com/office/drawing/2014/main" id="{327A92EC-E2CD-E0BC-131F-C601B5DE7C4F}"/>
              </a:ext>
            </a:extLst>
          </p:cNvPr>
          <p:cNvSpPr txBox="1">
            <a:spLocks/>
          </p:cNvSpPr>
          <p:nvPr/>
        </p:nvSpPr>
        <p:spPr>
          <a:xfrm>
            <a:off x="614996" y="3799203"/>
            <a:ext cx="2207594" cy="461665"/>
          </a:xfrm>
          <a:prstGeom prst="rect">
            <a:avLst/>
          </a:prstGeom>
          <a:noFill/>
          <a:ln w="25400">
            <a:solidFill>
              <a:srgbClr val="7030A0"/>
            </a:solidFill>
          </a:ln>
        </p:spPr>
        <p:txBody>
          <a:bodyPr wrap="square" rtlCol="0">
            <a:spAutoFit/>
          </a:bodyPr>
          <a:lstStyle/>
          <a:p>
            <a:r>
              <a:rPr lang="en-GB" sz="1200" dirty="0">
                <a:latin typeface="Arial" panose="020B0604020202020204" pitchFamily="34" charset="0"/>
                <a:cs typeface="Arial" panose="020B0604020202020204" pitchFamily="34" charset="0"/>
              </a:rPr>
              <a:t>Organic ingredients are more expensive </a:t>
            </a:r>
          </a:p>
        </p:txBody>
      </p:sp>
      <p:sp>
        <p:nvSpPr>
          <p:cNvPr id="30" name="TextBox 29">
            <a:extLst>
              <a:ext uri="{FF2B5EF4-FFF2-40B4-BE49-F238E27FC236}">
                <a16:creationId xmlns:a16="http://schemas.microsoft.com/office/drawing/2014/main" id="{93894965-CBAF-C3E0-3A1E-98F25A8DA3BD}"/>
              </a:ext>
            </a:extLst>
          </p:cNvPr>
          <p:cNvSpPr txBox="1">
            <a:spLocks/>
          </p:cNvSpPr>
          <p:nvPr/>
        </p:nvSpPr>
        <p:spPr>
          <a:xfrm>
            <a:off x="3506303" y="2101172"/>
            <a:ext cx="2207594" cy="646331"/>
          </a:xfrm>
          <a:prstGeom prst="rect">
            <a:avLst/>
          </a:prstGeom>
          <a:noFill/>
          <a:ln w="25400">
            <a:solidFill>
              <a:srgbClr val="FF0000"/>
            </a:solidFill>
          </a:ln>
        </p:spPr>
        <p:txBody>
          <a:bodyPr wrap="square" rtlCol="0">
            <a:spAutoFit/>
          </a:bodyPr>
          <a:lstStyle/>
          <a:p>
            <a:r>
              <a:rPr lang="en-GB" sz="1200" dirty="0">
                <a:latin typeface="Arial" panose="020B0604020202020204" pitchFamily="34" charset="0"/>
                <a:cs typeface="Arial" panose="020B0604020202020204" pitchFamily="34" charset="0"/>
              </a:rPr>
              <a:t>Lack of equipment/technology to support online ordering and delivering.</a:t>
            </a:r>
          </a:p>
        </p:txBody>
      </p:sp>
      <p:sp>
        <p:nvSpPr>
          <p:cNvPr id="37" name="TextBox 36">
            <a:extLst>
              <a:ext uri="{FF2B5EF4-FFF2-40B4-BE49-F238E27FC236}">
                <a16:creationId xmlns:a16="http://schemas.microsoft.com/office/drawing/2014/main" id="{B1E4133F-2751-3952-C07B-9EBB9CE035BD}"/>
              </a:ext>
            </a:extLst>
          </p:cNvPr>
          <p:cNvSpPr txBox="1">
            <a:spLocks/>
          </p:cNvSpPr>
          <p:nvPr/>
        </p:nvSpPr>
        <p:spPr>
          <a:xfrm>
            <a:off x="3506303" y="2986640"/>
            <a:ext cx="2207594" cy="461665"/>
          </a:xfrm>
          <a:prstGeom prst="rect">
            <a:avLst/>
          </a:prstGeom>
          <a:noFill/>
          <a:ln w="25400">
            <a:solidFill>
              <a:srgbClr val="FF0000"/>
            </a:solidFill>
          </a:ln>
        </p:spPr>
        <p:txBody>
          <a:bodyPr wrap="square" rtlCol="0">
            <a:spAutoFit/>
          </a:bodyPr>
          <a:lstStyle/>
          <a:p>
            <a:r>
              <a:rPr lang="en-GB" sz="1200" dirty="0">
                <a:latin typeface="Arial" panose="020B0604020202020204" pitchFamily="34" charset="0"/>
                <a:cs typeface="Arial" panose="020B0604020202020204" pitchFamily="34" charset="0"/>
              </a:rPr>
              <a:t>Limited systems to deal with customer orders efficiently.</a:t>
            </a:r>
          </a:p>
        </p:txBody>
      </p:sp>
      <p:sp>
        <p:nvSpPr>
          <p:cNvPr id="39" name="TextBox 38">
            <a:extLst>
              <a:ext uri="{FF2B5EF4-FFF2-40B4-BE49-F238E27FC236}">
                <a16:creationId xmlns:a16="http://schemas.microsoft.com/office/drawing/2014/main" id="{D9B946EB-160F-14E8-6E65-A3ACFE53BA8E}"/>
              </a:ext>
            </a:extLst>
          </p:cNvPr>
          <p:cNvSpPr txBox="1">
            <a:spLocks/>
          </p:cNvSpPr>
          <p:nvPr/>
        </p:nvSpPr>
        <p:spPr>
          <a:xfrm>
            <a:off x="606084" y="2071744"/>
            <a:ext cx="2216506" cy="646331"/>
          </a:xfrm>
          <a:prstGeom prst="rect">
            <a:avLst/>
          </a:prstGeom>
          <a:noFill/>
          <a:ln w="25400">
            <a:solidFill>
              <a:srgbClr val="FFC000"/>
            </a:solidFill>
          </a:ln>
        </p:spPr>
        <p:txBody>
          <a:bodyPr wrap="square" rtlCol="0">
            <a:spAutoFit/>
          </a:bodyPr>
          <a:lstStyle/>
          <a:p>
            <a:r>
              <a:rPr lang="en-GB" sz="1200" dirty="0">
                <a:latin typeface="Arial" panose="020B0604020202020204" pitchFamily="34" charset="0"/>
                <a:cs typeface="Arial" panose="020B0604020202020204" pitchFamily="34" charset="0"/>
              </a:rPr>
              <a:t>Despite customer demand, there are no delivery service offered.</a:t>
            </a:r>
          </a:p>
        </p:txBody>
      </p:sp>
      <p:sp>
        <p:nvSpPr>
          <p:cNvPr id="40" name="TextBox 39">
            <a:extLst>
              <a:ext uri="{FF2B5EF4-FFF2-40B4-BE49-F238E27FC236}">
                <a16:creationId xmlns:a16="http://schemas.microsoft.com/office/drawing/2014/main" id="{1A129B97-8AB0-A07D-27D5-16E805A4DFB6}"/>
              </a:ext>
            </a:extLst>
          </p:cNvPr>
          <p:cNvSpPr txBox="1">
            <a:spLocks/>
          </p:cNvSpPr>
          <p:nvPr/>
        </p:nvSpPr>
        <p:spPr>
          <a:xfrm>
            <a:off x="607247" y="2853969"/>
            <a:ext cx="2207594" cy="646331"/>
          </a:xfrm>
          <a:prstGeom prst="rect">
            <a:avLst/>
          </a:prstGeom>
          <a:noFill/>
          <a:ln w="25400">
            <a:solidFill>
              <a:srgbClr val="FFC000"/>
            </a:solidFill>
          </a:ln>
        </p:spPr>
        <p:txBody>
          <a:bodyPr wrap="square" rtlCol="0">
            <a:spAutoFit/>
          </a:bodyPr>
          <a:lstStyle/>
          <a:p>
            <a:r>
              <a:rPr lang="en-GB" sz="1200" dirty="0">
                <a:latin typeface="Arial" panose="020B0604020202020204" pitchFamily="34" charset="0"/>
                <a:cs typeface="Arial" panose="020B0604020202020204" pitchFamily="34" charset="0"/>
              </a:rPr>
              <a:t>Pre-ordering system are not reliable as the shop cannot always answer the phone.</a:t>
            </a:r>
          </a:p>
        </p:txBody>
      </p:sp>
      <p:sp>
        <p:nvSpPr>
          <p:cNvPr id="5" name="TextBox 4">
            <a:extLst>
              <a:ext uri="{FF2B5EF4-FFF2-40B4-BE49-F238E27FC236}">
                <a16:creationId xmlns:a16="http://schemas.microsoft.com/office/drawing/2014/main" id="{180A04F2-4F22-A08C-F5B4-F30F002E227B}"/>
              </a:ext>
            </a:extLst>
          </p:cNvPr>
          <p:cNvSpPr txBox="1">
            <a:spLocks/>
          </p:cNvSpPr>
          <p:nvPr/>
        </p:nvSpPr>
        <p:spPr>
          <a:xfrm>
            <a:off x="34130" y="-57947"/>
            <a:ext cx="11585447" cy="523220"/>
          </a:xfrm>
          <a:prstGeom prst="rect">
            <a:avLst/>
          </a:prstGeom>
          <a:noFill/>
        </p:spPr>
        <p:txBody>
          <a:bodyPr wrap="square" rtlCol="0">
            <a:spAutoFit/>
          </a:bodyPr>
          <a:lstStyle/>
          <a:p>
            <a:pPr algn="ctr"/>
            <a:r>
              <a:rPr lang="en-GB" sz="2800" b="1" u="sng" dirty="0">
                <a:latin typeface="Arial" panose="020B0604020202020204" pitchFamily="34" charset="0"/>
                <a:cs typeface="Arial" panose="020B0604020202020204" pitchFamily="34" charset="0"/>
              </a:rPr>
              <a:t>The Fishbone Method </a:t>
            </a:r>
            <a:endParaRPr lang="en-GB" sz="2800" dirty="0">
              <a:latin typeface="Arial" panose="020B0604020202020204" pitchFamily="34" charset="0"/>
              <a:cs typeface="Arial" panose="020B0604020202020204" pitchFamily="34" charset="0"/>
            </a:endParaRPr>
          </a:p>
        </p:txBody>
      </p:sp>
      <p:cxnSp>
        <p:nvCxnSpPr>
          <p:cNvPr id="18" name="Straight Connector 17">
            <a:extLst>
              <a:ext uri="{FF2B5EF4-FFF2-40B4-BE49-F238E27FC236}">
                <a16:creationId xmlns:a16="http://schemas.microsoft.com/office/drawing/2014/main" id="{50914D11-C51C-5E08-7133-E8B9F3308F80}"/>
              </a:ext>
            </a:extLst>
          </p:cNvPr>
          <p:cNvCxnSpPr>
            <a:cxnSpLocks/>
            <a:endCxn id="38" idx="1"/>
          </p:cNvCxnSpPr>
          <p:nvPr/>
        </p:nvCxnSpPr>
        <p:spPr>
          <a:xfrm flipV="1">
            <a:off x="614996" y="3602236"/>
            <a:ext cx="8784000" cy="0"/>
          </a:xfrm>
          <a:prstGeom prst="line">
            <a:avLst/>
          </a:prstGeom>
        </p:spPr>
        <p:style>
          <a:lnRef idx="2">
            <a:schemeClr val="dk1"/>
          </a:lnRef>
          <a:fillRef idx="0">
            <a:schemeClr val="dk1"/>
          </a:fillRef>
          <a:effectRef idx="1">
            <a:schemeClr val="dk1"/>
          </a:effectRef>
          <a:fontRef idx="minor">
            <a:schemeClr val="tx1"/>
          </a:fontRef>
        </p:style>
      </p:cxnSp>
      <p:sp>
        <p:nvSpPr>
          <p:cNvPr id="21" name="Rectangle 20">
            <a:extLst>
              <a:ext uri="{FF2B5EF4-FFF2-40B4-BE49-F238E27FC236}">
                <a16:creationId xmlns:a16="http://schemas.microsoft.com/office/drawing/2014/main" id="{5A9DC304-C844-3110-8280-12972FC0DF01}"/>
              </a:ext>
            </a:extLst>
          </p:cNvPr>
          <p:cNvSpPr>
            <a:spLocks/>
          </p:cNvSpPr>
          <p:nvPr/>
        </p:nvSpPr>
        <p:spPr>
          <a:xfrm>
            <a:off x="606084" y="3602236"/>
            <a:ext cx="8784000" cy="55282"/>
          </a:xfrm>
          <a:prstGeom prst="rect">
            <a:avLst/>
          </a:prstGeom>
        </p:spPr>
        <p:style>
          <a:lnRef idx="2">
            <a:schemeClr val="dk1">
              <a:shade val="15000"/>
            </a:schemeClr>
          </a:lnRef>
          <a:fillRef idx="1">
            <a:schemeClr val="dk1"/>
          </a:fillRef>
          <a:effectRef idx="0">
            <a:schemeClr val="dk1"/>
          </a:effectRef>
          <a:fontRef idx="minor">
            <a:schemeClr val="lt1"/>
          </a:fontRef>
        </p:style>
        <p:txBody>
          <a:bodyPr rtlCol="0" anchor="ctr"/>
          <a:lstStyle/>
          <a:p>
            <a:pPr algn="ctr"/>
            <a:endParaRPr lang="en-US"/>
          </a:p>
        </p:txBody>
      </p:sp>
      <p:cxnSp>
        <p:nvCxnSpPr>
          <p:cNvPr id="47" name="Elbow Connector 46">
            <a:extLst>
              <a:ext uri="{FF2B5EF4-FFF2-40B4-BE49-F238E27FC236}">
                <a16:creationId xmlns:a16="http://schemas.microsoft.com/office/drawing/2014/main" id="{A7CB3AB0-9562-E9C2-E8BC-F127B1B4153E}"/>
              </a:ext>
            </a:extLst>
          </p:cNvPr>
          <p:cNvCxnSpPr>
            <a:stCxn id="32" idx="3"/>
          </p:cNvCxnSpPr>
          <p:nvPr/>
        </p:nvCxnSpPr>
        <p:spPr>
          <a:xfrm>
            <a:off x="5674940" y="1736270"/>
            <a:ext cx="421060" cy="1893607"/>
          </a:xfrm>
          <a:prstGeom prst="bentConnector2">
            <a:avLst/>
          </a:prstGeom>
          <a:ln w="25400">
            <a:solidFill>
              <a:srgbClr val="FF0000"/>
            </a:solidFill>
          </a:ln>
        </p:spPr>
        <p:style>
          <a:lnRef idx="2">
            <a:schemeClr val="dk1"/>
          </a:lnRef>
          <a:fillRef idx="0">
            <a:schemeClr val="dk1"/>
          </a:fillRef>
          <a:effectRef idx="1">
            <a:schemeClr val="dk1"/>
          </a:effectRef>
          <a:fontRef idx="minor">
            <a:schemeClr val="tx1"/>
          </a:fontRef>
        </p:style>
      </p:cxnSp>
      <p:cxnSp>
        <p:nvCxnSpPr>
          <p:cNvPr id="50" name="Elbow Connector 49">
            <a:extLst>
              <a:ext uri="{FF2B5EF4-FFF2-40B4-BE49-F238E27FC236}">
                <a16:creationId xmlns:a16="http://schemas.microsoft.com/office/drawing/2014/main" id="{1A4BC2D9-2E74-2642-DBAF-8811C803989B}"/>
              </a:ext>
            </a:extLst>
          </p:cNvPr>
          <p:cNvCxnSpPr>
            <a:cxnSpLocks/>
          </p:cNvCxnSpPr>
          <p:nvPr/>
        </p:nvCxnSpPr>
        <p:spPr>
          <a:xfrm rot="5400000" flipH="1" flipV="1">
            <a:off x="2106078" y="4255628"/>
            <a:ext cx="1688925" cy="369536"/>
          </a:xfrm>
          <a:prstGeom prst="bentConnector3">
            <a:avLst>
              <a:gd name="adj1" fmla="val 2489"/>
            </a:avLst>
          </a:prstGeom>
        </p:spPr>
        <p:style>
          <a:lnRef idx="3">
            <a:schemeClr val="accent5"/>
          </a:lnRef>
          <a:fillRef idx="0">
            <a:schemeClr val="accent5"/>
          </a:fillRef>
          <a:effectRef idx="2">
            <a:schemeClr val="accent5"/>
          </a:effectRef>
          <a:fontRef idx="minor">
            <a:schemeClr val="tx1"/>
          </a:fontRef>
        </p:style>
      </p:cxnSp>
      <p:cxnSp>
        <p:nvCxnSpPr>
          <p:cNvPr id="51" name="Elbow Connector 50">
            <a:extLst>
              <a:ext uri="{FF2B5EF4-FFF2-40B4-BE49-F238E27FC236}">
                <a16:creationId xmlns:a16="http://schemas.microsoft.com/office/drawing/2014/main" id="{09D3DD5D-84D8-00EE-AD5B-827BBE21F894}"/>
              </a:ext>
            </a:extLst>
          </p:cNvPr>
          <p:cNvCxnSpPr/>
          <p:nvPr/>
        </p:nvCxnSpPr>
        <p:spPr>
          <a:xfrm>
            <a:off x="2720052" y="1728509"/>
            <a:ext cx="421060" cy="1893607"/>
          </a:xfrm>
          <a:prstGeom prst="bentConnector2">
            <a:avLst/>
          </a:prstGeom>
          <a:ln w="25400">
            <a:solidFill>
              <a:srgbClr val="FFC000"/>
            </a:solidFill>
          </a:ln>
        </p:spPr>
        <p:style>
          <a:lnRef idx="2">
            <a:schemeClr val="dk1"/>
          </a:lnRef>
          <a:fillRef idx="0">
            <a:schemeClr val="dk1"/>
          </a:fillRef>
          <a:effectRef idx="1">
            <a:schemeClr val="dk1"/>
          </a:effectRef>
          <a:fontRef idx="minor">
            <a:schemeClr val="tx1"/>
          </a:fontRef>
        </p:style>
      </p:cxnSp>
      <p:cxnSp>
        <p:nvCxnSpPr>
          <p:cNvPr id="52" name="Elbow Connector 51">
            <a:extLst>
              <a:ext uri="{FF2B5EF4-FFF2-40B4-BE49-F238E27FC236}">
                <a16:creationId xmlns:a16="http://schemas.microsoft.com/office/drawing/2014/main" id="{5DF8EE53-DBCA-B824-FFD2-D0E51D86312F}"/>
              </a:ext>
            </a:extLst>
          </p:cNvPr>
          <p:cNvCxnSpPr/>
          <p:nvPr/>
        </p:nvCxnSpPr>
        <p:spPr>
          <a:xfrm>
            <a:off x="8545742" y="1714933"/>
            <a:ext cx="421060" cy="1893607"/>
          </a:xfrm>
          <a:prstGeom prst="bentConnector2">
            <a:avLst/>
          </a:prstGeom>
          <a:ln w="25400">
            <a:solidFill>
              <a:srgbClr val="C00000"/>
            </a:solidFill>
          </a:ln>
        </p:spPr>
        <p:style>
          <a:lnRef idx="2">
            <a:schemeClr val="dk1"/>
          </a:lnRef>
          <a:fillRef idx="0">
            <a:schemeClr val="dk1"/>
          </a:fillRef>
          <a:effectRef idx="1">
            <a:schemeClr val="dk1"/>
          </a:effectRef>
          <a:fontRef idx="minor">
            <a:schemeClr val="tx1"/>
          </a:fontRef>
        </p:style>
      </p:cxnSp>
      <p:cxnSp>
        <p:nvCxnSpPr>
          <p:cNvPr id="57" name="Elbow Connector 56">
            <a:extLst>
              <a:ext uri="{FF2B5EF4-FFF2-40B4-BE49-F238E27FC236}">
                <a16:creationId xmlns:a16="http://schemas.microsoft.com/office/drawing/2014/main" id="{6E555F0E-8A75-2A46-6002-3C57EF2773D8}"/>
              </a:ext>
            </a:extLst>
          </p:cNvPr>
          <p:cNvCxnSpPr>
            <a:cxnSpLocks/>
          </p:cNvCxnSpPr>
          <p:nvPr/>
        </p:nvCxnSpPr>
        <p:spPr>
          <a:xfrm rot="5400000" flipH="1" flipV="1">
            <a:off x="7943116" y="4288388"/>
            <a:ext cx="1684987" cy="352444"/>
          </a:xfrm>
          <a:prstGeom prst="bentConnector3">
            <a:avLst>
              <a:gd name="adj1" fmla="val 1270"/>
            </a:avLst>
          </a:prstGeom>
        </p:spPr>
        <p:style>
          <a:lnRef idx="3">
            <a:schemeClr val="accent6"/>
          </a:lnRef>
          <a:fillRef idx="0">
            <a:schemeClr val="accent6"/>
          </a:fillRef>
          <a:effectRef idx="2">
            <a:schemeClr val="accent6"/>
          </a:effectRef>
          <a:fontRef idx="minor">
            <a:schemeClr val="tx1"/>
          </a:fontRef>
        </p:style>
      </p:cxnSp>
      <p:cxnSp>
        <p:nvCxnSpPr>
          <p:cNvPr id="58" name="Elbow Connector 57">
            <a:extLst>
              <a:ext uri="{FF2B5EF4-FFF2-40B4-BE49-F238E27FC236}">
                <a16:creationId xmlns:a16="http://schemas.microsoft.com/office/drawing/2014/main" id="{CB5A178E-D509-773A-A8EE-2F733D86D6B7}"/>
              </a:ext>
            </a:extLst>
          </p:cNvPr>
          <p:cNvCxnSpPr>
            <a:cxnSpLocks/>
          </p:cNvCxnSpPr>
          <p:nvPr/>
        </p:nvCxnSpPr>
        <p:spPr>
          <a:xfrm rot="5400000" flipH="1" flipV="1">
            <a:off x="5014347" y="4236556"/>
            <a:ext cx="1684986" cy="456106"/>
          </a:xfrm>
          <a:prstGeom prst="bentConnector3">
            <a:avLst>
              <a:gd name="adj1" fmla="val 162"/>
            </a:avLst>
          </a:prstGeom>
        </p:spPr>
        <p:style>
          <a:lnRef idx="3">
            <a:schemeClr val="accent4"/>
          </a:lnRef>
          <a:fillRef idx="0">
            <a:schemeClr val="accent4"/>
          </a:fillRef>
          <a:effectRef idx="2">
            <a:schemeClr val="accent4"/>
          </a:effectRef>
          <a:fontRef idx="minor">
            <a:schemeClr val="tx1"/>
          </a:fontRef>
        </p:style>
      </p:cxnSp>
    </p:spTree>
    <p:extLst>
      <p:ext uri="{BB962C8B-B14F-4D97-AF65-F5344CB8AC3E}">
        <p14:creationId xmlns:p14="http://schemas.microsoft.com/office/powerpoint/2010/main" val="642852813"/>
      </p:ext>
    </p:extLst>
  </p:cSld>
  <p:clrMapOvr>
    <a:masterClrMapping/>
  </p:clrMapOvr>
  <p:transition spd="slow">
    <p:push dir="u"/>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8A8AF1C-86E0-7043-44A2-DA950ED42D52}"/>
              </a:ext>
            </a:extLst>
          </p:cNvPr>
          <p:cNvSpPr>
            <a:spLocks noGrp="1"/>
          </p:cNvSpPr>
          <p:nvPr>
            <p:ph type="title"/>
          </p:nvPr>
        </p:nvSpPr>
        <p:spPr>
          <a:xfrm>
            <a:off x="838200" y="218599"/>
            <a:ext cx="10515600" cy="930275"/>
          </a:xfrm>
        </p:spPr>
        <p:txBody>
          <a:bodyPr>
            <a:noAutofit/>
          </a:bodyPr>
          <a:lstStyle/>
          <a:p>
            <a:pPr algn="ctr"/>
            <a:r>
              <a:rPr lang="en-GB" sz="3200" b="1" u="sng" dirty="0">
                <a:latin typeface="Arial" panose="020B0604020202020204" pitchFamily="34" charset="0"/>
                <a:cs typeface="Arial" panose="020B0604020202020204" pitchFamily="34" charset="0"/>
              </a:rPr>
              <a:t>MY Key Findings </a:t>
            </a:r>
            <a:br>
              <a:rPr lang="en-GB" sz="3200" b="1" dirty="0">
                <a:latin typeface="Arial" panose="020B0604020202020204" pitchFamily="34" charset="0"/>
                <a:cs typeface="Arial" panose="020B0604020202020204" pitchFamily="34" charset="0"/>
              </a:rPr>
            </a:br>
            <a:endParaRPr lang="en-GB" sz="3200" dirty="0">
              <a:latin typeface="Arial" panose="020B0604020202020204" pitchFamily="34" charset="0"/>
              <a:cs typeface="Arial" panose="020B0604020202020204" pitchFamily="34" charset="0"/>
            </a:endParaRPr>
          </a:p>
        </p:txBody>
      </p:sp>
      <p:sp>
        <p:nvSpPr>
          <p:cNvPr id="4" name="Rectangle 3">
            <a:extLst>
              <a:ext uri="{FF2B5EF4-FFF2-40B4-BE49-F238E27FC236}">
                <a16:creationId xmlns:a16="http://schemas.microsoft.com/office/drawing/2014/main" id="{6441D54B-6FFB-D7C3-B847-2DB66A1844F9}"/>
              </a:ext>
            </a:extLst>
          </p:cNvPr>
          <p:cNvSpPr/>
          <p:nvPr/>
        </p:nvSpPr>
        <p:spPr>
          <a:xfrm>
            <a:off x="6738730" y="3866382"/>
            <a:ext cx="4615070" cy="2773017"/>
          </a:xfrm>
          <a:prstGeom prst="rect">
            <a:avLst/>
          </a:prstGeom>
          <a:solidFill>
            <a:schemeClr val="accent6">
              <a:lumMod val="20000"/>
              <a:lumOff val="80000"/>
            </a:schemeClr>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592712FE-0B01-9014-3978-B2C28A1FE24C}"/>
              </a:ext>
            </a:extLst>
          </p:cNvPr>
          <p:cNvSpPr/>
          <p:nvPr/>
        </p:nvSpPr>
        <p:spPr>
          <a:xfrm>
            <a:off x="838200" y="3866382"/>
            <a:ext cx="4615070" cy="2773017"/>
          </a:xfrm>
          <a:prstGeom prst="rect">
            <a:avLst/>
          </a:prstGeom>
          <a:solidFill>
            <a:schemeClr val="accent6">
              <a:lumMod val="20000"/>
              <a:lumOff val="80000"/>
            </a:schemeClr>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684DFC96-BF42-D331-AF20-2739D59D550C}"/>
              </a:ext>
            </a:extLst>
          </p:cNvPr>
          <p:cNvSpPr/>
          <p:nvPr/>
        </p:nvSpPr>
        <p:spPr>
          <a:xfrm>
            <a:off x="6738730" y="763281"/>
            <a:ext cx="4615070" cy="2773017"/>
          </a:xfrm>
          <a:prstGeom prst="rect">
            <a:avLst/>
          </a:prstGeom>
          <a:solidFill>
            <a:schemeClr val="accent6">
              <a:lumMod val="20000"/>
              <a:lumOff val="80000"/>
            </a:schemeClr>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Rectangle 6">
            <a:extLst>
              <a:ext uri="{FF2B5EF4-FFF2-40B4-BE49-F238E27FC236}">
                <a16:creationId xmlns:a16="http://schemas.microsoft.com/office/drawing/2014/main" id="{2EE5F858-17A7-E92B-298F-4E3870AAF349}"/>
              </a:ext>
            </a:extLst>
          </p:cNvPr>
          <p:cNvSpPr/>
          <p:nvPr/>
        </p:nvSpPr>
        <p:spPr>
          <a:xfrm>
            <a:off x="838200" y="763281"/>
            <a:ext cx="4615070" cy="2773017"/>
          </a:xfrm>
          <a:prstGeom prst="rect">
            <a:avLst/>
          </a:prstGeom>
          <a:solidFill>
            <a:schemeClr val="accent6">
              <a:lumMod val="20000"/>
              <a:lumOff val="80000"/>
            </a:schemeClr>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TextBox 8">
            <a:extLst>
              <a:ext uri="{FF2B5EF4-FFF2-40B4-BE49-F238E27FC236}">
                <a16:creationId xmlns:a16="http://schemas.microsoft.com/office/drawing/2014/main" id="{BAB0C456-5DE8-63EE-ED09-843387947661}"/>
              </a:ext>
            </a:extLst>
          </p:cNvPr>
          <p:cNvSpPr txBox="1"/>
          <p:nvPr/>
        </p:nvSpPr>
        <p:spPr>
          <a:xfrm>
            <a:off x="1018761" y="918042"/>
            <a:ext cx="4253948" cy="2185214"/>
          </a:xfrm>
          <a:prstGeom prst="rect">
            <a:avLst/>
          </a:prstGeom>
          <a:noFill/>
        </p:spPr>
        <p:txBody>
          <a:bodyPr wrap="square" rtlCol="0">
            <a:spAutoFit/>
          </a:bodyPr>
          <a:lstStyle/>
          <a:p>
            <a:r>
              <a:rPr lang="en-US" sz="1700" b="1" dirty="0"/>
              <a:t>Key Finding 1:</a:t>
            </a:r>
          </a:p>
          <a:p>
            <a:endParaRPr lang="en-US" sz="1700" b="1" dirty="0"/>
          </a:p>
          <a:p>
            <a:r>
              <a:rPr lang="en-US" sz="1700" dirty="0"/>
              <a:t>My first key finding was that B</a:t>
            </a:r>
            <a:r>
              <a:rPr lang="en-GB" sz="1700" dirty="0"/>
              <a:t>asil’s sales figures, have consistently been about 25% lower than in 2019 since there have been fewer visitors to the retail park. This Is because of the closure of shops and more staff working from home.</a:t>
            </a:r>
          </a:p>
        </p:txBody>
      </p:sp>
      <p:sp>
        <p:nvSpPr>
          <p:cNvPr id="10" name="TextBox 9">
            <a:extLst>
              <a:ext uri="{FF2B5EF4-FFF2-40B4-BE49-F238E27FC236}">
                <a16:creationId xmlns:a16="http://schemas.microsoft.com/office/drawing/2014/main" id="{B12E9AA7-C8E9-2594-2C92-1F2AC36EF7DC}"/>
              </a:ext>
            </a:extLst>
          </p:cNvPr>
          <p:cNvSpPr txBox="1"/>
          <p:nvPr/>
        </p:nvSpPr>
        <p:spPr>
          <a:xfrm>
            <a:off x="6919291" y="4080980"/>
            <a:ext cx="4253948" cy="2446824"/>
          </a:xfrm>
          <a:prstGeom prst="rect">
            <a:avLst/>
          </a:prstGeom>
          <a:noFill/>
        </p:spPr>
        <p:txBody>
          <a:bodyPr wrap="square" rtlCol="0">
            <a:spAutoFit/>
          </a:bodyPr>
          <a:lstStyle/>
          <a:p>
            <a:r>
              <a:rPr lang="en-US" sz="1700" b="1" dirty="0"/>
              <a:t>Key Finding 4:</a:t>
            </a:r>
          </a:p>
          <a:p>
            <a:endParaRPr lang="en-US" sz="1700" b="1" dirty="0"/>
          </a:p>
          <a:p>
            <a:r>
              <a:rPr lang="en-US" sz="1700" b="1" dirty="0"/>
              <a:t> </a:t>
            </a:r>
            <a:r>
              <a:rPr lang="en-GB" sz="1700" dirty="0"/>
              <a:t>My last key finding was that considering the reduction in sales and escalating costs, Basil fears that it will not make financial sense for him to continue operating in the same manner. Meaning if he does not change his operations, his bakery’s survival in the long term is not looking good.</a:t>
            </a:r>
          </a:p>
        </p:txBody>
      </p:sp>
      <p:sp>
        <p:nvSpPr>
          <p:cNvPr id="11" name="TextBox 10">
            <a:extLst>
              <a:ext uri="{FF2B5EF4-FFF2-40B4-BE49-F238E27FC236}">
                <a16:creationId xmlns:a16="http://schemas.microsoft.com/office/drawing/2014/main" id="{9BE18970-E43A-E5C7-10A5-AED8503F8A94}"/>
              </a:ext>
            </a:extLst>
          </p:cNvPr>
          <p:cNvSpPr txBox="1"/>
          <p:nvPr/>
        </p:nvSpPr>
        <p:spPr>
          <a:xfrm>
            <a:off x="6919291" y="918042"/>
            <a:ext cx="4253948" cy="2446824"/>
          </a:xfrm>
          <a:prstGeom prst="rect">
            <a:avLst/>
          </a:prstGeom>
          <a:noFill/>
        </p:spPr>
        <p:txBody>
          <a:bodyPr wrap="square" rtlCol="0">
            <a:spAutoFit/>
          </a:bodyPr>
          <a:lstStyle/>
          <a:p>
            <a:r>
              <a:rPr lang="en-US" sz="1700" b="1" dirty="0"/>
              <a:t>Key Finding 3:  </a:t>
            </a:r>
          </a:p>
          <a:p>
            <a:endParaRPr lang="en-US" sz="1700" b="1" dirty="0"/>
          </a:p>
          <a:p>
            <a:r>
              <a:rPr lang="en-GB" sz="1700" dirty="0"/>
              <a:t>My third key finding was that many problems faced by Basil are beyond his control. Some of them include increased electricity charges, business rate charges, increased insurance premiums, and altered consumer behaviour due to the coronavirus pandemic.</a:t>
            </a:r>
            <a:endParaRPr lang="en-US" sz="1700" dirty="0"/>
          </a:p>
        </p:txBody>
      </p:sp>
      <p:sp>
        <p:nvSpPr>
          <p:cNvPr id="12" name="TextBox 11">
            <a:extLst>
              <a:ext uri="{FF2B5EF4-FFF2-40B4-BE49-F238E27FC236}">
                <a16:creationId xmlns:a16="http://schemas.microsoft.com/office/drawing/2014/main" id="{71495609-29A7-869D-8047-E5D1951B1553}"/>
              </a:ext>
            </a:extLst>
          </p:cNvPr>
          <p:cNvSpPr txBox="1"/>
          <p:nvPr/>
        </p:nvSpPr>
        <p:spPr>
          <a:xfrm>
            <a:off x="1018761" y="4080980"/>
            <a:ext cx="4253948" cy="2446824"/>
          </a:xfrm>
          <a:prstGeom prst="rect">
            <a:avLst/>
          </a:prstGeom>
          <a:noFill/>
        </p:spPr>
        <p:txBody>
          <a:bodyPr wrap="square" rtlCol="0">
            <a:spAutoFit/>
          </a:bodyPr>
          <a:lstStyle/>
          <a:p>
            <a:r>
              <a:rPr lang="en-US" sz="1700" b="1" dirty="0"/>
              <a:t>Key Finding 2: </a:t>
            </a:r>
          </a:p>
          <a:p>
            <a:endParaRPr lang="en-US" sz="1700" b="1" dirty="0"/>
          </a:p>
          <a:p>
            <a:r>
              <a:rPr lang="en-GB" sz="1700" dirty="0"/>
              <a:t>My second key finding was that no delivery services are provided by the bakery, and the ordering process is inefficient since Basil does not always have time to answer the calls. It becomes more difficult to satisfy customers' demands, which leads to sales losses.</a:t>
            </a:r>
          </a:p>
        </p:txBody>
      </p:sp>
    </p:spTree>
    <p:extLst>
      <p:ext uri="{BB962C8B-B14F-4D97-AF65-F5344CB8AC3E}">
        <p14:creationId xmlns:p14="http://schemas.microsoft.com/office/powerpoint/2010/main" val="1037257886"/>
      </p:ext>
    </p:extLst>
  </p:cSld>
  <p:clrMapOvr>
    <a:masterClrMapping/>
  </p:clrMapOvr>
  <p:transition spd="slow">
    <p:wipe/>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8A8AF1C-86E0-7043-44A2-DA950ED42D52}"/>
              </a:ext>
            </a:extLst>
          </p:cNvPr>
          <p:cNvSpPr>
            <a:spLocks noGrp="1"/>
          </p:cNvSpPr>
          <p:nvPr>
            <p:ph type="title"/>
          </p:nvPr>
        </p:nvSpPr>
        <p:spPr>
          <a:xfrm>
            <a:off x="632927" y="151765"/>
            <a:ext cx="10515600" cy="796925"/>
          </a:xfrm>
        </p:spPr>
        <p:txBody>
          <a:bodyPr>
            <a:normAutofit/>
          </a:bodyPr>
          <a:lstStyle/>
          <a:p>
            <a:r>
              <a:rPr lang="en-GB" b="1" dirty="0">
                <a:latin typeface="Arial" panose="020B0604020202020204" pitchFamily="34" charset="0"/>
                <a:cs typeface="Arial" panose="020B0604020202020204" pitchFamily="34" charset="0"/>
              </a:rPr>
              <a:t>Reference List:</a:t>
            </a:r>
            <a:endParaRPr lang="en-GB" dirty="0"/>
          </a:p>
        </p:txBody>
      </p:sp>
      <p:sp>
        <p:nvSpPr>
          <p:cNvPr id="5" name="TextBox 4">
            <a:extLst>
              <a:ext uri="{FF2B5EF4-FFF2-40B4-BE49-F238E27FC236}">
                <a16:creationId xmlns:a16="http://schemas.microsoft.com/office/drawing/2014/main" id="{FB98AD0A-846A-FF31-C6B2-7477DB00AC73}"/>
              </a:ext>
            </a:extLst>
          </p:cNvPr>
          <p:cNvSpPr txBox="1"/>
          <p:nvPr/>
        </p:nvSpPr>
        <p:spPr>
          <a:xfrm>
            <a:off x="301690" y="796925"/>
            <a:ext cx="11588620" cy="7017306"/>
          </a:xfrm>
          <a:prstGeom prst="rect">
            <a:avLst/>
          </a:prstGeom>
          <a:noFill/>
        </p:spPr>
        <p:txBody>
          <a:bodyPr wrap="square" rtlCol="0">
            <a:spAutoFit/>
          </a:bodyPr>
          <a:lstStyle/>
          <a:p>
            <a:r>
              <a:rPr lang="en-GB" sz="1400" b="1" dirty="0"/>
              <a:t>Slide 5: </a:t>
            </a:r>
          </a:p>
          <a:p>
            <a:pPr marL="285750" indent="-285750">
              <a:buFontTx/>
              <a:buChar char="-"/>
            </a:pPr>
            <a:r>
              <a:rPr lang="en-GB" sz="1400" b="1" dirty="0"/>
              <a:t>American Society for Quality (ASQ) (2024) </a:t>
            </a:r>
            <a:r>
              <a:rPr lang="en-GB" sz="1400" b="1" i="1" dirty="0"/>
              <a:t>Fishbone Diagram (Cause-and-Effect Diagram)</a:t>
            </a:r>
            <a:r>
              <a:rPr lang="en-GB" sz="1400" b="1" dirty="0"/>
              <a:t>. Available at: </a:t>
            </a:r>
            <a:r>
              <a:rPr lang="en-GB" sz="1400" b="1" dirty="0">
                <a:hlinkClick r:id="rId2"/>
              </a:rPr>
              <a:t>https://asq.org/quality-resources/fishbone</a:t>
            </a:r>
            <a:r>
              <a:rPr lang="en-GB" sz="1400" b="1" dirty="0"/>
              <a:t> (Accessed: 13 June 2025).</a:t>
            </a:r>
          </a:p>
          <a:p>
            <a:endParaRPr lang="en-GB" sz="1400" dirty="0"/>
          </a:p>
          <a:p>
            <a:pPr marL="285750" indent="-285750">
              <a:buFontTx/>
              <a:buChar char="-"/>
            </a:pPr>
            <a:r>
              <a:rPr lang="en-GB" sz="1400" b="1" dirty="0"/>
              <a:t>Mind Tools (2024) </a:t>
            </a:r>
            <a:r>
              <a:rPr lang="en-GB" sz="1400" b="1" i="1" dirty="0"/>
              <a:t>Cause and Effect Analysis: Identifying the Likely Causes of Problems</a:t>
            </a:r>
            <a:r>
              <a:rPr lang="en-GB" sz="1400" b="1" dirty="0"/>
              <a:t>. Available at: </a:t>
            </a:r>
            <a:r>
              <a:rPr lang="en-GB" sz="1400" b="1" dirty="0">
                <a:hlinkClick r:id="rId3"/>
              </a:rPr>
              <a:t>https://www.mindtools.com/a3mi00v/cause-and-effect-analysis</a:t>
            </a:r>
            <a:r>
              <a:rPr lang="en-GB" sz="1400" b="1" dirty="0"/>
              <a:t> (Accessed: 13 June 2025).</a:t>
            </a:r>
            <a:endParaRPr lang="en-GB" sz="1400" dirty="0"/>
          </a:p>
          <a:p>
            <a:endParaRPr lang="en-GB" sz="1400" b="1" dirty="0"/>
          </a:p>
          <a:p>
            <a:r>
              <a:rPr lang="en-GB" sz="1400" b="1" dirty="0"/>
              <a:t>Slide 6: </a:t>
            </a:r>
          </a:p>
          <a:p>
            <a:pPr marL="171450" indent="-171450">
              <a:buFontTx/>
              <a:buChar char="-"/>
            </a:pPr>
            <a:r>
              <a:rPr lang="en-GB" sz="1400" b="1" dirty="0"/>
              <a:t>Department for Environment, Food &amp; Rural Affairs (DEFRA) (2024) </a:t>
            </a:r>
            <a:r>
              <a:rPr lang="en-GB" sz="1400" b="1" i="1" dirty="0"/>
              <a:t>UK Food Security Report 2024</a:t>
            </a:r>
            <a:r>
              <a:rPr lang="en-GB" sz="1400" b="1" dirty="0"/>
              <a:t>. London: DEFRA. Available at: </a:t>
            </a:r>
            <a:r>
              <a:rPr lang="en-GB" sz="1400" b="1" dirty="0">
                <a:hlinkClick r:id="rId4"/>
              </a:rPr>
              <a:t>https://www.gov.uk/government/publications/uk-food-security-report-2024</a:t>
            </a:r>
            <a:endParaRPr lang="en-GB" sz="1400" dirty="0"/>
          </a:p>
          <a:p>
            <a:endParaRPr lang="en-GB" sz="1400" dirty="0"/>
          </a:p>
          <a:p>
            <a:pPr marL="171450" indent="-171450">
              <a:buFontTx/>
              <a:buChar char="-"/>
            </a:pPr>
            <a:r>
              <a:rPr lang="en-GB" sz="1400" b="1" dirty="0"/>
              <a:t>Office for National Statistics (ONS) (2024) </a:t>
            </a:r>
            <a:r>
              <a:rPr lang="en-GB" sz="1400" b="1" i="1" dirty="0"/>
              <a:t>Homeworking in the UK</a:t>
            </a:r>
            <a:r>
              <a:rPr lang="en-GB" sz="1400" b="1" dirty="0"/>
              <a:t>. Available at: </a:t>
            </a:r>
            <a:r>
              <a:rPr lang="en-GB" sz="1400" b="1" dirty="0">
                <a:hlinkClick r:id="rId5"/>
              </a:rPr>
              <a:t>https://www.ons.gov.uk/employmentandlabourmarket/peopleinwork/employmentandemployeetypes</a:t>
            </a:r>
            <a:endParaRPr lang="en-GB" sz="1400" dirty="0"/>
          </a:p>
          <a:p>
            <a:endParaRPr lang="en-GB" sz="1400" dirty="0"/>
          </a:p>
          <a:p>
            <a:pPr marL="171450" indent="-171450">
              <a:buFontTx/>
              <a:buChar char="-"/>
            </a:pPr>
            <a:r>
              <a:rPr lang="en-GB" sz="1400" b="1" dirty="0"/>
              <a:t>Food Standards Agency (FSA) (2024) </a:t>
            </a:r>
            <a:r>
              <a:rPr lang="en-GB" sz="1400" b="1" i="1" dirty="0"/>
              <a:t>Food hygiene for businesses</a:t>
            </a:r>
            <a:r>
              <a:rPr lang="en-GB" sz="1400" b="1" dirty="0"/>
              <a:t>. Available at: </a:t>
            </a:r>
            <a:r>
              <a:rPr lang="en-GB" sz="1400" b="1" dirty="0">
                <a:hlinkClick r:id="rId6"/>
              </a:rPr>
              <a:t>https://www.food.gov.uk/business-guidance</a:t>
            </a:r>
            <a:endParaRPr lang="en-GB" sz="1400" dirty="0"/>
          </a:p>
          <a:p>
            <a:endParaRPr lang="en-GB" sz="1400" dirty="0"/>
          </a:p>
          <a:p>
            <a:pPr marL="171450" indent="-171450">
              <a:buFontTx/>
              <a:buChar char="-"/>
            </a:pPr>
            <a:r>
              <a:rPr lang="en-GB" sz="1400" b="1" dirty="0"/>
              <a:t>GOV.UK (2024) </a:t>
            </a:r>
            <a:r>
              <a:rPr lang="en-GB" sz="1400" b="1" i="1" dirty="0"/>
              <a:t>Business rates guidance</a:t>
            </a:r>
            <a:r>
              <a:rPr lang="en-GB" sz="1400" b="1" dirty="0"/>
              <a:t>. Available at: </a:t>
            </a:r>
            <a:r>
              <a:rPr lang="en-GB" sz="1400" b="1" dirty="0">
                <a:hlinkClick r:id="rId7"/>
              </a:rPr>
              <a:t>https://www.gov.uk/introduction-to-business-rates</a:t>
            </a:r>
            <a:endParaRPr lang="en-GB" sz="1400" dirty="0"/>
          </a:p>
          <a:p>
            <a:endParaRPr lang="en-GB" sz="1400" dirty="0"/>
          </a:p>
          <a:p>
            <a:pPr marL="171450" indent="-171450">
              <a:buFontTx/>
              <a:buChar char="-"/>
            </a:pPr>
            <a:r>
              <a:rPr lang="en-GB" sz="1400" b="1" dirty="0"/>
              <a:t>Chartered Institute of Personnel and Development (CIPD) (2024) </a:t>
            </a:r>
            <a:r>
              <a:rPr lang="en-GB" sz="1400" b="1" i="1" dirty="0"/>
              <a:t>Flexible and hybrid working practices</a:t>
            </a:r>
            <a:r>
              <a:rPr lang="en-GB" sz="1400" b="1" dirty="0"/>
              <a:t>. Available at: </a:t>
            </a:r>
            <a:r>
              <a:rPr lang="en-GB" sz="1400" b="1" dirty="0">
                <a:hlinkClick r:id="rId8"/>
              </a:rPr>
              <a:t>https://www.cipd.org/uk/knowledge/factsheets/flexible-working-factsheet/</a:t>
            </a:r>
            <a:endParaRPr lang="en-GB" sz="1400" b="1" dirty="0"/>
          </a:p>
          <a:p>
            <a:endParaRPr lang="en-GB" sz="1400" b="1" dirty="0"/>
          </a:p>
          <a:p>
            <a:r>
              <a:rPr lang="en-GB" sz="1400" b="1" dirty="0"/>
              <a:t>Slide 7:</a:t>
            </a:r>
          </a:p>
          <a:p>
            <a:pPr marL="285750" indent="-285750">
              <a:buFontTx/>
              <a:buChar char="-"/>
            </a:pPr>
            <a:r>
              <a:rPr lang="en-GB" sz="1400" b="1" dirty="0"/>
              <a:t>Johnson, G., Scholes, K. and Whittington, R. (2017) </a:t>
            </a:r>
            <a:r>
              <a:rPr lang="en-GB" sz="1400" b="1" i="1" dirty="0"/>
              <a:t>Exploring Strategy</a:t>
            </a:r>
            <a:r>
              <a:rPr lang="en-GB" sz="1400" b="1" dirty="0"/>
              <a:t>. 11th ed. Harlow: Pearson Education.</a:t>
            </a:r>
            <a:endParaRPr lang="en-GB" sz="1400" dirty="0"/>
          </a:p>
          <a:p>
            <a:r>
              <a:rPr lang="en-GB" sz="1400" b="1" dirty="0"/>
              <a:t>Oxford College of Marketing (2024) </a:t>
            </a:r>
            <a:r>
              <a:rPr lang="en-GB" sz="1400" b="1" i="1" dirty="0"/>
              <a:t>PESTEL Analysis Explained</a:t>
            </a:r>
            <a:r>
              <a:rPr lang="en-GB" sz="1400" b="1" dirty="0"/>
              <a:t>. Available at: </a:t>
            </a:r>
            <a:r>
              <a:rPr lang="en-GB" sz="1400" b="1" dirty="0">
                <a:hlinkClick r:id="rId9"/>
              </a:rPr>
              <a:t>https://blog.oxfordcollegeofmarketing.com/2016/06/30/pestel-analysis/</a:t>
            </a:r>
            <a:r>
              <a:rPr lang="en-GB" sz="1400" b="1" dirty="0"/>
              <a:t> (Accessed: 13 June 2025).</a:t>
            </a:r>
          </a:p>
          <a:p>
            <a:endParaRPr lang="en-GB" sz="1400" dirty="0"/>
          </a:p>
          <a:p>
            <a:pPr marL="285750" indent="-285750">
              <a:buFontTx/>
              <a:buChar char="-"/>
            </a:pPr>
            <a:r>
              <a:rPr lang="en-GB" sz="1400" b="1" dirty="0"/>
              <a:t>CIPD (2024) </a:t>
            </a:r>
            <a:r>
              <a:rPr lang="en-GB" sz="1400" b="1" i="1" dirty="0"/>
              <a:t>External Factors Affecting Organisations</a:t>
            </a:r>
            <a:r>
              <a:rPr lang="en-GB" sz="1400" b="1" dirty="0"/>
              <a:t>. Available at: </a:t>
            </a:r>
            <a:r>
              <a:rPr lang="en-GB" sz="1400" b="1" dirty="0">
                <a:hlinkClick r:id="rId10"/>
              </a:rPr>
              <a:t>https://www.cipd.org/uk/knowledge/factsheets/business-environment-factsheet/</a:t>
            </a:r>
            <a:r>
              <a:rPr lang="en-GB" sz="1400" b="1" dirty="0"/>
              <a:t> (Accessed: 13 June 2025).</a:t>
            </a:r>
            <a:endParaRPr lang="en-GB" sz="1400" dirty="0"/>
          </a:p>
          <a:p>
            <a:pPr marL="171450" indent="-171450">
              <a:buFontTx/>
              <a:buChar char="-"/>
            </a:pPr>
            <a:endParaRPr lang="en-GB" sz="1600" b="1" dirty="0"/>
          </a:p>
          <a:p>
            <a:endParaRPr lang="en-GB" sz="1200" b="1" dirty="0"/>
          </a:p>
          <a:p>
            <a:endParaRPr lang="en-GB" sz="1200" dirty="0"/>
          </a:p>
          <a:p>
            <a:endParaRPr lang="en-US" dirty="0"/>
          </a:p>
        </p:txBody>
      </p:sp>
    </p:spTree>
    <p:extLst>
      <p:ext uri="{BB962C8B-B14F-4D97-AF65-F5344CB8AC3E}">
        <p14:creationId xmlns:p14="http://schemas.microsoft.com/office/powerpoint/2010/main" val="2451324015"/>
      </p:ext>
    </p:extLst>
  </p:cSld>
  <p:clrMapOvr>
    <a:masterClrMapping/>
  </p:clrMapOvr>
  <p:transition spd="slow">
    <p:randomBar dir="vert"/>
  </p:transition>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3" name="Slide Background">
            <a:extLst>
              <a:ext uri="{FF2B5EF4-FFF2-40B4-BE49-F238E27FC236}">
                <a16:creationId xmlns:a16="http://schemas.microsoft.com/office/drawing/2014/main" id="{9F7D5CDA-D291-4307-BF55-1381FED2963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8A8AF1C-86E0-7043-44A2-DA950ED42D52}"/>
              </a:ext>
            </a:extLst>
          </p:cNvPr>
          <p:cNvSpPr>
            <a:spLocks noGrp="1"/>
          </p:cNvSpPr>
          <p:nvPr>
            <p:ph type="title"/>
          </p:nvPr>
        </p:nvSpPr>
        <p:spPr>
          <a:xfrm>
            <a:off x="761800" y="762001"/>
            <a:ext cx="5334197" cy="1708242"/>
          </a:xfrm>
        </p:spPr>
        <p:txBody>
          <a:bodyPr anchor="ctr">
            <a:normAutofit/>
          </a:bodyPr>
          <a:lstStyle/>
          <a:p>
            <a:br>
              <a:rPr lang="en-GB" sz="4000" b="1">
                <a:latin typeface="Arial" panose="020B0604020202020204" pitchFamily="34" charset="0"/>
                <a:cs typeface="Arial" panose="020B0604020202020204" pitchFamily="34" charset="0"/>
              </a:rPr>
            </a:br>
            <a:endParaRPr lang="en-GB" sz="4000" b="1">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E04C29E1-0FF6-7114-4118-5B68E71110F6}"/>
              </a:ext>
            </a:extLst>
          </p:cNvPr>
          <p:cNvSpPr>
            <a:spLocks noGrp="1"/>
          </p:cNvSpPr>
          <p:nvPr>
            <p:ph idx="1"/>
          </p:nvPr>
        </p:nvSpPr>
        <p:spPr>
          <a:xfrm>
            <a:off x="761800" y="2470244"/>
            <a:ext cx="5334197" cy="3769835"/>
          </a:xfrm>
        </p:spPr>
        <p:txBody>
          <a:bodyPr anchor="ctr">
            <a:normAutofit/>
          </a:bodyPr>
          <a:lstStyle/>
          <a:p>
            <a:endParaRPr lang="en-GB" sz="3200" dirty="0">
              <a:latin typeface="Arial" panose="020B0604020202020204" pitchFamily="34" charset="0"/>
              <a:cs typeface="Arial" panose="020B0604020202020204" pitchFamily="34" charset="0"/>
            </a:endParaRPr>
          </a:p>
          <a:p>
            <a:pPr marL="0" indent="0">
              <a:buNone/>
            </a:pPr>
            <a:r>
              <a:rPr lang="en-GB" sz="3200" b="1" dirty="0">
                <a:latin typeface="Arial" panose="020B0604020202020204" pitchFamily="34" charset="0"/>
                <a:cs typeface="Arial" panose="020B0604020202020204" pitchFamily="34" charset="0"/>
              </a:rPr>
              <a:t>Thank you for listening</a:t>
            </a:r>
          </a:p>
        </p:txBody>
      </p:sp>
      <p:pic>
        <p:nvPicPr>
          <p:cNvPr id="14" name="Picture 13" descr="Close up image of hands applauding">
            <a:extLst>
              <a:ext uri="{FF2B5EF4-FFF2-40B4-BE49-F238E27FC236}">
                <a16:creationId xmlns:a16="http://schemas.microsoft.com/office/drawing/2014/main" id="{0132CC7E-476F-0C4A-E58B-85CF1DFEE0EA}"/>
              </a:ext>
            </a:extLst>
          </p:cNvPr>
          <p:cNvPicPr>
            <a:picLocks noChangeAspect="1"/>
          </p:cNvPicPr>
          <p:nvPr/>
        </p:nvPicPr>
        <p:blipFill>
          <a:blip r:embed="rId2"/>
          <a:srcRect l="30772" r="17391" b="-1"/>
          <a:stretch>
            <a:fillRect/>
          </a:stretch>
        </p:blipFill>
        <p:spPr>
          <a:xfrm>
            <a:off x="6857797" y="-10886"/>
            <a:ext cx="5334204" cy="6868886"/>
          </a:xfrm>
          <a:prstGeom prst="rect">
            <a:avLst/>
          </a:prstGeom>
          <a:effectLst>
            <a:outerShdw blurRad="127000" dist="50800" dir="10800000" sx="99000" sy="99000" algn="r" rotWithShape="0">
              <a:prstClr val="black">
                <a:alpha val="40000"/>
              </a:prstClr>
            </a:outerShdw>
          </a:effectLst>
        </p:spPr>
      </p:pic>
    </p:spTree>
    <p:extLst>
      <p:ext uri="{BB962C8B-B14F-4D97-AF65-F5344CB8AC3E}">
        <p14:creationId xmlns:p14="http://schemas.microsoft.com/office/powerpoint/2010/main" val="3258301802"/>
      </p:ext>
    </p:extLst>
  </p:cSld>
  <p:clrMapOvr>
    <a:masterClrMapping/>
  </p:clrMapOvr>
  <mc:AlternateContent xmlns:mc="http://schemas.openxmlformats.org/markup-compatibility/2006">
    <mc:Choice xmlns:p14="http://schemas.microsoft.com/office/powerpoint/2010/main" Requires="p14">
      <p:transition spd="slow" p14:dur="1250">
        <p14:flip dir="r"/>
      </p:transition>
    </mc:Choice>
    <mc:Fallback>
      <p:transition spd="slow">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90EBE6B-1F90-48B4-CACC-172FF691D670}"/>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AB6873B1-82D2-71A9-F5A9-13A8B7E33DE2}"/>
              </a:ext>
            </a:extLst>
          </p:cNvPr>
          <p:cNvSpPr>
            <a:spLocks noGrp="1"/>
          </p:cNvSpPr>
          <p:nvPr>
            <p:ph idx="1"/>
          </p:nvPr>
        </p:nvSpPr>
        <p:spPr>
          <a:xfrm>
            <a:off x="769121" y="1495426"/>
            <a:ext cx="10584679" cy="4681537"/>
          </a:xfrm>
        </p:spPr>
        <p:txBody>
          <a:bodyPr/>
          <a:lstStyle/>
          <a:p>
            <a:endParaRPr lang="en-GB" dirty="0">
              <a:latin typeface="Arial" panose="020B0604020202020204" pitchFamily="34" charset="0"/>
              <a:cs typeface="Arial" panose="020B0604020202020204" pitchFamily="34" charset="0"/>
            </a:endParaRPr>
          </a:p>
          <a:p>
            <a:pPr marL="0" indent="0" algn="ctr">
              <a:buNone/>
            </a:pPr>
            <a:endParaRPr lang="en-GB" sz="4800" dirty="0">
              <a:latin typeface="Arial" panose="020B0604020202020204" pitchFamily="34" charset="0"/>
              <a:cs typeface="Arial" panose="020B0604020202020204" pitchFamily="34" charset="0"/>
            </a:endParaRPr>
          </a:p>
        </p:txBody>
      </p:sp>
      <p:pic>
        <p:nvPicPr>
          <p:cNvPr id="1026" name="Picture 2" descr="Questions &amp; Answers on Collaboration ...">
            <a:extLst>
              <a:ext uri="{FF2B5EF4-FFF2-40B4-BE49-F238E27FC236}">
                <a16:creationId xmlns:a16="http://schemas.microsoft.com/office/drawing/2014/main" id="{BC1C6B8B-3E57-B212-0064-3A197FA3543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885871" y="2087592"/>
            <a:ext cx="6551427" cy="2737628"/>
          </a:xfrm>
          <a:prstGeom prst="rect">
            <a:avLst/>
          </a:prstGeom>
          <a:noFill/>
          <a:ln w="57150">
            <a:solidFill>
              <a:schemeClr val="tx1"/>
            </a:solidFill>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06334785"/>
      </p:ext>
    </p:extLst>
  </p:cSld>
  <p:clrMapOvr>
    <a:masterClrMapping/>
  </p:clrMapOvr>
  <mc:AlternateContent xmlns:mc="http://schemas.openxmlformats.org/markup-compatibility/2006">
    <mc:Choice xmlns:p14="http://schemas.microsoft.com/office/powerpoint/2010/main" Requires="p14">
      <p:transition spd="slow" p14:dur="1400">
        <p14:ripple/>
      </p:transition>
    </mc:Choice>
    <mc:Fallback>
      <p:transition spd="slow">
        <p:fade/>
      </p:transition>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9EFF472D76CF0A40888B78A9EA0200F3" ma:contentTypeVersion="8" ma:contentTypeDescription="Create a new document." ma:contentTypeScope="" ma:versionID="a8eac0a0cf35691c15004f0dd5bde203">
  <xsd:schema xmlns:xsd="http://www.w3.org/2001/XMLSchema" xmlns:xs="http://www.w3.org/2001/XMLSchema" xmlns:p="http://schemas.microsoft.com/office/2006/metadata/properties" xmlns:ns2="3e4d8a5d-01f3-43bc-a8af-65fd9717c730" targetNamespace="http://schemas.microsoft.com/office/2006/metadata/properties" ma:root="true" ma:fieldsID="3917609a5edacb8f5c90364ee40942c1" ns2:_="">
    <xsd:import namespace="3e4d8a5d-01f3-43bc-a8af-65fd9717c730"/>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DateTaken" minOccurs="0"/>
                <xsd:element ref="ns2:MediaServiceObjectDetectorVersions" minOccurs="0"/>
                <xsd:element ref="ns2:MediaServiceGenerationTime" minOccurs="0"/>
                <xsd:element ref="ns2:MediaServiceEventHashCode" minOccurs="0"/>
                <xsd:element ref="ns2:MediaLengthInSecond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3e4d8a5d-01f3-43bc-a8af-65fd9717c730"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MediaServiceObjectDetectorVersions" ma:index="12" nillable="true" ma:displayName="MediaServiceObjectDetectorVersions" ma:hidden="true" ma:indexed="true" ma:internalName="MediaServiceObjectDetectorVersions"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A7A9B301-5F2D-4EFE-969F-254C13339DE5}">
  <ds:schemaRefs>
    <ds:schemaRef ds:uri="http://schemas.microsoft.com/sharepoint/v3/contenttype/forms"/>
  </ds:schemaRefs>
</ds:datastoreItem>
</file>

<file path=customXml/itemProps2.xml><?xml version="1.0" encoding="utf-8"?>
<ds:datastoreItem xmlns:ds="http://schemas.openxmlformats.org/officeDocument/2006/customXml" ds:itemID="{F5CCAF22-9EA3-4C2F-9092-C861B73393C1}">
  <ds:schemaRefs>
    <ds:schemaRef ds:uri="http://schemas.microsoft.com/office/2006/metadata/properties"/>
    <ds:schemaRef ds:uri="http://schemas.microsoft.com/office/infopath/2007/PartnerControls"/>
  </ds:schemaRefs>
</ds:datastoreItem>
</file>

<file path=customXml/itemProps3.xml><?xml version="1.0" encoding="utf-8"?>
<ds:datastoreItem xmlns:ds="http://schemas.openxmlformats.org/officeDocument/2006/customXml" ds:itemID="{8A555A84-5542-4C22-B1A5-EDBFC0292EFA}">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3e4d8a5d-01f3-43bc-a8af-65fd9717c730"/>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
  <TotalTime>20506</TotalTime>
  <Words>1437</Words>
  <Application>Microsoft Macintosh PowerPoint</Application>
  <PresentationFormat>Widescreen</PresentationFormat>
  <Paragraphs>144</Paragraphs>
  <Slides>12</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12</vt:i4>
      </vt:variant>
    </vt:vector>
  </HeadingPairs>
  <TitlesOfParts>
    <vt:vector size="18" baseType="lpstr">
      <vt:lpstr>Aptos</vt:lpstr>
      <vt:lpstr>Aptos Display</vt:lpstr>
      <vt:lpstr>Arial</vt:lpstr>
      <vt:lpstr>Calibri</vt:lpstr>
      <vt:lpstr>Wingdings</vt:lpstr>
      <vt:lpstr>Office Theme</vt:lpstr>
      <vt:lpstr>PowerPoint Presentation</vt:lpstr>
      <vt:lpstr>Introduction  </vt:lpstr>
      <vt:lpstr>PowerPoint Presentation</vt:lpstr>
      <vt:lpstr>Problems Basil’s Bakery are facing</vt:lpstr>
      <vt:lpstr>PESTEL Analysis </vt:lpstr>
      <vt:lpstr> PESTEL Framework of Basil’s Bakery </vt:lpstr>
      <vt:lpstr>Critique of the Cause-and-Effect model</vt:lpstr>
      <vt:lpstr>PowerPoint Presentation</vt:lpstr>
      <vt:lpstr>MY Key Findings  </vt:lpstr>
      <vt:lpstr>Reference List:</vt:lpstr>
      <vt:lpstr> </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Name -XXXXX Student Number - XXXX</dc:title>
  <dc:creator>Olu Adegbite</dc:creator>
  <cp:lastModifiedBy>Roshane Gordon (2505361)</cp:lastModifiedBy>
  <cp:revision>99</cp:revision>
  <dcterms:created xsi:type="dcterms:W3CDTF">2024-01-29T11:42:05Z</dcterms:created>
  <dcterms:modified xsi:type="dcterms:W3CDTF">2026-06-15T07:40:24Z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0x0101009EFF472D76CF0A40888B78A9EA0200F3</vt:lpwstr>
  </property>
</Properties>
</file>