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90" r:id="rId7"/>
    <p:sldId id="291" r:id="rId8"/>
    <p:sldId id="293" r:id="rId9"/>
    <p:sldId id="292" r:id="rId10"/>
    <p:sldId id="294" r:id="rId11"/>
    <p:sldId id="295" r:id="rId12"/>
    <p:sldId id="264" r:id="rId13"/>
    <p:sldId id="266" r:id="rId14"/>
    <p:sldId id="296" r:id="rId15"/>
    <p:sldId id="297" r:id="rId16"/>
    <p:sldId id="305" r:id="rId17"/>
    <p:sldId id="306" r:id="rId18"/>
    <p:sldId id="307" r:id="rId19"/>
    <p:sldId id="298" r:id="rId20"/>
    <p:sldId id="308" r:id="rId21"/>
    <p:sldId id="309" r:id="rId22"/>
    <p:sldId id="330" r:id="rId23"/>
    <p:sldId id="310" r:id="rId24"/>
    <p:sldId id="299" r:id="rId25"/>
    <p:sldId id="300" r:id="rId26"/>
    <p:sldId id="301" r:id="rId27"/>
    <p:sldId id="311" r:id="rId28"/>
    <p:sldId id="312" r:id="rId29"/>
    <p:sldId id="313" r:id="rId30"/>
    <p:sldId id="314" r:id="rId31"/>
    <p:sldId id="315" r:id="rId32"/>
    <p:sldId id="303" r:id="rId33"/>
    <p:sldId id="302" r:id="rId34"/>
    <p:sldId id="304" r:id="rId35"/>
    <p:sldId id="316" r:id="rId36"/>
    <p:sldId id="321" r:id="rId37"/>
    <p:sldId id="317" r:id="rId38"/>
    <p:sldId id="318" r:id="rId39"/>
    <p:sldId id="319" r:id="rId40"/>
    <p:sldId id="322" r:id="rId41"/>
    <p:sldId id="323" r:id="rId42"/>
    <p:sldId id="324" r:id="rId43"/>
    <p:sldId id="320" r:id="rId44"/>
    <p:sldId id="329" r:id="rId45"/>
    <p:sldId id="325" r:id="rId46"/>
    <p:sldId id="326" r:id="rId47"/>
    <p:sldId id="327" r:id="rId48"/>
    <p:sldId id="328" r:id="rId49"/>
    <p:sldId id="331" r:id="rId50"/>
    <p:sldId id="332" r:id="rId51"/>
    <p:sldId id="336" r:id="rId52"/>
    <p:sldId id="337" r:id="rId53"/>
    <p:sldId id="338" r:id="rId54"/>
    <p:sldId id="339" r:id="rId55"/>
    <p:sldId id="340" r:id="rId56"/>
    <p:sldId id="341" r:id="rId57"/>
    <p:sldId id="280" r:id="rId58"/>
    <p:sldId id="269" r:id="rId59"/>
    <p:sldId id="270" r:id="rId60"/>
    <p:sldId id="287" r:id="rId61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7"/>
    <p:restoredTop sz="95788"/>
  </p:normalViewPr>
  <p:slideViewPr>
    <p:cSldViewPr>
      <p:cViewPr varScale="1">
        <p:scale>
          <a:sx n="106" d="100"/>
          <a:sy n="106" d="100"/>
        </p:scale>
        <p:origin x="552" y="1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0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 u="heavy">
                <a:solidFill>
                  <a:srgbClr val="0462C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0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 u="heavy">
                <a:solidFill>
                  <a:srgbClr val="0462C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2666999"/>
            <a:ext cx="4038599" cy="4190998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2895600"/>
            <a:ext cx="1523999" cy="236220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610600" y="1676400"/>
            <a:ext cx="2819400" cy="281940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001000" y="0"/>
            <a:ext cx="1600200" cy="1143000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8610600" y="6095999"/>
            <a:ext cx="990600" cy="761999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0391775" y="0"/>
            <a:ext cx="776287" cy="1214374"/>
          </a:xfrm>
          <a:prstGeom prst="rect">
            <a:avLst/>
          </a:prstGeom>
        </p:spPr>
      </p:pic>
      <p:sp>
        <p:nvSpPr>
          <p:cNvPr id="23" name="bg object 23"/>
          <p:cNvSpPr/>
          <p:nvPr/>
        </p:nvSpPr>
        <p:spPr>
          <a:xfrm>
            <a:off x="10439400" y="0"/>
            <a:ext cx="685800" cy="1143000"/>
          </a:xfrm>
          <a:custGeom>
            <a:avLst/>
            <a:gdLst/>
            <a:ahLst/>
            <a:cxnLst/>
            <a:rect l="l" t="t" r="r" b="b"/>
            <a:pathLst>
              <a:path w="685800" h="1143000">
                <a:moveTo>
                  <a:pt x="685800" y="0"/>
                </a:moveTo>
                <a:lnTo>
                  <a:pt x="0" y="0"/>
                </a:lnTo>
                <a:lnTo>
                  <a:pt x="0" y="1143000"/>
                </a:lnTo>
                <a:lnTo>
                  <a:pt x="685800" y="1143000"/>
                </a:lnTo>
                <a:lnTo>
                  <a:pt x="685800" y="0"/>
                </a:lnTo>
                <a:close/>
              </a:path>
            </a:pathLst>
          </a:custGeom>
          <a:solidFill>
            <a:srgbClr val="ACD3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0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278889" y="1877123"/>
            <a:ext cx="3631565" cy="44259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142226" y="1916747"/>
            <a:ext cx="3842384" cy="39497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0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2847975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76225" y="1095375"/>
            <a:ext cx="1638681" cy="6000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25487" y="-58038"/>
            <a:ext cx="11159553" cy="18408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0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893060" y="1269428"/>
            <a:ext cx="8909685" cy="46977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 u="heavy">
                <a:solidFill>
                  <a:srgbClr val="0462C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12/10/24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9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hyperlink" Target="https://hwb.gov.wales/api/storage/8f0b360f-f1f6-4bec-b11a-df88168007f9/learning-and-teaching-pedagog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pn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jpg"/><Relationship Id="rId3" Type="http://schemas.openxmlformats.org/officeDocument/2006/relationships/image" Target="../media/image72.png"/><Relationship Id="rId7" Type="http://schemas.openxmlformats.org/officeDocument/2006/relationships/image" Target="../media/image73.jp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cwricwlwm-i-gymru/cwricwlwm-ar-gyfer-lleoliadau-meithrin-a-ariennir-nas-cynhelir" TargetMode="External"/><Relationship Id="rId5" Type="http://schemas.openxmlformats.org/officeDocument/2006/relationships/hyperlink" Target="https://hwb.gov.wales/cwricwlwm-i-gymru" TargetMode="External"/><Relationship Id="rId4" Type="http://schemas.openxmlformats.org/officeDocument/2006/relationships/hyperlink" Target="https://hwb.gov.wales/storage/4f222e31-85c2-407b-9760-5ed8bd0b9e48/fframwaith-y-cyfnod-sylfaen.pdf" TargetMode="Externa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curriculum-for-wales" TargetMode="External"/><Relationship Id="rId3" Type="http://schemas.openxmlformats.org/officeDocument/2006/relationships/image" Target="../media/image71.jpg"/><Relationship Id="rId7" Type="http://schemas.openxmlformats.org/officeDocument/2006/relationships/hyperlink" Target="https://hwb.gov.wales/storage/d5d8e39c-b534-40cb-a3f5-7e2e126d8077/foundation-phase-framework.pdf" TargetMode="External"/><Relationship Id="rId2" Type="http://schemas.openxmlformats.org/officeDocument/2006/relationships/hyperlink" Target="https://hwb.gov.wales/curriculum-for-wales/curriculum-for-funded-non-maintained-nursery-setting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5.jpg"/><Relationship Id="rId4" Type="http://schemas.openxmlformats.org/officeDocument/2006/relationships/hyperlink" Target="http://www.google.co.uk/url?sa=i&amp;rct=j&amp;q&amp;esrc=s&amp;frm=1&amp;source=images&amp;cd&amp;cad=rja&amp;uact=8&amp;ved=0CAcQjRxqFQoTCPuZvZCqisgCFQXJFAodr4AISQ&amp;url=http%3A//dera.ioe.ac.uk/23915/&amp;psig=AFQjCNHGRYLEUqRHgNDL8M0TObz5ikfJ4A&amp;ust=1443000558092285" TargetMode="External"/><Relationship Id="rId9" Type="http://schemas.openxmlformats.org/officeDocument/2006/relationships/image" Target="../media/image77.jp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hyperlink" Target="https://ndna.org.uk/wp-content/uploads/2022/07/Wales-Introduction-to-Loose-Parts-Play-Factsheet.pdf" TargetMode="External"/><Relationship Id="rId7" Type="http://schemas.openxmlformats.org/officeDocument/2006/relationships/hyperlink" Target="https://theeducationhub.org.nz/what-role-should-i-take-in-childrens-play-to-best-support-learning/" TargetMode="External"/><Relationship Id="rId2" Type="http://schemas.openxmlformats.org/officeDocument/2006/relationships/hyperlink" Target="https://ndna.org.uk/ndna-cymru/foundation-phase-nursery-support-from-ndna-cymru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system/files/2020-07/Estyn%2520Active%2520and%2520experiential%2520learning_E_Accessible_1.pdf" TargetMode="External"/><Relationship Id="rId5" Type="http://schemas.openxmlformats.org/officeDocument/2006/relationships/hyperlink" Target="https://www.estyn.gov.wales/effective-practice/high-quality-outdoor-learning-and-experiences" TargetMode="External"/><Relationship Id="rId4" Type="http://schemas.openxmlformats.org/officeDocument/2006/relationships/hyperlink" Target="https://hwb.gov.wales/playlists/view/ae0b5943-9157-4642-839a-35c559e0aafc/en/1?options=CNIQ39k7rbEp4zsz8OdGxip83XDxyAM%252BxyuNqUgoOrvEtxGXwma9Q0UtNK7LrNnQnL8NVHxkwcu%252BPl0Q%252Bs3r%252BpBj7RHxupfLA7IsLWUM1Bz485n2Qo%252FPbqLi7RFnkpOEAnnImgT%252FyCYfzv0TieTQte67IRYvTjDHW5eLgYvBi%252BReP0Z63EQevYaR3NwW2rOlrnXRDyhTSB9e%252BXFcoMOQZg%253D%253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66999"/>
              <a:ext cx="4038599" cy="4190998"/>
            </a:xfrm>
            <a:prstGeom prst="rect">
              <a:avLst/>
            </a:prstGeom>
          </p:spPr>
        </p:pic>
      </p:grp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2895600"/>
            <a:ext cx="1523999" cy="23622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610600" y="1676400"/>
            <a:ext cx="2819400" cy="28194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001000" y="0"/>
            <a:ext cx="1600200" cy="11430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8610600" y="6095999"/>
            <a:ext cx="990600" cy="761999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1775" y="0"/>
              <a:ext cx="776287" cy="121437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0439400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6800" y="1899094"/>
            <a:ext cx="4506595" cy="305981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100"/>
              </a:spcBef>
              <a:tabLst>
                <a:tab pos="1402715" algn="l"/>
                <a:tab pos="2042795" algn="l"/>
              </a:tabLst>
            </a:pPr>
            <a:r>
              <a:rPr lang="en-GB" sz="5400" spc="305" dirty="0">
                <a:solidFill>
                  <a:srgbClr val="EBEBEB"/>
                </a:solidFill>
                <a:latin typeface="Trebuchet MS"/>
                <a:cs typeface="Trebuchet MS"/>
              </a:rPr>
              <a:t>ECAD4017/C</a:t>
            </a:r>
            <a:br>
              <a:rPr lang="en-GB" sz="3600" spc="-10" dirty="0">
                <a:solidFill>
                  <a:schemeClr val="bg1"/>
                </a:solidFill>
                <a:latin typeface="Trebuchet MS"/>
                <a:cs typeface="Trebuchet MS"/>
              </a:rPr>
            </a:br>
            <a:br>
              <a:rPr lang="en-GB" sz="3600" spc="-10" dirty="0">
                <a:solidFill>
                  <a:schemeClr val="bg1"/>
                </a:solidFill>
                <a:latin typeface="Trebuchet MS"/>
                <a:cs typeface="Trebuchet MS"/>
              </a:rPr>
            </a:br>
            <a:br>
              <a:rPr lang="en-GB" sz="3600" spc="-10" dirty="0">
                <a:solidFill>
                  <a:schemeClr val="bg1"/>
                </a:solidFill>
                <a:latin typeface="Trebuchet MS"/>
                <a:cs typeface="Trebuchet MS"/>
              </a:rPr>
            </a:br>
            <a:r>
              <a:rPr sz="3600" spc="-10" dirty="0">
                <a:solidFill>
                  <a:schemeClr val="bg1"/>
                </a:solidFill>
                <a:latin typeface="Trebuchet MS"/>
                <a:cs typeface="Trebuchet MS"/>
              </a:rPr>
              <a:t>DARLITH</a:t>
            </a:r>
            <a:r>
              <a:rPr sz="3600" dirty="0">
                <a:solidFill>
                  <a:schemeClr val="bg1"/>
                </a:solidFill>
                <a:latin typeface="Trebuchet MS"/>
                <a:cs typeface="Trebuchet MS"/>
              </a:rPr>
              <a:t>	</a:t>
            </a:r>
            <a:r>
              <a:rPr sz="3600" spc="150" dirty="0">
                <a:solidFill>
                  <a:schemeClr val="bg1"/>
                </a:solidFill>
                <a:latin typeface="Trebuchet MS"/>
                <a:cs typeface="Trebuchet MS"/>
              </a:rPr>
              <a:t>ARWEINIOL </a:t>
            </a:r>
            <a:r>
              <a:rPr sz="3600" spc="175" dirty="0">
                <a:solidFill>
                  <a:srgbClr val="EBEBEB"/>
                </a:solidFill>
                <a:latin typeface="Trebuchet MS"/>
                <a:cs typeface="Trebuchet MS"/>
              </a:rPr>
              <a:t>LEAD</a:t>
            </a:r>
            <a:r>
              <a:rPr sz="3600" dirty="0">
                <a:solidFill>
                  <a:srgbClr val="EBEBEB"/>
                </a:solidFill>
                <a:latin typeface="Trebuchet MS"/>
                <a:cs typeface="Trebuchet MS"/>
              </a:rPr>
              <a:t>	</a:t>
            </a:r>
            <a:r>
              <a:rPr sz="3600" spc="-10" dirty="0">
                <a:solidFill>
                  <a:srgbClr val="EBEBEB"/>
                </a:solidFill>
                <a:latin typeface="Trebuchet MS"/>
                <a:cs typeface="Trebuchet MS"/>
              </a:rPr>
              <a:t>LECTURE</a:t>
            </a:r>
            <a:endParaRPr sz="3600" dirty="0">
              <a:latin typeface="Trebuchet MS"/>
              <a:cs typeface="Trebuchet M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63FFEC-7413-1542-98D1-00C3819325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097" y="1257300"/>
            <a:ext cx="5791200" cy="43434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847975" cy="6858000"/>
            <a:chOff x="0" y="0"/>
            <a:chExt cx="284797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2847975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6225" y="1095375"/>
              <a:ext cx="1638681" cy="600075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412109" y="407924"/>
            <a:ext cx="7753984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dirty="0">
                <a:solidFill>
                  <a:srgbClr val="2E5496"/>
                </a:solidFill>
              </a:rPr>
              <a:t>ECAD40</a:t>
            </a:r>
            <a:r>
              <a:rPr lang="en-GB" sz="3200" dirty="0">
                <a:solidFill>
                  <a:srgbClr val="2E5496"/>
                </a:solidFill>
              </a:rPr>
              <a:t>17</a:t>
            </a:r>
            <a:r>
              <a:rPr sz="3200" dirty="0">
                <a:solidFill>
                  <a:srgbClr val="2E5496"/>
                </a:solidFill>
              </a:rPr>
              <a:t>/C</a:t>
            </a:r>
            <a:r>
              <a:rPr sz="3200" spc="20" dirty="0">
                <a:solidFill>
                  <a:srgbClr val="2E5496"/>
                </a:solidFill>
              </a:rPr>
              <a:t> </a:t>
            </a:r>
            <a:r>
              <a:rPr sz="3200" dirty="0">
                <a:solidFill>
                  <a:srgbClr val="2E5496"/>
                </a:solidFill>
              </a:rPr>
              <a:t>Amcanion</a:t>
            </a:r>
            <a:r>
              <a:rPr sz="3200" spc="-135" dirty="0">
                <a:solidFill>
                  <a:srgbClr val="2E5496"/>
                </a:solidFill>
              </a:rPr>
              <a:t> </a:t>
            </a:r>
            <a:r>
              <a:rPr sz="3200" dirty="0">
                <a:solidFill>
                  <a:srgbClr val="2E5496"/>
                </a:solidFill>
              </a:rPr>
              <a:t>y</a:t>
            </a:r>
            <a:r>
              <a:rPr sz="3200" spc="35" dirty="0">
                <a:solidFill>
                  <a:srgbClr val="2E5496"/>
                </a:solidFill>
              </a:rPr>
              <a:t> </a:t>
            </a:r>
            <a:r>
              <a:rPr sz="3200" dirty="0">
                <a:solidFill>
                  <a:srgbClr val="2E5496"/>
                </a:solidFill>
              </a:rPr>
              <a:t>modiwl</a:t>
            </a:r>
            <a:r>
              <a:rPr sz="3200" spc="-70" dirty="0">
                <a:solidFill>
                  <a:srgbClr val="2E5496"/>
                </a:solidFill>
              </a:rPr>
              <a:t> </a:t>
            </a:r>
            <a:r>
              <a:rPr sz="3200" dirty="0">
                <a:solidFill>
                  <a:srgbClr val="2E5496"/>
                </a:solidFill>
              </a:rPr>
              <a:t>Module</a:t>
            </a:r>
            <a:r>
              <a:rPr sz="3200" spc="-105" dirty="0">
                <a:solidFill>
                  <a:srgbClr val="2E5496"/>
                </a:solidFill>
              </a:rPr>
              <a:t> </a:t>
            </a:r>
            <a:r>
              <a:rPr sz="3200" spc="-20" dirty="0">
                <a:solidFill>
                  <a:srgbClr val="2E5496"/>
                </a:solidFill>
              </a:rPr>
              <a:t>aims</a:t>
            </a:r>
            <a:endParaRPr sz="3200" dirty="0"/>
          </a:p>
        </p:txBody>
      </p: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372225" y="4219575"/>
            <a:ext cx="2152650" cy="250507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210675" y="4819650"/>
            <a:ext cx="2305050" cy="173355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067050" y="4695825"/>
            <a:ext cx="2638425" cy="1981200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10409173" y="1995170"/>
            <a:ext cx="47625" cy="247650"/>
          </a:xfrm>
          <a:custGeom>
            <a:avLst/>
            <a:gdLst/>
            <a:ahLst/>
            <a:cxnLst/>
            <a:rect l="l" t="t" r="r" b="b"/>
            <a:pathLst>
              <a:path w="47625" h="247650">
                <a:moveTo>
                  <a:pt x="47625" y="0"/>
                </a:moveTo>
                <a:lnTo>
                  <a:pt x="0" y="0"/>
                </a:lnTo>
                <a:lnTo>
                  <a:pt x="0" y="247650"/>
                </a:lnTo>
                <a:lnTo>
                  <a:pt x="47625" y="247650"/>
                </a:lnTo>
                <a:lnTo>
                  <a:pt x="47625" y="0"/>
                </a:lnTo>
                <a:close/>
              </a:path>
            </a:pathLst>
          </a:custGeom>
          <a:solidFill>
            <a:srgbClr val="C0C0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459091" y="1489011"/>
            <a:ext cx="4255770" cy="2398285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241300" marR="194945" indent="-228600">
              <a:lnSpc>
                <a:spcPct val="103400"/>
              </a:lnSpc>
              <a:spcBef>
                <a:spcPts val="65"/>
              </a:spcBef>
              <a:buFont typeface="Arial"/>
              <a:buChar char="•"/>
              <a:tabLst>
                <a:tab pos="241300" algn="l"/>
              </a:tabLst>
            </a:pPr>
            <a:r>
              <a:rPr dirty="0">
                <a:latin typeface="Calibri"/>
                <a:cs typeface="Calibri"/>
              </a:rPr>
              <a:t>To</a:t>
            </a:r>
            <a:r>
              <a:rPr spc="6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provide</a:t>
            </a:r>
            <a:r>
              <a:rPr spc="4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students</a:t>
            </a:r>
            <a:r>
              <a:rPr spc="12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with an</a:t>
            </a:r>
            <a:r>
              <a:rPr spc="-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overview</a:t>
            </a:r>
            <a:r>
              <a:rPr spc="29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of</a:t>
            </a:r>
            <a:r>
              <a:rPr spc="-30" dirty="0">
                <a:latin typeface="Calibri"/>
                <a:cs typeface="Calibri"/>
              </a:rPr>
              <a:t> </a:t>
            </a:r>
            <a:r>
              <a:rPr spc="-25" dirty="0">
                <a:latin typeface="Calibri"/>
                <a:cs typeface="Calibri"/>
              </a:rPr>
              <a:t>the </a:t>
            </a:r>
            <a:r>
              <a:rPr dirty="0">
                <a:latin typeface="Calibri"/>
                <a:cs typeface="Calibri"/>
              </a:rPr>
              <a:t>subject</a:t>
            </a:r>
            <a:r>
              <a:rPr spc="15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knowledge</a:t>
            </a:r>
            <a:r>
              <a:rPr spc="204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and</a:t>
            </a:r>
            <a:r>
              <a:rPr spc="6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pedagogic</a:t>
            </a:r>
            <a:r>
              <a:rPr spc="160" dirty="0">
                <a:latin typeface="Calibri"/>
                <a:cs typeface="Calibri"/>
              </a:rPr>
              <a:t> </a:t>
            </a:r>
            <a:r>
              <a:rPr spc="-10" dirty="0">
                <a:latin typeface="Calibri"/>
                <a:cs typeface="Calibri"/>
              </a:rPr>
              <a:t>principles </a:t>
            </a:r>
            <a:r>
              <a:rPr dirty="0">
                <a:latin typeface="Calibri"/>
                <a:cs typeface="Calibri"/>
              </a:rPr>
              <a:t>outlined</a:t>
            </a:r>
            <a:r>
              <a:rPr spc="12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in</a:t>
            </a:r>
            <a:r>
              <a:rPr spc="4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Curriculum</a:t>
            </a:r>
            <a:r>
              <a:rPr spc="13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for</a:t>
            </a:r>
            <a:r>
              <a:rPr spc="8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Wales</a:t>
            </a:r>
          </a:p>
          <a:p>
            <a:pPr marL="241300" marR="5080" indent="-228600">
              <a:lnSpc>
                <a:spcPct val="10180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>
                <a:latin typeface="Calibri"/>
                <a:cs typeface="Calibri"/>
              </a:rPr>
              <a:t>To</a:t>
            </a:r>
            <a:r>
              <a:rPr spc="7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engage</a:t>
            </a:r>
            <a:r>
              <a:rPr spc="5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students</a:t>
            </a:r>
            <a:r>
              <a:rPr spc="6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with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the</a:t>
            </a:r>
            <a:r>
              <a:rPr spc="5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roles</a:t>
            </a:r>
            <a:r>
              <a:rPr spc="70" dirty="0">
                <a:latin typeface="Calibri"/>
                <a:cs typeface="Calibri"/>
              </a:rPr>
              <a:t> </a:t>
            </a:r>
            <a:r>
              <a:rPr spc="-25" dirty="0">
                <a:latin typeface="Calibri"/>
                <a:cs typeface="Calibri"/>
              </a:rPr>
              <a:t>and </a:t>
            </a:r>
            <a:r>
              <a:rPr dirty="0">
                <a:latin typeface="Calibri"/>
                <a:cs typeface="Calibri"/>
              </a:rPr>
              <a:t>responsibilities</a:t>
            </a:r>
            <a:r>
              <a:rPr spc="24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of</a:t>
            </a:r>
            <a:r>
              <a:rPr spc="-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</a:t>
            </a:r>
            <a:r>
              <a:rPr spc="3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professional</a:t>
            </a:r>
            <a:r>
              <a:rPr spc="27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teacher</a:t>
            </a:r>
            <a:r>
              <a:rPr spc="16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and</a:t>
            </a:r>
            <a:r>
              <a:rPr spc="100" dirty="0">
                <a:latin typeface="Calibri"/>
                <a:cs typeface="Calibri"/>
              </a:rPr>
              <a:t> </a:t>
            </a:r>
            <a:r>
              <a:rPr spc="-25" dirty="0">
                <a:latin typeface="Calibri"/>
                <a:cs typeface="Calibri"/>
              </a:rPr>
              <a:t>the </a:t>
            </a:r>
            <a:r>
              <a:rPr dirty="0">
                <a:latin typeface="Calibri"/>
                <a:cs typeface="Calibri"/>
              </a:rPr>
              <a:t>requirement</a:t>
            </a:r>
            <a:r>
              <a:rPr spc="26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to</a:t>
            </a:r>
            <a:r>
              <a:rPr spc="-7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be</a:t>
            </a:r>
            <a:r>
              <a:rPr spc="-2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part</a:t>
            </a:r>
            <a:r>
              <a:rPr spc="-8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of</a:t>
            </a:r>
            <a:r>
              <a:rPr spc="-3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10" dirty="0">
                <a:latin typeface="Calibri"/>
                <a:cs typeface="Calibri"/>
              </a:rPr>
              <a:t>professional community</a:t>
            </a:r>
            <a:endParaRPr dirty="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036570" y="1500441"/>
            <a:ext cx="4239260" cy="2578783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298450" marR="34290" indent="-286385">
              <a:lnSpc>
                <a:spcPct val="103400"/>
              </a:lnSpc>
              <a:spcBef>
                <a:spcPts val="65"/>
              </a:spcBef>
              <a:buFont typeface="Arial"/>
              <a:buChar char="•"/>
              <a:tabLst>
                <a:tab pos="298450" algn="l"/>
              </a:tabLst>
            </a:pPr>
            <a:r>
              <a:rPr dirty="0">
                <a:latin typeface="Calibri"/>
                <a:cs typeface="Calibri"/>
              </a:rPr>
              <a:t>Rhoi</a:t>
            </a:r>
            <a:r>
              <a:rPr spc="14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trosolwg</a:t>
            </a:r>
            <a:r>
              <a:rPr spc="14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i</a:t>
            </a:r>
            <a:r>
              <a:rPr spc="6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fyfyrwyr</a:t>
            </a:r>
            <a:r>
              <a:rPr spc="12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o'r</a:t>
            </a:r>
            <a:r>
              <a:rPr spc="1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wybodaeth</a:t>
            </a:r>
            <a:r>
              <a:rPr spc="114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am</a:t>
            </a:r>
            <a:r>
              <a:rPr spc="70" dirty="0">
                <a:latin typeface="Calibri"/>
                <a:cs typeface="Calibri"/>
              </a:rPr>
              <a:t> </a:t>
            </a:r>
            <a:r>
              <a:rPr spc="-50" dirty="0">
                <a:latin typeface="Calibri"/>
                <a:cs typeface="Calibri"/>
              </a:rPr>
              <a:t>y </a:t>
            </a:r>
            <a:r>
              <a:rPr dirty="0">
                <a:latin typeface="Calibri"/>
                <a:cs typeface="Calibri"/>
              </a:rPr>
              <a:t>pwnc</a:t>
            </a:r>
            <a:r>
              <a:rPr spc="7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a’r</a:t>
            </a:r>
            <a:r>
              <a:rPr spc="12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egwyddorion</a:t>
            </a:r>
            <a:r>
              <a:rPr spc="23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addysgegol</a:t>
            </a:r>
            <a:r>
              <a:rPr spc="6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</a:t>
            </a:r>
            <a:r>
              <a:rPr spc="55" dirty="0">
                <a:latin typeface="Calibri"/>
                <a:cs typeface="Calibri"/>
              </a:rPr>
              <a:t> </a:t>
            </a:r>
            <a:r>
              <a:rPr spc="-10" dirty="0">
                <a:latin typeface="Calibri"/>
                <a:cs typeface="Calibri"/>
              </a:rPr>
              <a:t>amlinellir </a:t>
            </a:r>
            <a:r>
              <a:rPr dirty="0">
                <a:latin typeface="Calibri"/>
                <a:cs typeface="Calibri"/>
              </a:rPr>
              <a:t>yn</a:t>
            </a:r>
            <a:r>
              <a:rPr spc="5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y</a:t>
            </a:r>
            <a:r>
              <a:rPr spc="2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ddogfen</a:t>
            </a:r>
            <a:r>
              <a:rPr spc="235" dirty="0">
                <a:latin typeface="Calibri"/>
                <a:cs typeface="Calibri"/>
              </a:rPr>
              <a:t> </a:t>
            </a:r>
            <a:r>
              <a:rPr dirty="0" err="1">
                <a:latin typeface="Calibri"/>
                <a:cs typeface="Calibri"/>
              </a:rPr>
              <a:t>Dyfodol</a:t>
            </a:r>
            <a:r>
              <a:rPr spc="165" dirty="0">
                <a:latin typeface="Calibri"/>
                <a:cs typeface="Calibri"/>
              </a:rPr>
              <a:t> </a:t>
            </a:r>
            <a:r>
              <a:rPr dirty="0" err="1">
                <a:latin typeface="Calibri"/>
                <a:cs typeface="Calibri"/>
              </a:rPr>
              <a:t>Llwyddiannus</a:t>
            </a:r>
            <a:endParaRPr lang="en-GB" dirty="0">
              <a:latin typeface="Calibri"/>
              <a:cs typeface="Calibri"/>
            </a:endParaRPr>
          </a:p>
          <a:p>
            <a:pPr marL="298450" marR="34290" indent="-286385">
              <a:lnSpc>
                <a:spcPct val="103400"/>
              </a:lnSpc>
              <a:spcBef>
                <a:spcPts val="65"/>
              </a:spcBef>
              <a:buFont typeface="Arial"/>
              <a:buChar char="•"/>
              <a:tabLst>
                <a:tab pos="298450" algn="l"/>
              </a:tabLst>
            </a:pPr>
            <a:endParaRPr dirty="0">
              <a:latin typeface="Calibri"/>
              <a:cs typeface="Calibri"/>
            </a:endParaRPr>
          </a:p>
          <a:p>
            <a:pPr marL="298450" marR="5080" indent="-286385">
              <a:lnSpc>
                <a:spcPct val="103000"/>
              </a:lnSpc>
              <a:buFont typeface="Arial"/>
              <a:buChar char="•"/>
              <a:tabLst>
                <a:tab pos="298450" algn="l"/>
              </a:tabLst>
            </a:pPr>
            <a:r>
              <a:rPr dirty="0">
                <a:latin typeface="Calibri"/>
                <a:cs typeface="Calibri"/>
              </a:rPr>
              <a:t>Cael</a:t>
            </a:r>
            <a:r>
              <a:rPr spc="15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myfyrwyr</a:t>
            </a:r>
            <a:r>
              <a:rPr spc="12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i</a:t>
            </a:r>
            <a:r>
              <a:rPr spc="-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ymwneud</a:t>
            </a:r>
            <a:r>
              <a:rPr spc="14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â</a:t>
            </a:r>
            <a:r>
              <a:rPr spc="5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rolau</a:t>
            </a:r>
            <a:r>
              <a:rPr spc="125" dirty="0">
                <a:latin typeface="Calibri"/>
                <a:cs typeface="Calibri"/>
              </a:rPr>
              <a:t> </a:t>
            </a:r>
            <a:r>
              <a:rPr spc="-50" dirty="0">
                <a:latin typeface="Calibri"/>
                <a:cs typeface="Calibri"/>
              </a:rPr>
              <a:t>a </a:t>
            </a:r>
            <a:r>
              <a:rPr dirty="0">
                <a:latin typeface="Calibri"/>
                <a:cs typeface="Calibri"/>
              </a:rPr>
              <a:t>chyfrifoldebau</a:t>
            </a:r>
            <a:r>
              <a:rPr spc="18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athro</a:t>
            </a:r>
            <a:r>
              <a:rPr spc="2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proffesiynol</a:t>
            </a:r>
            <a:r>
              <a:rPr spc="27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a’r angen</a:t>
            </a:r>
            <a:r>
              <a:rPr spc="9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i</a:t>
            </a:r>
            <a:r>
              <a:rPr spc="40" dirty="0">
                <a:latin typeface="Calibri"/>
                <a:cs typeface="Calibri"/>
              </a:rPr>
              <a:t> </a:t>
            </a:r>
            <a:r>
              <a:rPr spc="-25" dirty="0">
                <a:latin typeface="Calibri"/>
                <a:cs typeface="Calibri"/>
              </a:rPr>
              <a:t>fod </a:t>
            </a:r>
            <a:r>
              <a:rPr dirty="0">
                <a:latin typeface="Calibri"/>
                <a:cs typeface="Calibri"/>
              </a:rPr>
              <a:t>yn</a:t>
            </a:r>
            <a:r>
              <a:rPr spc="6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rhan</a:t>
            </a:r>
            <a:r>
              <a:rPr spc="5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</a:t>
            </a:r>
            <a:r>
              <a:rPr spc="14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gymuned</a:t>
            </a:r>
            <a:r>
              <a:rPr spc="75" dirty="0">
                <a:latin typeface="Calibri"/>
                <a:cs typeface="Calibri"/>
              </a:rPr>
              <a:t> </a:t>
            </a:r>
            <a:r>
              <a:rPr spc="-10" dirty="0">
                <a:latin typeface="Calibri"/>
                <a:cs typeface="Calibri"/>
              </a:rPr>
              <a:t>broffesiynol.</a:t>
            </a:r>
            <a:endParaRPr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713344" y="1420812"/>
            <a:ext cx="4147820" cy="438277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2700" marR="526415" algn="just">
              <a:lnSpc>
                <a:spcPct val="88700"/>
              </a:lnSpc>
              <a:spcBef>
                <a:spcPts val="345"/>
              </a:spcBef>
            </a:pP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Upon</a:t>
            </a:r>
            <a:r>
              <a:rPr sz="1800" spc="-9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successful</a:t>
            </a:r>
            <a:r>
              <a:rPr sz="1800" spc="6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completion</a:t>
            </a:r>
            <a:r>
              <a:rPr sz="1800" spc="-10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-7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006FC0"/>
                </a:solidFill>
                <a:latin typeface="Calibri"/>
                <a:cs typeface="Calibri"/>
              </a:rPr>
              <a:t>this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module,</a:t>
            </a:r>
            <a:r>
              <a:rPr sz="1800" spc="-8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 student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should</a:t>
            </a:r>
            <a:r>
              <a:rPr sz="1800" spc="-5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be able</a:t>
            </a:r>
            <a:r>
              <a:rPr sz="1800" spc="-7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to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demonstrate</a:t>
            </a:r>
            <a:r>
              <a:rPr sz="18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7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ability</a:t>
            </a:r>
            <a:r>
              <a:rPr sz="1800" spc="-1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to:</a:t>
            </a:r>
            <a:endParaRPr sz="1800">
              <a:latin typeface="Calibri"/>
              <a:cs typeface="Calibri"/>
            </a:endParaRPr>
          </a:p>
          <a:p>
            <a:pPr marL="241300" marR="207645" indent="-228600">
              <a:lnSpc>
                <a:spcPct val="89600"/>
              </a:lnSpc>
              <a:spcBef>
                <a:spcPts val="1065"/>
              </a:spcBef>
              <a:buFont typeface="Arial"/>
              <a:buChar char="•"/>
              <a:tabLst>
                <a:tab pos="241300" algn="l"/>
              </a:tabLst>
            </a:pP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explore</a:t>
            </a:r>
            <a:r>
              <a:rPr sz="1800" spc="-8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18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develop</a:t>
            </a:r>
            <a:r>
              <a:rPr sz="1800" spc="-1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subject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knowledge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1800" spc="-5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</a:t>
            </a:r>
            <a:r>
              <a:rPr sz="18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understanding</a:t>
            </a:r>
            <a:r>
              <a:rPr sz="1800" spc="-18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pedagogic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principles</a:t>
            </a:r>
            <a:r>
              <a:rPr sz="1800" spc="-1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1800" spc="-5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how</a:t>
            </a:r>
            <a:r>
              <a:rPr sz="18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these</a:t>
            </a:r>
            <a:r>
              <a:rPr sz="1800" spc="8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relate</a:t>
            </a:r>
            <a:r>
              <a:rPr sz="1800" spc="-8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to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planning,</a:t>
            </a:r>
            <a:r>
              <a:rPr sz="1800" spc="-17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delivery</a:t>
            </a:r>
            <a:r>
              <a:rPr sz="1800" spc="-8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assessment</a:t>
            </a:r>
            <a:r>
              <a:rPr sz="1800" spc="6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effective</a:t>
            </a:r>
            <a:r>
              <a:rPr sz="18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learning</a:t>
            </a:r>
            <a:r>
              <a:rPr sz="1800" spc="-1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opportunities;</a:t>
            </a:r>
            <a:endParaRPr sz="1800">
              <a:latin typeface="Calibri"/>
              <a:cs typeface="Calibri"/>
            </a:endParaRPr>
          </a:p>
          <a:p>
            <a:pPr marL="241300" marR="5080" indent="-228600">
              <a:lnSpc>
                <a:spcPct val="89200"/>
              </a:lnSpc>
              <a:spcBef>
                <a:spcPts val="1075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examine</a:t>
            </a:r>
            <a:r>
              <a:rPr sz="1800" spc="-6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18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gain</a:t>
            </a:r>
            <a:r>
              <a:rPr sz="18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</a:t>
            </a:r>
            <a:r>
              <a:rPr sz="1800" spc="5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initial</a:t>
            </a:r>
            <a:r>
              <a:rPr sz="1800" spc="-1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understanding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-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6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complex</a:t>
            </a:r>
            <a:r>
              <a:rPr sz="1800" spc="-1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nature</a:t>
            </a:r>
            <a:r>
              <a:rPr sz="1800" spc="-9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learning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environment</a:t>
            </a:r>
            <a:r>
              <a:rPr sz="1800" spc="-16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and,</a:t>
            </a:r>
            <a:r>
              <a:rPr sz="1800" spc="-7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1800" spc="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collaboration,</a:t>
            </a:r>
            <a:r>
              <a:rPr sz="1800" spc="-15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begin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question</a:t>
            </a:r>
            <a:r>
              <a:rPr sz="1800" spc="-6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pedagogic</a:t>
            </a:r>
            <a:r>
              <a:rPr sz="1800" spc="-1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choices;</a:t>
            </a:r>
            <a:endParaRPr sz="1800">
              <a:latin typeface="Calibri"/>
              <a:cs typeface="Calibri"/>
            </a:endParaRPr>
          </a:p>
          <a:p>
            <a:pPr marL="241300" marR="44450" indent="-228600">
              <a:lnSpc>
                <a:spcPct val="89200"/>
              </a:lnSpc>
              <a:spcBef>
                <a:spcPts val="108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consider</a:t>
            </a:r>
            <a:r>
              <a:rPr sz="1800" spc="-5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role</a:t>
            </a:r>
            <a:r>
              <a:rPr sz="1800" spc="-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professional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teacher</a:t>
            </a:r>
            <a:r>
              <a:rPr sz="18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18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light</a:t>
            </a:r>
            <a:r>
              <a:rPr sz="1800" spc="-8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transformative</a:t>
            </a:r>
            <a:r>
              <a:rPr sz="1800" spc="-7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practice through</a:t>
            </a:r>
            <a:r>
              <a:rPr sz="1800" spc="-7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meeting,</a:t>
            </a:r>
            <a:r>
              <a:rPr sz="1800" spc="5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testing</a:t>
            </a:r>
            <a:r>
              <a:rPr sz="1800" spc="-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1800" spc="-7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sharing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pedagogic</a:t>
            </a:r>
            <a:r>
              <a:rPr sz="1800" spc="-1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principles.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191891" y="1474787"/>
            <a:ext cx="3161030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Ar</a:t>
            </a:r>
            <a:r>
              <a:rPr sz="2000" spc="-6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ôl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cwblhau’r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modwl</a:t>
            </a:r>
            <a:r>
              <a:rPr sz="2000" spc="-11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hwn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yn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1891" y="1684591"/>
            <a:ext cx="3551554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llwyddiannus,</a:t>
            </a:r>
            <a:r>
              <a:rPr sz="2000" spc="-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dylai’r myfyriwr</a:t>
            </a:r>
            <a:r>
              <a:rPr sz="2000" spc="-7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allu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191891" y="1904047"/>
            <a:ext cx="166560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dangos</a:t>
            </a:r>
            <a:r>
              <a:rPr sz="2000" spc="-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y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gallu</a:t>
            </a:r>
            <a:r>
              <a:rPr sz="2000" spc="-9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i: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191891" y="2237803"/>
            <a:ext cx="422719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25"/>
              </a:spcBef>
              <a:buFont typeface="Arial"/>
              <a:buChar char="•"/>
              <a:tabLst>
                <a:tab pos="240665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archwilio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datblygu</a:t>
            </a:r>
            <a:r>
              <a:rPr sz="2000" spc="-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gwybodaeth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am</a:t>
            </a:r>
            <a:r>
              <a:rPr sz="2000" spc="-50" dirty="0">
                <a:solidFill>
                  <a:srgbClr val="006FC0"/>
                </a:solidFill>
                <a:latin typeface="Calibri"/>
                <a:cs typeface="Calibri"/>
              </a:rPr>
              <a:t> y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420490" y="2457132"/>
            <a:ext cx="3951604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pwnc</a:t>
            </a:r>
            <a:r>
              <a:rPr sz="2000" spc="-8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</a:t>
            </a:r>
            <a:r>
              <a:rPr sz="2000" spc="-5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dealltwriaeth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o’r</a:t>
            </a:r>
            <a:r>
              <a:rPr sz="2000" spc="-8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egwyddorion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420490" y="2666936"/>
            <a:ext cx="379666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addysgegol,</a:t>
            </a:r>
            <a:r>
              <a:rPr sz="2000" spc="-1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a’r</a:t>
            </a:r>
            <a:r>
              <a:rPr sz="2000" spc="-6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modd</a:t>
            </a:r>
            <a:r>
              <a:rPr sz="2000" spc="-10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mae’r</a:t>
            </a:r>
            <a:r>
              <a:rPr sz="2000" spc="-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rhain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yn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420490" y="2886392"/>
            <a:ext cx="359092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berthnasol</a:t>
            </a:r>
            <a:r>
              <a:rPr sz="2000" spc="-6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</a:t>
            </a:r>
            <a:r>
              <a:rPr sz="2000" spc="-6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gynllunio,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cyflwyno</a:t>
            </a:r>
            <a:r>
              <a:rPr sz="2000" spc="-6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ac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20490" y="3096323"/>
            <a:ext cx="337883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asesu</a:t>
            </a:r>
            <a:r>
              <a:rPr sz="2000" spc="-11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cyfleoedd</a:t>
            </a:r>
            <a:r>
              <a:rPr sz="2000" spc="1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dysgu</a:t>
            </a:r>
            <a:r>
              <a:rPr sz="2000" spc="-16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effeithiol;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191891" y="3439160"/>
            <a:ext cx="3543300" cy="3352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30"/>
              </a:spcBef>
              <a:buFont typeface="Arial"/>
              <a:buChar char="•"/>
              <a:tabLst>
                <a:tab pos="240665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archwilio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ac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ennill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dealltwriaeth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420490" y="3649281"/>
            <a:ext cx="3361054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gychwynnol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natur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gymhleth</a:t>
            </a:r>
            <a:r>
              <a:rPr sz="2000" spc="-10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yr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420490" y="3859212"/>
            <a:ext cx="3004820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amgylchedd</a:t>
            </a:r>
            <a:r>
              <a:rPr sz="2000" spc="-8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dysgu</a:t>
            </a:r>
            <a:r>
              <a:rPr sz="2000" spc="-8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dechrau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20490" y="4078541"/>
            <a:ext cx="3582670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cwestiynu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dewisiadau</a:t>
            </a:r>
            <a:r>
              <a:rPr sz="2000" spc="-1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addysgegol,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420490" y="4288472"/>
            <a:ext cx="2395220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mewn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cydweithrediad;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191891" y="4632007"/>
            <a:ext cx="3995420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25"/>
              </a:spcBef>
              <a:buFont typeface="Arial"/>
              <a:buChar char="•"/>
              <a:tabLst>
                <a:tab pos="240665" algn="l"/>
              </a:tabLst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ystyried</a:t>
            </a:r>
            <a:r>
              <a:rPr sz="2000" spc="-5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rôl</a:t>
            </a:r>
            <a:r>
              <a:rPr sz="2000" spc="-5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yr</a:t>
            </a:r>
            <a:r>
              <a:rPr sz="2000" spc="-6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athro</a:t>
            </a:r>
            <a:r>
              <a:rPr sz="2000" spc="-6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proffesiynol</a:t>
            </a:r>
            <a:r>
              <a:rPr sz="2000" spc="-5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yng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420490" y="4841811"/>
            <a:ext cx="3341370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ngoleuni</a:t>
            </a:r>
            <a:r>
              <a:rPr sz="2000" spc="-7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arfer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trawsffurfiol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trwy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420490" y="5060569"/>
            <a:ext cx="3684270" cy="3352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gwrdd,</a:t>
            </a:r>
            <a:r>
              <a:rPr sz="2000" spc="-8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profi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rhannu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egwyddorion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20490" y="5270500"/>
            <a:ext cx="1264920" cy="3352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addysgegol.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774059" y="476186"/>
            <a:ext cx="264096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006FC0"/>
                </a:solidFill>
                <a:latin typeface="Calibri"/>
                <a:cs typeface="Calibri"/>
              </a:rPr>
              <a:t>Deilliannau</a:t>
            </a:r>
            <a:r>
              <a:rPr sz="1800" b="1" spc="-10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b="1" dirty="0">
                <a:solidFill>
                  <a:srgbClr val="006FC0"/>
                </a:solidFill>
                <a:latin typeface="Calibri"/>
                <a:cs typeface="Calibri"/>
              </a:rPr>
              <a:t>Dysgu’r</a:t>
            </a:r>
            <a:r>
              <a:rPr sz="1800" b="1" spc="-6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b="1" spc="-10" dirty="0">
                <a:solidFill>
                  <a:srgbClr val="006FC0"/>
                </a:solidFill>
                <a:latin typeface="Calibri"/>
                <a:cs typeface="Calibri"/>
              </a:rPr>
              <a:t>Modiwl</a:t>
            </a:r>
            <a:endParaRPr sz="1800" dirty="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305800" y="476185"/>
            <a:ext cx="264858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006FC0"/>
                </a:solidFill>
                <a:latin typeface="Calibri"/>
                <a:cs typeface="Calibri"/>
              </a:rPr>
              <a:t>Module</a:t>
            </a:r>
            <a:r>
              <a:rPr sz="1800" b="1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b="1" dirty="0">
                <a:solidFill>
                  <a:srgbClr val="006FC0"/>
                </a:solidFill>
                <a:latin typeface="Calibri"/>
                <a:cs typeface="Calibri"/>
              </a:rPr>
              <a:t>Learning</a:t>
            </a:r>
            <a:r>
              <a:rPr sz="1800" b="1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b="1" spc="-10" dirty="0">
                <a:solidFill>
                  <a:srgbClr val="006FC0"/>
                </a:solidFill>
                <a:latin typeface="Calibri"/>
                <a:cs typeface="Calibri"/>
              </a:rPr>
              <a:t>Outcomes</a:t>
            </a:r>
            <a:endParaRPr sz="1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8601" y="2438399"/>
            <a:ext cx="2590800" cy="2466975"/>
          </a:xfrm>
          <a:custGeom>
            <a:avLst/>
            <a:gdLst/>
            <a:ahLst/>
            <a:cxnLst/>
            <a:rect l="l" t="t" r="r" b="b"/>
            <a:pathLst>
              <a:path w="3505200" h="3333750">
                <a:moveTo>
                  <a:pt x="2978912" y="0"/>
                </a:moveTo>
                <a:lnTo>
                  <a:pt x="0" y="0"/>
                </a:lnTo>
                <a:lnTo>
                  <a:pt x="0" y="3333750"/>
                </a:lnTo>
                <a:lnTo>
                  <a:pt x="2978912" y="3333750"/>
                </a:lnTo>
                <a:lnTo>
                  <a:pt x="3505200" y="1666875"/>
                </a:lnTo>
                <a:lnTo>
                  <a:pt x="2978912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4800" y="3048000"/>
            <a:ext cx="2148204" cy="106824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ts val="2820"/>
              </a:lnSpc>
              <a:spcBef>
                <a:spcPts val="130"/>
              </a:spcBef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Sesiynau</a:t>
            </a:r>
            <a:endParaRPr sz="2450" dirty="0">
              <a:latin typeface="Calibri Light"/>
              <a:cs typeface="Calibri Light"/>
            </a:endParaRPr>
          </a:p>
          <a:p>
            <a:pPr marL="5080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ECAD40</a:t>
            </a:r>
            <a:r>
              <a:rPr lang="en-GB"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17</a:t>
            </a: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endParaRPr sz="2450" dirty="0">
              <a:latin typeface="Calibri Light"/>
              <a:cs typeface="Calibri Light"/>
            </a:endParaRPr>
          </a:p>
          <a:p>
            <a:pPr marL="4445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Sessions</a:t>
            </a:r>
            <a:endParaRPr sz="2450" dirty="0">
              <a:latin typeface="Calibri Light"/>
              <a:cs typeface="Calibri Ligh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48CDEF-257A-E542-8A6E-91EF59566E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381000"/>
            <a:ext cx="7162800" cy="595527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8601" y="2438399"/>
            <a:ext cx="2590800" cy="2466975"/>
          </a:xfrm>
          <a:custGeom>
            <a:avLst/>
            <a:gdLst/>
            <a:ahLst/>
            <a:cxnLst/>
            <a:rect l="l" t="t" r="r" b="b"/>
            <a:pathLst>
              <a:path w="3505200" h="3333750">
                <a:moveTo>
                  <a:pt x="2978912" y="0"/>
                </a:moveTo>
                <a:lnTo>
                  <a:pt x="0" y="0"/>
                </a:lnTo>
                <a:lnTo>
                  <a:pt x="0" y="3333750"/>
                </a:lnTo>
                <a:lnTo>
                  <a:pt x="2978912" y="3333750"/>
                </a:lnTo>
                <a:lnTo>
                  <a:pt x="3505200" y="1666875"/>
                </a:lnTo>
                <a:lnTo>
                  <a:pt x="2978912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4800" y="3048000"/>
            <a:ext cx="2148204" cy="106824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ts val="2820"/>
              </a:lnSpc>
              <a:spcBef>
                <a:spcPts val="130"/>
              </a:spcBef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Sesiynau</a:t>
            </a:r>
            <a:endParaRPr sz="2450" dirty="0">
              <a:latin typeface="Calibri Light"/>
              <a:cs typeface="Calibri Light"/>
            </a:endParaRPr>
          </a:p>
          <a:p>
            <a:pPr marL="5080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ECAD40</a:t>
            </a:r>
            <a:r>
              <a:rPr lang="en-GB"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17</a:t>
            </a: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endParaRPr sz="2450" dirty="0">
              <a:latin typeface="Calibri Light"/>
              <a:cs typeface="Calibri Light"/>
            </a:endParaRPr>
          </a:p>
          <a:p>
            <a:pPr marL="4445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Sessions</a:t>
            </a:r>
            <a:endParaRPr sz="2450" dirty="0">
              <a:latin typeface="Calibri Light"/>
              <a:cs typeface="Calibri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228420-5C95-004E-B3EE-DBAA13C933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0" y="304800"/>
            <a:ext cx="8363309" cy="48133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004C66-64A8-D444-8739-38FCF282E0B6}"/>
              </a:ext>
            </a:extLst>
          </p:cNvPr>
          <p:cNvSpPr txBox="1"/>
          <p:nvPr/>
        </p:nvSpPr>
        <p:spPr>
          <a:xfrm>
            <a:off x="4953000" y="5334000"/>
            <a:ext cx="4891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can I do to get ahead of the game Tom?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A3DBA5-4611-A24F-92A1-6E1494DD857E}"/>
              </a:ext>
            </a:extLst>
          </p:cNvPr>
          <p:cNvSpPr txBox="1"/>
          <p:nvPr/>
        </p:nvSpPr>
        <p:spPr>
          <a:xfrm>
            <a:off x="4606751" y="5919232"/>
            <a:ext cx="5583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Start looking at the progression steps for each AoLE.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354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8601" y="2438399"/>
            <a:ext cx="2590800" cy="2466975"/>
          </a:xfrm>
          <a:custGeom>
            <a:avLst/>
            <a:gdLst/>
            <a:ahLst/>
            <a:cxnLst/>
            <a:rect l="l" t="t" r="r" b="b"/>
            <a:pathLst>
              <a:path w="3505200" h="3333750">
                <a:moveTo>
                  <a:pt x="2978912" y="0"/>
                </a:moveTo>
                <a:lnTo>
                  <a:pt x="0" y="0"/>
                </a:lnTo>
                <a:lnTo>
                  <a:pt x="0" y="3333750"/>
                </a:lnTo>
                <a:lnTo>
                  <a:pt x="2978912" y="3333750"/>
                </a:lnTo>
                <a:lnTo>
                  <a:pt x="3505200" y="1666875"/>
                </a:lnTo>
                <a:lnTo>
                  <a:pt x="2978912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4800" y="3048000"/>
            <a:ext cx="2148204" cy="106824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ts val="2820"/>
              </a:lnSpc>
              <a:spcBef>
                <a:spcPts val="130"/>
              </a:spcBef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Sesiynau</a:t>
            </a:r>
            <a:endParaRPr sz="2450" dirty="0">
              <a:latin typeface="Calibri Light"/>
              <a:cs typeface="Calibri Light"/>
            </a:endParaRPr>
          </a:p>
          <a:p>
            <a:pPr marL="5080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ECAD40</a:t>
            </a:r>
            <a:r>
              <a:rPr lang="en-GB"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17</a:t>
            </a: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endParaRPr sz="2450" dirty="0">
              <a:latin typeface="Calibri Light"/>
              <a:cs typeface="Calibri Light"/>
            </a:endParaRPr>
          </a:p>
          <a:p>
            <a:pPr marL="4445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Sessions</a:t>
            </a:r>
            <a:endParaRPr sz="2450" dirty="0">
              <a:latin typeface="Calibri Light"/>
              <a:cs typeface="Calibri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FBB30E-5917-394B-A1C1-A132012BD0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0623" y="121593"/>
            <a:ext cx="5791200" cy="25039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A1AA38B-22B2-684A-B84A-2F149FA995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0623" y="3233108"/>
            <a:ext cx="5257800" cy="33445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15E83F-1713-E448-9262-3C08191A9C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64636">
            <a:off x="2730457" y="2407782"/>
            <a:ext cx="1886727" cy="13907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10CEB3-A0DD-BA4B-8F18-81BCF763C3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600" y="2895600"/>
            <a:ext cx="5992056" cy="3518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129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8601" y="2438399"/>
            <a:ext cx="2590800" cy="2466975"/>
          </a:xfrm>
          <a:custGeom>
            <a:avLst/>
            <a:gdLst/>
            <a:ahLst/>
            <a:cxnLst/>
            <a:rect l="l" t="t" r="r" b="b"/>
            <a:pathLst>
              <a:path w="3505200" h="3333750">
                <a:moveTo>
                  <a:pt x="2978912" y="0"/>
                </a:moveTo>
                <a:lnTo>
                  <a:pt x="0" y="0"/>
                </a:lnTo>
                <a:lnTo>
                  <a:pt x="0" y="3333750"/>
                </a:lnTo>
                <a:lnTo>
                  <a:pt x="2978912" y="3333750"/>
                </a:lnTo>
                <a:lnTo>
                  <a:pt x="3505200" y="1666875"/>
                </a:lnTo>
                <a:lnTo>
                  <a:pt x="2978912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4800" y="3048000"/>
            <a:ext cx="2148204" cy="106824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ts val="2820"/>
              </a:lnSpc>
              <a:spcBef>
                <a:spcPts val="130"/>
              </a:spcBef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Sesiynau</a:t>
            </a:r>
            <a:endParaRPr sz="2450" dirty="0">
              <a:latin typeface="Calibri Light"/>
              <a:cs typeface="Calibri Light"/>
            </a:endParaRPr>
          </a:p>
          <a:p>
            <a:pPr marL="5080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ECAD40</a:t>
            </a:r>
            <a:r>
              <a:rPr lang="en-GB"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17</a:t>
            </a: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endParaRPr sz="2450" dirty="0">
              <a:latin typeface="Calibri Light"/>
              <a:cs typeface="Calibri Light"/>
            </a:endParaRPr>
          </a:p>
          <a:p>
            <a:pPr marL="4445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Sessions</a:t>
            </a:r>
            <a:endParaRPr sz="2450" dirty="0">
              <a:latin typeface="Calibri Light"/>
              <a:cs typeface="Calibri Light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410CEB3-A0DD-BA4B-8F18-81BCF763C3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177470"/>
            <a:ext cx="6445810" cy="37849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8710698-D4BF-0248-9861-42DC5644699E}"/>
              </a:ext>
            </a:extLst>
          </p:cNvPr>
          <p:cNvSpPr txBox="1"/>
          <p:nvPr/>
        </p:nvSpPr>
        <p:spPr>
          <a:xfrm>
            <a:off x="9296400" y="2438399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are these called?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55BB46F-0C31-DD40-91CE-E485CFB60A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100794">
            <a:off x="8629462" y="2722737"/>
            <a:ext cx="1067171" cy="7866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577A33-5D83-C542-AA42-8C5F2D2A04A0}"/>
              </a:ext>
            </a:extLst>
          </p:cNvPr>
          <p:cNvSpPr txBox="1"/>
          <p:nvPr/>
        </p:nvSpPr>
        <p:spPr>
          <a:xfrm>
            <a:off x="3041110" y="5958200"/>
            <a:ext cx="9187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Find progression step 2 – Complete this statement “I can retell stories with “__________”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CC4D67-FE9A-3C42-8FE5-4FBB36B94463}"/>
              </a:ext>
            </a:extLst>
          </p:cNvPr>
          <p:cNvSpPr txBox="1"/>
          <p:nvPr/>
        </p:nvSpPr>
        <p:spPr>
          <a:xfrm>
            <a:off x="11049000" y="5263867"/>
            <a:ext cx="6126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>
                <a:solidFill>
                  <a:srgbClr val="FFC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63992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8601" y="2438399"/>
            <a:ext cx="2590800" cy="2466975"/>
          </a:xfrm>
          <a:custGeom>
            <a:avLst/>
            <a:gdLst/>
            <a:ahLst/>
            <a:cxnLst/>
            <a:rect l="l" t="t" r="r" b="b"/>
            <a:pathLst>
              <a:path w="3505200" h="3333750">
                <a:moveTo>
                  <a:pt x="2978912" y="0"/>
                </a:moveTo>
                <a:lnTo>
                  <a:pt x="0" y="0"/>
                </a:lnTo>
                <a:lnTo>
                  <a:pt x="0" y="3333750"/>
                </a:lnTo>
                <a:lnTo>
                  <a:pt x="2978912" y="3333750"/>
                </a:lnTo>
                <a:lnTo>
                  <a:pt x="3505200" y="1666875"/>
                </a:lnTo>
                <a:lnTo>
                  <a:pt x="2978912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4800" y="3048000"/>
            <a:ext cx="2148204" cy="106824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ts val="2820"/>
              </a:lnSpc>
              <a:spcBef>
                <a:spcPts val="130"/>
              </a:spcBef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Sesiynau</a:t>
            </a:r>
            <a:endParaRPr sz="2450" dirty="0">
              <a:latin typeface="Calibri Light"/>
              <a:cs typeface="Calibri Light"/>
            </a:endParaRPr>
          </a:p>
          <a:p>
            <a:pPr marL="5080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ECAD40</a:t>
            </a:r>
            <a:r>
              <a:rPr lang="en-GB"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17</a:t>
            </a: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endParaRPr sz="2450" dirty="0">
              <a:latin typeface="Calibri Light"/>
              <a:cs typeface="Calibri Light"/>
            </a:endParaRPr>
          </a:p>
          <a:p>
            <a:pPr marL="4445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Sessions</a:t>
            </a:r>
            <a:endParaRPr sz="2450" dirty="0">
              <a:latin typeface="Calibri Light"/>
              <a:cs typeface="Calibri 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B3BD60-8C1E-9941-B993-2C581CF283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533400"/>
            <a:ext cx="8839200" cy="52825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973BACD-7BB6-9347-8F4A-CDBEFAA1DD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100794">
            <a:off x="7459851" y="2461872"/>
            <a:ext cx="1067171" cy="786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841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8601" y="2438399"/>
            <a:ext cx="2590800" cy="2466975"/>
          </a:xfrm>
          <a:custGeom>
            <a:avLst/>
            <a:gdLst/>
            <a:ahLst/>
            <a:cxnLst/>
            <a:rect l="l" t="t" r="r" b="b"/>
            <a:pathLst>
              <a:path w="3505200" h="3333750">
                <a:moveTo>
                  <a:pt x="2978912" y="0"/>
                </a:moveTo>
                <a:lnTo>
                  <a:pt x="0" y="0"/>
                </a:lnTo>
                <a:lnTo>
                  <a:pt x="0" y="3333750"/>
                </a:lnTo>
                <a:lnTo>
                  <a:pt x="2978912" y="3333750"/>
                </a:lnTo>
                <a:lnTo>
                  <a:pt x="3505200" y="1666875"/>
                </a:lnTo>
                <a:lnTo>
                  <a:pt x="2978912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4800" y="3048000"/>
            <a:ext cx="2148204" cy="106824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ts val="2820"/>
              </a:lnSpc>
              <a:spcBef>
                <a:spcPts val="130"/>
              </a:spcBef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Sesiynau</a:t>
            </a:r>
            <a:endParaRPr sz="2450" dirty="0">
              <a:latin typeface="Calibri Light"/>
              <a:cs typeface="Calibri Light"/>
            </a:endParaRPr>
          </a:p>
          <a:p>
            <a:pPr marL="5080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ECAD40</a:t>
            </a:r>
            <a:r>
              <a:rPr lang="en-GB"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17</a:t>
            </a: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endParaRPr sz="2450" dirty="0">
              <a:latin typeface="Calibri Light"/>
              <a:cs typeface="Calibri Light"/>
            </a:endParaRPr>
          </a:p>
          <a:p>
            <a:pPr marL="4445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Sessions</a:t>
            </a:r>
            <a:endParaRPr sz="2450" dirty="0">
              <a:latin typeface="Calibri Light"/>
              <a:cs typeface="Calibri Ligh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D4D425-6F20-5542-89E8-FDCCF23E1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272848"/>
            <a:ext cx="6305550" cy="624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3871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8601" y="2438399"/>
            <a:ext cx="2590800" cy="2466975"/>
          </a:xfrm>
          <a:custGeom>
            <a:avLst/>
            <a:gdLst/>
            <a:ahLst/>
            <a:cxnLst/>
            <a:rect l="l" t="t" r="r" b="b"/>
            <a:pathLst>
              <a:path w="3505200" h="3333750">
                <a:moveTo>
                  <a:pt x="2978912" y="0"/>
                </a:moveTo>
                <a:lnTo>
                  <a:pt x="0" y="0"/>
                </a:lnTo>
                <a:lnTo>
                  <a:pt x="0" y="3333750"/>
                </a:lnTo>
                <a:lnTo>
                  <a:pt x="2978912" y="3333750"/>
                </a:lnTo>
                <a:lnTo>
                  <a:pt x="3505200" y="1666875"/>
                </a:lnTo>
                <a:lnTo>
                  <a:pt x="2978912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04800" y="3048000"/>
            <a:ext cx="2148204" cy="106824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algn="ctr">
              <a:lnSpc>
                <a:spcPts val="2820"/>
              </a:lnSpc>
              <a:spcBef>
                <a:spcPts val="130"/>
              </a:spcBef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Sesiynau</a:t>
            </a:r>
            <a:endParaRPr sz="2450" dirty="0">
              <a:latin typeface="Calibri Light"/>
              <a:cs typeface="Calibri Light"/>
            </a:endParaRPr>
          </a:p>
          <a:p>
            <a:pPr marL="5080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ECAD40</a:t>
            </a:r>
            <a:r>
              <a:rPr lang="en-GB"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17</a:t>
            </a: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c</a:t>
            </a:r>
            <a:endParaRPr sz="2450" dirty="0">
              <a:latin typeface="Calibri Light"/>
              <a:cs typeface="Calibri Light"/>
            </a:endParaRPr>
          </a:p>
          <a:p>
            <a:pPr marL="4445" algn="ctr">
              <a:lnSpc>
                <a:spcPts val="2705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Sessions</a:t>
            </a:r>
            <a:endParaRPr sz="2450" dirty="0">
              <a:latin typeface="Calibri Light"/>
              <a:cs typeface="Calibri Ligh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0FD02C-C8F1-E244-A5D4-5121C3CB22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0" y="12192"/>
            <a:ext cx="5617855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C0E701-B8A6-A140-866D-0470BE5792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599910">
            <a:off x="9143990" y="5226344"/>
            <a:ext cx="1886727" cy="1390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617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05400" y="381000"/>
            <a:ext cx="4879278" cy="508473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dirty="0"/>
              <a:t>The</a:t>
            </a:r>
            <a:r>
              <a:rPr sz="3200" spc="-45" dirty="0"/>
              <a:t> </a:t>
            </a:r>
            <a:r>
              <a:rPr lang="en-GB" sz="3200" dirty="0" err="1"/>
              <a:t>Aseiniad</a:t>
            </a:r>
            <a:r>
              <a:rPr lang="en-GB" sz="3200" dirty="0"/>
              <a:t> / </a:t>
            </a:r>
            <a:r>
              <a:rPr sz="3200" spc="-10" dirty="0"/>
              <a:t>Assignment</a:t>
            </a:r>
            <a:endParaRPr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137D99-5C36-C849-A89B-73A70E6A4ECD}"/>
              </a:ext>
            </a:extLst>
          </p:cNvPr>
          <p:cNvSpPr txBox="1"/>
          <p:nvPr/>
        </p:nvSpPr>
        <p:spPr>
          <a:xfrm>
            <a:off x="5966040" y="1076468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Cyflwyniad / Presentation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63F0BB-6867-9C4C-8FED-78A0655EB13C}"/>
              </a:ext>
            </a:extLst>
          </p:cNvPr>
          <p:cNvSpPr txBox="1"/>
          <p:nvPr/>
        </p:nvSpPr>
        <p:spPr>
          <a:xfrm>
            <a:off x="5948588" y="1443918"/>
            <a:ext cx="2896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 mins (15 mins + 5mins)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44759A-1249-D04A-8893-F14B7694A8FA}"/>
              </a:ext>
            </a:extLst>
          </p:cNvPr>
          <p:cNvSpPr txBox="1"/>
          <p:nvPr/>
        </p:nvSpPr>
        <p:spPr>
          <a:xfrm>
            <a:off x="8019534" y="4876800"/>
            <a:ext cx="39302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Discuss these principles in relation to practices in education, showing secure understanding, identifying strengths and areas for development for each principle. 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7E0A95-9420-9F4C-A511-9C528AD47241}"/>
              </a:ext>
            </a:extLst>
          </p:cNvPr>
          <p:cNvSpPr txBox="1"/>
          <p:nvPr/>
        </p:nvSpPr>
        <p:spPr>
          <a:xfrm>
            <a:off x="3200398" y="4876800"/>
            <a:ext cx="41916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me </a:t>
            </a:r>
            <a:r>
              <a:rPr lang="en-GB" dirty="0" err="1"/>
              <a:t>wn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ag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gadarn</a:t>
            </a:r>
            <a:r>
              <a:rPr lang="en-GB" dirty="0"/>
              <a:t>, </a:t>
            </a:r>
            <a:r>
              <a:rPr lang="en-GB" dirty="0" err="1"/>
              <a:t>nodi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a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egwyddor</a:t>
            </a:r>
            <a:r>
              <a:rPr lang="en-GB" dirty="0"/>
              <a:t>. </a:t>
            </a:r>
            <a:endParaRPr lang="en-GB" dirty="0">
              <a:effectLst/>
            </a:endParaRPr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FCFD230-A0DE-5E46-BFE0-E6A6C18E956D}"/>
              </a:ext>
            </a:extLst>
          </p:cNvPr>
          <p:cNvSpPr/>
          <p:nvPr/>
        </p:nvSpPr>
        <p:spPr>
          <a:xfrm>
            <a:off x="8019534" y="2367695"/>
            <a:ext cx="404968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Managing the learning environment  </a:t>
            </a:r>
          </a:p>
          <a:p>
            <a:endParaRPr lang="en-US" dirty="0"/>
          </a:p>
          <a:p>
            <a:r>
              <a:rPr lang="en-US" dirty="0"/>
              <a:t>Differentiation  </a:t>
            </a:r>
          </a:p>
          <a:p>
            <a:endParaRPr lang="en-US" dirty="0"/>
          </a:p>
          <a:p>
            <a:r>
              <a:rPr lang="en-US" dirty="0"/>
              <a:t>Exploiting subject disciplines in areas of learning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3BF9A8-8F64-2E4A-ADB1-2439E7BEFDCD}"/>
              </a:ext>
            </a:extLst>
          </p:cNvPr>
          <p:cNvSpPr txBox="1"/>
          <p:nvPr/>
        </p:nvSpPr>
        <p:spPr>
          <a:xfrm>
            <a:off x="3200398" y="2367695"/>
            <a:ext cx="41916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Rheoli'r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Gwahaniaethu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Manteisio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ddisgyblaethau</a:t>
            </a:r>
            <a:r>
              <a:rPr lang="en-US" dirty="0"/>
              <a:t> </a:t>
            </a:r>
            <a:r>
              <a:rPr lang="en-US" dirty="0" err="1"/>
              <a:t>pwnc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meysydd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847975" cy="6858000"/>
            <a:chOff x="0" y="0"/>
            <a:chExt cx="284797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2847975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6225" y="1095375"/>
              <a:ext cx="1638681" cy="600075"/>
            </a:xfrm>
            <a:prstGeom prst="rect">
              <a:avLst/>
            </a:prstGeom>
          </p:spPr>
        </p:pic>
      </p:grp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808018" y="0"/>
            <a:ext cx="3383981" cy="213360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22248" rIns="0" bIns="0" rtlCol="0">
            <a:spAutoFit/>
          </a:bodyPr>
          <a:lstStyle/>
          <a:p>
            <a:pPr marL="2366010">
              <a:lnSpc>
                <a:spcPct val="100000"/>
              </a:lnSpc>
              <a:spcBef>
                <a:spcPts val="130"/>
              </a:spcBef>
            </a:pPr>
            <a:r>
              <a:rPr sz="4400" b="0" spc="-20" dirty="0">
                <a:latin typeface="Calibri Light"/>
                <a:cs typeface="Calibri Light"/>
              </a:rPr>
              <a:t>Gweithgaredd</a:t>
            </a:r>
            <a:r>
              <a:rPr sz="4400" b="0" spc="-130" dirty="0">
                <a:latin typeface="Calibri Light"/>
                <a:cs typeface="Calibri Light"/>
              </a:rPr>
              <a:t> </a:t>
            </a:r>
            <a:r>
              <a:rPr sz="4400" b="0" dirty="0">
                <a:latin typeface="Calibri Light"/>
                <a:cs typeface="Calibri Light"/>
              </a:rPr>
              <a:t>/</a:t>
            </a:r>
            <a:r>
              <a:rPr sz="4400" b="0" spc="-25" dirty="0">
                <a:latin typeface="Calibri Light"/>
                <a:cs typeface="Calibri Light"/>
              </a:rPr>
              <a:t> </a:t>
            </a:r>
            <a:r>
              <a:rPr sz="4400" b="0" spc="-10" dirty="0">
                <a:latin typeface="Calibri Light"/>
                <a:cs typeface="Calibri Light"/>
              </a:rPr>
              <a:t>Activity</a:t>
            </a:r>
            <a:endParaRPr sz="4400">
              <a:latin typeface="Calibri Light"/>
              <a:cs typeface="Calibri Ligh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609205" y="1802193"/>
            <a:ext cx="4276090" cy="67437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95"/>
              </a:spcBef>
            </a:pPr>
            <a:r>
              <a:rPr sz="1800" dirty="0">
                <a:latin typeface="Calibri"/>
                <a:cs typeface="Calibri"/>
              </a:rPr>
              <a:t>Think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back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4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time…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Calibri"/>
                <a:cs typeface="Calibri"/>
              </a:rPr>
              <a:t>Think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about</a:t>
            </a:r>
            <a:r>
              <a:rPr sz="1800" spc="-8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ways</a:t>
            </a:r>
            <a:r>
              <a:rPr sz="1800" spc="-1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played</a:t>
            </a:r>
            <a:r>
              <a:rPr sz="1800" spc="-1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as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child.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09205" y="2491041"/>
            <a:ext cx="417957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Calibri"/>
                <a:cs typeface="Calibri"/>
              </a:rPr>
              <a:t>Where</a:t>
            </a:r>
            <a:r>
              <a:rPr sz="1800" spc="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did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used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to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play?</a:t>
            </a:r>
            <a:r>
              <a:rPr sz="1800" spc="-114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Why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 </a:t>
            </a:r>
            <a:r>
              <a:rPr sz="1800" spc="-10" dirty="0">
                <a:latin typeface="Calibri"/>
                <a:cs typeface="Calibri"/>
              </a:rPr>
              <a:t>these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09205" y="2632138"/>
            <a:ext cx="4048125" cy="131318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241300">
              <a:lnSpc>
                <a:spcPct val="100000"/>
              </a:lnSpc>
              <a:spcBef>
                <a:spcPts val="495"/>
              </a:spcBef>
            </a:pPr>
            <a:r>
              <a:rPr sz="1800" spc="-10" dirty="0">
                <a:latin typeface="Calibri"/>
                <a:cs typeface="Calibri"/>
              </a:rPr>
              <a:t>places?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Calibri"/>
                <a:cs typeface="Calibri"/>
              </a:rPr>
              <a:t>When</a:t>
            </a:r>
            <a:r>
              <a:rPr sz="1800" spc="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did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play?</a:t>
            </a:r>
            <a:r>
              <a:rPr sz="1800" spc="-10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Why</a:t>
            </a:r>
            <a:r>
              <a:rPr sz="1800" spc="-8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at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these</a:t>
            </a:r>
            <a:r>
              <a:rPr sz="1800" spc="6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times?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315"/>
              </a:spcBef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Calibri"/>
                <a:cs typeface="Calibri"/>
              </a:rPr>
              <a:t>How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often</a:t>
            </a:r>
            <a:r>
              <a:rPr sz="1800" spc="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did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play?</a:t>
            </a:r>
            <a:r>
              <a:rPr sz="1800" spc="-10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Why?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Calibri"/>
                <a:cs typeface="Calibri"/>
              </a:rPr>
              <a:t>Who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did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play</a:t>
            </a:r>
            <a:r>
              <a:rPr sz="1800" spc="-1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with?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Why?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609205" y="3960177"/>
            <a:ext cx="413766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Calibri"/>
                <a:cs typeface="Calibri"/>
              </a:rPr>
              <a:t>What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sorts</a:t>
            </a:r>
            <a:r>
              <a:rPr sz="1800" spc="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things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did you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do when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you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09205" y="4100893"/>
            <a:ext cx="2408555" cy="98933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241300">
              <a:lnSpc>
                <a:spcPct val="100000"/>
              </a:lnSpc>
              <a:spcBef>
                <a:spcPts val="495"/>
              </a:spcBef>
            </a:pPr>
            <a:r>
              <a:rPr sz="1800" spc="-10" dirty="0">
                <a:latin typeface="Calibri"/>
                <a:cs typeface="Calibri"/>
              </a:rPr>
              <a:t>played?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Calibri"/>
                <a:cs typeface="Calibri"/>
              </a:rPr>
              <a:t>Do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still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play?</a:t>
            </a:r>
            <a:r>
              <a:rPr sz="1800" spc="-9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Why?</a:t>
            </a:r>
            <a:endParaRPr sz="18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315"/>
              </a:spcBef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Calibri"/>
                <a:cs typeface="Calibri"/>
              </a:rPr>
              <a:t>How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do you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play?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09205" y="5114353"/>
            <a:ext cx="421259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0665" algn="l"/>
              </a:tabLst>
            </a:pPr>
            <a:r>
              <a:rPr sz="1800" dirty="0">
                <a:latin typeface="Calibri"/>
                <a:cs typeface="Calibri"/>
              </a:rPr>
              <a:t>Do</a:t>
            </a:r>
            <a:r>
              <a:rPr sz="1800" spc="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you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think children</a:t>
            </a:r>
            <a:r>
              <a:rPr sz="1800" spc="-1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play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as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much</a:t>
            </a:r>
            <a:r>
              <a:rPr sz="1800" spc="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now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as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837805" y="5304853"/>
            <a:ext cx="379539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you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did</a:t>
            </a:r>
            <a:r>
              <a:rPr sz="1800" spc="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as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</a:t>
            </a:r>
            <a:r>
              <a:rPr sz="1800" spc="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child?</a:t>
            </a:r>
            <a:r>
              <a:rPr sz="1800" spc="-1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Why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might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there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be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50" dirty="0">
                <a:latin typeface="Calibri"/>
                <a:cs typeface="Calibri"/>
              </a:rPr>
              <a:t>a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837805" y="5495607"/>
            <a:ext cx="107505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difference?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921380" y="1836737"/>
            <a:ext cx="307784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Meddyliwch</a:t>
            </a:r>
            <a:r>
              <a:rPr sz="1800" spc="-1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yn ôl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mewn </a:t>
            </a:r>
            <a:r>
              <a:rPr sz="1800" spc="-10" dirty="0">
                <a:latin typeface="Calibri"/>
                <a:cs typeface="Calibri"/>
              </a:rPr>
              <a:t>amser…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921380" y="2160841"/>
            <a:ext cx="4094479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Meddyliwch</a:t>
            </a:r>
            <a:r>
              <a:rPr sz="1800" spc="-1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am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ffyrdd</a:t>
            </a:r>
            <a:r>
              <a:rPr sz="1800" spc="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yr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oeddech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chi’n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150235" y="2351722"/>
            <a:ext cx="192913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chwarae</a:t>
            </a:r>
            <a:r>
              <a:rPr sz="1800" spc="-10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fel</a:t>
            </a:r>
            <a:r>
              <a:rPr sz="1800" spc="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plentyn.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921380" y="2666682"/>
            <a:ext cx="423037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Ble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oeddech</a:t>
            </a:r>
            <a:r>
              <a:rPr sz="1800" spc="-10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chi’n</a:t>
            </a:r>
            <a:r>
              <a:rPr sz="1800" spc="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arfer</a:t>
            </a:r>
            <a:r>
              <a:rPr sz="1800" spc="-10" dirty="0">
                <a:latin typeface="Calibri"/>
                <a:cs typeface="Calibri"/>
              </a:rPr>
              <a:t> chwarae?</a:t>
            </a:r>
            <a:r>
              <a:rPr sz="1800" spc="-1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Pam yn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50" dirty="0">
                <a:latin typeface="Calibri"/>
                <a:cs typeface="Calibri"/>
              </a:rPr>
              <a:t>y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150235" y="2857182"/>
            <a:ext cx="122491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lleoedd</a:t>
            </a:r>
            <a:r>
              <a:rPr sz="1800" spc="-10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hyn?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921380" y="3181667"/>
            <a:ext cx="390207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Pryd</a:t>
            </a:r>
            <a:r>
              <a:rPr sz="1800" spc="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oeddech</a:t>
            </a:r>
            <a:r>
              <a:rPr sz="1800" spc="-10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chi’n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chwarae?</a:t>
            </a:r>
            <a:r>
              <a:rPr sz="1800" spc="-1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Pam ar</a:t>
            </a:r>
            <a:r>
              <a:rPr sz="1800" spc="-8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yr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921380" y="3322891"/>
            <a:ext cx="4166235" cy="989330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241300">
              <a:lnSpc>
                <a:spcPct val="100000"/>
              </a:lnSpc>
              <a:spcBef>
                <a:spcPts val="490"/>
              </a:spcBef>
            </a:pPr>
            <a:r>
              <a:rPr sz="1800" dirty="0">
                <a:latin typeface="Calibri"/>
                <a:cs typeface="Calibri"/>
              </a:rPr>
              <a:t>adegau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hyn?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Pa</a:t>
            </a:r>
            <a:r>
              <a:rPr sz="1800" spc="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mor</a:t>
            </a:r>
            <a:r>
              <a:rPr sz="1800" spc="-8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aml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oeddech</a:t>
            </a:r>
            <a:r>
              <a:rPr sz="1800" spc="-10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chi’n</a:t>
            </a:r>
            <a:r>
              <a:rPr sz="1800" spc="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chwarae?</a:t>
            </a:r>
            <a:r>
              <a:rPr sz="1800" spc="-12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Pam?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2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Gyda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phwy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oeddech</a:t>
            </a:r>
            <a:r>
              <a:rPr sz="1800" spc="-8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chi’n</a:t>
            </a:r>
            <a:r>
              <a:rPr sz="1800" spc="-10" dirty="0">
                <a:latin typeface="Calibri"/>
                <a:cs typeface="Calibri"/>
              </a:rPr>
              <a:t> chwarae?</a:t>
            </a:r>
            <a:r>
              <a:rPr sz="1800" spc="-114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Pam?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921380" y="4335716"/>
            <a:ext cx="365569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Pa</a:t>
            </a:r>
            <a:r>
              <a:rPr sz="1800" spc="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fathau</a:t>
            </a:r>
            <a:r>
              <a:rPr sz="1800" spc="-1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bethau</a:t>
            </a:r>
            <a:r>
              <a:rPr sz="1800" spc="-10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oeddech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chi’n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35" dirty="0">
                <a:latin typeface="Calibri"/>
                <a:cs typeface="Calibri"/>
              </a:rPr>
              <a:t>eu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150235" y="4526597"/>
            <a:ext cx="348932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gwneud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pan</a:t>
            </a:r>
            <a:r>
              <a:rPr sz="1800" spc="-10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oeddech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chi’n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chwarae?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921380" y="4791519"/>
            <a:ext cx="3223895" cy="67437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241300" algn="l"/>
              </a:tabLst>
            </a:pPr>
            <a:r>
              <a:rPr sz="1800" spc="-20" dirty="0">
                <a:latin typeface="Calibri"/>
                <a:cs typeface="Calibri"/>
              </a:rPr>
              <a:t>Ydych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chi’n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dal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 </a:t>
            </a:r>
            <a:r>
              <a:rPr sz="1800" spc="-10" dirty="0">
                <a:latin typeface="Calibri"/>
                <a:cs typeface="Calibri"/>
              </a:rPr>
              <a:t>chwarae?</a:t>
            </a:r>
            <a:r>
              <a:rPr sz="1800" spc="-12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Pam?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Sut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ydych</a:t>
            </a:r>
            <a:r>
              <a:rPr sz="1800" spc="-10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chi’n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chwarae?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921380" y="5480367"/>
            <a:ext cx="3935729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1800" spc="-20" dirty="0">
                <a:latin typeface="Calibri"/>
                <a:cs typeface="Calibri"/>
              </a:rPr>
              <a:t>Ydych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chi’n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credu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bod</a:t>
            </a:r>
            <a:r>
              <a:rPr sz="1800" spc="-9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plant</a:t>
            </a:r>
            <a:r>
              <a:rPr sz="1800" spc="-114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yn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chwarae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150235" y="5671184"/>
            <a:ext cx="4136390" cy="501015"/>
          </a:xfrm>
          <a:prstGeom prst="rect">
            <a:avLst/>
          </a:prstGeom>
        </p:spPr>
        <p:txBody>
          <a:bodyPr vert="horz" wrap="square" lIns="0" tIns="86995" rIns="0" bIns="0" rtlCol="0">
            <a:spAutoFit/>
          </a:bodyPr>
          <a:lstStyle/>
          <a:p>
            <a:pPr marL="12700" marR="5080">
              <a:lnSpc>
                <a:spcPct val="73000"/>
              </a:lnSpc>
              <a:spcBef>
                <a:spcPts val="685"/>
              </a:spcBef>
            </a:pPr>
            <a:r>
              <a:rPr sz="1800" dirty="0">
                <a:latin typeface="Calibri"/>
                <a:cs typeface="Calibri"/>
              </a:rPr>
              <a:t>cymaint</a:t>
            </a:r>
            <a:r>
              <a:rPr sz="1800" spc="-114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nawr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ag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yr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oeddech</a:t>
            </a:r>
            <a:r>
              <a:rPr sz="1800" spc="-8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chi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fel</a:t>
            </a:r>
            <a:r>
              <a:rPr sz="1800" spc="7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plentyn? </a:t>
            </a:r>
            <a:r>
              <a:rPr sz="1800" dirty="0">
                <a:latin typeface="Calibri"/>
                <a:cs typeface="Calibri"/>
              </a:rPr>
              <a:t>Pam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y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gallai</a:t>
            </a:r>
            <a:r>
              <a:rPr sz="1800" spc="-1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fod</a:t>
            </a:r>
            <a:r>
              <a:rPr sz="1800" spc="4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gwahaniaeth?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1B68E5-25B1-0E42-8A1B-A32F2DFF64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7891" y="1046715"/>
            <a:ext cx="7618909" cy="5587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7376B5-A422-4340-AC6F-D5ABAB5B97B0}"/>
              </a:ext>
            </a:extLst>
          </p:cNvPr>
          <p:cNvSpPr txBox="1"/>
          <p:nvPr/>
        </p:nvSpPr>
        <p:spPr>
          <a:xfrm>
            <a:off x="4095243" y="241179"/>
            <a:ext cx="6925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Foundation Learning / </a:t>
            </a:r>
            <a:r>
              <a:rPr lang="en-US" sz="3200" dirty="0" err="1">
                <a:solidFill>
                  <a:srgbClr val="0070C0"/>
                </a:solidFill>
              </a:rPr>
              <a:t>Dysgu</a:t>
            </a:r>
            <a:r>
              <a:rPr lang="en-US" sz="3200" dirty="0">
                <a:solidFill>
                  <a:srgbClr val="0070C0"/>
                </a:solidFill>
              </a:rPr>
              <a:t> Sylfaen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FFBF21-97A3-7E49-973D-C8BCA7AE8E53}"/>
              </a:ext>
            </a:extLst>
          </p:cNvPr>
          <p:cNvSpPr txBox="1"/>
          <p:nvPr/>
        </p:nvSpPr>
        <p:spPr>
          <a:xfrm>
            <a:off x="4648200" y="2209800"/>
            <a:ext cx="56220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>
                <a:solidFill>
                  <a:schemeClr val="bg1"/>
                </a:solidFill>
              </a:rPr>
              <a:t>Gweithgareddau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ymarferol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23776-0194-AB41-AA46-7D61BEECB4A0}"/>
              </a:ext>
            </a:extLst>
          </p:cNvPr>
          <p:cNvSpPr txBox="1"/>
          <p:nvPr/>
        </p:nvSpPr>
        <p:spPr>
          <a:xfrm>
            <a:off x="4746319" y="4041540"/>
            <a:ext cx="60067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err="1">
                <a:solidFill>
                  <a:schemeClr val="bg1"/>
                </a:solidFill>
              </a:rPr>
              <a:t>Profiadau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dysgu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gweithredol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F13300-59F2-8E4E-A08B-A579D9ADE6D8}"/>
              </a:ext>
            </a:extLst>
          </p:cNvPr>
          <p:cNvSpPr txBox="1"/>
          <p:nvPr/>
        </p:nvSpPr>
        <p:spPr>
          <a:xfrm>
            <a:off x="5253669" y="5775199"/>
            <a:ext cx="46073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Y </a:t>
            </a:r>
            <a:r>
              <a:rPr lang="en-US" sz="3600" dirty="0" err="1">
                <a:solidFill>
                  <a:schemeClr val="bg1"/>
                </a:solidFill>
              </a:rPr>
              <a:t>tu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mewn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a'r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tu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allan</a:t>
            </a:r>
            <a:endParaRPr 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71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D4B3E3-7427-7540-973C-56AE526A5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0" y="1219200"/>
            <a:ext cx="9144000" cy="4469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885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D4B3E3-7427-7540-973C-56AE526A5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0" y="1232209"/>
            <a:ext cx="9147126" cy="444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578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D4B3E3-7427-7540-973C-56AE526A5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55" y="1232209"/>
            <a:ext cx="9106616" cy="444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7573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D4B3E3-7427-7540-973C-56AE526A5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55" y="1236010"/>
            <a:ext cx="9106616" cy="4437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873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9B4D51-4B66-4A4D-BC04-930C4AB99D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9104" y="4011"/>
            <a:ext cx="79162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2756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9B4D51-4B66-4A4D-BC04-930C4AB99D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1795" y="28074"/>
            <a:ext cx="7659985" cy="6858000"/>
          </a:xfrm>
          <a:prstGeom prst="rect">
            <a:avLst/>
          </a:prstGeom>
        </p:spPr>
      </p:pic>
      <p:sp>
        <p:nvSpPr>
          <p:cNvPr id="6" name="object 28">
            <a:extLst>
              <a:ext uri="{FF2B5EF4-FFF2-40B4-BE49-F238E27FC236}">
                <a16:creationId xmlns:a16="http://schemas.microsoft.com/office/drawing/2014/main" id="{B9A1E0CC-08B8-1B49-9E6D-9593F7E04D5B}"/>
              </a:ext>
            </a:extLst>
          </p:cNvPr>
          <p:cNvSpPr txBox="1"/>
          <p:nvPr/>
        </p:nvSpPr>
        <p:spPr>
          <a:xfrm>
            <a:off x="6093987" y="5562600"/>
            <a:ext cx="2895600" cy="38536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sz="2400" spc="-10" dirty="0">
                <a:solidFill>
                  <a:schemeClr val="bg1"/>
                </a:solidFill>
                <a:latin typeface="Arial"/>
                <a:cs typeface="Arial"/>
              </a:rPr>
              <a:t>Darpariaeth Barhaus</a:t>
            </a:r>
            <a:endParaRPr sz="24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614742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9B4D51-4B66-4A4D-BC04-930C4AB99D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7529" y="28074"/>
            <a:ext cx="7648517" cy="6858000"/>
          </a:xfrm>
          <a:prstGeom prst="rect">
            <a:avLst/>
          </a:prstGeom>
        </p:spPr>
      </p:pic>
      <p:sp>
        <p:nvSpPr>
          <p:cNvPr id="6" name="object 28">
            <a:extLst>
              <a:ext uri="{FF2B5EF4-FFF2-40B4-BE49-F238E27FC236}">
                <a16:creationId xmlns:a16="http://schemas.microsoft.com/office/drawing/2014/main" id="{B9A1E0CC-08B8-1B49-9E6D-9593F7E04D5B}"/>
              </a:ext>
            </a:extLst>
          </p:cNvPr>
          <p:cNvSpPr txBox="1"/>
          <p:nvPr/>
        </p:nvSpPr>
        <p:spPr>
          <a:xfrm>
            <a:off x="6093987" y="5562600"/>
            <a:ext cx="2895600" cy="38536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sz="2400" spc="-10" dirty="0">
                <a:solidFill>
                  <a:schemeClr val="bg1"/>
                </a:solidFill>
                <a:latin typeface="Arial"/>
                <a:cs typeface="Arial"/>
              </a:rPr>
              <a:t>Darpariaeth Barhaus</a:t>
            </a:r>
            <a:endParaRPr sz="2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BE6BF7-0078-354C-BEC5-2F8299059D0E}"/>
              </a:ext>
            </a:extLst>
          </p:cNvPr>
          <p:cNvSpPr txBox="1"/>
          <p:nvPr/>
        </p:nvSpPr>
        <p:spPr>
          <a:xfrm>
            <a:off x="6085966" y="4114800"/>
            <a:ext cx="27815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spc="-10" dirty="0" err="1">
                <a:solidFill>
                  <a:schemeClr val="bg1"/>
                </a:solidFill>
                <a:latin typeface="Arial"/>
                <a:cs typeface="Arial"/>
              </a:rPr>
              <a:t>Cyfoethogi’r</a:t>
            </a:r>
            <a:r>
              <a:rPr lang="en-GB" sz="1800" spc="-1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sz="1800" spc="-10" dirty="0" err="1">
                <a:solidFill>
                  <a:schemeClr val="bg1"/>
                </a:solidFill>
                <a:latin typeface="Arial"/>
                <a:cs typeface="Arial"/>
              </a:rPr>
              <a:t>Ddarpariaeth</a:t>
            </a:r>
            <a:endParaRPr lang="en-GB" sz="18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5314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9B4D51-4B66-4A4D-BC04-930C4AB99D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7529" y="267013"/>
            <a:ext cx="7648517" cy="6380122"/>
          </a:xfrm>
          <a:prstGeom prst="rect">
            <a:avLst/>
          </a:prstGeom>
        </p:spPr>
      </p:pic>
      <p:sp>
        <p:nvSpPr>
          <p:cNvPr id="6" name="object 28">
            <a:extLst>
              <a:ext uri="{FF2B5EF4-FFF2-40B4-BE49-F238E27FC236}">
                <a16:creationId xmlns:a16="http://schemas.microsoft.com/office/drawing/2014/main" id="{B9A1E0CC-08B8-1B49-9E6D-9593F7E04D5B}"/>
              </a:ext>
            </a:extLst>
          </p:cNvPr>
          <p:cNvSpPr txBox="1"/>
          <p:nvPr/>
        </p:nvSpPr>
        <p:spPr>
          <a:xfrm>
            <a:off x="6353809" y="5429956"/>
            <a:ext cx="2895600" cy="38536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sz="2400" spc="-10" dirty="0">
                <a:solidFill>
                  <a:schemeClr val="bg1"/>
                </a:solidFill>
                <a:latin typeface="Arial"/>
                <a:cs typeface="Arial"/>
              </a:rPr>
              <a:t>Darpariaeth Barhaus</a:t>
            </a:r>
            <a:endParaRPr sz="2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BE6BF7-0078-354C-BEC5-2F8299059D0E}"/>
              </a:ext>
            </a:extLst>
          </p:cNvPr>
          <p:cNvSpPr txBox="1"/>
          <p:nvPr/>
        </p:nvSpPr>
        <p:spPr>
          <a:xfrm>
            <a:off x="6353809" y="4134230"/>
            <a:ext cx="27815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spc="-10" dirty="0" err="1">
                <a:solidFill>
                  <a:schemeClr val="bg1"/>
                </a:solidFill>
                <a:latin typeface="Arial"/>
                <a:cs typeface="Arial"/>
              </a:rPr>
              <a:t>Cyfoethogi’r</a:t>
            </a:r>
            <a:r>
              <a:rPr lang="en-GB" sz="1800" spc="-1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sz="1800" spc="-10" dirty="0" err="1">
                <a:solidFill>
                  <a:schemeClr val="bg1"/>
                </a:solidFill>
                <a:latin typeface="Arial"/>
                <a:cs typeface="Arial"/>
              </a:rPr>
              <a:t>Ddarpariaeth</a:t>
            </a:r>
            <a:endParaRPr lang="en-GB" sz="18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1A98C1-F678-E440-A2D4-10FB5D2C28D6}"/>
              </a:ext>
            </a:extLst>
          </p:cNvPr>
          <p:cNvSpPr txBox="1"/>
          <p:nvPr/>
        </p:nvSpPr>
        <p:spPr>
          <a:xfrm>
            <a:off x="7010400" y="2730141"/>
            <a:ext cx="1468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lang="en-GB" sz="1800" spc="-30" dirty="0" err="1">
                <a:solidFill>
                  <a:schemeClr val="bg1"/>
                </a:solidFill>
                <a:latin typeface="Arial"/>
                <a:cs typeface="Arial"/>
              </a:rPr>
              <a:t>Tasg</a:t>
            </a:r>
            <a:r>
              <a:rPr lang="en-GB" sz="1800" spc="-11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sz="1800" spc="-10" dirty="0" err="1">
                <a:solidFill>
                  <a:schemeClr val="bg1"/>
                </a:solidFill>
                <a:latin typeface="Arial"/>
                <a:cs typeface="Arial"/>
              </a:rPr>
              <a:t>Ffocws</a:t>
            </a:r>
            <a:endParaRPr lang="en-GB" sz="18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85022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9B4D51-4B66-4A4D-BC04-930C4AB99D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4011" y="48126"/>
            <a:ext cx="7646158" cy="6858000"/>
          </a:xfrm>
          <a:prstGeom prst="rect">
            <a:avLst/>
          </a:prstGeom>
        </p:spPr>
      </p:pic>
      <p:sp>
        <p:nvSpPr>
          <p:cNvPr id="6" name="object 28">
            <a:extLst>
              <a:ext uri="{FF2B5EF4-FFF2-40B4-BE49-F238E27FC236}">
                <a16:creationId xmlns:a16="http://schemas.microsoft.com/office/drawing/2014/main" id="{B9A1E0CC-08B8-1B49-9E6D-9593F7E04D5B}"/>
              </a:ext>
            </a:extLst>
          </p:cNvPr>
          <p:cNvSpPr txBox="1"/>
          <p:nvPr/>
        </p:nvSpPr>
        <p:spPr>
          <a:xfrm>
            <a:off x="5789290" y="5562600"/>
            <a:ext cx="2895600" cy="38536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sz="2400" spc="-10" dirty="0">
                <a:solidFill>
                  <a:schemeClr val="bg1"/>
                </a:solidFill>
                <a:latin typeface="Arial"/>
                <a:cs typeface="Arial"/>
              </a:rPr>
              <a:t>Darpariaeth Barhaus</a:t>
            </a:r>
            <a:endParaRPr sz="2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64430D-4BFA-A448-99EF-CF69172F7C1D}"/>
              </a:ext>
            </a:extLst>
          </p:cNvPr>
          <p:cNvSpPr txBox="1"/>
          <p:nvPr/>
        </p:nvSpPr>
        <p:spPr>
          <a:xfrm>
            <a:off x="3068053" y="347712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5063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B1D865-6521-834D-A38A-D5EE7995EB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8021"/>
            <a:ext cx="57594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1441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91E1FF-AC8C-CD41-A06E-061789D5F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0" y="24063"/>
            <a:ext cx="9296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8396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9C04B1-B50B-EC45-9007-188D501971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800" y="457200"/>
            <a:ext cx="9073350" cy="591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364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9C04B1-B50B-EC45-9007-188D501971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0" y="435066"/>
            <a:ext cx="4504844" cy="591428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83488C-2553-F643-BE74-A99F6F4E90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7651" y="435066"/>
            <a:ext cx="4598149" cy="5958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9163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9C04B1-B50B-EC45-9007-188D501971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7698" y="457200"/>
            <a:ext cx="9001553" cy="591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078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9C04B1-B50B-EC45-9007-188D501971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3096" y="457200"/>
            <a:ext cx="8110756" cy="591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2442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9C04B1-B50B-EC45-9007-188D501971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7560" y="151717"/>
            <a:ext cx="7543800" cy="651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7907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9C04B1-B50B-EC45-9007-188D501971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199272"/>
            <a:ext cx="8763000" cy="639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007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488904-4157-4E45-AA09-D9119937235F}"/>
              </a:ext>
            </a:extLst>
          </p:cNvPr>
          <p:cNvSpPr txBox="1"/>
          <p:nvPr/>
        </p:nvSpPr>
        <p:spPr>
          <a:xfrm>
            <a:off x="5638800" y="2286000"/>
            <a:ext cx="346761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7200" dirty="0" err="1">
                <a:latin typeface="Chalkboard SE" panose="03050602040202020205" pitchFamily="66" charset="77"/>
              </a:rPr>
              <a:t>Eraill</a:t>
            </a:r>
            <a:r>
              <a:rPr lang="en-US" sz="7200" dirty="0">
                <a:latin typeface="Chalkboard SE" panose="03050602040202020205" pitchFamily="66" charset="77"/>
              </a:rPr>
              <a:t>? </a:t>
            </a:r>
          </a:p>
          <a:p>
            <a:pPr algn="ctr"/>
            <a:r>
              <a:rPr lang="en-US" sz="7200" dirty="0">
                <a:latin typeface="Chalkboard SE" panose="03050602040202020205" pitchFamily="66" charset="77"/>
              </a:rPr>
              <a:t>Others?</a:t>
            </a:r>
          </a:p>
        </p:txBody>
      </p:sp>
    </p:spTree>
    <p:extLst>
      <p:ext uri="{BB962C8B-B14F-4D97-AF65-F5344CB8AC3E}">
        <p14:creationId xmlns:p14="http://schemas.microsoft.com/office/powerpoint/2010/main" val="42658358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A5A668-0B7D-5C41-A907-5AB67958CE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240869"/>
            <a:ext cx="8955863" cy="6245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3335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3C8760-0F38-B144-9F05-5C80D766E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5433" y="533400"/>
            <a:ext cx="9140367" cy="5792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6550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3EECFB-91F1-6746-A37D-AC4CBDCFC9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5093" y="152400"/>
            <a:ext cx="7775697" cy="61340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C968E7-BF3A-484C-93AC-18E672394E18}"/>
              </a:ext>
            </a:extLst>
          </p:cNvPr>
          <p:cNvSpPr txBox="1"/>
          <p:nvPr/>
        </p:nvSpPr>
        <p:spPr>
          <a:xfrm>
            <a:off x="2971800" y="6340982"/>
            <a:ext cx="9060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Ydych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chi'n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gweld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oedolyn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yn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torri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ar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draws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chwarae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hanfodol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6579962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3EECFB-91F1-6746-A37D-AC4CBDCFC9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03" b="22981"/>
          <a:stretch/>
        </p:blipFill>
        <p:spPr>
          <a:xfrm>
            <a:off x="3581400" y="304800"/>
            <a:ext cx="7775697" cy="3276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C968E7-BF3A-484C-93AC-18E672394E18}"/>
              </a:ext>
            </a:extLst>
          </p:cNvPr>
          <p:cNvSpPr txBox="1"/>
          <p:nvPr/>
        </p:nvSpPr>
        <p:spPr>
          <a:xfrm>
            <a:off x="4042670" y="3733800"/>
            <a:ext cx="73144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What is the adults role in continuous provision? / Beth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yw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rôl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oedolion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mewn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darpariaeth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solidFill>
                  <a:srgbClr val="FFC000"/>
                </a:solidFill>
                <a:latin typeface="Chalkboard SE" panose="03050602040202020205" pitchFamily="66" charset="77"/>
              </a:rPr>
              <a:t>barhaus</a:t>
            </a:r>
            <a:r>
              <a:rPr lang="en-US" sz="2400" dirty="0">
                <a:solidFill>
                  <a:srgbClr val="FFC000"/>
                </a:solidFill>
                <a:latin typeface="Chalkboard SE" panose="03050602040202020205" pitchFamily="66" charset="77"/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71DBF2-A306-4243-A506-DFB75BD4DCFF}"/>
              </a:ext>
            </a:extLst>
          </p:cNvPr>
          <p:cNvSpPr txBox="1"/>
          <p:nvPr/>
        </p:nvSpPr>
        <p:spPr>
          <a:xfrm>
            <a:off x="3499103" y="4613303"/>
            <a:ext cx="785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Provide a high quality environment / </a:t>
            </a:r>
            <a:r>
              <a:rPr lang="en-US" dirty="0" err="1"/>
              <a:t>Darparu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o </a:t>
            </a:r>
            <a:r>
              <a:rPr lang="en-US" dirty="0" err="1"/>
              <a:t>ansawdd</a:t>
            </a:r>
            <a:r>
              <a:rPr lang="en-US" dirty="0"/>
              <a:t> </a:t>
            </a:r>
            <a:r>
              <a:rPr lang="en-US" dirty="0" err="1"/>
              <a:t>uchel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80BBED-6902-A845-9802-0CDE8AC89382}"/>
              </a:ext>
            </a:extLst>
          </p:cNvPr>
          <p:cNvSpPr txBox="1"/>
          <p:nvPr/>
        </p:nvSpPr>
        <p:spPr>
          <a:xfrm>
            <a:off x="5159814" y="5074521"/>
            <a:ext cx="4532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Support interaction /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rhyngweithio</a:t>
            </a:r>
            <a:r>
              <a:rPr lang="en-US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787B2A-3B20-0847-AFF3-1DDB90366286}"/>
              </a:ext>
            </a:extLst>
          </p:cNvPr>
          <p:cNvSpPr txBox="1"/>
          <p:nvPr/>
        </p:nvSpPr>
        <p:spPr>
          <a:xfrm>
            <a:off x="5358586" y="5534076"/>
            <a:ext cx="4134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Play alongside /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ochr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ochr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6E7F70-0EF6-F44F-9AFA-778190A748B4}"/>
              </a:ext>
            </a:extLst>
          </p:cNvPr>
          <p:cNvSpPr txBox="1"/>
          <p:nvPr/>
        </p:nvSpPr>
        <p:spPr>
          <a:xfrm>
            <a:off x="5557358" y="5978443"/>
            <a:ext cx="3736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Extend learning / </a:t>
            </a:r>
            <a:r>
              <a:rPr lang="en-US" dirty="0" err="1"/>
              <a:t>Ymestyn</a:t>
            </a:r>
            <a:r>
              <a:rPr lang="en-US" dirty="0"/>
              <a:t> y </a:t>
            </a:r>
            <a:r>
              <a:rPr lang="en-US" dirty="0" err="1"/>
              <a:t>dysgu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2DEB09-5371-7047-95CC-109972C59CF1}"/>
              </a:ext>
            </a:extLst>
          </p:cNvPr>
          <p:cNvSpPr txBox="1"/>
          <p:nvPr/>
        </p:nvSpPr>
        <p:spPr>
          <a:xfrm>
            <a:off x="5685598" y="6428125"/>
            <a:ext cx="348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Establish rules / </a:t>
            </a:r>
            <a:r>
              <a:rPr lang="en-US" dirty="0" err="1"/>
              <a:t>Sefydlu</a:t>
            </a:r>
            <a:r>
              <a:rPr lang="en-US" dirty="0"/>
              <a:t> </a:t>
            </a:r>
            <a:r>
              <a:rPr lang="en-US" dirty="0" err="1"/>
              <a:t>rheolau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B5ECAF-113E-FA42-9E27-364A0E1D663E}"/>
              </a:ext>
            </a:extLst>
          </p:cNvPr>
          <p:cNvSpPr txBox="1"/>
          <p:nvPr/>
        </p:nvSpPr>
        <p:spPr>
          <a:xfrm>
            <a:off x="9982200" y="5673508"/>
            <a:ext cx="15600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70C0"/>
                </a:solidFill>
              </a:rPr>
              <a:t>What happens if you don’t?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26B1464-7F0F-9548-8C94-2434B9C7EF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103275">
            <a:off x="9028416" y="6089604"/>
            <a:ext cx="1018814" cy="751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5012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70013F-585E-F544-B1BC-3422159AE2F3}"/>
              </a:ext>
            </a:extLst>
          </p:cNvPr>
          <p:cNvSpPr txBox="1"/>
          <p:nvPr/>
        </p:nvSpPr>
        <p:spPr>
          <a:xfrm>
            <a:off x="3527178" y="5517070"/>
            <a:ext cx="91839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Why is continuous provision so important?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Pam </a:t>
            </a:r>
            <a:r>
              <a:rPr lang="en-US" sz="2400" dirty="0" err="1"/>
              <a:t>fod</a:t>
            </a:r>
            <a:r>
              <a:rPr lang="en-US" sz="2400" dirty="0"/>
              <a:t> </a:t>
            </a:r>
            <a:r>
              <a:rPr lang="en-US" sz="2400" dirty="0" err="1"/>
              <a:t>darpariaeth</a:t>
            </a:r>
            <a:r>
              <a:rPr lang="en-US" sz="2400" dirty="0"/>
              <a:t> </a:t>
            </a:r>
            <a:r>
              <a:rPr lang="en-US" sz="2400" dirty="0" err="1"/>
              <a:t>barhaus</a:t>
            </a:r>
            <a:r>
              <a:rPr lang="en-US" sz="2400" dirty="0"/>
              <a:t> </a:t>
            </a:r>
            <a:r>
              <a:rPr lang="en-US" sz="2400" dirty="0" err="1"/>
              <a:t>mor</a:t>
            </a:r>
            <a:r>
              <a:rPr lang="en-US" sz="2400" dirty="0"/>
              <a:t> </a:t>
            </a:r>
            <a:r>
              <a:rPr lang="en-US" sz="2400" dirty="0" err="1"/>
              <a:t>bwysig</a:t>
            </a:r>
            <a:r>
              <a:rPr lang="en-US" sz="2400" dirty="0"/>
              <a:t>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5629B1-F63D-0747-BF90-8D83818CDF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176008"/>
            <a:ext cx="7044436" cy="52944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65F043-A130-8142-AFB8-D4D1B09220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6218" y="5517070"/>
            <a:ext cx="1165772" cy="11657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E47C3FA-9EB6-2045-BE31-CB61E5DED3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5596534"/>
            <a:ext cx="1041400" cy="104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5800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7F2B88-04FB-9B4C-A3D5-57821C45BF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7890" y="-2524"/>
            <a:ext cx="7337953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4493A80-FCB0-0446-A0E1-5B1AFF8F39BB}"/>
              </a:ext>
            </a:extLst>
          </p:cNvPr>
          <p:cNvSpPr/>
          <p:nvPr/>
        </p:nvSpPr>
        <p:spPr>
          <a:xfrm>
            <a:off x="6172200" y="4343400"/>
            <a:ext cx="27815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800" spc="-10" dirty="0" err="1">
                <a:solidFill>
                  <a:schemeClr val="bg1"/>
                </a:solidFill>
                <a:latin typeface="Arial"/>
                <a:cs typeface="Arial"/>
              </a:rPr>
              <a:t>Cyfoethogi’r</a:t>
            </a:r>
            <a:r>
              <a:rPr lang="en-GB" sz="1800" spc="-1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sz="1800" spc="-10" dirty="0" err="1">
                <a:solidFill>
                  <a:schemeClr val="bg1"/>
                </a:solidFill>
                <a:latin typeface="Arial"/>
                <a:cs typeface="Arial"/>
              </a:rPr>
              <a:t>Ddarpariaeth</a:t>
            </a:r>
            <a:endParaRPr lang="en-GB" sz="18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CE5D4D-5A10-8B4D-AB0F-AB7746872C68}"/>
              </a:ext>
            </a:extLst>
          </p:cNvPr>
          <p:cNvSpPr/>
          <p:nvPr/>
        </p:nvSpPr>
        <p:spPr>
          <a:xfrm>
            <a:off x="6409444" y="5791200"/>
            <a:ext cx="23070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25"/>
              </a:spcBef>
            </a:pPr>
            <a:r>
              <a:rPr lang="en-GB" sz="1800" spc="-10" dirty="0" err="1">
                <a:solidFill>
                  <a:schemeClr val="bg1"/>
                </a:solidFill>
                <a:latin typeface="Arial"/>
                <a:cs typeface="Arial"/>
              </a:rPr>
              <a:t>Darpariaeth</a:t>
            </a:r>
            <a:r>
              <a:rPr lang="en-GB" sz="1800" spc="-10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sz="1800" spc="-10" dirty="0" err="1">
                <a:solidFill>
                  <a:schemeClr val="bg1"/>
                </a:solidFill>
                <a:latin typeface="Arial"/>
                <a:cs typeface="Arial"/>
              </a:rPr>
              <a:t>Barhaus</a:t>
            </a:r>
            <a:endParaRPr lang="en-GB" sz="18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90755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B9B854-BFDA-6A4E-B955-8790B7EAA2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762000"/>
            <a:ext cx="8870120" cy="526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8972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BD2189-EE32-C341-81C2-088F823DE0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600" y="381000"/>
            <a:ext cx="8357586" cy="601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11824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580363-0E64-3546-A245-38E233C9AA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9104" y="533400"/>
            <a:ext cx="8077200" cy="5721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00903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295EF1-AA62-6A46-92FE-E1E0B4DEE7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0" t="1350" b="2703"/>
          <a:stretch/>
        </p:blipFill>
        <p:spPr>
          <a:xfrm>
            <a:off x="3962400" y="685800"/>
            <a:ext cx="68707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36277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512F48-5362-A94D-8319-54CCDF6F64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800" y="685800"/>
            <a:ext cx="9140411" cy="5604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09358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398874-114F-EE4E-9D93-7AE8847F21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85945"/>
            <a:ext cx="12192000" cy="4286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96952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398874-114F-EE4E-9D93-7AE8847F21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8335"/>
            <a:ext cx="12192000" cy="5041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61241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562B17-6B5A-BB42-995A-0331D0FB5F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0"/>
            <a:ext cx="87433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61895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4827A3-1F5E-A34E-A668-D4F22B9107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1371600"/>
            <a:ext cx="8801785" cy="396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6570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1DAB1C-1CE0-4346-9B96-7CDE29E15D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7890" y="838200"/>
            <a:ext cx="7692339" cy="510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99841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82224D-CE90-A444-B958-F9090ECCF6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3497" y="13518"/>
            <a:ext cx="75491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87992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33C3CD-7F7F-7D4E-9F48-637E9EB63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0"/>
            <a:ext cx="87433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00174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33C3CD-7F7F-7D4E-9F48-637E9EB63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0"/>
            <a:ext cx="87433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8927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33C3CD-7F7F-7D4E-9F48-637E9EB63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0"/>
            <a:ext cx="87433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86746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33C3CD-7F7F-7D4E-9F48-637E9EB63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0"/>
            <a:ext cx="87433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63666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33C3CD-7F7F-7D4E-9F48-637E9EB63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0"/>
            <a:ext cx="87433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58864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33C3CD-7F7F-7D4E-9F48-637E9EB63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437599"/>
            <a:ext cx="8743399" cy="5982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36839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EB4141-FAB9-F246-ABB2-9282B57D7C02}"/>
              </a:ext>
            </a:extLst>
          </p:cNvPr>
          <p:cNvSpPr txBox="1"/>
          <p:nvPr/>
        </p:nvSpPr>
        <p:spPr>
          <a:xfrm>
            <a:off x="3499104" y="64861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33C3CD-7F7F-7D4E-9F48-637E9EB63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437599"/>
            <a:ext cx="8743399" cy="5982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81464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76650" y="-58038"/>
            <a:ext cx="6737984" cy="13017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ts val="4730"/>
              </a:lnSpc>
              <a:spcBef>
                <a:spcPts val="745"/>
              </a:spcBef>
            </a:pPr>
            <a:r>
              <a:rPr sz="4400" b="0" spc="-45" dirty="0">
                <a:latin typeface="Calibri Light"/>
                <a:cs typeface="Calibri Light"/>
              </a:rPr>
              <a:t>Addysgeg</a:t>
            </a:r>
            <a:r>
              <a:rPr sz="4400" b="0" spc="-285" dirty="0">
                <a:latin typeface="Calibri Light"/>
                <a:cs typeface="Calibri Light"/>
              </a:rPr>
              <a:t> </a:t>
            </a:r>
            <a:r>
              <a:rPr sz="4400" b="0" spc="-10" dirty="0">
                <a:latin typeface="Calibri Light"/>
                <a:cs typeface="Calibri Light"/>
              </a:rPr>
              <a:t>Dysgu</a:t>
            </a:r>
            <a:r>
              <a:rPr sz="4400" b="0" spc="-270" dirty="0">
                <a:latin typeface="Calibri Light"/>
                <a:cs typeface="Calibri Light"/>
              </a:rPr>
              <a:t> </a:t>
            </a:r>
            <a:r>
              <a:rPr sz="4400" b="0" dirty="0">
                <a:latin typeface="Calibri Light"/>
                <a:cs typeface="Calibri Light"/>
              </a:rPr>
              <a:t>ac</a:t>
            </a:r>
            <a:r>
              <a:rPr sz="4400" b="0" spc="-75" dirty="0">
                <a:latin typeface="Calibri Light"/>
                <a:cs typeface="Calibri Light"/>
              </a:rPr>
              <a:t> </a:t>
            </a:r>
            <a:r>
              <a:rPr sz="4400" b="0" spc="-10" dirty="0">
                <a:latin typeface="Calibri Light"/>
                <a:cs typeface="Calibri Light"/>
              </a:rPr>
              <a:t>Addysgu </a:t>
            </a:r>
            <a:r>
              <a:rPr sz="4400" b="0" spc="-25" dirty="0">
                <a:latin typeface="Calibri Light"/>
                <a:cs typeface="Calibri Light"/>
              </a:rPr>
              <a:t>Learning</a:t>
            </a:r>
            <a:r>
              <a:rPr sz="4400" b="0" spc="-265" dirty="0">
                <a:latin typeface="Calibri Light"/>
                <a:cs typeface="Calibri Light"/>
              </a:rPr>
              <a:t> </a:t>
            </a:r>
            <a:r>
              <a:rPr sz="4400" b="0" dirty="0">
                <a:latin typeface="Calibri Light"/>
                <a:cs typeface="Calibri Light"/>
              </a:rPr>
              <a:t>&amp;</a:t>
            </a:r>
            <a:r>
              <a:rPr sz="4400" b="0" spc="-95" dirty="0">
                <a:latin typeface="Calibri Light"/>
                <a:cs typeface="Calibri Light"/>
              </a:rPr>
              <a:t> </a:t>
            </a:r>
            <a:r>
              <a:rPr sz="4400" b="0" spc="-65" dirty="0">
                <a:latin typeface="Calibri Light"/>
                <a:cs typeface="Calibri Light"/>
              </a:rPr>
              <a:t>Teaching</a:t>
            </a:r>
            <a:r>
              <a:rPr sz="4400" b="0" spc="-265" dirty="0">
                <a:latin typeface="Calibri Light"/>
                <a:cs typeface="Calibri Light"/>
              </a:rPr>
              <a:t> </a:t>
            </a:r>
            <a:r>
              <a:rPr sz="4400" b="0" spc="-10" dirty="0">
                <a:latin typeface="Calibri Light"/>
                <a:cs typeface="Calibri Light"/>
              </a:rPr>
              <a:t>Pedagogy</a:t>
            </a:r>
            <a:endParaRPr sz="44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566540" y="5065712"/>
            <a:ext cx="7766050" cy="126936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 marR="5080">
              <a:lnSpc>
                <a:spcPct val="80000"/>
              </a:lnSpc>
              <a:spcBef>
                <a:spcPts val="675"/>
              </a:spcBef>
            </a:pPr>
            <a:r>
              <a:rPr sz="2400" dirty="0">
                <a:latin typeface="Calibri"/>
                <a:cs typeface="Calibri"/>
              </a:rPr>
              <a:t>Addysgeg</a:t>
            </a:r>
            <a:r>
              <a:rPr sz="2400" spc="-1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Dysgu</a:t>
            </a:r>
            <a:r>
              <a:rPr sz="2400" spc="-1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Addysgu</a:t>
            </a:r>
            <a:r>
              <a:rPr sz="2400" spc="-1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/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Learning</a:t>
            </a:r>
            <a:r>
              <a:rPr sz="2400" spc="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Teaching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Pedagogy </a:t>
            </a:r>
            <a:r>
              <a:rPr sz="24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https://hwb.gov.wales/api/storage/8f0b360f-</a:t>
            </a:r>
            <a:r>
              <a:rPr sz="24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f1f6-</a:t>
            </a:r>
            <a:r>
              <a:rPr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4bec-</a:t>
            </a:r>
            <a:r>
              <a:rPr sz="24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b11a-</a:t>
            </a:r>
            <a:r>
              <a:rPr sz="2400" u="none" spc="-1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24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df88168007f9/learning-</a:t>
            </a:r>
            <a:r>
              <a:rPr sz="24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and-teaching-pedagogy.pdf</a:t>
            </a:r>
            <a:r>
              <a:rPr sz="2400" u="none" spc="-1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2400" u="none" spc="-20" dirty="0">
                <a:latin typeface="Calibri"/>
                <a:cs typeface="Calibri"/>
              </a:rPr>
              <a:t>Tudalennau</a:t>
            </a:r>
            <a:r>
              <a:rPr sz="2400" u="none" spc="-45" dirty="0">
                <a:latin typeface="Calibri"/>
                <a:cs typeface="Calibri"/>
              </a:rPr>
              <a:t> </a:t>
            </a:r>
            <a:r>
              <a:rPr sz="2400" u="none" dirty="0">
                <a:latin typeface="Calibri"/>
                <a:cs typeface="Calibri"/>
              </a:rPr>
              <a:t>/</a:t>
            </a:r>
            <a:r>
              <a:rPr sz="2400" u="none" spc="10" dirty="0">
                <a:latin typeface="Calibri"/>
                <a:cs typeface="Calibri"/>
              </a:rPr>
              <a:t> </a:t>
            </a:r>
            <a:r>
              <a:rPr sz="2400" u="none" spc="-10" dirty="0">
                <a:latin typeface="Calibri"/>
                <a:cs typeface="Calibri"/>
              </a:rPr>
              <a:t>Pages</a:t>
            </a:r>
            <a:r>
              <a:rPr sz="2400" u="none" spc="-90" dirty="0">
                <a:latin typeface="Calibri"/>
                <a:cs typeface="Calibri"/>
              </a:rPr>
              <a:t> </a:t>
            </a:r>
            <a:r>
              <a:rPr sz="2400" u="none" spc="-10" dirty="0">
                <a:latin typeface="Calibri"/>
                <a:cs typeface="Calibri"/>
              </a:rPr>
              <a:t>28-</a:t>
            </a:r>
            <a:r>
              <a:rPr sz="2400" u="none" spc="-25" dirty="0">
                <a:latin typeface="Calibri"/>
                <a:cs typeface="Calibri"/>
              </a:rPr>
              <a:t>31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24950" y="1390650"/>
            <a:ext cx="2428875" cy="34290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429000" y="762000"/>
            <a:ext cx="5191125" cy="4838700"/>
          </a:xfrm>
          <a:prstGeom prst="rect">
            <a:avLst/>
          </a:prstGeom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06801" y="230886"/>
            <a:ext cx="5354320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950" b="0" spc="-25" dirty="0">
                <a:latin typeface="Calibri Light"/>
                <a:cs typeface="Calibri Light"/>
              </a:rPr>
              <a:t>Cyfnod/cam/dysgu</a:t>
            </a:r>
            <a:r>
              <a:rPr sz="3950" b="0" spc="-145" dirty="0">
                <a:latin typeface="Calibri Light"/>
                <a:cs typeface="Calibri Light"/>
              </a:rPr>
              <a:t> </a:t>
            </a:r>
            <a:r>
              <a:rPr sz="3950" b="0" spc="-10" dirty="0">
                <a:latin typeface="Calibri Light"/>
                <a:cs typeface="Calibri Light"/>
              </a:rPr>
              <a:t>Sylfaen</a:t>
            </a:r>
            <a:endParaRPr sz="3950">
              <a:latin typeface="Calibri Light"/>
              <a:cs typeface="Calibri Light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87000" y="0"/>
            <a:ext cx="1762125" cy="214312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276600" y="990600"/>
            <a:ext cx="2543175" cy="18002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050279" y="1455356"/>
            <a:ext cx="409511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heavy" spc="-1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4"/>
              </a:rPr>
              <a:t>fframwaith-y-cyfnod-sylfaen.pdf</a:t>
            </a:r>
            <a:r>
              <a:rPr sz="1800" u="heavy" spc="5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4"/>
              </a:rPr>
              <a:t> </a:t>
            </a:r>
            <a:r>
              <a:rPr sz="1800" u="heavy" spc="-1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4"/>
              </a:rPr>
              <a:t>(gov.wales)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179439" y="3351212"/>
            <a:ext cx="357441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Cwricwlwm</a:t>
            </a:r>
            <a:r>
              <a:rPr sz="1800" u="heavy" spc="-8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i</a:t>
            </a:r>
            <a:r>
              <a:rPr sz="1800" u="heavy" spc="-3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Gymru</a:t>
            </a:r>
            <a:r>
              <a:rPr sz="1800" u="heavy" spc="55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-</a:t>
            </a:r>
            <a:r>
              <a:rPr sz="1800" u="heavy" spc="-15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Hwb</a:t>
            </a:r>
            <a:r>
              <a:rPr sz="1800" u="heavy" spc="-4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 </a:t>
            </a:r>
            <a:r>
              <a:rPr sz="1800" u="heavy" spc="-1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5"/>
              </a:rPr>
              <a:t>(gov.wales)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17590" y="5281993"/>
            <a:ext cx="5910580" cy="57658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85"/>
              </a:spcBef>
            </a:pP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Cwricwlwm</a:t>
            </a:r>
            <a:r>
              <a:rPr sz="1800" u="heavy" spc="-25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ar</a:t>
            </a:r>
            <a:r>
              <a:rPr sz="1800" u="heavy" spc="4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gyfer</a:t>
            </a:r>
            <a:r>
              <a:rPr sz="1800" u="heavy" spc="12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lleoliadau</a:t>
            </a:r>
            <a:r>
              <a:rPr sz="1800" u="heavy" spc="-145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meithrin</a:t>
            </a:r>
            <a:r>
              <a:rPr sz="1800" u="heavy" spc="-6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a</a:t>
            </a:r>
            <a:r>
              <a:rPr sz="1800" u="heavy" spc="25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ariennir</a:t>
            </a:r>
            <a:r>
              <a:rPr sz="1800" u="heavy" spc="-12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nas</a:t>
            </a:r>
            <a:r>
              <a:rPr sz="1800" u="heavy" spc="-45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cynhelir</a:t>
            </a:r>
            <a:r>
              <a:rPr sz="1800" u="heavy" spc="-35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spc="-5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-</a:t>
            </a:r>
            <a:r>
              <a:rPr sz="1800" u="none" spc="-50" dirty="0">
                <a:solidFill>
                  <a:srgbClr val="00AFEF"/>
                </a:solidFill>
                <a:latin typeface="Calibri"/>
                <a:cs typeface="Calibri"/>
              </a:rPr>
              <a:t> </a:t>
            </a:r>
            <a:r>
              <a:rPr sz="1800" u="heavy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Hwb</a:t>
            </a:r>
            <a:r>
              <a:rPr sz="1800" u="heavy" spc="-55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 </a:t>
            </a:r>
            <a:r>
              <a:rPr sz="1800" u="heavy" spc="-10" dirty="0">
                <a:solidFill>
                  <a:srgbClr val="00AFEF"/>
                </a:solidFill>
                <a:uFill>
                  <a:solidFill>
                    <a:srgbClr val="00AFEF"/>
                  </a:solidFill>
                </a:uFill>
                <a:latin typeface="Calibri"/>
                <a:cs typeface="Calibri"/>
                <a:hlinkClick r:id="rId6"/>
              </a:rPr>
              <a:t>(gov.wales)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219450" y="2886075"/>
            <a:ext cx="2628900" cy="190500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171825" y="4914898"/>
            <a:ext cx="2724150" cy="1685192"/>
          </a:xfrm>
          <a:prstGeom prst="rect">
            <a:avLst/>
          </a:prstGeo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06801" y="230886"/>
            <a:ext cx="6668134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950" b="0" spc="-20" dirty="0">
                <a:latin typeface="Calibri Light"/>
                <a:cs typeface="Calibri Light"/>
              </a:rPr>
              <a:t>Foundation</a:t>
            </a:r>
            <a:r>
              <a:rPr sz="3950" b="0" spc="-204" dirty="0">
                <a:latin typeface="Calibri Light"/>
                <a:cs typeface="Calibri Light"/>
              </a:rPr>
              <a:t> </a:t>
            </a:r>
            <a:r>
              <a:rPr sz="3950" b="0" spc="-10" dirty="0">
                <a:latin typeface="Calibri Light"/>
                <a:cs typeface="Calibri Light"/>
              </a:rPr>
              <a:t>phase/stage/learning</a:t>
            </a:r>
            <a:endParaRPr sz="395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320409" y="5286692"/>
            <a:ext cx="3870325" cy="485775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90"/>
              </a:spcBef>
            </a:pPr>
            <a:r>
              <a:rPr sz="155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Curriculum</a:t>
            </a:r>
            <a:r>
              <a:rPr sz="1550" u="sng" spc="1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55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for</a:t>
            </a:r>
            <a:r>
              <a:rPr sz="1550" u="sng" spc="10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55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funded</a:t>
            </a:r>
            <a:r>
              <a:rPr sz="1550" u="sng" spc="2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55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non-</a:t>
            </a:r>
            <a:r>
              <a:rPr sz="155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maintained</a:t>
            </a:r>
            <a:r>
              <a:rPr sz="1550" u="sng" spc="20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55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nursery</a:t>
            </a:r>
            <a:r>
              <a:rPr sz="1550" u="none" spc="-1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155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settings</a:t>
            </a:r>
            <a:r>
              <a:rPr sz="1550" u="sng" spc="10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55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-</a:t>
            </a:r>
            <a:r>
              <a:rPr sz="1550" u="sng" spc="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55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Hwb</a:t>
            </a:r>
            <a:r>
              <a:rPr sz="1550" u="sng" spc="1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155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(gov.wales)</a:t>
            </a:r>
            <a:endParaRPr sz="155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287000" y="0"/>
            <a:ext cx="1762125" cy="2143125"/>
          </a:xfrm>
          <a:prstGeom prst="rect">
            <a:avLst/>
          </a:prstGeom>
        </p:spPr>
      </p:pic>
      <p:pic>
        <p:nvPicPr>
          <p:cNvPr id="5" name="object 5">
            <a:hlinkClick r:id="rId4"/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333750" y="1019175"/>
            <a:ext cx="2581275" cy="18288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333750" y="4952999"/>
            <a:ext cx="2695575" cy="1904998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320409" y="1546542"/>
            <a:ext cx="420941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foundation-phase-</a:t>
            </a:r>
            <a:r>
              <a:rPr sz="1800" u="heavy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framework.pdf</a:t>
            </a:r>
            <a:r>
              <a:rPr sz="1800" u="heavy" spc="-4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 </a:t>
            </a:r>
            <a:r>
              <a:rPr sz="1800" u="heavy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7"/>
              </a:rPr>
              <a:t>(gov.wales)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401053" y="3680523"/>
            <a:ext cx="366712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Curriculum</a:t>
            </a:r>
            <a:r>
              <a:rPr sz="1800" u="heavy" spc="-1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for</a:t>
            </a:r>
            <a:r>
              <a:rPr sz="1800" u="heavy" spc="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Wales</a:t>
            </a:r>
            <a:r>
              <a:rPr sz="1800" u="heavy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-</a:t>
            </a:r>
            <a:r>
              <a:rPr sz="1800" u="heavy" spc="-1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Hwb</a:t>
            </a:r>
            <a:r>
              <a:rPr sz="1800" u="heavy" spc="-4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 </a:t>
            </a:r>
            <a:r>
              <a:rPr sz="1800" u="heavy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8"/>
              </a:rPr>
              <a:t>(gov.wales)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3333750" y="2971800"/>
            <a:ext cx="2409825" cy="1752600"/>
          </a:xfrm>
          <a:prstGeom prst="rect">
            <a:avLst/>
          </a:prstGeom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06876" y="35305"/>
            <a:ext cx="7484109" cy="117602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07950" marR="5080" indent="-95250">
              <a:lnSpc>
                <a:spcPts val="4280"/>
              </a:lnSpc>
              <a:spcBef>
                <a:spcPts val="655"/>
              </a:spcBef>
            </a:pPr>
            <a:r>
              <a:rPr sz="3950" b="0" spc="-10" dirty="0">
                <a:latin typeface="Calibri Light"/>
                <a:cs typeface="Calibri Light"/>
              </a:rPr>
              <a:t>Cyfeiriadau</a:t>
            </a:r>
            <a:r>
              <a:rPr sz="3950" b="0" spc="-235" dirty="0">
                <a:latin typeface="Calibri Light"/>
                <a:cs typeface="Calibri Light"/>
              </a:rPr>
              <a:t> </a:t>
            </a:r>
            <a:r>
              <a:rPr sz="3950" b="0" dirty="0">
                <a:latin typeface="Calibri Light"/>
                <a:cs typeface="Calibri Light"/>
              </a:rPr>
              <a:t>ac </a:t>
            </a:r>
            <a:r>
              <a:rPr sz="3950" b="0" spc="-10" dirty="0">
                <a:latin typeface="Calibri Light"/>
                <a:cs typeface="Calibri Light"/>
              </a:rPr>
              <a:t>adnoddau</a:t>
            </a:r>
            <a:r>
              <a:rPr sz="3950" b="0" spc="-229" dirty="0">
                <a:latin typeface="Calibri Light"/>
                <a:cs typeface="Calibri Light"/>
              </a:rPr>
              <a:t> </a:t>
            </a:r>
            <a:r>
              <a:rPr sz="3950" b="0" spc="-10" dirty="0">
                <a:latin typeface="Calibri Light"/>
                <a:cs typeface="Calibri Light"/>
              </a:rPr>
              <a:t>ychwanegol </a:t>
            </a:r>
            <a:r>
              <a:rPr sz="3950" b="0" spc="-35" dirty="0">
                <a:latin typeface="Calibri Light"/>
                <a:cs typeface="Calibri Light"/>
              </a:rPr>
              <a:t>References</a:t>
            </a:r>
            <a:r>
              <a:rPr sz="3950" b="0" spc="-145" dirty="0">
                <a:latin typeface="Calibri Light"/>
                <a:cs typeface="Calibri Light"/>
              </a:rPr>
              <a:t> </a:t>
            </a:r>
            <a:r>
              <a:rPr sz="3950" b="0" dirty="0">
                <a:latin typeface="Calibri Light"/>
                <a:cs typeface="Calibri Light"/>
              </a:rPr>
              <a:t>and</a:t>
            </a:r>
            <a:r>
              <a:rPr sz="3950" b="0" spc="-150" dirty="0">
                <a:latin typeface="Calibri Light"/>
                <a:cs typeface="Calibri Light"/>
              </a:rPr>
              <a:t> </a:t>
            </a:r>
            <a:r>
              <a:rPr sz="3950" b="0" dirty="0">
                <a:latin typeface="Calibri Light"/>
                <a:cs typeface="Calibri Light"/>
              </a:rPr>
              <a:t>additional</a:t>
            </a:r>
            <a:r>
              <a:rPr sz="3950" b="0" spc="-229" dirty="0">
                <a:latin typeface="Calibri Light"/>
                <a:cs typeface="Calibri Light"/>
              </a:rPr>
              <a:t> </a:t>
            </a:r>
            <a:r>
              <a:rPr sz="3950" b="0" spc="-10" dirty="0">
                <a:latin typeface="Calibri Light"/>
                <a:cs typeface="Calibri Light"/>
              </a:rPr>
              <a:t>resources</a:t>
            </a:r>
            <a:endParaRPr sz="395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hlinkClick r:id="rId2"/>
              </a:rPr>
              <a:t>Foundation</a:t>
            </a:r>
            <a:r>
              <a:rPr spc="-65" dirty="0">
                <a:hlinkClick r:id="rId2"/>
              </a:rPr>
              <a:t> </a:t>
            </a:r>
            <a:r>
              <a:rPr spc="-10" dirty="0">
                <a:hlinkClick r:id="rId2"/>
              </a:rPr>
              <a:t>Phase:</a:t>
            </a:r>
            <a:r>
              <a:rPr spc="-125" dirty="0">
                <a:hlinkClick r:id="rId2"/>
              </a:rPr>
              <a:t> </a:t>
            </a:r>
            <a:r>
              <a:rPr dirty="0">
                <a:hlinkClick r:id="rId2"/>
              </a:rPr>
              <a:t>nursery</a:t>
            </a:r>
            <a:r>
              <a:rPr spc="-10" dirty="0">
                <a:hlinkClick r:id="rId2"/>
              </a:rPr>
              <a:t> </a:t>
            </a:r>
            <a:r>
              <a:rPr dirty="0">
                <a:hlinkClick r:id="rId2"/>
              </a:rPr>
              <a:t>support</a:t>
            </a:r>
            <a:r>
              <a:rPr spc="-25" dirty="0">
                <a:hlinkClick r:id="rId2"/>
              </a:rPr>
              <a:t> </a:t>
            </a:r>
            <a:r>
              <a:rPr dirty="0">
                <a:hlinkClick r:id="rId2"/>
              </a:rPr>
              <a:t>from</a:t>
            </a:r>
            <a:r>
              <a:rPr spc="50" dirty="0">
                <a:hlinkClick r:id="rId2"/>
              </a:rPr>
              <a:t> </a:t>
            </a:r>
            <a:r>
              <a:rPr dirty="0">
                <a:hlinkClick r:id="rId2"/>
              </a:rPr>
              <a:t>NDNA</a:t>
            </a:r>
            <a:r>
              <a:rPr spc="-90" dirty="0">
                <a:hlinkClick r:id="rId2"/>
              </a:rPr>
              <a:t> </a:t>
            </a:r>
            <a:r>
              <a:rPr dirty="0">
                <a:hlinkClick r:id="rId2"/>
              </a:rPr>
              <a:t>Cymru</a:t>
            </a:r>
            <a:r>
              <a:rPr spc="-25" dirty="0">
                <a:hlinkClick r:id="rId2"/>
              </a:rPr>
              <a:t> </a:t>
            </a:r>
            <a:r>
              <a:rPr dirty="0">
                <a:hlinkClick r:id="rId2"/>
              </a:rPr>
              <a:t>–</a:t>
            </a:r>
            <a:r>
              <a:rPr spc="60" dirty="0">
                <a:hlinkClick r:id="rId2"/>
              </a:rPr>
              <a:t> </a:t>
            </a:r>
            <a:r>
              <a:rPr spc="-20" dirty="0">
                <a:hlinkClick r:id="rId2"/>
              </a:rPr>
              <a:t>NDNA</a:t>
            </a:r>
          </a:p>
          <a:p>
            <a:pPr marL="12700" marR="1035050">
              <a:lnSpc>
                <a:spcPct val="100800"/>
              </a:lnSpc>
              <a:spcBef>
                <a:spcPts val="5"/>
              </a:spcBef>
            </a:pPr>
            <a:r>
              <a:rPr u="none" dirty="0">
                <a:solidFill>
                  <a:srgbClr val="000000"/>
                </a:solidFill>
              </a:rPr>
              <a:t>Loose</a:t>
            </a:r>
            <a:r>
              <a:rPr u="none" spc="6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parts</a:t>
            </a:r>
            <a:r>
              <a:rPr u="none" spc="10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play</a:t>
            </a:r>
            <a:r>
              <a:rPr u="none" spc="-135" dirty="0">
                <a:solidFill>
                  <a:srgbClr val="000000"/>
                </a:solidFill>
              </a:rPr>
              <a:t> </a:t>
            </a:r>
            <a:r>
              <a:rPr spc="-25" dirty="0">
                <a:hlinkClick r:id="rId3"/>
              </a:rPr>
              <a:t>Wales-</a:t>
            </a:r>
            <a:r>
              <a:rPr dirty="0">
                <a:hlinkClick r:id="rId3"/>
              </a:rPr>
              <a:t>Introduction-</a:t>
            </a:r>
            <a:r>
              <a:rPr spc="-10" dirty="0">
                <a:hlinkClick r:id="rId3"/>
              </a:rPr>
              <a:t>to-Loose-</a:t>
            </a:r>
            <a:r>
              <a:rPr spc="-35" dirty="0">
                <a:hlinkClick r:id="rId3"/>
              </a:rPr>
              <a:t>Parts-</a:t>
            </a:r>
            <a:r>
              <a:rPr dirty="0">
                <a:hlinkClick r:id="rId3"/>
              </a:rPr>
              <a:t>Play-</a:t>
            </a:r>
            <a:r>
              <a:rPr spc="-10" dirty="0">
                <a:hlinkClick r:id="rId3"/>
              </a:rPr>
              <a:t>Factsheet.pdf</a:t>
            </a:r>
            <a:r>
              <a:rPr spc="-165" dirty="0">
                <a:hlinkClick r:id="rId3"/>
              </a:rPr>
              <a:t> </a:t>
            </a:r>
            <a:r>
              <a:rPr spc="-10" dirty="0">
                <a:hlinkClick r:id="rId3"/>
              </a:rPr>
              <a:t>(ndna.org.uk)</a:t>
            </a:r>
            <a:r>
              <a:rPr u="none" spc="-10" dirty="0"/>
              <a:t> </a:t>
            </a:r>
            <a:r>
              <a:rPr u="none" dirty="0">
                <a:solidFill>
                  <a:srgbClr val="000000"/>
                </a:solidFill>
              </a:rPr>
              <a:t>Play</a:t>
            </a:r>
            <a:r>
              <a:rPr u="none" spc="-8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and</a:t>
            </a:r>
            <a:r>
              <a:rPr u="none" spc="2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play-</a:t>
            </a:r>
            <a:r>
              <a:rPr u="none" spc="-10" dirty="0">
                <a:solidFill>
                  <a:srgbClr val="000000"/>
                </a:solidFill>
              </a:rPr>
              <a:t>based</a:t>
            </a:r>
            <a:r>
              <a:rPr u="none" spc="-13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learning</a:t>
            </a:r>
            <a:r>
              <a:rPr u="none" spc="-114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MODULE</a:t>
            </a:r>
            <a:r>
              <a:rPr u="none" spc="450" dirty="0">
                <a:solidFill>
                  <a:srgbClr val="000000"/>
                </a:solidFill>
              </a:rPr>
              <a:t> </a:t>
            </a:r>
            <a:r>
              <a:rPr dirty="0">
                <a:hlinkClick r:id="rId4"/>
              </a:rPr>
              <a:t>View</a:t>
            </a:r>
            <a:r>
              <a:rPr spc="-10" dirty="0">
                <a:hlinkClick r:id="rId4"/>
              </a:rPr>
              <a:t> </a:t>
            </a:r>
            <a:r>
              <a:rPr dirty="0">
                <a:hlinkClick r:id="rId4"/>
              </a:rPr>
              <a:t>-</a:t>
            </a:r>
            <a:r>
              <a:rPr spc="-35" dirty="0">
                <a:hlinkClick r:id="rId4"/>
              </a:rPr>
              <a:t> </a:t>
            </a:r>
            <a:r>
              <a:rPr dirty="0">
                <a:hlinkClick r:id="rId4"/>
              </a:rPr>
              <a:t>Hwb</a:t>
            </a:r>
            <a:r>
              <a:rPr spc="100" dirty="0">
                <a:hlinkClick r:id="rId4"/>
              </a:rPr>
              <a:t> </a:t>
            </a:r>
            <a:r>
              <a:rPr spc="-10" dirty="0">
                <a:hlinkClick r:id="rId4"/>
              </a:rPr>
              <a:t>(gov.wales)</a:t>
            </a: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u="none" dirty="0">
                <a:solidFill>
                  <a:srgbClr val="000000"/>
                </a:solidFill>
              </a:rPr>
              <a:t>Active</a:t>
            </a:r>
            <a:r>
              <a:rPr u="none" spc="3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and</a:t>
            </a:r>
            <a:r>
              <a:rPr u="none" spc="-3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Experiential</a:t>
            </a:r>
            <a:r>
              <a:rPr u="none" spc="-10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Play</a:t>
            </a:r>
            <a:r>
              <a:rPr u="none" spc="-55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(ESTYN)</a:t>
            </a:r>
          </a:p>
          <a:p>
            <a:pPr marL="12700" marR="1030605">
              <a:lnSpc>
                <a:spcPts val="2100"/>
              </a:lnSpc>
              <a:spcBef>
                <a:spcPts val="140"/>
              </a:spcBef>
            </a:pPr>
            <a:r>
              <a:rPr dirty="0">
                <a:hlinkClick r:id="rId5"/>
              </a:rPr>
              <a:t>High</a:t>
            </a:r>
            <a:r>
              <a:rPr spc="35" dirty="0">
                <a:hlinkClick r:id="rId5"/>
              </a:rPr>
              <a:t> </a:t>
            </a:r>
            <a:r>
              <a:rPr dirty="0">
                <a:hlinkClick r:id="rId5"/>
              </a:rPr>
              <a:t>quality</a:t>
            </a:r>
            <a:r>
              <a:rPr spc="-150" dirty="0">
                <a:hlinkClick r:id="rId5"/>
              </a:rPr>
              <a:t> </a:t>
            </a:r>
            <a:r>
              <a:rPr dirty="0">
                <a:hlinkClick r:id="rId5"/>
              </a:rPr>
              <a:t>outdoor</a:t>
            </a:r>
            <a:r>
              <a:rPr spc="-105" dirty="0">
                <a:hlinkClick r:id="rId5"/>
              </a:rPr>
              <a:t> </a:t>
            </a:r>
            <a:r>
              <a:rPr dirty="0">
                <a:hlinkClick r:id="rId5"/>
              </a:rPr>
              <a:t>learning</a:t>
            </a:r>
            <a:r>
              <a:rPr spc="-100" dirty="0">
                <a:hlinkClick r:id="rId5"/>
              </a:rPr>
              <a:t> </a:t>
            </a:r>
            <a:r>
              <a:rPr dirty="0">
                <a:hlinkClick r:id="rId5"/>
              </a:rPr>
              <a:t>and</a:t>
            </a:r>
            <a:r>
              <a:rPr spc="-45" dirty="0">
                <a:hlinkClick r:id="rId5"/>
              </a:rPr>
              <a:t> </a:t>
            </a:r>
            <a:r>
              <a:rPr dirty="0">
                <a:hlinkClick r:id="rId5"/>
              </a:rPr>
              <a:t>experiences</a:t>
            </a:r>
            <a:r>
              <a:rPr spc="65" dirty="0">
                <a:hlinkClick r:id="rId5"/>
              </a:rPr>
              <a:t> </a:t>
            </a:r>
            <a:r>
              <a:rPr dirty="0">
                <a:hlinkClick r:id="rId5"/>
              </a:rPr>
              <a:t>|</a:t>
            </a:r>
            <a:r>
              <a:rPr spc="5" dirty="0">
                <a:hlinkClick r:id="rId5"/>
              </a:rPr>
              <a:t> </a:t>
            </a:r>
            <a:r>
              <a:rPr dirty="0">
                <a:hlinkClick r:id="rId5"/>
              </a:rPr>
              <a:t>Estyn</a:t>
            </a:r>
            <a:r>
              <a:rPr spc="35" dirty="0">
                <a:hlinkClick r:id="rId5"/>
              </a:rPr>
              <a:t> </a:t>
            </a:r>
            <a:r>
              <a:rPr spc="-10" dirty="0">
                <a:hlinkClick r:id="rId5"/>
              </a:rPr>
              <a:t>(gov.wales)</a:t>
            </a:r>
            <a:r>
              <a:rPr u="none" spc="-10" dirty="0"/>
              <a:t> </a:t>
            </a:r>
            <a:r>
              <a:rPr spc="-10" dirty="0">
                <a:hlinkClick r:id="rId6"/>
              </a:rPr>
              <a:t>Estyn%20Active%20and%20experiential%20learning_E_Accessible_1.pdf</a:t>
            </a:r>
            <a:r>
              <a:rPr spc="300" dirty="0">
                <a:hlinkClick r:id="rId6"/>
              </a:rPr>
              <a:t> </a:t>
            </a:r>
            <a:r>
              <a:rPr spc="-10" dirty="0">
                <a:hlinkClick r:id="rId6"/>
              </a:rPr>
              <a:t>(gov.wales)</a:t>
            </a:r>
          </a:p>
          <a:p>
            <a:pPr marL="12700">
              <a:lnSpc>
                <a:spcPts val="2120"/>
              </a:lnSpc>
            </a:pPr>
            <a:r>
              <a:rPr u="none" dirty="0">
                <a:solidFill>
                  <a:srgbClr val="000000"/>
                </a:solidFill>
              </a:rPr>
              <a:t>The</a:t>
            </a:r>
            <a:r>
              <a:rPr u="none" spc="2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Education</a:t>
            </a:r>
            <a:r>
              <a:rPr u="none" spc="-12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Hub,</a:t>
            </a:r>
            <a:r>
              <a:rPr u="none" spc="-7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New</a:t>
            </a:r>
            <a:r>
              <a:rPr u="none" spc="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Zealand,</a:t>
            </a:r>
            <a:r>
              <a:rPr u="none" spc="-15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entitled</a:t>
            </a:r>
            <a:r>
              <a:rPr u="none" spc="-60" dirty="0">
                <a:solidFill>
                  <a:srgbClr val="000000"/>
                </a:solidFill>
              </a:rPr>
              <a:t> </a:t>
            </a:r>
            <a:r>
              <a:rPr dirty="0">
                <a:hlinkClick r:id="rId7"/>
              </a:rPr>
              <a:t>What</a:t>
            </a:r>
            <a:r>
              <a:rPr spc="-80" dirty="0">
                <a:hlinkClick r:id="rId7"/>
              </a:rPr>
              <a:t> </a:t>
            </a:r>
            <a:r>
              <a:rPr dirty="0">
                <a:hlinkClick r:id="rId7"/>
              </a:rPr>
              <a:t>role</a:t>
            </a:r>
            <a:r>
              <a:rPr spc="20" dirty="0">
                <a:hlinkClick r:id="rId7"/>
              </a:rPr>
              <a:t> </a:t>
            </a:r>
            <a:r>
              <a:rPr dirty="0">
                <a:hlinkClick r:id="rId7"/>
              </a:rPr>
              <a:t>should</a:t>
            </a:r>
            <a:r>
              <a:rPr spc="-50" dirty="0">
                <a:hlinkClick r:id="rId7"/>
              </a:rPr>
              <a:t> </a:t>
            </a:r>
            <a:r>
              <a:rPr dirty="0">
                <a:hlinkClick r:id="rId7"/>
              </a:rPr>
              <a:t>I</a:t>
            </a:r>
            <a:r>
              <a:rPr spc="90" dirty="0">
                <a:hlinkClick r:id="rId7"/>
              </a:rPr>
              <a:t> </a:t>
            </a:r>
            <a:r>
              <a:rPr spc="-20" dirty="0">
                <a:hlinkClick r:id="rId7"/>
              </a:rPr>
              <a:t>take</a:t>
            </a:r>
            <a:r>
              <a:rPr spc="-70" dirty="0">
                <a:hlinkClick r:id="rId7"/>
              </a:rPr>
              <a:t> </a:t>
            </a:r>
            <a:r>
              <a:rPr dirty="0">
                <a:hlinkClick r:id="rId7"/>
              </a:rPr>
              <a:t>in</a:t>
            </a:r>
            <a:r>
              <a:rPr spc="40" dirty="0">
                <a:hlinkClick r:id="rId7"/>
              </a:rPr>
              <a:t> </a:t>
            </a:r>
            <a:r>
              <a:rPr spc="-10" dirty="0">
                <a:hlinkClick r:id="rId7"/>
              </a:rPr>
              <a:t>children’s</a:t>
            </a:r>
            <a:r>
              <a:rPr spc="-105" dirty="0">
                <a:hlinkClick r:id="rId7"/>
              </a:rPr>
              <a:t> </a:t>
            </a:r>
            <a:r>
              <a:rPr dirty="0">
                <a:hlinkClick r:id="rId7"/>
              </a:rPr>
              <a:t>play</a:t>
            </a:r>
            <a:r>
              <a:rPr spc="-150" dirty="0">
                <a:hlinkClick r:id="rId7"/>
              </a:rPr>
              <a:t> </a:t>
            </a:r>
            <a:r>
              <a:rPr dirty="0">
                <a:hlinkClick r:id="rId7"/>
              </a:rPr>
              <a:t>to</a:t>
            </a:r>
            <a:r>
              <a:rPr spc="35" dirty="0">
                <a:hlinkClick r:id="rId7"/>
              </a:rPr>
              <a:t> </a:t>
            </a:r>
            <a:r>
              <a:rPr spc="-20" dirty="0">
                <a:hlinkClick r:id="rId7"/>
              </a:rPr>
              <a:t>best</a:t>
            </a:r>
          </a:p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dirty="0">
                <a:hlinkClick r:id="rId7"/>
              </a:rPr>
              <a:t>support</a:t>
            </a:r>
            <a:r>
              <a:rPr spc="-5" dirty="0">
                <a:hlinkClick r:id="rId7"/>
              </a:rPr>
              <a:t> </a:t>
            </a:r>
            <a:r>
              <a:rPr dirty="0">
                <a:hlinkClick r:id="rId7"/>
              </a:rPr>
              <a:t>learning?</a:t>
            </a:r>
            <a:r>
              <a:rPr u="none" spc="-100" dirty="0"/>
              <a:t> </a:t>
            </a:r>
            <a:r>
              <a:rPr u="none" spc="-10" dirty="0">
                <a:solidFill>
                  <a:srgbClr val="000000"/>
                </a:solidFill>
              </a:rPr>
              <a:t>(2021).</a:t>
            </a:r>
          </a:p>
          <a:p>
            <a:pPr marL="12700" marR="115570">
              <a:lnSpc>
                <a:spcPct val="100800"/>
              </a:lnSpc>
            </a:pPr>
            <a:r>
              <a:rPr u="none" dirty="0">
                <a:solidFill>
                  <a:srgbClr val="000000"/>
                </a:solidFill>
              </a:rPr>
              <a:t>MacNaughton,</a:t>
            </a:r>
            <a:r>
              <a:rPr u="none" spc="-17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&amp;</a:t>
            </a:r>
            <a:r>
              <a:rPr u="none" spc="-5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Williams,</a:t>
            </a:r>
            <a:r>
              <a:rPr u="none" spc="-9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G.</a:t>
            </a:r>
            <a:r>
              <a:rPr u="none" spc="5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(2004).</a:t>
            </a:r>
            <a:r>
              <a:rPr u="none" spc="85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Teaching</a:t>
            </a:r>
            <a:r>
              <a:rPr u="none" spc="-12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young</a:t>
            </a:r>
            <a:r>
              <a:rPr u="none" spc="-3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children</a:t>
            </a:r>
            <a:r>
              <a:rPr u="none" spc="50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:</a:t>
            </a:r>
            <a:r>
              <a:rPr u="none" spc="-12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choices</a:t>
            </a:r>
            <a:r>
              <a:rPr u="none" spc="-3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in</a:t>
            </a:r>
            <a:r>
              <a:rPr u="none" spc="-6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theory</a:t>
            </a:r>
            <a:r>
              <a:rPr u="none" spc="-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and</a:t>
            </a:r>
            <a:r>
              <a:rPr u="none" spc="20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practice. </a:t>
            </a:r>
            <a:r>
              <a:rPr u="none" dirty="0">
                <a:solidFill>
                  <a:srgbClr val="000000"/>
                </a:solidFill>
              </a:rPr>
              <a:t>Open</a:t>
            </a:r>
            <a:r>
              <a:rPr u="none" spc="-5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University.</a:t>
            </a:r>
          </a:p>
          <a:p>
            <a:pPr marL="12700">
              <a:lnSpc>
                <a:spcPts val="2100"/>
              </a:lnSpc>
            </a:pPr>
            <a:r>
              <a:rPr u="none" dirty="0">
                <a:solidFill>
                  <a:srgbClr val="000000"/>
                </a:solidFill>
              </a:rPr>
              <a:t>Burnett,</a:t>
            </a:r>
            <a:r>
              <a:rPr u="none" spc="-10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&amp;</a:t>
            </a:r>
            <a:r>
              <a:rPr u="none" spc="-60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Cremin,</a:t>
            </a:r>
            <a:r>
              <a:rPr u="none" spc="-110" dirty="0">
                <a:solidFill>
                  <a:srgbClr val="000000"/>
                </a:solidFill>
              </a:rPr>
              <a:t> </a:t>
            </a:r>
            <a:r>
              <a:rPr u="none" spc="-65" dirty="0">
                <a:solidFill>
                  <a:srgbClr val="000000"/>
                </a:solidFill>
              </a:rPr>
              <a:t>T.</a:t>
            </a:r>
            <a:r>
              <a:rPr u="none" spc="-4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(2018).</a:t>
            </a:r>
            <a:r>
              <a:rPr u="none" spc="75" dirty="0">
                <a:solidFill>
                  <a:srgbClr val="000000"/>
                </a:solidFill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Learning</a:t>
            </a:r>
            <a:r>
              <a:rPr i="1" u="none" spc="5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to</a:t>
            </a:r>
            <a:r>
              <a:rPr i="1" u="none" spc="-2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teach</a:t>
            </a:r>
            <a:r>
              <a:rPr i="1" u="none" spc="-2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in</a:t>
            </a:r>
            <a:r>
              <a:rPr i="1" u="none" spc="-9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the</a:t>
            </a:r>
            <a:r>
              <a:rPr i="1" u="none" spc="4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primary</a:t>
            </a:r>
            <a:r>
              <a:rPr i="1" u="none" spc="-4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school</a:t>
            </a:r>
            <a:r>
              <a:rPr i="1" u="none" spc="15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u="none" dirty="0">
                <a:solidFill>
                  <a:srgbClr val="000000"/>
                </a:solidFill>
              </a:rPr>
              <a:t>(Burnett</a:t>
            </a:r>
            <a:r>
              <a:rPr u="none" spc="-7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&amp;</a:t>
            </a:r>
            <a:r>
              <a:rPr u="none" spc="-25" dirty="0">
                <a:solidFill>
                  <a:srgbClr val="000000"/>
                </a:solidFill>
              </a:rPr>
              <a:t> </a:t>
            </a:r>
            <a:r>
              <a:rPr u="none" spc="-70" dirty="0">
                <a:solidFill>
                  <a:srgbClr val="000000"/>
                </a:solidFill>
              </a:rPr>
              <a:t>T.</a:t>
            </a:r>
            <a:r>
              <a:rPr u="none" spc="-10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Cremin,</a:t>
            </a:r>
            <a:r>
              <a:rPr u="none" spc="-60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Eds.;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u="none" dirty="0">
                <a:solidFill>
                  <a:srgbClr val="000000"/>
                </a:solidFill>
              </a:rPr>
              <a:t>Fourth</a:t>
            </a:r>
            <a:r>
              <a:rPr u="none" spc="4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edition.).</a:t>
            </a:r>
            <a:r>
              <a:rPr u="none" spc="-155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Routledge.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u="none" dirty="0">
                <a:solidFill>
                  <a:srgbClr val="000000"/>
                </a:solidFill>
              </a:rPr>
              <a:t>Grigg,</a:t>
            </a:r>
            <a:r>
              <a:rPr u="none" spc="6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&amp;</a:t>
            </a:r>
            <a:r>
              <a:rPr u="none" spc="-9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Lewis, H.</a:t>
            </a:r>
            <a:r>
              <a:rPr u="none" spc="5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(2016).</a:t>
            </a:r>
            <a:r>
              <a:rPr u="none" spc="-45" dirty="0">
                <a:solidFill>
                  <a:srgbClr val="000000"/>
                </a:solidFill>
              </a:rPr>
              <a:t> </a:t>
            </a:r>
            <a:r>
              <a:rPr i="1" u="none" spc="-10" dirty="0">
                <a:solidFill>
                  <a:srgbClr val="000000"/>
                </a:solidFill>
                <a:latin typeface="Calibri"/>
                <a:cs typeface="Calibri"/>
              </a:rPr>
              <a:t>A-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Z</a:t>
            </a:r>
            <a:r>
              <a:rPr i="1" u="none" spc="-2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of</a:t>
            </a:r>
            <a:r>
              <a:rPr i="1" u="none" spc="-2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Learning</a:t>
            </a:r>
            <a:r>
              <a:rPr i="1" u="none" spc="10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Outside</a:t>
            </a:r>
            <a:r>
              <a:rPr i="1" u="none" spc="-3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the</a:t>
            </a:r>
            <a:r>
              <a:rPr i="1" u="none" spc="-3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Classroom</a:t>
            </a:r>
            <a:r>
              <a:rPr u="none" dirty="0">
                <a:solidFill>
                  <a:srgbClr val="000000"/>
                </a:solidFill>
              </a:rPr>
              <a:t>.</a:t>
            </a:r>
            <a:r>
              <a:rPr u="none" spc="-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Bloomsbury</a:t>
            </a:r>
            <a:r>
              <a:rPr u="none" spc="-65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Publishing.</a:t>
            </a:r>
          </a:p>
          <a:p>
            <a:pPr marL="12700" marR="5080">
              <a:lnSpc>
                <a:spcPct val="100800"/>
              </a:lnSpc>
            </a:pPr>
            <a:r>
              <a:rPr u="none" dirty="0">
                <a:solidFill>
                  <a:srgbClr val="000000"/>
                </a:solidFill>
              </a:rPr>
              <a:t>Siraj,</a:t>
            </a:r>
            <a:r>
              <a:rPr u="none" spc="-10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I.,</a:t>
            </a:r>
            <a:r>
              <a:rPr u="none" spc="-7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&amp;</a:t>
            </a:r>
            <a:r>
              <a:rPr u="none" spc="-10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Kingston,</a:t>
            </a:r>
            <a:r>
              <a:rPr u="none" spc="-7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D.</a:t>
            </a:r>
            <a:r>
              <a:rPr u="none" spc="-1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(2014).</a:t>
            </a:r>
            <a:r>
              <a:rPr u="none" spc="10" dirty="0">
                <a:solidFill>
                  <a:srgbClr val="000000"/>
                </a:solidFill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An</a:t>
            </a:r>
            <a:r>
              <a:rPr i="1" u="none" spc="-10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spc="-10" dirty="0">
                <a:solidFill>
                  <a:srgbClr val="000000"/>
                </a:solidFill>
                <a:latin typeface="Calibri"/>
                <a:cs typeface="Calibri"/>
              </a:rPr>
              <a:t>independent</a:t>
            </a:r>
            <a:r>
              <a:rPr i="1" u="none" spc="204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spc="-25" dirty="0">
                <a:solidFill>
                  <a:srgbClr val="000000"/>
                </a:solidFill>
                <a:latin typeface="Calibri"/>
                <a:cs typeface="Calibri"/>
              </a:rPr>
              <a:t>stocktake</a:t>
            </a:r>
            <a:r>
              <a:rPr i="1" u="none" spc="-8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of</a:t>
            </a:r>
            <a:r>
              <a:rPr i="1" u="none" spc="3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the</a:t>
            </a:r>
            <a:r>
              <a:rPr i="1" u="none" spc="-4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Foundation</a:t>
            </a:r>
            <a:r>
              <a:rPr i="1" u="none" spc="3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Phase</a:t>
            </a:r>
            <a:r>
              <a:rPr i="1" u="none" spc="2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in</a:t>
            </a:r>
            <a:r>
              <a:rPr i="1" u="none" spc="-4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spc="-10" dirty="0">
                <a:solidFill>
                  <a:srgbClr val="000000"/>
                </a:solidFill>
                <a:latin typeface="Calibri"/>
                <a:cs typeface="Calibri"/>
              </a:rPr>
              <a:t>Wales.</a:t>
            </a:r>
            <a:r>
              <a:rPr i="1" u="none" spc="-1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i="1" u="none" spc="-10" dirty="0">
                <a:solidFill>
                  <a:srgbClr val="000000"/>
                </a:solidFill>
                <a:latin typeface="Calibri"/>
                <a:cs typeface="Calibri"/>
              </a:rPr>
              <a:t>Final </a:t>
            </a:r>
            <a:r>
              <a:rPr i="1" u="none" dirty="0">
                <a:solidFill>
                  <a:srgbClr val="000000"/>
                </a:solidFill>
                <a:latin typeface="Calibri"/>
                <a:cs typeface="Calibri"/>
              </a:rPr>
              <a:t>Report</a:t>
            </a:r>
            <a:r>
              <a:rPr u="none" dirty="0">
                <a:solidFill>
                  <a:srgbClr val="000000"/>
                </a:solidFill>
              </a:rPr>
              <a:t>.</a:t>
            </a:r>
            <a:r>
              <a:rPr u="none" spc="-8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Welsh</a:t>
            </a:r>
            <a:r>
              <a:rPr u="none" spc="-4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Assembly</a:t>
            </a:r>
            <a:r>
              <a:rPr u="none" spc="-105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Government.</a:t>
            </a:r>
          </a:p>
          <a:p>
            <a:pPr marL="12700" marR="140335">
              <a:lnSpc>
                <a:spcPts val="2100"/>
              </a:lnSpc>
              <a:spcBef>
                <a:spcPts val="135"/>
              </a:spcBef>
            </a:pPr>
            <a:r>
              <a:rPr u="none" dirty="0">
                <a:solidFill>
                  <a:srgbClr val="000000"/>
                </a:solidFill>
              </a:rPr>
              <a:t>White.</a:t>
            </a:r>
            <a:r>
              <a:rPr u="none" spc="-1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(2014).</a:t>
            </a:r>
            <a:r>
              <a:rPr u="none" spc="12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Playing</a:t>
            </a:r>
            <a:r>
              <a:rPr u="none" spc="-19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and</a:t>
            </a:r>
            <a:r>
              <a:rPr u="none" spc="1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learning</a:t>
            </a:r>
            <a:r>
              <a:rPr u="none" spc="-12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outdoors</a:t>
            </a:r>
            <a:r>
              <a:rPr u="none" spc="15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:</a:t>
            </a:r>
            <a:r>
              <a:rPr u="none" spc="-12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making</a:t>
            </a:r>
            <a:r>
              <a:rPr u="none" spc="-114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provision</a:t>
            </a:r>
            <a:r>
              <a:rPr u="none" spc="-14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for</a:t>
            </a:r>
            <a:r>
              <a:rPr u="none" spc="114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high</a:t>
            </a:r>
            <a:r>
              <a:rPr u="none" spc="-6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quality</a:t>
            </a:r>
            <a:r>
              <a:rPr u="none" spc="-8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experiences</a:t>
            </a:r>
            <a:r>
              <a:rPr u="none" spc="-40" dirty="0">
                <a:solidFill>
                  <a:srgbClr val="000000"/>
                </a:solidFill>
              </a:rPr>
              <a:t> </a:t>
            </a:r>
            <a:r>
              <a:rPr u="none" spc="-25" dirty="0">
                <a:solidFill>
                  <a:srgbClr val="000000"/>
                </a:solidFill>
              </a:rPr>
              <a:t>in </a:t>
            </a:r>
            <a:r>
              <a:rPr u="none" dirty="0">
                <a:solidFill>
                  <a:srgbClr val="000000"/>
                </a:solidFill>
              </a:rPr>
              <a:t>the</a:t>
            </a:r>
            <a:r>
              <a:rPr u="none" spc="-1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outdoor</a:t>
            </a:r>
            <a:r>
              <a:rPr u="none" spc="-12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environment</a:t>
            </a:r>
            <a:r>
              <a:rPr u="none" spc="-17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with</a:t>
            </a:r>
            <a:r>
              <a:rPr u="none" spc="10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children</a:t>
            </a:r>
            <a:r>
              <a:rPr u="none" spc="-60" dirty="0">
                <a:solidFill>
                  <a:srgbClr val="000000"/>
                </a:solidFill>
              </a:rPr>
              <a:t> </a:t>
            </a:r>
            <a:r>
              <a:rPr u="none" spc="-30" dirty="0">
                <a:solidFill>
                  <a:srgbClr val="000000"/>
                </a:solidFill>
              </a:rPr>
              <a:t>3-</a:t>
            </a:r>
            <a:r>
              <a:rPr u="none" dirty="0">
                <a:solidFill>
                  <a:srgbClr val="000000"/>
                </a:solidFill>
              </a:rPr>
              <a:t>7</a:t>
            </a:r>
            <a:r>
              <a:rPr u="none" spc="4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(2nd</a:t>
            </a:r>
            <a:r>
              <a:rPr u="none" spc="15" dirty="0">
                <a:solidFill>
                  <a:srgbClr val="000000"/>
                </a:solidFill>
              </a:rPr>
              <a:t> </a:t>
            </a:r>
            <a:r>
              <a:rPr u="none" dirty="0">
                <a:solidFill>
                  <a:srgbClr val="000000"/>
                </a:solidFill>
              </a:rPr>
              <a:t>ed.).</a:t>
            </a:r>
            <a:r>
              <a:rPr u="none" spc="55" dirty="0">
                <a:solidFill>
                  <a:srgbClr val="000000"/>
                </a:solidFill>
              </a:rPr>
              <a:t> </a:t>
            </a:r>
            <a:r>
              <a:rPr u="none" spc="-10" dirty="0">
                <a:solidFill>
                  <a:srgbClr val="000000"/>
                </a:solidFill>
              </a:rPr>
              <a:t>Routledge.</a:t>
            </a:r>
          </a:p>
        </p:txBody>
      </p:sp>
      <p:pic>
        <p:nvPicPr>
          <p:cNvPr id="4" name="object 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848225" y="5219700"/>
            <a:ext cx="4676775" cy="163829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1180</Words>
  <Application>Microsoft Macintosh PowerPoint</Application>
  <PresentationFormat>Widescreen</PresentationFormat>
  <Paragraphs>196</Paragraphs>
  <Slides>60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6" baseType="lpstr">
      <vt:lpstr>Arial</vt:lpstr>
      <vt:lpstr>Calibri</vt:lpstr>
      <vt:lpstr>Calibri Light</vt:lpstr>
      <vt:lpstr>Chalkboard SE</vt:lpstr>
      <vt:lpstr>Trebuchet MS</vt:lpstr>
      <vt:lpstr>Office Theme</vt:lpstr>
      <vt:lpstr>PowerPoint Presentation</vt:lpstr>
      <vt:lpstr>ECAD4017/C   DARLITH ARWEINIOL LEAD LECTURE</vt:lpstr>
      <vt:lpstr>ECAD4017/C Amcanion y modiwl Module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Aseiniad / Assignment</vt:lpstr>
      <vt:lpstr>Gweithgaredd / Activity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Addysgeg Dysgu ac Addysgu Learning &amp; Teaching Pedagogy</vt:lpstr>
      <vt:lpstr>Cyfnod/cam/dysgu Sylfaen</vt:lpstr>
      <vt:lpstr>Foundation phase/stage/learning</vt:lpstr>
      <vt:lpstr>Cyfeiriadau ac adnoddau ychwanegol References and additional resources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Microsoft Office User</cp:lastModifiedBy>
  <cp:revision>19</cp:revision>
  <dcterms:created xsi:type="dcterms:W3CDTF">2024-12-10T08:00:10Z</dcterms:created>
  <dcterms:modified xsi:type="dcterms:W3CDTF">2024-12-10T11:01:22Z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2023-10-02T00:00:00Z</vt:filetime>
  </property>
  <property fmtid="{D5CDD505-2E9C-101B-9397-08002B2CF9AE}" pid="3" name="LastSaved">
    <vt:filetime>2024-12-10T00:00:00Z</vt:filetime>
  </property>
</Properties>
</file>