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6" r:id="rId11"/>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DBF7D6-2E77-438B-A0A5-AFB08F9A7354}" v="165" dt="2025-11-19T12:24:55.4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abela Dobre" userId="303d20a5e376c11c" providerId="LiveId" clId="{D1B7B4A7-C0AF-4601-B36B-7A4726BF1D1C}"/>
    <pc:docChg chg="undo custSel modSld">
      <pc:chgData name="Mirabela Dobre" userId="303d20a5e376c11c" providerId="LiveId" clId="{D1B7B4A7-C0AF-4601-B36B-7A4726BF1D1C}" dt="2025-11-19T12:24:55.444" v="165" actId="20577"/>
      <pc:docMkLst>
        <pc:docMk/>
      </pc:docMkLst>
      <pc:sldChg chg="modSp mod">
        <pc:chgData name="Mirabela Dobre" userId="303d20a5e376c11c" providerId="LiveId" clId="{D1B7B4A7-C0AF-4601-B36B-7A4726BF1D1C}" dt="2025-11-19T12:23:09.254" v="163" actId="14100"/>
        <pc:sldMkLst>
          <pc:docMk/>
          <pc:sldMk cId="0" sldId="256"/>
        </pc:sldMkLst>
        <pc:spChg chg="mod">
          <ac:chgData name="Mirabela Dobre" userId="303d20a5e376c11c" providerId="LiveId" clId="{D1B7B4A7-C0AF-4601-B36B-7A4726BF1D1C}" dt="2025-11-19T12:22:52.989" v="161" actId="1076"/>
          <ac:spMkLst>
            <pc:docMk/>
            <pc:sldMk cId="0" sldId="256"/>
            <ac:spMk id="3" creationId="{00000000-0000-0000-0000-000000000000}"/>
          </ac:spMkLst>
        </pc:spChg>
        <pc:spChg chg="mod">
          <ac:chgData name="Mirabela Dobre" userId="303d20a5e376c11c" providerId="LiveId" clId="{D1B7B4A7-C0AF-4601-B36B-7A4726BF1D1C}" dt="2025-11-19T12:23:09.254" v="163" actId="14100"/>
          <ac:spMkLst>
            <pc:docMk/>
            <pc:sldMk cId="0" sldId="256"/>
            <ac:spMk id="4" creationId="{00000000-0000-0000-0000-000000000000}"/>
          </ac:spMkLst>
        </pc:spChg>
        <pc:picChg chg="mod">
          <ac:chgData name="Mirabela Dobre" userId="303d20a5e376c11c" providerId="LiveId" clId="{D1B7B4A7-C0AF-4601-B36B-7A4726BF1D1C}" dt="2025-11-19T12:22:37.698" v="160" actId="1076"/>
          <ac:picMkLst>
            <pc:docMk/>
            <pc:sldMk cId="0" sldId="256"/>
            <ac:picMk id="5" creationId="{87E77362-B7B1-4FE2-A384-CB35B542D6FC}"/>
          </ac:picMkLst>
        </pc:picChg>
      </pc:sldChg>
      <pc:sldChg chg="modSp mod">
        <pc:chgData name="Mirabela Dobre" userId="303d20a5e376c11c" providerId="LiveId" clId="{D1B7B4A7-C0AF-4601-B36B-7A4726BF1D1C}" dt="2025-11-19T12:24:55.444" v="165" actId="20577"/>
        <pc:sldMkLst>
          <pc:docMk/>
          <pc:sldMk cId="0" sldId="257"/>
        </pc:sldMkLst>
        <pc:spChg chg="mod">
          <ac:chgData name="Mirabela Dobre" userId="303d20a5e376c11c" providerId="LiveId" clId="{D1B7B4A7-C0AF-4601-B36B-7A4726BF1D1C}" dt="2025-11-19T12:24:55.444" v="165" actId="20577"/>
          <ac:spMkLst>
            <pc:docMk/>
            <pc:sldMk cId="0" sldId="257"/>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93364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The culture of the United Kingdom is focused by this presentation in the context of international business communication. A culturally diverse and economically developed nation are represented by the UK. For this reason, communication style is essential in business success. The purpose of this presentation is to examine the influence of UK cultures in international business. Intercultural communication theories are applied by this analysis including Hofstede’s Cultural Dimensions, </a:t>
            </a:r>
            <a:r>
              <a:rPr lang="en-US" sz="1200" kern="1200" err="1">
                <a:solidFill>
                  <a:schemeClr val="tx1"/>
                </a:solidFill>
                <a:effectLst/>
                <a:latin typeface="+mn-lt"/>
                <a:ea typeface="+mn-ea"/>
                <a:cs typeface="+mn-cs"/>
              </a:rPr>
              <a:t>Jandt’s</a:t>
            </a:r>
            <a:r>
              <a:rPr lang="en-US" sz="1200" kern="1200">
                <a:solidFill>
                  <a:schemeClr val="tx1"/>
                </a:solidFill>
                <a:effectLst/>
                <a:latin typeface="+mn-lt"/>
                <a:ea typeface="+mn-ea"/>
                <a:cs typeface="+mn-cs"/>
              </a:rPr>
              <a:t> perspectives and Samovar’s model of cultural communication. Four main sections are described in this presentation such as overview of intercultural communication theories, application of these theories to the UK business culture, critical evaluation of communication challenges and opportunities and practical recommendations for development and conclusion. </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Intercultural communication can be defined as the verbal and non-verbal exchange between people from different cultural backgrounds, requiring an understanding of diverse values, beliefs and communication styles to interact effectively (Baker, 2024). Six dimensions are identified by Hofstede’s Cultural Dimensions that have multiple impacts on workplace </a:t>
            </a:r>
            <a:r>
              <a:rPr lang="en-US" sz="1200" kern="1200" err="1">
                <a:solidFill>
                  <a:schemeClr val="tx1"/>
                </a:solidFill>
                <a:effectLst/>
                <a:latin typeface="+mn-lt"/>
                <a:ea typeface="+mn-ea"/>
                <a:cs typeface="+mn-cs"/>
              </a:rPr>
              <a:t>behaviour</a:t>
            </a:r>
            <a:r>
              <a:rPr lang="en-US" sz="1200" kern="1200">
                <a:solidFill>
                  <a:schemeClr val="tx1"/>
                </a:solidFill>
                <a:effectLst/>
                <a:latin typeface="+mn-lt"/>
                <a:ea typeface="+mn-ea"/>
                <a:cs typeface="+mn-cs"/>
              </a:rPr>
              <a:t>. These include power distance, individualism versus collectivism, masculinity versus femininity, uncertainty avoidance, long-term orientation and indulgence versus restraint. In the UK context, low power distance, high individualism, moderate uncertainty and short-term orientation are showed by Hofstede’s analysis. This indicates that equality, open communication and independent decision-making are valued by British employees.</a:t>
            </a:r>
          </a:p>
          <a:p>
            <a:r>
              <a:rPr lang="en-US" sz="1200" kern="1200">
                <a:solidFill>
                  <a:schemeClr val="tx1"/>
                </a:solidFill>
                <a:effectLst/>
                <a:latin typeface="+mn-lt"/>
                <a:ea typeface="+mn-ea"/>
                <a:cs typeface="+mn-cs"/>
              </a:rPr>
              <a:t>Cultural identify, perception and context shape the communication that is </a:t>
            </a:r>
            <a:r>
              <a:rPr lang="en-US" sz="1200" kern="1200" err="1">
                <a:solidFill>
                  <a:schemeClr val="tx1"/>
                </a:solidFill>
                <a:effectLst/>
                <a:latin typeface="+mn-lt"/>
                <a:ea typeface="+mn-ea"/>
                <a:cs typeface="+mn-cs"/>
              </a:rPr>
              <a:t>emphasised</a:t>
            </a:r>
            <a:r>
              <a:rPr lang="en-US" sz="1200" kern="1200">
                <a:solidFill>
                  <a:schemeClr val="tx1"/>
                </a:solidFill>
                <a:effectLst/>
                <a:latin typeface="+mn-lt"/>
                <a:ea typeface="+mn-ea"/>
                <a:cs typeface="+mn-cs"/>
              </a:rPr>
              <a:t> by </a:t>
            </a:r>
            <a:r>
              <a:rPr lang="en-US" sz="1200" kern="1200" err="1">
                <a:solidFill>
                  <a:schemeClr val="tx1"/>
                </a:solidFill>
                <a:effectLst/>
                <a:latin typeface="+mn-lt"/>
                <a:ea typeface="+mn-ea"/>
                <a:cs typeface="+mn-cs"/>
              </a:rPr>
              <a:t>Jandt</a:t>
            </a:r>
            <a:r>
              <a:rPr lang="en-US" sz="1200" kern="1200">
                <a:solidFill>
                  <a:schemeClr val="tx1"/>
                </a:solidFill>
                <a:effectLst/>
                <a:latin typeface="+mn-lt"/>
                <a:ea typeface="+mn-ea"/>
                <a:cs typeface="+mn-cs"/>
              </a:rPr>
              <a:t>. The way of influencing cultural values is focused by this model to message interpretation and non-verbal cues. Key perspectives include culture and communication, cultural filters, intercultural competence, cultural dimensions etc. This model support to understand in differences communication styles. However, Samovar’s model indicates that environmental, perceptual and socio-relational contexts affect cultural communication mostly (</a:t>
            </a:r>
            <a:r>
              <a:rPr lang="en-US" sz="1200" kern="1200" err="1">
                <a:solidFill>
                  <a:schemeClr val="tx1"/>
                </a:solidFill>
                <a:effectLst/>
                <a:latin typeface="+mn-lt"/>
                <a:ea typeface="+mn-ea"/>
                <a:cs typeface="+mn-cs"/>
              </a:rPr>
              <a:t>Sketchfab</a:t>
            </a:r>
            <a:r>
              <a:rPr lang="en-US" sz="1200" kern="1200">
                <a:solidFill>
                  <a:schemeClr val="tx1"/>
                </a:solidFill>
                <a:effectLst/>
                <a:latin typeface="+mn-lt"/>
                <a:ea typeface="+mn-ea"/>
                <a:cs typeface="+mn-cs"/>
              </a:rPr>
              <a:t>, 2023). Multinational </a:t>
            </a:r>
            <a:r>
              <a:rPr lang="en-US" sz="1200" kern="1200" err="1">
                <a:solidFill>
                  <a:schemeClr val="tx1"/>
                </a:solidFill>
                <a:effectLst/>
                <a:latin typeface="+mn-lt"/>
                <a:ea typeface="+mn-ea"/>
                <a:cs typeface="+mn-cs"/>
              </a:rPr>
              <a:t>organisation</a:t>
            </a:r>
            <a:r>
              <a:rPr lang="en-US" sz="1200" kern="1200">
                <a:solidFill>
                  <a:schemeClr val="tx1"/>
                </a:solidFill>
                <a:effectLst/>
                <a:latin typeface="+mn-lt"/>
                <a:ea typeface="+mn-ea"/>
                <a:cs typeface="+mn-cs"/>
              </a:rPr>
              <a:t> needs to understand these things to mitigate miscommunication and </a:t>
            </a:r>
            <a:r>
              <a:rPr lang="en-US" sz="1200" kern="1200" err="1">
                <a:solidFill>
                  <a:schemeClr val="tx1"/>
                </a:solidFill>
                <a:effectLst/>
                <a:latin typeface="+mn-lt"/>
                <a:ea typeface="+mn-ea"/>
                <a:cs typeface="+mn-cs"/>
              </a:rPr>
              <a:t>organisational</a:t>
            </a:r>
            <a:r>
              <a:rPr lang="en-US" sz="1200" kern="1200">
                <a:solidFill>
                  <a:schemeClr val="tx1"/>
                </a:solidFill>
                <a:effectLst/>
                <a:latin typeface="+mn-lt"/>
                <a:ea typeface="+mn-ea"/>
                <a:cs typeface="+mn-cs"/>
              </a:rPr>
              <a:t> disputes. </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Manufacturing plants was established by Toyota in the United Kingdom in the early 1990s. More than 50 nationalities are represented by the workforce to create a multicultural environment. Japanese management philosophy is integrated by the company which values kaizen approach, teamwork and respect (Imai, 2022). However, autonomy and individual accountability are preferred through British employees. Careful adaption in leadership approach and communication style is mandatory to mitigate this difference. Both formal and information communication channels are used by Toyota’s UK operations. In formal channels, structured team meeting, written reports and digital platforms are included properly. For informal communication channels, collaborative workshops or social activities are involved. A critical role is played by intercultural communication that ensures the understanding about messages across cultural boundaries. Cultural misunderstanding reduces efficiency and employee dissatisfaction according to the company’s management. Therefore, communication and cultural awareness programs should be arranged by the company for both Japanese expatriates and British managers. </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Power Distance: </a:t>
            </a:r>
            <a:r>
              <a:rPr lang="en-US" sz="1200" kern="1200">
                <a:solidFill>
                  <a:schemeClr val="tx1"/>
                </a:solidFill>
                <a:effectLst/>
                <a:latin typeface="+mn-lt"/>
                <a:ea typeface="+mn-ea"/>
                <a:cs typeface="+mn-cs"/>
              </a:rPr>
              <a:t>A hierarchical structure is followed by business communication in Japan. In contrast, a relatively flat hierarchy is maintained where open communication is expected by the employees in UK. It promotes participative-decision making and encourages feedback from employees to adapt with changing cultural situation.</a:t>
            </a:r>
          </a:p>
          <a:p>
            <a:r>
              <a:rPr lang="en-US" sz="1200" b="1" kern="1200">
                <a:solidFill>
                  <a:schemeClr val="tx1"/>
                </a:solidFill>
                <a:effectLst/>
                <a:latin typeface="+mn-lt"/>
                <a:ea typeface="+mn-ea"/>
                <a:cs typeface="+mn-cs"/>
              </a:rPr>
              <a:t>Individualism vs. Collectivism</a:t>
            </a:r>
            <a:r>
              <a:rPr lang="en-US" sz="1200" kern="1200">
                <a:solidFill>
                  <a:schemeClr val="tx1"/>
                </a:solidFill>
                <a:effectLst/>
                <a:latin typeface="+mn-lt"/>
                <a:ea typeface="+mn-ea"/>
                <a:cs typeface="+mn-cs"/>
              </a:rPr>
              <a:t>: UK cultures focuses on individualistic, while Japanese culture focuses on collectivism. These two orientations are integrated by team-based production systems that will support individual performance (Khan, 2022). For instance, collaboration is enhanced by this balance that may create difficulties because of improper management of cultural expectation. </a:t>
            </a:r>
          </a:p>
          <a:p>
            <a:r>
              <a:rPr lang="en-US" sz="1200" b="1" kern="1200">
                <a:solidFill>
                  <a:schemeClr val="tx1"/>
                </a:solidFill>
                <a:effectLst/>
                <a:latin typeface="+mn-lt"/>
                <a:ea typeface="+mn-ea"/>
                <a:cs typeface="+mn-cs"/>
              </a:rPr>
              <a:t>Uncertainty Avoidance</a:t>
            </a:r>
            <a:r>
              <a:rPr lang="en-US" sz="1200" kern="1200">
                <a:solidFill>
                  <a:schemeClr val="tx1"/>
                </a:solidFill>
                <a:effectLst/>
                <a:latin typeface="+mn-lt"/>
                <a:ea typeface="+mn-ea"/>
                <a:cs typeface="+mn-cs"/>
              </a:rPr>
              <a:t>: High uncertainty avoidance is highlighted by Japanese culture by maintaining appropriate procedures and risk management. In contrast, British culture seems to be more comfortable with ambiguity and flexible decision-making in the field of activity. These perspectives are aligned through maintaining </a:t>
            </a:r>
            <a:r>
              <a:rPr lang="en-US" sz="1200" kern="1200" err="1">
                <a:solidFill>
                  <a:schemeClr val="tx1"/>
                </a:solidFill>
                <a:effectLst/>
                <a:latin typeface="+mn-lt"/>
                <a:ea typeface="+mn-ea"/>
                <a:cs typeface="+mn-cs"/>
              </a:rPr>
              <a:t>standardised</a:t>
            </a:r>
            <a:r>
              <a:rPr lang="en-US" sz="1200" kern="1200">
                <a:solidFill>
                  <a:schemeClr val="tx1"/>
                </a:solidFill>
                <a:effectLst/>
                <a:latin typeface="+mn-lt"/>
                <a:ea typeface="+mn-ea"/>
                <a:cs typeface="+mn-cs"/>
              </a:rPr>
              <a:t> procedures </a:t>
            </a:r>
          </a:p>
          <a:p>
            <a:r>
              <a:rPr lang="en-US" sz="1200" b="1" kern="1200">
                <a:solidFill>
                  <a:schemeClr val="tx1"/>
                </a:solidFill>
                <a:effectLst/>
                <a:latin typeface="+mn-lt"/>
                <a:ea typeface="+mn-ea"/>
                <a:cs typeface="+mn-cs"/>
              </a:rPr>
              <a:t>Long-Term Orientation</a:t>
            </a:r>
            <a:r>
              <a:rPr lang="en-US" sz="1200" kern="1200">
                <a:solidFill>
                  <a:schemeClr val="tx1"/>
                </a:solidFill>
                <a:effectLst/>
                <a:latin typeface="+mn-lt"/>
                <a:ea typeface="+mn-ea"/>
                <a:cs typeface="+mn-cs"/>
              </a:rPr>
              <a:t>: Long-term commitment and gradual improvement are valued by Japanese business culture. In contrast, short-term results are focused on the market trends of UK. For instance, this difference is identified by aligning with strategic planning with UK performance metrics (Khan, 2022). </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Several challenges remain in business to operate in the UK market such as communication barriers, language and tone differences and cross-cultural management. Misunderstandings can be occurred due to language differences, indirect communication styles and contrasting approaches (Ye, 2024). For example, direct criticism may be avoided by Japanese managers to ensure harmony, while this situation may be interpreted by British employees as indecisiveness. Non-verbal communication can be another issue that is used mostly Japanese employees on context and gestures. While verbal communication must be ensured by British communication. Therefore, teamwork can be affected through silence or facial expressions in the field of activity. However, opportunities are generated through cultural diversity. Creativity and innovation are promoted by a multicultural workforce. </a:t>
            </a:r>
            <a:r>
              <a:rPr lang="en-US" sz="1200" kern="1200" err="1">
                <a:solidFill>
                  <a:schemeClr val="tx1"/>
                </a:solidFill>
                <a:effectLst/>
                <a:latin typeface="+mn-lt"/>
                <a:ea typeface="+mn-ea"/>
                <a:cs typeface="+mn-cs"/>
              </a:rPr>
              <a:t>Organisation</a:t>
            </a:r>
            <a:r>
              <a:rPr lang="en-US" sz="1200" kern="1200">
                <a:solidFill>
                  <a:schemeClr val="tx1"/>
                </a:solidFill>
                <a:effectLst/>
                <a:latin typeface="+mn-lt"/>
                <a:ea typeface="+mn-ea"/>
                <a:cs typeface="+mn-cs"/>
              </a:rPr>
              <a:t> gets benefited by evolving Japanese discipline with considering British flexibility.</a:t>
            </a:r>
          </a:p>
          <a:p>
            <a:r>
              <a:rPr lang="en-US" sz="1200" kern="1200">
                <a:solidFill>
                  <a:schemeClr val="tx1"/>
                </a:solidFill>
                <a:effectLst/>
                <a:latin typeface="+mn-lt"/>
                <a:ea typeface="+mn-ea"/>
                <a:cs typeface="+mn-cs"/>
              </a:rPr>
              <a:t>However, cultural diversity also creates opportunities. A multicultural workforce promotes creativity and innovation (Pareja de Vicente, </a:t>
            </a:r>
            <a:r>
              <a:rPr lang="en-US" sz="1200" kern="1200" err="1">
                <a:solidFill>
                  <a:schemeClr val="tx1"/>
                </a:solidFill>
                <a:effectLst/>
                <a:latin typeface="+mn-lt"/>
                <a:ea typeface="+mn-ea"/>
                <a:cs typeface="+mn-cs"/>
              </a:rPr>
              <a:t>Leiva</a:t>
            </a:r>
            <a:r>
              <a:rPr lang="en-US" sz="1200" kern="1200">
                <a:solidFill>
                  <a:schemeClr val="tx1"/>
                </a:solidFill>
                <a:effectLst/>
                <a:latin typeface="+mn-lt"/>
                <a:ea typeface="+mn-ea"/>
                <a:cs typeface="+mn-cs"/>
              </a:rPr>
              <a:t> </a:t>
            </a:r>
            <a:r>
              <a:rPr lang="en-US" sz="1200" kern="1200" err="1">
                <a:solidFill>
                  <a:schemeClr val="tx1"/>
                </a:solidFill>
                <a:effectLst/>
                <a:latin typeface="+mn-lt"/>
                <a:ea typeface="+mn-ea"/>
                <a:cs typeface="+mn-cs"/>
              </a:rPr>
              <a:t>Olivencia</a:t>
            </a:r>
            <a:r>
              <a:rPr lang="en-US" sz="1200" kern="1200">
                <a:solidFill>
                  <a:schemeClr val="tx1"/>
                </a:solidFill>
                <a:effectLst/>
                <a:latin typeface="+mn-lt"/>
                <a:ea typeface="+mn-ea"/>
                <a:cs typeface="+mn-cs"/>
              </a:rPr>
              <a:t> and </a:t>
            </a:r>
            <a:r>
              <a:rPr lang="en-US" sz="1200" kern="1200" err="1">
                <a:solidFill>
                  <a:schemeClr val="tx1"/>
                </a:solidFill>
                <a:effectLst/>
                <a:latin typeface="+mn-lt"/>
                <a:ea typeface="+mn-ea"/>
                <a:cs typeface="+mn-cs"/>
              </a:rPr>
              <a:t>Matas</a:t>
            </a:r>
            <a:r>
              <a:rPr lang="en-US" sz="1200" kern="1200">
                <a:solidFill>
                  <a:schemeClr val="tx1"/>
                </a:solidFill>
                <a:effectLst/>
                <a:latin typeface="+mn-lt"/>
                <a:ea typeface="+mn-ea"/>
                <a:cs typeface="+mn-cs"/>
              </a:rPr>
              <a:t> </a:t>
            </a:r>
            <a:r>
              <a:rPr lang="en-US" sz="1200" kern="1200" err="1">
                <a:solidFill>
                  <a:schemeClr val="tx1"/>
                </a:solidFill>
                <a:effectLst/>
                <a:latin typeface="+mn-lt"/>
                <a:ea typeface="+mn-ea"/>
                <a:cs typeface="+mn-cs"/>
              </a:rPr>
              <a:t>Terrón</a:t>
            </a:r>
            <a:r>
              <a:rPr lang="en-US" sz="1200" kern="1200">
                <a:solidFill>
                  <a:schemeClr val="tx1"/>
                </a:solidFill>
                <a:effectLst/>
                <a:latin typeface="+mn-lt"/>
                <a:ea typeface="+mn-ea"/>
                <a:cs typeface="+mn-cs"/>
              </a:rPr>
              <a:t>, 2019). Business benefits from combining Japanese discipline with British flexibility, creating a dynamic corporate culture.</a:t>
            </a:r>
          </a:p>
          <a:p>
            <a:br>
              <a:rPr lang="en-US" sz="1200" kern="1200">
                <a:solidFill>
                  <a:schemeClr val="tx1"/>
                </a:solidFill>
                <a:effectLst/>
                <a:latin typeface="+mn-lt"/>
                <a:ea typeface="+mn-ea"/>
                <a:cs typeface="+mn-cs"/>
              </a:rPr>
            </a:br>
            <a:r>
              <a:rPr lang="en-US" sz="1200" kern="1200">
                <a:solidFill>
                  <a:schemeClr val="tx1"/>
                </a:solidFill>
                <a:effectLst/>
                <a:latin typeface="+mn-lt"/>
                <a:ea typeface="+mn-ea"/>
                <a:cs typeface="+mn-cs"/>
              </a:rPr>
              <a:t> </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Several recommendations support to make strong intercultural communication within the business which are described here. </a:t>
            </a:r>
          </a:p>
          <a:p>
            <a:pPr lvl="0"/>
            <a:r>
              <a:rPr lang="en-US" sz="1200" b="1" kern="1200">
                <a:solidFill>
                  <a:schemeClr val="tx1"/>
                </a:solidFill>
                <a:effectLst/>
                <a:latin typeface="+mn-lt"/>
                <a:ea typeface="+mn-ea"/>
                <a:cs typeface="+mn-cs"/>
              </a:rPr>
              <a:t>Comprehensive Intercultural Training:</a:t>
            </a:r>
            <a:r>
              <a:rPr lang="en-US" sz="1200" kern="1200">
                <a:solidFill>
                  <a:schemeClr val="tx1"/>
                </a:solidFill>
                <a:effectLst/>
                <a:latin typeface="+mn-lt"/>
                <a:ea typeface="+mn-ea"/>
                <a:cs typeface="+mn-cs"/>
              </a:rPr>
              <a:t> The company should arrange intercultural training programs and workshops to increase cross-cultural communication, non-verbal cues and dispute settlements. </a:t>
            </a:r>
          </a:p>
          <a:p>
            <a:pPr lvl="0"/>
            <a:r>
              <a:rPr lang="en-US" sz="1200" b="1" kern="1200">
                <a:solidFill>
                  <a:schemeClr val="tx1"/>
                </a:solidFill>
                <a:effectLst/>
                <a:latin typeface="+mn-lt"/>
                <a:ea typeface="+mn-ea"/>
                <a:cs typeface="+mn-cs"/>
              </a:rPr>
              <a:t>Unified Communication Framework:</a:t>
            </a:r>
            <a:r>
              <a:rPr lang="en-US" sz="1200" kern="1200">
                <a:solidFill>
                  <a:schemeClr val="tx1"/>
                </a:solidFill>
                <a:effectLst/>
                <a:latin typeface="+mn-lt"/>
                <a:ea typeface="+mn-ea"/>
                <a:cs typeface="+mn-cs"/>
              </a:rPr>
              <a:t> </a:t>
            </a:r>
            <a:r>
              <a:rPr lang="en-US" sz="1200" kern="1200" err="1">
                <a:solidFill>
                  <a:schemeClr val="tx1"/>
                </a:solidFill>
                <a:effectLst/>
                <a:latin typeface="+mn-lt"/>
                <a:ea typeface="+mn-ea"/>
                <a:cs typeface="+mn-cs"/>
              </a:rPr>
              <a:t>Organisation</a:t>
            </a:r>
            <a:r>
              <a:rPr lang="en-US" sz="1200" kern="1200">
                <a:solidFill>
                  <a:schemeClr val="tx1"/>
                </a:solidFill>
                <a:effectLst/>
                <a:latin typeface="+mn-lt"/>
                <a:ea typeface="+mn-ea"/>
                <a:cs typeface="+mn-cs"/>
              </a:rPr>
              <a:t> can develop shared communication protocols to ensure both Japanese and British styles. </a:t>
            </a:r>
          </a:p>
          <a:p>
            <a:pPr lvl="0"/>
            <a:r>
              <a:rPr lang="en-US" sz="1200" b="1" kern="1200">
                <a:solidFill>
                  <a:schemeClr val="tx1"/>
                </a:solidFill>
                <a:effectLst/>
                <a:latin typeface="+mn-lt"/>
                <a:ea typeface="+mn-ea"/>
                <a:cs typeface="+mn-cs"/>
              </a:rPr>
              <a:t>Leadership Adaptation:</a:t>
            </a:r>
            <a:r>
              <a:rPr lang="en-US" sz="1200" kern="1200">
                <a:solidFill>
                  <a:schemeClr val="tx1"/>
                </a:solidFill>
                <a:effectLst/>
                <a:latin typeface="+mn-lt"/>
                <a:ea typeface="+mn-ea"/>
                <a:cs typeface="+mn-cs"/>
              </a:rPr>
              <a:t> Adaptive leadership should be practiced by the managers (D’Souza, 2024). </a:t>
            </a:r>
          </a:p>
          <a:p>
            <a:pPr lvl="0"/>
            <a:r>
              <a:rPr lang="en-US" sz="1200" b="1" kern="1200">
                <a:solidFill>
                  <a:schemeClr val="tx1"/>
                </a:solidFill>
                <a:effectLst/>
                <a:latin typeface="+mn-lt"/>
                <a:ea typeface="+mn-ea"/>
                <a:cs typeface="+mn-cs"/>
              </a:rPr>
              <a:t>Technology Integration:</a:t>
            </a:r>
            <a:r>
              <a:rPr lang="en-US" sz="1200" kern="1200">
                <a:solidFill>
                  <a:schemeClr val="tx1"/>
                </a:solidFill>
                <a:effectLst/>
                <a:latin typeface="+mn-lt"/>
                <a:ea typeface="+mn-ea"/>
                <a:cs typeface="+mn-cs"/>
              </a:rPr>
              <a:t> Digital collaboration tools should be used by the company to facilitate information sharing and mitigate cultural barriers. </a:t>
            </a:r>
          </a:p>
          <a:p>
            <a:r>
              <a:rPr lang="en-US" sz="1200" kern="1200">
                <a:solidFill>
                  <a:schemeClr val="tx1"/>
                </a:solidFill>
                <a:effectLst/>
                <a:latin typeface="+mn-lt"/>
                <a:ea typeface="+mn-ea"/>
                <a:cs typeface="+mn-cs"/>
              </a:rPr>
              <a:t> </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In conclusion, a strong example of effective intercultural communication is provided by the business in the United Kingdom. Workplace interaction can be affected by the differences in hierarch, communication style and uncertainty. The company can integrate both collectivism and individualism by applying Hofstede’s, </a:t>
            </a:r>
            <a:r>
              <a:rPr lang="en-US" sz="1200" kern="1200" err="1">
                <a:solidFill>
                  <a:schemeClr val="tx1"/>
                </a:solidFill>
                <a:effectLst/>
                <a:latin typeface="+mn-lt"/>
                <a:ea typeface="+mn-ea"/>
                <a:cs typeface="+mn-cs"/>
              </a:rPr>
              <a:t>Jandt</a:t>
            </a:r>
            <a:r>
              <a:rPr lang="en-US" sz="1200" kern="1200">
                <a:solidFill>
                  <a:schemeClr val="tx1"/>
                </a:solidFill>
                <a:effectLst/>
                <a:latin typeface="+mn-lt"/>
                <a:ea typeface="+mn-ea"/>
                <a:cs typeface="+mn-cs"/>
              </a:rPr>
              <a:t> and Samovar’s theories to ensure balanced communication culture in the field of activity. Therefore, training and leadership improvement are necessary to ensure sustainability.</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851564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809742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3" name="Text 0"/>
          <p:cNvSpPr/>
          <p:nvPr/>
        </p:nvSpPr>
        <p:spPr>
          <a:xfrm>
            <a:off x="6314818" y="1596788"/>
            <a:ext cx="8293063" cy="1641393"/>
          </a:xfrm>
          <a:prstGeom prst="rect">
            <a:avLst/>
          </a:prstGeom>
          <a:noFill/>
          <a:ln/>
        </p:spPr>
        <p:txBody>
          <a:bodyPr wrap="square" lIns="0" tIns="0" rIns="0" bIns="0" rtlCol="0" anchor="t"/>
          <a:lstStyle/>
          <a:p>
            <a:pPr>
              <a:lnSpc>
                <a:spcPts val="5550"/>
              </a:lnSpc>
            </a:pPr>
            <a:r>
              <a:rPr lang="en-US" sz="3600" b="1">
                <a:latin typeface="Times New Roman" panose="02020603050405020304" pitchFamily="18" charset="0"/>
                <a:cs typeface="Times New Roman" panose="02020603050405020304" pitchFamily="18" charset="0"/>
              </a:rPr>
              <a:t>Understanding UK Culture for Effective International Business Communication</a:t>
            </a:r>
          </a:p>
        </p:txBody>
      </p:sp>
      <p:sp>
        <p:nvSpPr>
          <p:cNvPr id="4" name="Text 1"/>
          <p:cNvSpPr/>
          <p:nvPr/>
        </p:nvSpPr>
        <p:spPr>
          <a:xfrm>
            <a:off x="6357880" y="3238182"/>
            <a:ext cx="7758581" cy="3146236"/>
          </a:xfrm>
          <a:prstGeom prst="rect">
            <a:avLst/>
          </a:prstGeom>
          <a:noFill/>
          <a:ln/>
        </p:spPr>
        <p:txBody>
          <a:bodyPr wrap="square" lIns="0" tIns="0" rIns="0" bIns="0" rtlCol="0" anchor="t"/>
          <a:lstStyle/>
          <a:p>
            <a:pPr marL="0" indent="0" algn="l">
              <a:lnSpc>
                <a:spcPct val="150000"/>
              </a:lnSpc>
              <a:buNone/>
            </a:pPr>
            <a:r>
              <a:rPr lang="en-US" sz="2800">
                <a:solidFill>
                  <a:srgbClr val="2A2742"/>
                </a:solidFill>
                <a:latin typeface="Times New Roman" panose="02020603050405020304" pitchFamily="18" charset="0"/>
                <a:ea typeface="Arimo" pitchFamily="34" charset="-122"/>
                <a:cs typeface="Times New Roman" panose="02020603050405020304" pitchFamily="18" charset="0"/>
              </a:rPr>
              <a:t>Student Name: Mirabela Laura Dobre </a:t>
            </a:r>
          </a:p>
          <a:p>
            <a:pPr marL="0" indent="0" algn="l">
              <a:lnSpc>
                <a:spcPct val="150000"/>
              </a:lnSpc>
              <a:buNone/>
            </a:pPr>
            <a:r>
              <a:rPr lang="en-US" sz="2800">
                <a:solidFill>
                  <a:srgbClr val="2A2742"/>
                </a:solidFill>
                <a:latin typeface="Times New Roman" panose="02020603050405020304" pitchFamily="18" charset="0"/>
                <a:ea typeface="Arimo" pitchFamily="34" charset="-122"/>
                <a:cs typeface="Times New Roman" panose="02020603050405020304" pitchFamily="18" charset="0"/>
              </a:rPr>
              <a:t>Student ID: 2315966</a:t>
            </a:r>
          </a:p>
          <a:p>
            <a:pPr marL="0" indent="0" algn="l">
              <a:lnSpc>
                <a:spcPct val="150000"/>
              </a:lnSpc>
              <a:buNone/>
            </a:pPr>
            <a:r>
              <a:rPr lang="en-US" sz="2800">
                <a:solidFill>
                  <a:srgbClr val="2A2742"/>
                </a:solidFill>
                <a:latin typeface="Times New Roman" panose="02020603050405020304" pitchFamily="18" charset="0"/>
                <a:ea typeface="Arimo" pitchFamily="34" charset="-122"/>
                <a:cs typeface="Times New Roman" panose="02020603050405020304" pitchFamily="18" charset="0"/>
              </a:rPr>
              <a:t>Module: International Business Communications</a:t>
            </a:r>
          </a:p>
          <a:p>
            <a:pPr marL="0" indent="0" algn="l">
              <a:lnSpc>
                <a:spcPct val="150000"/>
              </a:lnSpc>
              <a:buNone/>
            </a:pPr>
            <a:r>
              <a:rPr lang="en-US" sz="2800">
                <a:latin typeface="Times New Roman" panose="02020603050405020304" pitchFamily="18" charset="0"/>
                <a:cs typeface="Times New Roman" panose="02020603050405020304" pitchFamily="18" charset="0"/>
              </a:rPr>
              <a:t>Module code: LCBB6023</a:t>
            </a:r>
          </a:p>
          <a:p>
            <a:pPr marL="0" indent="0" algn="l">
              <a:lnSpc>
                <a:spcPct val="150000"/>
              </a:lnSpc>
              <a:buNone/>
            </a:pPr>
            <a:r>
              <a:rPr lang="en-US" sz="2800">
                <a:latin typeface="Times New Roman" panose="02020603050405020304" pitchFamily="18" charset="0"/>
                <a:cs typeface="Times New Roman" panose="02020603050405020304" pitchFamily="18" charset="0"/>
              </a:rPr>
              <a:t>Lecturer: Mr. Afzal Munna</a:t>
            </a:r>
          </a:p>
          <a:p>
            <a:pPr marL="0" indent="0" algn="l">
              <a:lnSpc>
                <a:spcPct val="150000"/>
              </a:lnSpc>
              <a:buNone/>
            </a:pPr>
            <a:endParaRPr lang="en-US" sz="280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7E77362-B7B1-4FE2-A384-CB35B542D6FC}"/>
              </a:ext>
            </a:extLst>
          </p:cNvPr>
          <p:cNvPicPr>
            <a:picLocks noChangeAspect="1"/>
          </p:cNvPicPr>
          <p:nvPr/>
        </p:nvPicPr>
        <p:blipFill>
          <a:blip r:embed="rId3"/>
          <a:stretch>
            <a:fillRect/>
          </a:stretch>
        </p:blipFill>
        <p:spPr>
          <a:xfrm>
            <a:off x="513939" y="1845183"/>
            <a:ext cx="5564091" cy="453923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21638" y="1052423"/>
            <a:ext cx="10824448" cy="1328467"/>
          </a:xfrm>
          <a:prstGeom prst="rect">
            <a:avLst/>
          </a:prstGeom>
          <a:noFill/>
          <a:ln/>
        </p:spPr>
        <p:txBody>
          <a:bodyPr wrap="none" lIns="0" tIns="0" rIns="0" bIns="0" rtlCol="0" anchor="t"/>
          <a:lstStyle/>
          <a:p>
            <a:pPr marL="0" indent="0" algn="l">
              <a:lnSpc>
                <a:spcPts val="5050"/>
              </a:lnSpc>
              <a:buNone/>
            </a:pPr>
            <a:r>
              <a:rPr lang="en-US" sz="4050" b="1">
                <a:solidFill>
                  <a:srgbClr val="231971"/>
                </a:solidFill>
                <a:latin typeface="Times New Roman" panose="02020603050405020304" pitchFamily="18" charset="0"/>
                <a:ea typeface="Outfit Extra Bold" pitchFamily="34" charset="-122"/>
                <a:cs typeface="Times New Roman" panose="02020603050405020304" pitchFamily="18" charset="0"/>
              </a:rPr>
              <a:t>Introduction</a:t>
            </a:r>
            <a:endParaRPr lang="en-US" sz="4050">
              <a:latin typeface="Times New Roman" panose="02020603050405020304" pitchFamily="18" charset="0"/>
              <a:cs typeface="Times New Roman" panose="02020603050405020304" pitchFamily="18" charset="0"/>
            </a:endParaRPr>
          </a:p>
        </p:txBody>
      </p:sp>
      <p:sp>
        <p:nvSpPr>
          <p:cNvPr id="3" name="Text 1"/>
          <p:cNvSpPr/>
          <p:nvPr/>
        </p:nvSpPr>
        <p:spPr>
          <a:xfrm>
            <a:off x="721638" y="2580640"/>
            <a:ext cx="6593562" cy="3190240"/>
          </a:xfrm>
          <a:prstGeom prst="rect">
            <a:avLst/>
          </a:prstGeom>
          <a:noFill/>
          <a:ln/>
        </p:spPr>
        <p:txBody>
          <a:bodyPr wrap="square" lIns="0" tIns="0" rIns="0" bIns="0" rtlCol="0" anchor="t"/>
          <a:lstStyle/>
          <a:p>
            <a:pPr algn="just">
              <a:lnSpc>
                <a:spcPct val="150000"/>
              </a:lnSpc>
            </a:pPr>
            <a:r>
              <a:rPr lang="en-US" sz="2000">
                <a:latin typeface="Times New Roman" panose="02020603050405020304" pitchFamily="18" charset="0"/>
                <a:cs typeface="Times New Roman" panose="02020603050405020304" pitchFamily="18" charset="0"/>
              </a:rPr>
              <a:t>The culture of the United Kingdom is focused by this presentation in the context of international business communication. A culturally diverse and economically developed nation are represented by the UK. For this reason, communication style is essential in business success. </a:t>
            </a:r>
          </a:p>
        </p:txBody>
      </p:sp>
      <p:pic>
        <p:nvPicPr>
          <p:cNvPr id="5" name="Image 0" descr="preencoded.png"/>
          <p:cNvPicPr>
            <a:picLocks noChangeAspect="1"/>
          </p:cNvPicPr>
          <p:nvPr/>
        </p:nvPicPr>
        <p:blipFill>
          <a:blip r:embed="rId3"/>
          <a:stretch>
            <a:fillRect/>
          </a:stretch>
        </p:blipFill>
        <p:spPr>
          <a:xfrm>
            <a:off x="8077200" y="1811867"/>
            <a:ext cx="5621867" cy="469053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93790" y="778907"/>
            <a:ext cx="10358438" cy="602456"/>
          </a:xfrm>
          <a:prstGeom prst="rect">
            <a:avLst/>
          </a:prstGeom>
          <a:noFill/>
          <a:ln/>
        </p:spPr>
        <p:txBody>
          <a:bodyPr wrap="none" lIns="0" tIns="0" rIns="0" bIns="0" rtlCol="0" anchor="t"/>
          <a:lstStyle/>
          <a:p>
            <a:pPr marL="0" indent="0" algn="l">
              <a:lnSpc>
                <a:spcPts val="4700"/>
              </a:lnSpc>
              <a:buNone/>
            </a:pPr>
            <a:r>
              <a:rPr lang="en-US" sz="3750" b="1">
                <a:solidFill>
                  <a:srgbClr val="231971"/>
                </a:solidFill>
                <a:latin typeface="Times New Roman" panose="02020603050405020304" pitchFamily="18" charset="0"/>
                <a:ea typeface="Outfit Extra Bold" pitchFamily="34" charset="-122"/>
                <a:cs typeface="Times New Roman" panose="02020603050405020304" pitchFamily="18" charset="0"/>
              </a:rPr>
              <a:t>Intercultural Communication Theories Applied</a:t>
            </a:r>
            <a:endParaRPr lang="en-US" sz="3750">
              <a:latin typeface="Times New Roman" panose="02020603050405020304" pitchFamily="18" charset="0"/>
              <a:cs typeface="Times New Roman" panose="02020603050405020304" pitchFamily="18" charset="0"/>
            </a:endParaRPr>
          </a:p>
        </p:txBody>
      </p:sp>
      <p:sp>
        <p:nvSpPr>
          <p:cNvPr id="3" name="Shape 1"/>
          <p:cNvSpPr/>
          <p:nvPr/>
        </p:nvSpPr>
        <p:spPr>
          <a:xfrm>
            <a:off x="793790" y="2056090"/>
            <a:ext cx="6424970" cy="2347913"/>
          </a:xfrm>
          <a:prstGeom prst="roundRect">
            <a:avLst>
              <a:gd name="adj" fmla="val 4673"/>
            </a:avLst>
          </a:prstGeom>
          <a:solidFill>
            <a:srgbClr val="FAFAFA">
              <a:alpha val="95000"/>
            </a:srgbClr>
          </a:solidFill>
          <a:ln/>
        </p:spPr>
        <p:txBody>
          <a:bodyPr/>
          <a:lstStyle/>
          <a:p>
            <a:endParaRPr lang="en-GB"/>
          </a:p>
        </p:txBody>
      </p:sp>
      <p:sp>
        <p:nvSpPr>
          <p:cNvPr id="4" name="Shape 2"/>
          <p:cNvSpPr/>
          <p:nvPr/>
        </p:nvSpPr>
        <p:spPr>
          <a:xfrm>
            <a:off x="793790" y="2033230"/>
            <a:ext cx="6424970" cy="91440"/>
          </a:xfrm>
          <a:prstGeom prst="roundRect">
            <a:avLst>
              <a:gd name="adj" fmla="val 88558"/>
            </a:avLst>
          </a:prstGeom>
          <a:solidFill>
            <a:srgbClr val="5E4CE6"/>
          </a:solidFill>
          <a:ln/>
        </p:spPr>
        <p:txBody>
          <a:bodyPr/>
          <a:lstStyle/>
          <a:p>
            <a:endParaRPr lang="en-GB"/>
          </a:p>
        </p:txBody>
      </p:sp>
      <p:sp>
        <p:nvSpPr>
          <p:cNvPr id="5" name="Shape 3"/>
          <p:cNvSpPr/>
          <p:nvPr/>
        </p:nvSpPr>
        <p:spPr>
          <a:xfrm>
            <a:off x="3717012" y="1766888"/>
            <a:ext cx="578406" cy="578406"/>
          </a:xfrm>
          <a:prstGeom prst="roundRect">
            <a:avLst>
              <a:gd name="adj" fmla="val 158090"/>
            </a:avLst>
          </a:prstGeom>
          <a:solidFill>
            <a:srgbClr val="5E4CE6"/>
          </a:solidFill>
          <a:ln/>
        </p:spPr>
        <p:txBody>
          <a:bodyPr/>
          <a:lstStyle/>
          <a:p>
            <a:endParaRPr lang="en-GB"/>
          </a:p>
        </p:txBody>
      </p:sp>
      <p:pic>
        <p:nvPicPr>
          <p:cNvPr id="6"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90486" y="1940362"/>
            <a:ext cx="231338" cy="231338"/>
          </a:xfrm>
          <a:prstGeom prst="rect">
            <a:avLst/>
          </a:prstGeom>
        </p:spPr>
      </p:pic>
      <p:sp>
        <p:nvSpPr>
          <p:cNvPr id="7" name="Text 4"/>
          <p:cNvSpPr/>
          <p:nvPr/>
        </p:nvSpPr>
        <p:spPr>
          <a:xfrm>
            <a:off x="1009412" y="2538055"/>
            <a:ext cx="3229332" cy="301228"/>
          </a:xfrm>
          <a:prstGeom prst="rect">
            <a:avLst/>
          </a:prstGeom>
          <a:noFill/>
          <a:ln/>
        </p:spPr>
        <p:txBody>
          <a:bodyPr wrap="none" lIns="0" tIns="0" rIns="0" bIns="0" rtlCol="0" anchor="t"/>
          <a:lstStyle/>
          <a:p>
            <a:pPr marL="0" indent="0" algn="l">
              <a:lnSpc>
                <a:spcPts val="2350"/>
              </a:lnSpc>
              <a:buNone/>
            </a:pPr>
            <a:r>
              <a:rPr lang="en-US" sz="2400" b="1">
                <a:solidFill>
                  <a:srgbClr val="2A2742"/>
                </a:solidFill>
                <a:latin typeface="Times New Roman" panose="02020603050405020304" pitchFamily="18" charset="0"/>
                <a:ea typeface="Outfit Extra Bold" pitchFamily="34" charset="-122"/>
                <a:cs typeface="Times New Roman" panose="02020603050405020304" pitchFamily="18" charset="0"/>
              </a:rPr>
              <a:t>Intercultural Communication</a:t>
            </a:r>
            <a:endParaRPr lang="en-US" sz="2400">
              <a:latin typeface="Times New Roman" panose="02020603050405020304" pitchFamily="18" charset="0"/>
              <a:cs typeface="Times New Roman" panose="02020603050405020304" pitchFamily="18" charset="0"/>
            </a:endParaRPr>
          </a:p>
        </p:txBody>
      </p:sp>
      <p:sp>
        <p:nvSpPr>
          <p:cNvPr id="8" name="Text 5"/>
          <p:cNvSpPr/>
          <p:nvPr/>
        </p:nvSpPr>
        <p:spPr>
          <a:xfrm>
            <a:off x="1009412" y="2954893"/>
            <a:ext cx="5993725" cy="925116"/>
          </a:xfrm>
          <a:prstGeom prst="rect">
            <a:avLst/>
          </a:prstGeom>
          <a:noFill/>
          <a:ln/>
        </p:spPr>
        <p:txBody>
          <a:bodyPr wrap="square" lIns="0" tIns="0" rIns="0" bIns="0" rtlCol="0" anchor="t"/>
          <a:lstStyle/>
          <a:p>
            <a:pPr marL="0" indent="0" algn="just">
              <a:lnSpc>
                <a:spcPct val="150000"/>
              </a:lnSpc>
              <a:buNone/>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Verbal and non-verbal exchange between people from different cultural backgrounds, requiring an understanding of diverse values and communication styles (Baker, 2024).</a:t>
            </a:r>
            <a:endParaRPr lang="en-US" sz="2000">
              <a:latin typeface="Times New Roman" panose="02020603050405020304" pitchFamily="18" charset="0"/>
              <a:cs typeface="Times New Roman" panose="02020603050405020304" pitchFamily="18" charset="0"/>
            </a:endParaRPr>
          </a:p>
        </p:txBody>
      </p:sp>
      <p:sp>
        <p:nvSpPr>
          <p:cNvPr id="9" name="Shape 6"/>
          <p:cNvSpPr/>
          <p:nvPr/>
        </p:nvSpPr>
        <p:spPr>
          <a:xfrm>
            <a:off x="7411522" y="2056090"/>
            <a:ext cx="6425089" cy="2347913"/>
          </a:xfrm>
          <a:prstGeom prst="roundRect">
            <a:avLst>
              <a:gd name="adj" fmla="val 4673"/>
            </a:avLst>
          </a:prstGeom>
          <a:solidFill>
            <a:srgbClr val="FAFAFA">
              <a:alpha val="95000"/>
            </a:srgbClr>
          </a:solidFill>
          <a:ln/>
        </p:spPr>
        <p:txBody>
          <a:bodyPr/>
          <a:lstStyle/>
          <a:p>
            <a:endParaRPr lang="en-GB"/>
          </a:p>
        </p:txBody>
      </p:sp>
      <p:sp>
        <p:nvSpPr>
          <p:cNvPr id="10" name="Shape 7"/>
          <p:cNvSpPr/>
          <p:nvPr/>
        </p:nvSpPr>
        <p:spPr>
          <a:xfrm>
            <a:off x="7411522" y="2033230"/>
            <a:ext cx="6425089" cy="91440"/>
          </a:xfrm>
          <a:prstGeom prst="roundRect">
            <a:avLst>
              <a:gd name="adj" fmla="val 88558"/>
            </a:avLst>
          </a:prstGeom>
          <a:solidFill>
            <a:srgbClr val="5E4CE6"/>
          </a:solidFill>
          <a:ln/>
        </p:spPr>
        <p:txBody>
          <a:bodyPr/>
          <a:lstStyle/>
          <a:p>
            <a:endParaRPr lang="en-GB"/>
          </a:p>
        </p:txBody>
      </p:sp>
      <p:sp>
        <p:nvSpPr>
          <p:cNvPr id="11" name="Shape 8"/>
          <p:cNvSpPr/>
          <p:nvPr/>
        </p:nvSpPr>
        <p:spPr>
          <a:xfrm>
            <a:off x="10334863" y="1766888"/>
            <a:ext cx="578406" cy="578406"/>
          </a:xfrm>
          <a:prstGeom prst="roundRect">
            <a:avLst>
              <a:gd name="adj" fmla="val 158090"/>
            </a:avLst>
          </a:prstGeom>
          <a:solidFill>
            <a:srgbClr val="5E4CE6"/>
          </a:solidFill>
          <a:ln/>
        </p:spPr>
        <p:txBody>
          <a:bodyPr/>
          <a:lstStyle/>
          <a:p>
            <a:endParaRPr lang="en-GB"/>
          </a:p>
        </p:txBody>
      </p:sp>
      <p:pic>
        <p:nvPicPr>
          <p:cNvPr id="12"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508337" y="1940362"/>
            <a:ext cx="231338" cy="231338"/>
          </a:xfrm>
          <a:prstGeom prst="rect">
            <a:avLst/>
          </a:prstGeom>
        </p:spPr>
      </p:pic>
      <p:sp>
        <p:nvSpPr>
          <p:cNvPr id="13" name="Text 9"/>
          <p:cNvSpPr/>
          <p:nvPr/>
        </p:nvSpPr>
        <p:spPr>
          <a:xfrm>
            <a:off x="7627144" y="2538055"/>
            <a:ext cx="3510915" cy="301228"/>
          </a:xfrm>
          <a:prstGeom prst="rect">
            <a:avLst/>
          </a:prstGeom>
          <a:noFill/>
          <a:ln/>
        </p:spPr>
        <p:txBody>
          <a:bodyPr wrap="none" lIns="0" tIns="0" rIns="0" bIns="0" rtlCol="0" anchor="t"/>
          <a:lstStyle/>
          <a:p>
            <a:pPr marL="0" indent="0" algn="l">
              <a:lnSpc>
                <a:spcPts val="2350"/>
              </a:lnSpc>
              <a:buNone/>
            </a:pPr>
            <a:r>
              <a:rPr lang="en-US" sz="2400" b="1">
                <a:solidFill>
                  <a:srgbClr val="2A2742"/>
                </a:solidFill>
                <a:latin typeface="Times New Roman" panose="02020603050405020304" pitchFamily="18" charset="0"/>
                <a:ea typeface="Outfit Extra Bold" pitchFamily="34" charset="-122"/>
                <a:cs typeface="Times New Roman" panose="02020603050405020304" pitchFamily="18" charset="0"/>
              </a:rPr>
              <a:t>Hofstede’s Cultural Dimensions</a:t>
            </a:r>
            <a:endParaRPr lang="en-US" sz="2400">
              <a:latin typeface="Times New Roman" panose="02020603050405020304" pitchFamily="18" charset="0"/>
              <a:cs typeface="Times New Roman" panose="02020603050405020304" pitchFamily="18" charset="0"/>
            </a:endParaRPr>
          </a:p>
        </p:txBody>
      </p:sp>
      <p:sp>
        <p:nvSpPr>
          <p:cNvPr id="14" name="Text 10"/>
          <p:cNvSpPr/>
          <p:nvPr/>
        </p:nvSpPr>
        <p:spPr>
          <a:xfrm>
            <a:off x="7627144" y="2954893"/>
            <a:ext cx="5993844" cy="1233487"/>
          </a:xfrm>
          <a:prstGeom prst="rect">
            <a:avLst/>
          </a:prstGeom>
          <a:noFill/>
          <a:ln/>
        </p:spPr>
        <p:txBody>
          <a:bodyPr wrap="square" lIns="0" tIns="0" rIns="0" bIns="0" rtlCol="0" anchor="t"/>
          <a:lstStyle/>
          <a:p>
            <a:pPr marL="0" indent="0" algn="just">
              <a:lnSpc>
                <a:spcPct val="150000"/>
              </a:lnSpc>
              <a:buNone/>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Identifies six dimensions impacting workplace behaviour: power distance, individualism, masculinity, uncertainty avoidance, long-term orientation, and indulgence.</a:t>
            </a:r>
            <a:endParaRPr lang="en-US" sz="2000">
              <a:latin typeface="Times New Roman" panose="02020603050405020304" pitchFamily="18" charset="0"/>
              <a:cs typeface="Times New Roman" panose="02020603050405020304" pitchFamily="18" charset="0"/>
            </a:endParaRPr>
          </a:p>
        </p:txBody>
      </p:sp>
      <p:sp>
        <p:nvSpPr>
          <p:cNvPr id="15" name="Shape 11"/>
          <p:cNvSpPr/>
          <p:nvPr/>
        </p:nvSpPr>
        <p:spPr>
          <a:xfrm>
            <a:off x="793790" y="4885968"/>
            <a:ext cx="6424970" cy="2256353"/>
          </a:xfrm>
          <a:prstGeom prst="roundRect">
            <a:avLst>
              <a:gd name="adj" fmla="val 5380"/>
            </a:avLst>
          </a:prstGeom>
          <a:solidFill>
            <a:srgbClr val="FAFAFA">
              <a:alpha val="95000"/>
            </a:srgbClr>
          </a:solidFill>
          <a:ln/>
        </p:spPr>
        <p:txBody>
          <a:bodyPr/>
          <a:lstStyle/>
          <a:p>
            <a:endParaRPr lang="en-GB"/>
          </a:p>
        </p:txBody>
      </p:sp>
      <p:sp>
        <p:nvSpPr>
          <p:cNvPr id="16" name="Shape 12"/>
          <p:cNvSpPr/>
          <p:nvPr/>
        </p:nvSpPr>
        <p:spPr>
          <a:xfrm>
            <a:off x="793790" y="4863108"/>
            <a:ext cx="6424970" cy="91440"/>
          </a:xfrm>
          <a:prstGeom prst="roundRect">
            <a:avLst>
              <a:gd name="adj" fmla="val 88558"/>
            </a:avLst>
          </a:prstGeom>
          <a:solidFill>
            <a:srgbClr val="5E4CE6"/>
          </a:solidFill>
          <a:ln/>
        </p:spPr>
        <p:txBody>
          <a:bodyPr/>
          <a:lstStyle/>
          <a:p>
            <a:endParaRPr lang="en-GB"/>
          </a:p>
        </p:txBody>
      </p:sp>
      <p:sp>
        <p:nvSpPr>
          <p:cNvPr id="17" name="Shape 13"/>
          <p:cNvSpPr/>
          <p:nvPr/>
        </p:nvSpPr>
        <p:spPr>
          <a:xfrm>
            <a:off x="3717012" y="4596765"/>
            <a:ext cx="578406" cy="578406"/>
          </a:xfrm>
          <a:prstGeom prst="roundRect">
            <a:avLst>
              <a:gd name="adj" fmla="val 158090"/>
            </a:avLst>
          </a:prstGeom>
          <a:solidFill>
            <a:srgbClr val="5E4CE6"/>
          </a:solidFill>
          <a:ln/>
        </p:spPr>
        <p:txBody>
          <a:bodyPr/>
          <a:lstStyle/>
          <a:p>
            <a:endParaRPr lang="en-GB"/>
          </a:p>
        </p:txBody>
      </p:sp>
      <p:pic>
        <p:nvPicPr>
          <p:cNvPr id="18"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890486" y="4770239"/>
            <a:ext cx="231338" cy="231338"/>
          </a:xfrm>
          <a:prstGeom prst="rect">
            <a:avLst/>
          </a:prstGeom>
        </p:spPr>
      </p:pic>
      <p:sp>
        <p:nvSpPr>
          <p:cNvPr id="19" name="Text 14"/>
          <p:cNvSpPr/>
          <p:nvPr/>
        </p:nvSpPr>
        <p:spPr>
          <a:xfrm>
            <a:off x="1009412" y="5367933"/>
            <a:ext cx="2409944" cy="301228"/>
          </a:xfrm>
          <a:prstGeom prst="rect">
            <a:avLst/>
          </a:prstGeom>
          <a:noFill/>
          <a:ln/>
        </p:spPr>
        <p:txBody>
          <a:bodyPr wrap="none" lIns="0" tIns="0" rIns="0" bIns="0" rtlCol="0" anchor="t"/>
          <a:lstStyle/>
          <a:p>
            <a:pPr marL="0" indent="0" algn="l">
              <a:lnSpc>
                <a:spcPts val="2350"/>
              </a:lnSpc>
              <a:buNone/>
            </a:pPr>
            <a:r>
              <a:rPr lang="en-US" sz="2400" b="1">
                <a:solidFill>
                  <a:srgbClr val="2A2742"/>
                </a:solidFill>
                <a:latin typeface="Times New Roman" panose="02020603050405020304" pitchFamily="18" charset="0"/>
                <a:ea typeface="Outfit Extra Bold" pitchFamily="34" charset="-122"/>
                <a:cs typeface="Times New Roman" panose="02020603050405020304" pitchFamily="18" charset="0"/>
              </a:rPr>
              <a:t>Jandt's Perspectives</a:t>
            </a:r>
            <a:endParaRPr lang="en-US" sz="2400">
              <a:latin typeface="Times New Roman" panose="02020603050405020304" pitchFamily="18" charset="0"/>
              <a:cs typeface="Times New Roman" panose="02020603050405020304" pitchFamily="18" charset="0"/>
            </a:endParaRPr>
          </a:p>
        </p:txBody>
      </p:sp>
      <p:sp>
        <p:nvSpPr>
          <p:cNvPr id="20" name="Text 15"/>
          <p:cNvSpPr/>
          <p:nvPr/>
        </p:nvSpPr>
        <p:spPr>
          <a:xfrm>
            <a:off x="1009412" y="5784771"/>
            <a:ext cx="5993725" cy="925116"/>
          </a:xfrm>
          <a:prstGeom prst="rect">
            <a:avLst/>
          </a:prstGeom>
          <a:noFill/>
          <a:ln/>
        </p:spPr>
        <p:txBody>
          <a:bodyPr wrap="square" lIns="0" tIns="0" rIns="0" bIns="0" rtlCol="0" anchor="t"/>
          <a:lstStyle/>
          <a:p>
            <a:pPr marL="0" indent="0" algn="just">
              <a:lnSpc>
                <a:spcPct val="150000"/>
              </a:lnSpc>
              <a:buNone/>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Emphasises how cultural identity, perception, and context shape communication. Focuses on cultural values influencing message interpretation and non-verbal cues.</a:t>
            </a:r>
            <a:endParaRPr lang="en-US" sz="2000">
              <a:latin typeface="Times New Roman" panose="02020603050405020304" pitchFamily="18" charset="0"/>
              <a:cs typeface="Times New Roman" panose="02020603050405020304" pitchFamily="18" charset="0"/>
            </a:endParaRPr>
          </a:p>
        </p:txBody>
      </p:sp>
      <p:sp>
        <p:nvSpPr>
          <p:cNvPr id="21" name="Shape 16"/>
          <p:cNvSpPr/>
          <p:nvPr/>
        </p:nvSpPr>
        <p:spPr>
          <a:xfrm>
            <a:off x="7411522" y="4885968"/>
            <a:ext cx="6425089" cy="2256353"/>
          </a:xfrm>
          <a:prstGeom prst="roundRect">
            <a:avLst>
              <a:gd name="adj" fmla="val 5380"/>
            </a:avLst>
          </a:prstGeom>
          <a:solidFill>
            <a:srgbClr val="FAFAFA">
              <a:alpha val="95000"/>
            </a:srgbClr>
          </a:solidFill>
          <a:ln/>
        </p:spPr>
        <p:txBody>
          <a:bodyPr/>
          <a:lstStyle/>
          <a:p>
            <a:endParaRPr lang="en-GB"/>
          </a:p>
        </p:txBody>
      </p:sp>
      <p:sp>
        <p:nvSpPr>
          <p:cNvPr id="22" name="Shape 17"/>
          <p:cNvSpPr/>
          <p:nvPr/>
        </p:nvSpPr>
        <p:spPr>
          <a:xfrm>
            <a:off x="7411522" y="4863108"/>
            <a:ext cx="6425089" cy="91440"/>
          </a:xfrm>
          <a:prstGeom prst="roundRect">
            <a:avLst>
              <a:gd name="adj" fmla="val 88558"/>
            </a:avLst>
          </a:prstGeom>
          <a:solidFill>
            <a:srgbClr val="5E4CE6"/>
          </a:solidFill>
          <a:ln/>
        </p:spPr>
        <p:txBody>
          <a:bodyPr/>
          <a:lstStyle/>
          <a:p>
            <a:endParaRPr lang="en-GB"/>
          </a:p>
        </p:txBody>
      </p:sp>
      <p:sp>
        <p:nvSpPr>
          <p:cNvPr id="23" name="Shape 18"/>
          <p:cNvSpPr/>
          <p:nvPr/>
        </p:nvSpPr>
        <p:spPr>
          <a:xfrm>
            <a:off x="10334863" y="4596765"/>
            <a:ext cx="578406" cy="578406"/>
          </a:xfrm>
          <a:prstGeom prst="roundRect">
            <a:avLst>
              <a:gd name="adj" fmla="val 158090"/>
            </a:avLst>
          </a:prstGeom>
          <a:solidFill>
            <a:srgbClr val="5E4CE6"/>
          </a:solidFill>
          <a:ln/>
        </p:spPr>
        <p:txBody>
          <a:bodyPr/>
          <a:lstStyle/>
          <a:p>
            <a:endParaRPr lang="en-GB"/>
          </a:p>
        </p:txBody>
      </p:sp>
      <p:pic>
        <p:nvPicPr>
          <p:cNvPr id="24"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508337" y="4770239"/>
            <a:ext cx="231338" cy="231338"/>
          </a:xfrm>
          <a:prstGeom prst="rect">
            <a:avLst/>
          </a:prstGeom>
        </p:spPr>
      </p:pic>
      <p:sp>
        <p:nvSpPr>
          <p:cNvPr id="25" name="Text 19"/>
          <p:cNvSpPr/>
          <p:nvPr/>
        </p:nvSpPr>
        <p:spPr>
          <a:xfrm>
            <a:off x="7627144" y="5367933"/>
            <a:ext cx="2409944" cy="301228"/>
          </a:xfrm>
          <a:prstGeom prst="rect">
            <a:avLst/>
          </a:prstGeom>
          <a:noFill/>
          <a:ln/>
        </p:spPr>
        <p:txBody>
          <a:bodyPr wrap="none" lIns="0" tIns="0" rIns="0" bIns="0" rtlCol="0" anchor="t"/>
          <a:lstStyle/>
          <a:p>
            <a:pPr marL="0" indent="0" algn="l">
              <a:lnSpc>
                <a:spcPts val="2350"/>
              </a:lnSpc>
              <a:buNone/>
            </a:pPr>
            <a:r>
              <a:rPr lang="en-US" sz="2400" b="1">
                <a:solidFill>
                  <a:srgbClr val="2A2742"/>
                </a:solidFill>
                <a:latin typeface="Times New Roman" panose="02020603050405020304" pitchFamily="18" charset="0"/>
                <a:ea typeface="Outfit Extra Bold" pitchFamily="34" charset="-122"/>
                <a:cs typeface="Times New Roman" panose="02020603050405020304" pitchFamily="18" charset="0"/>
              </a:rPr>
              <a:t>Samovar’s Model</a:t>
            </a:r>
            <a:endParaRPr lang="en-US" sz="2400">
              <a:latin typeface="Times New Roman" panose="02020603050405020304" pitchFamily="18" charset="0"/>
              <a:cs typeface="Times New Roman" panose="02020603050405020304" pitchFamily="18" charset="0"/>
            </a:endParaRPr>
          </a:p>
        </p:txBody>
      </p:sp>
      <p:sp>
        <p:nvSpPr>
          <p:cNvPr id="26" name="Text 20"/>
          <p:cNvSpPr/>
          <p:nvPr/>
        </p:nvSpPr>
        <p:spPr>
          <a:xfrm>
            <a:off x="7627144" y="5784771"/>
            <a:ext cx="5993844" cy="1357550"/>
          </a:xfrm>
          <a:prstGeom prst="rect">
            <a:avLst/>
          </a:prstGeom>
          <a:noFill/>
          <a:ln/>
        </p:spPr>
        <p:txBody>
          <a:bodyPr wrap="square" lIns="0" tIns="0" rIns="0" bIns="0" rtlCol="0" anchor="t"/>
          <a:lstStyle/>
          <a:p>
            <a:pPr marL="0" indent="0" algn="just">
              <a:lnSpc>
                <a:spcPct val="150000"/>
              </a:lnSpc>
              <a:buNone/>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Highlights that environmental, perceptual, and socio-relational contexts significantly affect cultural communication (Sketchfab, 2023).</a:t>
            </a:r>
            <a:endParaRPr lang="en-US" sz="200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025467" y="2133600"/>
            <a:ext cx="4819120" cy="4988624"/>
          </a:xfrm>
          <a:prstGeom prst="rect">
            <a:avLst/>
          </a:prstGeom>
        </p:spPr>
      </p:pic>
      <p:sp>
        <p:nvSpPr>
          <p:cNvPr id="3" name="Text 0"/>
          <p:cNvSpPr/>
          <p:nvPr/>
        </p:nvSpPr>
        <p:spPr>
          <a:xfrm>
            <a:off x="785813" y="619482"/>
            <a:ext cx="8656361" cy="1262777"/>
          </a:xfrm>
          <a:prstGeom prst="rect">
            <a:avLst/>
          </a:prstGeom>
          <a:noFill/>
          <a:ln/>
        </p:spPr>
        <p:txBody>
          <a:bodyPr wrap="square" lIns="0" tIns="0" rIns="0" bIns="0" rtlCol="0" anchor="t"/>
          <a:lstStyle/>
          <a:p>
            <a:pPr marL="0" indent="0" algn="l">
              <a:lnSpc>
                <a:spcPts val="4950"/>
              </a:lnSpc>
              <a:buNone/>
            </a:pPr>
            <a:r>
              <a:rPr lang="en-US" sz="3950" b="1">
                <a:solidFill>
                  <a:srgbClr val="231971"/>
                </a:solidFill>
                <a:latin typeface="Times New Roman" panose="02020603050405020304" pitchFamily="18" charset="0"/>
                <a:ea typeface="Outfit Extra Bold" pitchFamily="34" charset="-122"/>
                <a:cs typeface="Times New Roman" panose="02020603050405020304" pitchFamily="18" charset="0"/>
              </a:rPr>
              <a:t>Business Operations in the UK Cultures</a:t>
            </a:r>
            <a:endParaRPr lang="en-US" sz="3950">
              <a:latin typeface="Times New Roman" panose="02020603050405020304" pitchFamily="18" charset="0"/>
              <a:cs typeface="Times New Roman" panose="02020603050405020304" pitchFamily="18" charset="0"/>
            </a:endParaRPr>
          </a:p>
        </p:txBody>
      </p:sp>
      <p:sp>
        <p:nvSpPr>
          <p:cNvPr id="4" name="Text 1"/>
          <p:cNvSpPr/>
          <p:nvPr/>
        </p:nvSpPr>
        <p:spPr>
          <a:xfrm>
            <a:off x="785813" y="2387322"/>
            <a:ext cx="3539728" cy="757714"/>
          </a:xfrm>
          <a:prstGeom prst="rect">
            <a:avLst/>
          </a:prstGeom>
          <a:noFill/>
          <a:ln/>
        </p:spPr>
        <p:txBody>
          <a:bodyPr wrap="square" lIns="0" tIns="0" rIns="0" bIns="0" rtlCol="0" anchor="t"/>
          <a:lstStyle/>
          <a:p>
            <a:pPr marL="0" indent="0" algn="l">
              <a:lnSpc>
                <a:spcPts val="2950"/>
              </a:lnSpc>
              <a:buNone/>
            </a:pPr>
            <a:r>
              <a:rPr lang="en-US" sz="2350" b="1">
                <a:solidFill>
                  <a:srgbClr val="231971"/>
                </a:solidFill>
                <a:latin typeface="Times New Roman" panose="02020603050405020304" pitchFamily="18" charset="0"/>
                <a:ea typeface="Outfit Extra Bold" pitchFamily="34" charset="-122"/>
                <a:cs typeface="Times New Roman" panose="02020603050405020304" pitchFamily="18" charset="0"/>
              </a:rPr>
              <a:t>Multicultural Environment</a:t>
            </a:r>
            <a:endParaRPr lang="en-US" sz="2350">
              <a:latin typeface="Times New Roman" panose="02020603050405020304" pitchFamily="18" charset="0"/>
              <a:cs typeface="Times New Roman" panose="02020603050405020304" pitchFamily="18" charset="0"/>
            </a:endParaRPr>
          </a:p>
        </p:txBody>
      </p:sp>
      <p:sp>
        <p:nvSpPr>
          <p:cNvPr id="5" name="Text 2"/>
          <p:cNvSpPr/>
          <p:nvPr/>
        </p:nvSpPr>
        <p:spPr>
          <a:xfrm>
            <a:off x="785813" y="3023831"/>
            <a:ext cx="3539728" cy="757714"/>
          </a:xfrm>
          <a:prstGeom prst="rect">
            <a:avLst/>
          </a:prstGeom>
          <a:noFill/>
          <a:ln/>
        </p:spPr>
        <p:txBody>
          <a:bodyPr wrap="square" lIns="0" tIns="0" rIns="0" bIns="0" rtlCol="0" anchor="t"/>
          <a:lstStyle/>
          <a:p>
            <a:pPr marL="342900" indent="-342900" algn="l">
              <a:lnSpc>
                <a:spcPct val="150000"/>
              </a:lnSpc>
              <a:buSzPct val="100000"/>
              <a:buChar char="•"/>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Manufacturing plants established in the early 1990s.</a:t>
            </a:r>
            <a:endParaRPr lang="en-US" sz="2000">
              <a:latin typeface="Times New Roman" panose="02020603050405020304" pitchFamily="18" charset="0"/>
              <a:cs typeface="Times New Roman" panose="02020603050405020304" pitchFamily="18" charset="0"/>
            </a:endParaRPr>
          </a:p>
        </p:txBody>
      </p:sp>
      <p:sp>
        <p:nvSpPr>
          <p:cNvPr id="6" name="Text 3"/>
          <p:cNvSpPr/>
          <p:nvPr/>
        </p:nvSpPr>
        <p:spPr>
          <a:xfrm>
            <a:off x="785813" y="4448056"/>
            <a:ext cx="3539728" cy="1348894"/>
          </a:xfrm>
          <a:prstGeom prst="rect">
            <a:avLst/>
          </a:prstGeom>
          <a:noFill/>
          <a:ln/>
        </p:spPr>
        <p:txBody>
          <a:bodyPr wrap="square" lIns="0" tIns="0" rIns="0" bIns="0" rtlCol="0" anchor="t"/>
          <a:lstStyle/>
          <a:p>
            <a:pPr marL="342900" indent="-342900" algn="l">
              <a:lnSpc>
                <a:spcPct val="150000"/>
              </a:lnSpc>
              <a:buSzPct val="100000"/>
              <a:buChar char="•"/>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Workforce represents over 50 nationalities.</a:t>
            </a:r>
            <a:endParaRPr lang="en-US" sz="2000">
              <a:latin typeface="Times New Roman" panose="02020603050405020304" pitchFamily="18" charset="0"/>
              <a:cs typeface="Times New Roman" panose="02020603050405020304" pitchFamily="18" charset="0"/>
            </a:endParaRPr>
          </a:p>
        </p:txBody>
      </p:sp>
      <p:sp>
        <p:nvSpPr>
          <p:cNvPr id="7" name="Text 4"/>
          <p:cNvSpPr/>
          <p:nvPr/>
        </p:nvSpPr>
        <p:spPr>
          <a:xfrm>
            <a:off x="785813" y="5796950"/>
            <a:ext cx="3539728" cy="1587260"/>
          </a:xfrm>
          <a:prstGeom prst="rect">
            <a:avLst/>
          </a:prstGeom>
          <a:noFill/>
          <a:ln/>
        </p:spPr>
        <p:txBody>
          <a:bodyPr wrap="square" lIns="0" tIns="0" rIns="0" bIns="0" rtlCol="0" anchor="t"/>
          <a:lstStyle/>
          <a:p>
            <a:pPr marL="342900" indent="-342900" algn="just">
              <a:lnSpc>
                <a:spcPct val="150000"/>
              </a:lnSpc>
              <a:buSzPct val="100000"/>
              <a:buChar char="•"/>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Integration of Japanese management philosophy (Imai, 2022).</a:t>
            </a:r>
            <a:endParaRPr lang="en-US" sz="2000">
              <a:latin typeface="Times New Roman" panose="02020603050405020304" pitchFamily="18" charset="0"/>
              <a:cs typeface="Times New Roman" panose="02020603050405020304" pitchFamily="18" charset="0"/>
            </a:endParaRPr>
          </a:p>
        </p:txBody>
      </p:sp>
      <p:sp>
        <p:nvSpPr>
          <p:cNvPr id="8" name="Text 5"/>
          <p:cNvSpPr/>
          <p:nvPr/>
        </p:nvSpPr>
        <p:spPr>
          <a:xfrm>
            <a:off x="4826079" y="2387322"/>
            <a:ext cx="3408998" cy="378857"/>
          </a:xfrm>
          <a:prstGeom prst="rect">
            <a:avLst/>
          </a:prstGeom>
          <a:noFill/>
          <a:ln/>
        </p:spPr>
        <p:txBody>
          <a:bodyPr wrap="none" lIns="0" tIns="0" rIns="0" bIns="0" rtlCol="0" anchor="t"/>
          <a:lstStyle/>
          <a:p>
            <a:pPr marL="0" indent="0" algn="l">
              <a:lnSpc>
                <a:spcPts val="2950"/>
              </a:lnSpc>
              <a:buNone/>
            </a:pPr>
            <a:r>
              <a:rPr lang="en-US" sz="2350" b="1">
                <a:solidFill>
                  <a:srgbClr val="231971"/>
                </a:solidFill>
                <a:latin typeface="Times New Roman" panose="02020603050405020304" pitchFamily="18" charset="0"/>
                <a:ea typeface="Outfit Extra Bold" pitchFamily="34" charset="-122"/>
                <a:cs typeface="Times New Roman" panose="02020603050405020304" pitchFamily="18" charset="0"/>
              </a:rPr>
              <a:t>Adapting to Differences</a:t>
            </a:r>
            <a:endParaRPr lang="en-US" sz="2350">
              <a:latin typeface="Times New Roman" panose="02020603050405020304" pitchFamily="18" charset="0"/>
              <a:cs typeface="Times New Roman" panose="02020603050405020304" pitchFamily="18" charset="0"/>
            </a:endParaRPr>
          </a:p>
        </p:txBody>
      </p:sp>
      <p:sp>
        <p:nvSpPr>
          <p:cNvPr id="9" name="Text 6"/>
          <p:cNvSpPr/>
          <p:nvPr/>
        </p:nvSpPr>
        <p:spPr>
          <a:xfrm>
            <a:off x="4826079" y="2968228"/>
            <a:ext cx="3539728" cy="646509"/>
          </a:xfrm>
          <a:prstGeom prst="rect">
            <a:avLst/>
          </a:prstGeom>
          <a:noFill/>
          <a:ln/>
        </p:spPr>
        <p:txBody>
          <a:bodyPr wrap="square" lIns="0" tIns="0" rIns="0" bIns="0" rtlCol="0" anchor="t"/>
          <a:lstStyle/>
          <a:p>
            <a:pPr marL="342900" indent="-342900" algn="l">
              <a:lnSpc>
                <a:spcPct val="150000"/>
              </a:lnSpc>
              <a:buSzPct val="100000"/>
              <a:buChar char="•"/>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British employees prefer autonomy and individual accountability.</a:t>
            </a:r>
            <a:endParaRPr lang="en-US" sz="2000">
              <a:latin typeface="Times New Roman" panose="02020603050405020304" pitchFamily="18" charset="0"/>
              <a:cs typeface="Times New Roman" panose="02020603050405020304" pitchFamily="18" charset="0"/>
            </a:endParaRPr>
          </a:p>
        </p:txBody>
      </p:sp>
      <p:sp>
        <p:nvSpPr>
          <p:cNvPr id="10" name="Text 7"/>
          <p:cNvSpPr/>
          <p:nvPr/>
        </p:nvSpPr>
        <p:spPr>
          <a:xfrm>
            <a:off x="4826079" y="4440357"/>
            <a:ext cx="3539728" cy="1166812"/>
          </a:xfrm>
          <a:prstGeom prst="rect">
            <a:avLst/>
          </a:prstGeom>
          <a:noFill/>
          <a:ln/>
        </p:spPr>
        <p:txBody>
          <a:bodyPr wrap="square" lIns="0" tIns="0" rIns="0" bIns="0" rtlCol="0" anchor="t"/>
          <a:lstStyle/>
          <a:p>
            <a:pPr marL="342900" indent="-342900" algn="l">
              <a:lnSpc>
                <a:spcPct val="150000"/>
              </a:lnSpc>
              <a:buSzPct val="100000"/>
              <a:buChar char="•"/>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Requires careful adaptation in leadership and communication styles.</a:t>
            </a:r>
            <a:endParaRPr lang="en-US" sz="2000">
              <a:latin typeface="Times New Roman" panose="02020603050405020304" pitchFamily="18" charset="0"/>
              <a:cs typeface="Times New Roman" panose="02020603050405020304" pitchFamily="18" charset="0"/>
            </a:endParaRPr>
          </a:p>
        </p:txBody>
      </p:sp>
      <p:sp>
        <p:nvSpPr>
          <p:cNvPr id="11" name="Text 8"/>
          <p:cNvSpPr/>
          <p:nvPr/>
        </p:nvSpPr>
        <p:spPr>
          <a:xfrm>
            <a:off x="4826079" y="5934974"/>
            <a:ext cx="3539728" cy="1449237"/>
          </a:xfrm>
          <a:prstGeom prst="rect">
            <a:avLst/>
          </a:prstGeom>
          <a:noFill/>
          <a:ln/>
        </p:spPr>
        <p:txBody>
          <a:bodyPr wrap="square" lIns="0" tIns="0" rIns="0" bIns="0" rtlCol="0" anchor="t"/>
          <a:lstStyle/>
          <a:p>
            <a:pPr marL="342900" indent="-342900" algn="just">
              <a:lnSpc>
                <a:spcPct val="150000"/>
              </a:lnSpc>
              <a:buSzPct val="100000"/>
              <a:buChar char="•"/>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Both formal and informal communication channels used.</a:t>
            </a:r>
            <a:endParaRPr lang="en-US" sz="200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93790" y="799743"/>
            <a:ext cx="7550944" cy="566976"/>
          </a:xfrm>
          <a:prstGeom prst="rect">
            <a:avLst/>
          </a:prstGeom>
          <a:noFill/>
          <a:ln/>
        </p:spPr>
        <p:txBody>
          <a:bodyPr wrap="none" lIns="0" tIns="0" rIns="0" bIns="0" rtlCol="0" anchor="t"/>
          <a:lstStyle/>
          <a:p>
            <a:pPr marL="0" indent="0" algn="l">
              <a:lnSpc>
                <a:spcPts val="4450"/>
              </a:lnSpc>
              <a:buNone/>
            </a:pPr>
            <a:r>
              <a:rPr lang="en-US" sz="3550" b="1">
                <a:solidFill>
                  <a:srgbClr val="231971"/>
                </a:solidFill>
                <a:latin typeface="Times New Roman" panose="02020603050405020304" pitchFamily="18" charset="0"/>
                <a:ea typeface="Outfit Extra Bold" pitchFamily="34" charset="-122"/>
                <a:cs typeface="Times New Roman" panose="02020603050405020304" pitchFamily="18" charset="0"/>
              </a:rPr>
              <a:t>Hofstede’s Dimensions</a:t>
            </a:r>
            <a:endParaRPr lang="en-US" sz="3550">
              <a:latin typeface="Times New Roman" panose="02020603050405020304" pitchFamily="18" charset="0"/>
              <a:cs typeface="Times New Roman" panose="02020603050405020304" pitchFamily="18" charset="0"/>
            </a:endParaRPr>
          </a:p>
        </p:txBody>
      </p:sp>
      <p:sp>
        <p:nvSpPr>
          <p:cNvPr id="3" name="Shape 1"/>
          <p:cNvSpPr/>
          <p:nvPr/>
        </p:nvSpPr>
        <p:spPr>
          <a:xfrm>
            <a:off x="793790" y="1729621"/>
            <a:ext cx="6430685" cy="2367082"/>
          </a:xfrm>
          <a:prstGeom prst="roundRect">
            <a:avLst>
              <a:gd name="adj" fmla="val 3220"/>
            </a:avLst>
          </a:prstGeom>
          <a:solidFill>
            <a:srgbClr val="E9E6FA"/>
          </a:solidFill>
          <a:ln w="7620">
            <a:solidFill>
              <a:srgbClr val="BDB8DF"/>
            </a:solidFill>
            <a:prstDash val="solid"/>
          </a:ln>
        </p:spPr>
        <p:txBody>
          <a:bodyPr/>
          <a:lstStyle/>
          <a:p>
            <a:endParaRPr lang="en-GB"/>
          </a:p>
        </p:txBody>
      </p:sp>
      <p:sp>
        <p:nvSpPr>
          <p:cNvPr id="4" name="Shape 2"/>
          <p:cNvSpPr/>
          <p:nvPr/>
        </p:nvSpPr>
        <p:spPr>
          <a:xfrm>
            <a:off x="982861" y="1918692"/>
            <a:ext cx="544354" cy="544354"/>
          </a:xfrm>
          <a:prstGeom prst="roundRect">
            <a:avLst>
              <a:gd name="adj" fmla="val 16796213"/>
            </a:avLst>
          </a:prstGeom>
          <a:solidFill>
            <a:srgbClr val="5E4CE6"/>
          </a:solidFill>
          <a:ln/>
        </p:spPr>
        <p:txBody>
          <a:bodyPr/>
          <a:lstStyle/>
          <a:p>
            <a:endParaRPr lang="en-GB"/>
          </a:p>
        </p:txBody>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32523" y="2068354"/>
            <a:ext cx="244912" cy="244912"/>
          </a:xfrm>
          <a:prstGeom prst="rect">
            <a:avLst/>
          </a:prstGeom>
        </p:spPr>
      </p:pic>
      <p:sp>
        <p:nvSpPr>
          <p:cNvPr id="6" name="Text 3"/>
          <p:cNvSpPr/>
          <p:nvPr/>
        </p:nvSpPr>
        <p:spPr>
          <a:xfrm>
            <a:off x="982861" y="2644497"/>
            <a:ext cx="2268260" cy="283488"/>
          </a:xfrm>
          <a:prstGeom prst="rect">
            <a:avLst/>
          </a:prstGeom>
          <a:noFill/>
          <a:ln/>
        </p:spPr>
        <p:txBody>
          <a:bodyPr wrap="none" lIns="0" tIns="0" rIns="0" bIns="0" rtlCol="0" anchor="t"/>
          <a:lstStyle/>
          <a:p>
            <a:pPr marL="0" indent="0" algn="l">
              <a:lnSpc>
                <a:spcPts val="2200"/>
              </a:lnSpc>
              <a:buNone/>
            </a:pPr>
            <a:r>
              <a:rPr lang="en-US" sz="2400" b="1">
                <a:solidFill>
                  <a:srgbClr val="2A2742"/>
                </a:solidFill>
                <a:latin typeface="Times New Roman" panose="02020603050405020304" pitchFamily="18" charset="0"/>
                <a:ea typeface="Outfit Extra Bold" pitchFamily="34" charset="-122"/>
                <a:cs typeface="Times New Roman" panose="02020603050405020304" pitchFamily="18" charset="0"/>
              </a:rPr>
              <a:t>Power Distance</a:t>
            </a:r>
            <a:endParaRPr lang="en-US" sz="2400">
              <a:latin typeface="Times New Roman" panose="02020603050405020304" pitchFamily="18" charset="0"/>
              <a:cs typeface="Times New Roman" panose="02020603050405020304" pitchFamily="18" charset="0"/>
            </a:endParaRPr>
          </a:p>
        </p:txBody>
      </p:sp>
      <p:sp>
        <p:nvSpPr>
          <p:cNvPr id="7" name="Text 4"/>
          <p:cNvSpPr/>
          <p:nvPr/>
        </p:nvSpPr>
        <p:spPr>
          <a:xfrm>
            <a:off x="982861" y="3036808"/>
            <a:ext cx="6052542" cy="580549"/>
          </a:xfrm>
          <a:prstGeom prst="rect">
            <a:avLst/>
          </a:prstGeom>
          <a:noFill/>
          <a:ln/>
        </p:spPr>
        <p:txBody>
          <a:bodyPr wrap="square" lIns="0" tIns="0" rIns="0" bIns="0" rtlCol="0" anchor="t"/>
          <a:lstStyle/>
          <a:p>
            <a:pPr marL="0" indent="0" algn="l">
              <a:buNone/>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Japanese hierarchy vs. UK's flat structure. Toyota UK promotes participative decision-making and feedback.</a:t>
            </a:r>
            <a:endParaRPr lang="en-US" sz="2000">
              <a:latin typeface="Times New Roman" panose="02020603050405020304" pitchFamily="18" charset="0"/>
              <a:cs typeface="Times New Roman" panose="02020603050405020304" pitchFamily="18" charset="0"/>
            </a:endParaRPr>
          </a:p>
        </p:txBody>
      </p:sp>
      <p:sp>
        <p:nvSpPr>
          <p:cNvPr id="8" name="Shape 5"/>
          <p:cNvSpPr/>
          <p:nvPr/>
        </p:nvSpPr>
        <p:spPr>
          <a:xfrm>
            <a:off x="7405926" y="1729621"/>
            <a:ext cx="6430685" cy="2367082"/>
          </a:xfrm>
          <a:prstGeom prst="roundRect">
            <a:avLst>
              <a:gd name="adj" fmla="val 3220"/>
            </a:avLst>
          </a:prstGeom>
          <a:solidFill>
            <a:srgbClr val="E9E6FA"/>
          </a:solidFill>
          <a:ln w="7620">
            <a:solidFill>
              <a:srgbClr val="BDB8DF"/>
            </a:solidFill>
            <a:prstDash val="solid"/>
          </a:ln>
        </p:spPr>
        <p:txBody>
          <a:bodyPr/>
          <a:lstStyle/>
          <a:p>
            <a:endParaRPr lang="en-GB"/>
          </a:p>
        </p:txBody>
      </p:sp>
      <p:sp>
        <p:nvSpPr>
          <p:cNvPr id="9" name="Shape 6"/>
          <p:cNvSpPr/>
          <p:nvPr/>
        </p:nvSpPr>
        <p:spPr>
          <a:xfrm>
            <a:off x="7594997" y="1918692"/>
            <a:ext cx="544354" cy="544354"/>
          </a:xfrm>
          <a:prstGeom prst="roundRect">
            <a:avLst>
              <a:gd name="adj" fmla="val 16796213"/>
            </a:avLst>
          </a:prstGeom>
          <a:solidFill>
            <a:srgbClr val="5E4CE6"/>
          </a:solidFill>
          <a:ln/>
        </p:spPr>
        <p:txBody>
          <a:bodyPr/>
          <a:lstStyle/>
          <a:p>
            <a:endParaRPr lang="en-GB"/>
          </a:p>
        </p:txBody>
      </p:sp>
      <p:pic>
        <p:nvPicPr>
          <p:cNvPr id="10"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744658" y="2068354"/>
            <a:ext cx="244912" cy="244912"/>
          </a:xfrm>
          <a:prstGeom prst="rect">
            <a:avLst/>
          </a:prstGeom>
        </p:spPr>
      </p:pic>
      <p:sp>
        <p:nvSpPr>
          <p:cNvPr id="11" name="Text 7"/>
          <p:cNvSpPr/>
          <p:nvPr/>
        </p:nvSpPr>
        <p:spPr>
          <a:xfrm>
            <a:off x="7594997" y="2644497"/>
            <a:ext cx="3095149" cy="283488"/>
          </a:xfrm>
          <a:prstGeom prst="rect">
            <a:avLst/>
          </a:prstGeom>
          <a:noFill/>
          <a:ln/>
        </p:spPr>
        <p:txBody>
          <a:bodyPr wrap="none" lIns="0" tIns="0" rIns="0" bIns="0" rtlCol="0" anchor="t"/>
          <a:lstStyle/>
          <a:p>
            <a:pPr marL="0" indent="0" algn="l">
              <a:lnSpc>
                <a:spcPts val="2200"/>
              </a:lnSpc>
              <a:buNone/>
            </a:pPr>
            <a:r>
              <a:rPr lang="en-US" sz="2400" b="1">
                <a:solidFill>
                  <a:srgbClr val="2A2742"/>
                </a:solidFill>
                <a:latin typeface="Times New Roman" panose="02020603050405020304" pitchFamily="18" charset="0"/>
                <a:ea typeface="Outfit Extra Bold" pitchFamily="34" charset="-122"/>
                <a:cs typeface="Times New Roman" panose="02020603050405020304" pitchFamily="18" charset="0"/>
              </a:rPr>
              <a:t>Individualism vs. Collectivism</a:t>
            </a:r>
            <a:endParaRPr lang="en-US" sz="2400">
              <a:latin typeface="Times New Roman" panose="02020603050405020304" pitchFamily="18" charset="0"/>
              <a:cs typeface="Times New Roman" panose="02020603050405020304" pitchFamily="18" charset="0"/>
            </a:endParaRPr>
          </a:p>
        </p:txBody>
      </p:sp>
      <p:sp>
        <p:nvSpPr>
          <p:cNvPr id="12" name="Text 8"/>
          <p:cNvSpPr/>
          <p:nvPr/>
        </p:nvSpPr>
        <p:spPr>
          <a:xfrm>
            <a:off x="7594997" y="3036808"/>
            <a:ext cx="6052542" cy="870823"/>
          </a:xfrm>
          <a:prstGeom prst="rect">
            <a:avLst/>
          </a:prstGeom>
          <a:noFill/>
          <a:ln/>
        </p:spPr>
        <p:txBody>
          <a:bodyPr wrap="square" lIns="0" tIns="0" rIns="0" bIns="0" rtlCol="0" anchor="t"/>
          <a:lstStyle/>
          <a:p>
            <a:pPr marL="0" indent="0" algn="just">
              <a:lnSpc>
                <a:spcPts val="2250"/>
              </a:lnSpc>
              <a:buNone/>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UK individualism vs. Japanese collectivism. Toyota integrates both through team-based production systems, balancing individual performance (Khan, 2022).</a:t>
            </a:r>
            <a:endParaRPr lang="en-US" sz="2000">
              <a:latin typeface="Times New Roman" panose="02020603050405020304" pitchFamily="18" charset="0"/>
              <a:cs typeface="Times New Roman" panose="02020603050405020304" pitchFamily="18" charset="0"/>
            </a:endParaRPr>
          </a:p>
        </p:txBody>
      </p:sp>
      <p:sp>
        <p:nvSpPr>
          <p:cNvPr id="13" name="Shape 9"/>
          <p:cNvSpPr/>
          <p:nvPr/>
        </p:nvSpPr>
        <p:spPr>
          <a:xfrm>
            <a:off x="793790" y="4278154"/>
            <a:ext cx="6430685" cy="2367082"/>
          </a:xfrm>
          <a:prstGeom prst="roundRect">
            <a:avLst>
              <a:gd name="adj" fmla="val 3220"/>
            </a:avLst>
          </a:prstGeom>
          <a:solidFill>
            <a:srgbClr val="E9E6FA"/>
          </a:solidFill>
          <a:ln w="7620">
            <a:solidFill>
              <a:srgbClr val="BDB8DF"/>
            </a:solidFill>
            <a:prstDash val="solid"/>
          </a:ln>
        </p:spPr>
        <p:txBody>
          <a:bodyPr/>
          <a:lstStyle/>
          <a:p>
            <a:endParaRPr lang="en-GB"/>
          </a:p>
        </p:txBody>
      </p:sp>
      <p:sp>
        <p:nvSpPr>
          <p:cNvPr id="14" name="Shape 10"/>
          <p:cNvSpPr/>
          <p:nvPr/>
        </p:nvSpPr>
        <p:spPr>
          <a:xfrm>
            <a:off x="982861" y="4467225"/>
            <a:ext cx="544354" cy="544354"/>
          </a:xfrm>
          <a:prstGeom prst="roundRect">
            <a:avLst>
              <a:gd name="adj" fmla="val 16796213"/>
            </a:avLst>
          </a:prstGeom>
          <a:solidFill>
            <a:srgbClr val="5E4CE6"/>
          </a:solidFill>
          <a:ln/>
        </p:spPr>
        <p:txBody>
          <a:bodyPr/>
          <a:lstStyle/>
          <a:p>
            <a:endParaRPr lang="en-GB"/>
          </a:p>
        </p:txBody>
      </p:sp>
      <p:pic>
        <p:nvPicPr>
          <p:cNvPr id="15"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32523" y="4616887"/>
            <a:ext cx="244912" cy="244912"/>
          </a:xfrm>
          <a:prstGeom prst="rect">
            <a:avLst/>
          </a:prstGeom>
        </p:spPr>
      </p:pic>
      <p:sp>
        <p:nvSpPr>
          <p:cNvPr id="16" name="Text 11"/>
          <p:cNvSpPr/>
          <p:nvPr/>
        </p:nvSpPr>
        <p:spPr>
          <a:xfrm>
            <a:off x="982861" y="5193030"/>
            <a:ext cx="2413278" cy="283488"/>
          </a:xfrm>
          <a:prstGeom prst="rect">
            <a:avLst/>
          </a:prstGeom>
          <a:noFill/>
          <a:ln/>
        </p:spPr>
        <p:txBody>
          <a:bodyPr wrap="none" lIns="0" tIns="0" rIns="0" bIns="0" rtlCol="0" anchor="t"/>
          <a:lstStyle/>
          <a:p>
            <a:pPr marL="0" indent="0" algn="l">
              <a:lnSpc>
                <a:spcPts val="2200"/>
              </a:lnSpc>
              <a:buNone/>
            </a:pPr>
            <a:r>
              <a:rPr lang="en-US" sz="2400" b="1">
                <a:solidFill>
                  <a:srgbClr val="2A2742"/>
                </a:solidFill>
                <a:latin typeface="Times New Roman" panose="02020603050405020304" pitchFamily="18" charset="0"/>
                <a:ea typeface="Outfit Extra Bold" pitchFamily="34" charset="-122"/>
                <a:cs typeface="Times New Roman" panose="02020603050405020304" pitchFamily="18" charset="0"/>
              </a:rPr>
              <a:t>Uncertainty Avoidance</a:t>
            </a:r>
            <a:endParaRPr lang="en-US" sz="2400">
              <a:latin typeface="Times New Roman" panose="02020603050405020304" pitchFamily="18" charset="0"/>
              <a:cs typeface="Times New Roman" panose="02020603050405020304" pitchFamily="18" charset="0"/>
            </a:endParaRPr>
          </a:p>
        </p:txBody>
      </p:sp>
      <p:sp>
        <p:nvSpPr>
          <p:cNvPr id="17" name="Text 12"/>
          <p:cNvSpPr/>
          <p:nvPr/>
        </p:nvSpPr>
        <p:spPr>
          <a:xfrm>
            <a:off x="982861" y="5585341"/>
            <a:ext cx="6052542" cy="580549"/>
          </a:xfrm>
          <a:prstGeom prst="rect">
            <a:avLst/>
          </a:prstGeom>
          <a:noFill/>
          <a:ln/>
        </p:spPr>
        <p:txBody>
          <a:bodyPr wrap="square" lIns="0" tIns="0" rIns="0" bIns="0" rtlCol="0" anchor="t"/>
          <a:lstStyle/>
          <a:p>
            <a:pPr marL="0" indent="0" algn="just">
              <a:lnSpc>
                <a:spcPts val="2250"/>
              </a:lnSpc>
              <a:buNone/>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Japanese preference for procedures vs. British comfort with ambiguity. Toyota UK aligns with standardised procedures while maintaining flexibility.</a:t>
            </a:r>
            <a:endParaRPr lang="en-US" sz="2000">
              <a:latin typeface="Times New Roman" panose="02020603050405020304" pitchFamily="18" charset="0"/>
              <a:cs typeface="Times New Roman" panose="02020603050405020304" pitchFamily="18" charset="0"/>
            </a:endParaRPr>
          </a:p>
        </p:txBody>
      </p:sp>
      <p:sp>
        <p:nvSpPr>
          <p:cNvPr id="18" name="Shape 13"/>
          <p:cNvSpPr/>
          <p:nvPr/>
        </p:nvSpPr>
        <p:spPr>
          <a:xfrm>
            <a:off x="7405926" y="4278154"/>
            <a:ext cx="6430685" cy="2367082"/>
          </a:xfrm>
          <a:prstGeom prst="roundRect">
            <a:avLst>
              <a:gd name="adj" fmla="val 3220"/>
            </a:avLst>
          </a:prstGeom>
          <a:solidFill>
            <a:srgbClr val="E9E6FA"/>
          </a:solidFill>
          <a:ln w="7620">
            <a:solidFill>
              <a:srgbClr val="BDB8DF"/>
            </a:solidFill>
            <a:prstDash val="solid"/>
          </a:ln>
        </p:spPr>
        <p:txBody>
          <a:bodyPr/>
          <a:lstStyle/>
          <a:p>
            <a:endParaRPr lang="en-GB"/>
          </a:p>
        </p:txBody>
      </p:sp>
      <p:sp>
        <p:nvSpPr>
          <p:cNvPr id="19" name="Shape 14"/>
          <p:cNvSpPr/>
          <p:nvPr/>
        </p:nvSpPr>
        <p:spPr>
          <a:xfrm>
            <a:off x="7594997" y="4467225"/>
            <a:ext cx="544354" cy="544354"/>
          </a:xfrm>
          <a:prstGeom prst="roundRect">
            <a:avLst>
              <a:gd name="adj" fmla="val 16796213"/>
            </a:avLst>
          </a:prstGeom>
          <a:solidFill>
            <a:srgbClr val="5E4CE6"/>
          </a:solidFill>
          <a:ln/>
        </p:spPr>
        <p:txBody>
          <a:bodyPr/>
          <a:lstStyle/>
          <a:p>
            <a:endParaRPr lang="en-GB"/>
          </a:p>
        </p:txBody>
      </p:sp>
      <p:pic>
        <p:nvPicPr>
          <p:cNvPr id="20"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744658" y="4616887"/>
            <a:ext cx="244912" cy="244912"/>
          </a:xfrm>
          <a:prstGeom prst="rect">
            <a:avLst/>
          </a:prstGeom>
        </p:spPr>
      </p:pic>
      <p:sp>
        <p:nvSpPr>
          <p:cNvPr id="21" name="Text 15"/>
          <p:cNvSpPr/>
          <p:nvPr/>
        </p:nvSpPr>
        <p:spPr>
          <a:xfrm>
            <a:off x="7594997" y="5193030"/>
            <a:ext cx="2451259" cy="283488"/>
          </a:xfrm>
          <a:prstGeom prst="rect">
            <a:avLst/>
          </a:prstGeom>
          <a:noFill/>
          <a:ln/>
        </p:spPr>
        <p:txBody>
          <a:bodyPr wrap="none" lIns="0" tIns="0" rIns="0" bIns="0" rtlCol="0" anchor="t"/>
          <a:lstStyle/>
          <a:p>
            <a:pPr marL="0" indent="0" algn="l">
              <a:lnSpc>
                <a:spcPts val="2200"/>
              </a:lnSpc>
              <a:buNone/>
            </a:pPr>
            <a:r>
              <a:rPr lang="en-US" sz="2000" b="1">
                <a:solidFill>
                  <a:srgbClr val="2A2742"/>
                </a:solidFill>
                <a:latin typeface="Times New Roman" panose="02020603050405020304" pitchFamily="18" charset="0"/>
                <a:ea typeface="Outfit Extra Bold" pitchFamily="34" charset="-122"/>
                <a:cs typeface="Times New Roman" panose="02020603050405020304" pitchFamily="18" charset="0"/>
              </a:rPr>
              <a:t>Long-Term Orientation</a:t>
            </a:r>
            <a:endParaRPr lang="en-US" sz="2000">
              <a:latin typeface="Times New Roman" panose="02020603050405020304" pitchFamily="18" charset="0"/>
              <a:cs typeface="Times New Roman" panose="02020603050405020304" pitchFamily="18" charset="0"/>
            </a:endParaRPr>
          </a:p>
        </p:txBody>
      </p:sp>
      <p:sp>
        <p:nvSpPr>
          <p:cNvPr id="22" name="Text 16"/>
          <p:cNvSpPr/>
          <p:nvPr/>
        </p:nvSpPr>
        <p:spPr>
          <a:xfrm>
            <a:off x="7594997" y="5585341"/>
            <a:ext cx="6052542" cy="870823"/>
          </a:xfrm>
          <a:prstGeom prst="rect">
            <a:avLst/>
          </a:prstGeom>
          <a:noFill/>
          <a:ln/>
        </p:spPr>
        <p:txBody>
          <a:bodyPr wrap="square" lIns="0" tIns="0" rIns="0" bIns="0" rtlCol="0" anchor="t"/>
          <a:lstStyle/>
          <a:p>
            <a:pPr marL="0" indent="0" algn="l">
              <a:lnSpc>
                <a:spcPts val="2250"/>
              </a:lnSpc>
              <a:buNone/>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Japanese long-term commitment vs. UK's focus on short-term results. Toyota UK aligns strategic planning with UK performance metrics (Khan, 2022).</a:t>
            </a:r>
            <a:endParaRPr lang="en-US" sz="200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78036" y="375642"/>
            <a:ext cx="9743956" cy="426839"/>
          </a:xfrm>
          <a:prstGeom prst="rect">
            <a:avLst/>
          </a:prstGeom>
          <a:noFill/>
          <a:ln/>
        </p:spPr>
        <p:txBody>
          <a:bodyPr wrap="none" lIns="0" tIns="0" rIns="0" bIns="0" rtlCol="0" anchor="t"/>
          <a:lstStyle/>
          <a:p>
            <a:pPr marL="0" indent="0" algn="l">
              <a:lnSpc>
                <a:spcPts val="3350"/>
              </a:lnSpc>
              <a:buNone/>
            </a:pPr>
            <a:r>
              <a:rPr lang="en-US" sz="3200" b="1">
                <a:solidFill>
                  <a:srgbClr val="231971"/>
                </a:solidFill>
                <a:latin typeface="Times New Roman" panose="02020603050405020304" pitchFamily="18" charset="0"/>
                <a:ea typeface="Outfit Extra Bold" pitchFamily="34" charset="-122"/>
                <a:cs typeface="Times New Roman" panose="02020603050405020304" pitchFamily="18" charset="0"/>
              </a:rPr>
              <a:t>Challenges and Opportunities in Intercultural Communication</a:t>
            </a:r>
            <a:endParaRPr lang="en-US" sz="3200">
              <a:latin typeface="Times New Roman" panose="02020603050405020304" pitchFamily="18" charset="0"/>
              <a:cs typeface="Times New Roman" panose="02020603050405020304" pitchFamily="18" charset="0"/>
            </a:endParaRPr>
          </a:p>
        </p:txBody>
      </p:sp>
      <p:sp>
        <p:nvSpPr>
          <p:cNvPr id="3" name="Text 1"/>
          <p:cNvSpPr/>
          <p:nvPr/>
        </p:nvSpPr>
        <p:spPr>
          <a:xfrm>
            <a:off x="478036" y="1143833"/>
            <a:ext cx="2048947" cy="256103"/>
          </a:xfrm>
          <a:prstGeom prst="rect">
            <a:avLst/>
          </a:prstGeom>
          <a:noFill/>
          <a:ln/>
        </p:spPr>
        <p:txBody>
          <a:bodyPr wrap="none" lIns="0" tIns="0" rIns="0" bIns="0" rtlCol="0" anchor="t"/>
          <a:lstStyle/>
          <a:p>
            <a:pPr marL="0" indent="0" algn="l">
              <a:lnSpc>
                <a:spcPts val="2000"/>
              </a:lnSpc>
              <a:buNone/>
            </a:pPr>
            <a:r>
              <a:rPr lang="en-US" sz="2400" b="1">
                <a:solidFill>
                  <a:srgbClr val="231971"/>
                </a:solidFill>
                <a:latin typeface="Times New Roman" panose="02020603050405020304" pitchFamily="18" charset="0"/>
                <a:ea typeface="Outfit Extra Bold" pitchFamily="34" charset="-122"/>
                <a:cs typeface="Times New Roman" panose="02020603050405020304" pitchFamily="18" charset="0"/>
              </a:rPr>
              <a:t>Challenges</a:t>
            </a:r>
            <a:endParaRPr lang="en-US" sz="2400">
              <a:latin typeface="Times New Roman" panose="02020603050405020304" pitchFamily="18" charset="0"/>
              <a:cs typeface="Times New Roman" panose="02020603050405020304" pitchFamily="18" charset="0"/>
            </a:endParaRPr>
          </a:p>
        </p:txBody>
      </p:sp>
      <p:sp>
        <p:nvSpPr>
          <p:cNvPr id="4" name="Text 2"/>
          <p:cNvSpPr/>
          <p:nvPr/>
        </p:nvSpPr>
        <p:spPr>
          <a:xfrm>
            <a:off x="478036" y="1536502"/>
            <a:ext cx="6670596" cy="218480"/>
          </a:xfrm>
          <a:prstGeom prst="rect">
            <a:avLst/>
          </a:prstGeom>
          <a:noFill/>
          <a:ln/>
        </p:spPr>
        <p:txBody>
          <a:bodyPr wrap="none" lIns="0" tIns="0" rIns="0" bIns="0" rtlCol="0" anchor="t"/>
          <a:lstStyle/>
          <a:p>
            <a:pPr marL="342900" indent="-342900" algn="l">
              <a:lnSpc>
                <a:spcPct val="150000"/>
              </a:lnSpc>
              <a:buSzPct val="100000"/>
              <a:buChar char="•"/>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Language and tone differences.</a:t>
            </a:r>
            <a:endParaRPr lang="en-US" sz="2000">
              <a:latin typeface="Times New Roman" panose="02020603050405020304" pitchFamily="18" charset="0"/>
              <a:cs typeface="Times New Roman" panose="02020603050405020304" pitchFamily="18" charset="0"/>
            </a:endParaRPr>
          </a:p>
        </p:txBody>
      </p:sp>
      <p:sp>
        <p:nvSpPr>
          <p:cNvPr id="5" name="Text 3"/>
          <p:cNvSpPr/>
          <p:nvPr/>
        </p:nvSpPr>
        <p:spPr>
          <a:xfrm>
            <a:off x="478036" y="2268550"/>
            <a:ext cx="6670596" cy="218480"/>
          </a:xfrm>
          <a:prstGeom prst="rect">
            <a:avLst/>
          </a:prstGeom>
          <a:noFill/>
          <a:ln/>
        </p:spPr>
        <p:txBody>
          <a:bodyPr wrap="none" lIns="0" tIns="0" rIns="0" bIns="0" rtlCol="0" anchor="t"/>
          <a:lstStyle/>
          <a:p>
            <a:pPr marL="342900" indent="-342900" algn="l">
              <a:lnSpc>
                <a:spcPct val="150000"/>
              </a:lnSpc>
              <a:buSzPct val="100000"/>
              <a:buChar char="•"/>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Indirect Japanese communication vs. direct British</a:t>
            </a:r>
          </a:p>
          <a:p>
            <a:pPr algn="l">
              <a:lnSpc>
                <a:spcPct val="150000"/>
              </a:lnSpc>
              <a:buSzPct val="100000"/>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      communication.</a:t>
            </a:r>
            <a:endParaRPr lang="en-US" sz="2000">
              <a:latin typeface="Times New Roman" panose="02020603050405020304" pitchFamily="18" charset="0"/>
              <a:cs typeface="Times New Roman" panose="02020603050405020304" pitchFamily="18" charset="0"/>
            </a:endParaRPr>
          </a:p>
        </p:txBody>
      </p:sp>
      <p:sp>
        <p:nvSpPr>
          <p:cNvPr id="6" name="Text 4"/>
          <p:cNvSpPr/>
          <p:nvPr/>
        </p:nvSpPr>
        <p:spPr>
          <a:xfrm>
            <a:off x="478036" y="3426811"/>
            <a:ext cx="6670596" cy="597454"/>
          </a:xfrm>
          <a:prstGeom prst="rect">
            <a:avLst/>
          </a:prstGeom>
          <a:noFill/>
          <a:ln/>
        </p:spPr>
        <p:txBody>
          <a:bodyPr wrap="none" lIns="0" tIns="0" rIns="0" bIns="0" rtlCol="0" anchor="t"/>
          <a:lstStyle/>
          <a:p>
            <a:pPr marL="342900" indent="-342900" algn="l">
              <a:lnSpc>
                <a:spcPct val="150000"/>
              </a:lnSpc>
              <a:buSzPct val="100000"/>
              <a:buChar char="•"/>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Non-verbal cues (silence, gestures) can cause misinterpretations.</a:t>
            </a:r>
            <a:endParaRPr lang="en-US" sz="2000">
              <a:latin typeface="Times New Roman" panose="02020603050405020304" pitchFamily="18" charset="0"/>
              <a:cs typeface="Times New Roman" panose="02020603050405020304" pitchFamily="18" charset="0"/>
            </a:endParaRPr>
          </a:p>
        </p:txBody>
      </p:sp>
      <p:pic>
        <p:nvPicPr>
          <p:cNvPr id="7" name="Image 0" descr="preencoded.png"/>
          <p:cNvPicPr>
            <a:picLocks noChangeAspect="1"/>
          </p:cNvPicPr>
          <p:nvPr/>
        </p:nvPicPr>
        <p:blipFill>
          <a:blip r:embed="rId3"/>
          <a:stretch>
            <a:fillRect/>
          </a:stretch>
        </p:blipFill>
        <p:spPr>
          <a:xfrm>
            <a:off x="1388533" y="4538132"/>
            <a:ext cx="4876800" cy="3029315"/>
          </a:xfrm>
          <a:prstGeom prst="rect">
            <a:avLst/>
          </a:prstGeom>
        </p:spPr>
      </p:pic>
      <p:sp>
        <p:nvSpPr>
          <p:cNvPr id="8" name="Text 5"/>
          <p:cNvSpPr/>
          <p:nvPr/>
        </p:nvSpPr>
        <p:spPr>
          <a:xfrm>
            <a:off x="7489388" y="1143833"/>
            <a:ext cx="2048947" cy="256103"/>
          </a:xfrm>
          <a:prstGeom prst="rect">
            <a:avLst/>
          </a:prstGeom>
          <a:noFill/>
          <a:ln/>
        </p:spPr>
        <p:txBody>
          <a:bodyPr wrap="none" lIns="0" tIns="0" rIns="0" bIns="0" rtlCol="0" anchor="t"/>
          <a:lstStyle/>
          <a:p>
            <a:pPr marL="0" indent="0" algn="l">
              <a:lnSpc>
                <a:spcPts val="2000"/>
              </a:lnSpc>
              <a:buNone/>
            </a:pPr>
            <a:r>
              <a:rPr lang="en-US" sz="2400" b="1">
                <a:solidFill>
                  <a:srgbClr val="231971"/>
                </a:solidFill>
                <a:latin typeface="Times New Roman" panose="02020603050405020304" pitchFamily="18" charset="0"/>
                <a:ea typeface="Outfit Extra Bold" pitchFamily="34" charset="-122"/>
                <a:cs typeface="Times New Roman" panose="02020603050405020304" pitchFamily="18" charset="0"/>
              </a:rPr>
              <a:t>Opportunities</a:t>
            </a:r>
            <a:endParaRPr lang="en-US" sz="2400">
              <a:latin typeface="Times New Roman" panose="02020603050405020304" pitchFamily="18" charset="0"/>
              <a:cs typeface="Times New Roman" panose="02020603050405020304" pitchFamily="18" charset="0"/>
            </a:endParaRPr>
          </a:p>
        </p:txBody>
      </p:sp>
      <p:sp>
        <p:nvSpPr>
          <p:cNvPr id="9" name="Text 6"/>
          <p:cNvSpPr/>
          <p:nvPr/>
        </p:nvSpPr>
        <p:spPr>
          <a:xfrm>
            <a:off x="7489388" y="1536502"/>
            <a:ext cx="6670596" cy="436959"/>
          </a:xfrm>
          <a:prstGeom prst="rect">
            <a:avLst/>
          </a:prstGeom>
          <a:noFill/>
          <a:ln/>
        </p:spPr>
        <p:txBody>
          <a:bodyPr wrap="square" lIns="0" tIns="0" rIns="0" bIns="0" rtlCol="0" anchor="t"/>
          <a:lstStyle/>
          <a:p>
            <a:pPr marL="342900" indent="-342900" algn="l">
              <a:lnSpc>
                <a:spcPct val="150000"/>
              </a:lnSpc>
              <a:buSzPct val="100000"/>
              <a:buChar char="•"/>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Cultural diversity fosters creativity and innovation</a:t>
            </a:r>
            <a:endParaRPr lang="en-US" sz="2000">
              <a:latin typeface="Times New Roman" panose="02020603050405020304" pitchFamily="18" charset="0"/>
              <a:cs typeface="Times New Roman" panose="02020603050405020304" pitchFamily="18" charset="0"/>
            </a:endParaRPr>
          </a:p>
        </p:txBody>
      </p:sp>
      <p:sp>
        <p:nvSpPr>
          <p:cNvPr id="10" name="Text 7"/>
          <p:cNvSpPr/>
          <p:nvPr/>
        </p:nvSpPr>
        <p:spPr>
          <a:xfrm>
            <a:off x="7489388" y="2487029"/>
            <a:ext cx="6670596" cy="790313"/>
          </a:xfrm>
          <a:prstGeom prst="rect">
            <a:avLst/>
          </a:prstGeom>
          <a:noFill/>
          <a:ln/>
        </p:spPr>
        <p:txBody>
          <a:bodyPr wrap="none" lIns="0" tIns="0" rIns="0" bIns="0" rtlCol="0" anchor="t"/>
          <a:lstStyle/>
          <a:p>
            <a:pPr marL="342900" indent="-342900" algn="l">
              <a:lnSpc>
                <a:spcPct val="150000"/>
              </a:lnSpc>
              <a:buSzPct val="100000"/>
              <a:buChar char="•"/>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Combining Japanese discipline with British flexibility </a:t>
            </a:r>
          </a:p>
          <a:p>
            <a:pPr algn="l">
              <a:lnSpc>
                <a:spcPct val="150000"/>
              </a:lnSpc>
              <a:buSzPct val="100000"/>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      creates a dynamic corporate culture..</a:t>
            </a:r>
            <a:endParaRPr lang="en-US" sz="2000">
              <a:latin typeface="Times New Roman" panose="02020603050405020304" pitchFamily="18" charset="0"/>
              <a:cs typeface="Times New Roman" panose="02020603050405020304" pitchFamily="18" charset="0"/>
            </a:endParaRPr>
          </a:p>
        </p:txBody>
      </p:sp>
      <p:pic>
        <p:nvPicPr>
          <p:cNvPr id="11" name="Image 1" descr="preencoded.png"/>
          <p:cNvPicPr>
            <a:picLocks noChangeAspect="1"/>
          </p:cNvPicPr>
          <p:nvPr/>
        </p:nvPicPr>
        <p:blipFill>
          <a:blip r:embed="rId4"/>
          <a:stretch>
            <a:fillRect/>
          </a:stretch>
        </p:blipFill>
        <p:spPr>
          <a:xfrm>
            <a:off x="8145377" y="4538132"/>
            <a:ext cx="4740890" cy="302931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93790" y="648533"/>
            <a:ext cx="12228790" cy="673418"/>
          </a:xfrm>
          <a:prstGeom prst="rect">
            <a:avLst/>
          </a:prstGeom>
          <a:noFill/>
          <a:ln/>
        </p:spPr>
        <p:txBody>
          <a:bodyPr wrap="none" lIns="0" tIns="0" rIns="0" bIns="0" rtlCol="0" anchor="t"/>
          <a:lstStyle/>
          <a:p>
            <a:pPr marL="0" indent="0" algn="l">
              <a:lnSpc>
                <a:spcPts val="5300"/>
              </a:lnSpc>
              <a:buNone/>
            </a:pPr>
            <a:r>
              <a:rPr lang="en-US" sz="4200" b="1">
                <a:solidFill>
                  <a:srgbClr val="231971"/>
                </a:solidFill>
                <a:latin typeface="Times New Roman" panose="02020603050405020304" pitchFamily="18" charset="0"/>
                <a:ea typeface="Outfit Extra Bold" pitchFamily="34" charset="-122"/>
                <a:cs typeface="Times New Roman" panose="02020603050405020304" pitchFamily="18" charset="0"/>
              </a:rPr>
              <a:t>Recommendations</a:t>
            </a:r>
            <a:endParaRPr lang="en-US" sz="420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793790" y="1752838"/>
            <a:ext cx="6521410" cy="861893"/>
          </a:xfrm>
          <a:prstGeom prst="rect">
            <a:avLst/>
          </a:prstGeom>
        </p:spPr>
      </p:pic>
      <p:sp>
        <p:nvSpPr>
          <p:cNvPr id="4" name="Text 1"/>
          <p:cNvSpPr/>
          <p:nvPr/>
        </p:nvSpPr>
        <p:spPr>
          <a:xfrm>
            <a:off x="1009174" y="2830116"/>
            <a:ext cx="4676537" cy="336590"/>
          </a:xfrm>
          <a:prstGeom prst="rect">
            <a:avLst/>
          </a:prstGeom>
          <a:noFill/>
          <a:ln/>
        </p:spPr>
        <p:txBody>
          <a:bodyPr wrap="none" lIns="0" tIns="0" rIns="0" bIns="0" rtlCol="0" anchor="t"/>
          <a:lstStyle/>
          <a:p>
            <a:pPr marL="0" indent="0" algn="l">
              <a:lnSpc>
                <a:spcPts val="2650"/>
              </a:lnSpc>
              <a:buNone/>
            </a:pPr>
            <a:r>
              <a:rPr lang="en-US" sz="2400" b="1">
                <a:solidFill>
                  <a:srgbClr val="2A2742"/>
                </a:solidFill>
                <a:latin typeface="Times New Roman" panose="02020603050405020304" pitchFamily="18" charset="0"/>
                <a:ea typeface="Outfit Extra Bold" pitchFamily="34" charset="-122"/>
                <a:cs typeface="Times New Roman" panose="02020603050405020304" pitchFamily="18" charset="0"/>
              </a:rPr>
              <a:t>Comprehensive Intercultural Training</a:t>
            </a:r>
            <a:endParaRPr lang="en-US" sz="2400">
              <a:latin typeface="Times New Roman" panose="02020603050405020304" pitchFamily="18" charset="0"/>
              <a:cs typeface="Times New Roman" panose="02020603050405020304" pitchFamily="18" charset="0"/>
            </a:endParaRPr>
          </a:p>
        </p:txBody>
      </p:sp>
      <p:sp>
        <p:nvSpPr>
          <p:cNvPr id="5" name="Text 2"/>
          <p:cNvSpPr/>
          <p:nvPr/>
        </p:nvSpPr>
        <p:spPr>
          <a:xfrm>
            <a:off x="1009174" y="3295888"/>
            <a:ext cx="6090642" cy="689610"/>
          </a:xfrm>
          <a:prstGeom prst="rect">
            <a:avLst/>
          </a:prstGeom>
          <a:noFill/>
          <a:ln/>
        </p:spPr>
        <p:txBody>
          <a:bodyPr wrap="square" lIns="0" tIns="0" rIns="0" bIns="0" rtlCol="0" anchor="t"/>
          <a:lstStyle/>
          <a:p>
            <a:pPr marL="0" indent="0" algn="l">
              <a:lnSpc>
                <a:spcPts val="2700"/>
              </a:lnSpc>
              <a:buNone/>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Workshops on cross-cultural communication, non-verbal cues, and dispute resolution.</a:t>
            </a:r>
            <a:endParaRPr lang="en-US" sz="2000">
              <a:latin typeface="Times New Roman" panose="02020603050405020304" pitchFamily="18" charset="0"/>
              <a:cs typeface="Times New Roman" panose="02020603050405020304" pitchFamily="18" charset="0"/>
            </a:endParaRPr>
          </a:p>
        </p:txBody>
      </p:sp>
      <p:pic>
        <p:nvPicPr>
          <p:cNvPr id="6" name="Image 1" descr="preencoded.png"/>
          <p:cNvPicPr>
            <a:picLocks noChangeAspect="1"/>
          </p:cNvPicPr>
          <p:nvPr/>
        </p:nvPicPr>
        <p:blipFill>
          <a:blip r:embed="rId4"/>
          <a:stretch>
            <a:fillRect/>
          </a:stretch>
        </p:blipFill>
        <p:spPr>
          <a:xfrm>
            <a:off x="7315200" y="1752838"/>
            <a:ext cx="6521410" cy="861893"/>
          </a:xfrm>
          <a:prstGeom prst="rect">
            <a:avLst/>
          </a:prstGeom>
        </p:spPr>
      </p:pic>
      <p:sp>
        <p:nvSpPr>
          <p:cNvPr id="7" name="Text 3"/>
          <p:cNvSpPr/>
          <p:nvPr/>
        </p:nvSpPr>
        <p:spPr>
          <a:xfrm>
            <a:off x="7530584" y="2830116"/>
            <a:ext cx="4473654" cy="336590"/>
          </a:xfrm>
          <a:prstGeom prst="rect">
            <a:avLst/>
          </a:prstGeom>
          <a:noFill/>
          <a:ln/>
        </p:spPr>
        <p:txBody>
          <a:bodyPr wrap="none" lIns="0" tIns="0" rIns="0" bIns="0" rtlCol="0" anchor="t"/>
          <a:lstStyle/>
          <a:p>
            <a:pPr marL="0" indent="0" algn="l">
              <a:lnSpc>
                <a:spcPts val="2650"/>
              </a:lnSpc>
              <a:buNone/>
            </a:pPr>
            <a:r>
              <a:rPr lang="en-US" sz="2400" b="1">
                <a:solidFill>
                  <a:srgbClr val="2A2742"/>
                </a:solidFill>
                <a:latin typeface="Times New Roman" panose="02020603050405020304" pitchFamily="18" charset="0"/>
                <a:ea typeface="Outfit Extra Bold" pitchFamily="34" charset="-122"/>
                <a:cs typeface="Times New Roman" panose="02020603050405020304" pitchFamily="18" charset="0"/>
              </a:rPr>
              <a:t>Unified Communication Framework</a:t>
            </a:r>
            <a:endParaRPr lang="en-US" sz="2400">
              <a:latin typeface="Times New Roman" panose="02020603050405020304" pitchFamily="18" charset="0"/>
              <a:cs typeface="Times New Roman" panose="02020603050405020304" pitchFamily="18" charset="0"/>
            </a:endParaRPr>
          </a:p>
        </p:txBody>
      </p:sp>
      <p:sp>
        <p:nvSpPr>
          <p:cNvPr id="8" name="Text 4"/>
          <p:cNvSpPr/>
          <p:nvPr/>
        </p:nvSpPr>
        <p:spPr>
          <a:xfrm>
            <a:off x="7530584" y="3295888"/>
            <a:ext cx="6090642" cy="689610"/>
          </a:xfrm>
          <a:prstGeom prst="rect">
            <a:avLst/>
          </a:prstGeom>
          <a:noFill/>
          <a:ln/>
        </p:spPr>
        <p:txBody>
          <a:bodyPr wrap="square" lIns="0" tIns="0" rIns="0" bIns="0" rtlCol="0" anchor="t"/>
          <a:lstStyle/>
          <a:p>
            <a:pPr marL="0" indent="0" algn="l">
              <a:lnSpc>
                <a:spcPts val="2700"/>
              </a:lnSpc>
              <a:buNone/>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Develop shared protocols to integrate Japanese and British communication styles.</a:t>
            </a:r>
            <a:endParaRPr lang="en-US" sz="2000">
              <a:latin typeface="Times New Roman" panose="02020603050405020304" pitchFamily="18" charset="0"/>
              <a:cs typeface="Times New Roman" panose="02020603050405020304" pitchFamily="18" charset="0"/>
            </a:endParaRPr>
          </a:p>
        </p:txBody>
      </p:sp>
      <p:pic>
        <p:nvPicPr>
          <p:cNvPr id="9" name="Image 2" descr="preencoded.png"/>
          <p:cNvPicPr>
            <a:picLocks noChangeAspect="1"/>
          </p:cNvPicPr>
          <p:nvPr/>
        </p:nvPicPr>
        <p:blipFill>
          <a:blip r:embed="rId5"/>
          <a:stretch>
            <a:fillRect/>
          </a:stretch>
        </p:blipFill>
        <p:spPr>
          <a:xfrm>
            <a:off x="793790" y="4200882"/>
            <a:ext cx="6521410" cy="861893"/>
          </a:xfrm>
          <a:prstGeom prst="rect">
            <a:avLst/>
          </a:prstGeom>
        </p:spPr>
      </p:pic>
      <p:sp>
        <p:nvSpPr>
          <p:cNvPr id="10" name="Text 5"/>
          <p:cNvSpPr/>
          <p:nvPr/>
        </p:nvSpPr>
        <p:spPr>
          <a:xfrm>
            <a:off x="1009174" y="5278160"/>
            <a:ext cx="2693551" cy="336590"/>
          </a:xfrm>
          <a:prstGeom prst="rect">
            <a:avLst/>
          </a:prstGeom>
          <a:noFill/>
          <a:ln/>
        </p:spPr>
        <p:txBody>
          <a:bodyPr wrap="none" lIns="0" tIns="0" rIns="0" bIns="0" rtlCol="0" anchor="t"/>
          <a:lstStyle/>
          <a:p>
            <a:pPr marL="0" indent="0" algn="l">
              <a:lnSpc>
                <a:spcPts val="2650"/>
              </a:lnSpc>
              <a:buNone/>
            </a:pPr>
            <a:r>
              <a:rPr lang="en-US" sz="2400" b="1">
                <a:solidFill>
                  <a:srgbClr val="2A2742"/>
                </a:solidFill>
                <a:latin typeface="Times New Roman" panose="02020603050405020304" pitchFamily="18" charset="0"/>
                <a:ea typeface="Outfit Extra Bold" pitchFamily="34" charset="-122"/>
                <a:cs typeface="Times New Roman" panose="02020603050405020304" pitchFamily="18" charset="0"/>
              </a:rPr>
              <a:t>Adaptive Leadership</a:t>
            </a:r>
            <a:endParaRPr lang="en-US" sz="2400">
              <a:latin typeface="Times New Roman" panose="02020603050405020304" pitchFamily="18" charset="0"/>
              <a:cs typeface="Times New Roman" panose="02020603050405020304" pitchFamily="18" charset="0"/>
            </a:endParaRPr>
          </a:p>
        </p:txBody>
      </p:sp>
      <p:sp>
        <p:nvSpPr>
          <p:cNvPr id="11" name="Text 6"/>
          <p:cNvSpPr/>
          <p:nvPr/>
        </p:nvSpPr>
        <p:spPr>
          <a:xfrm>
            <a:off x="1009174" y="5743932"/>
            <a:ext cx="6090642" cy="689610"/>
          </a:xfrm>
          <a:prstGeom prst="rect">
            <a:avLst/>
          </a:prstGeom>
          <a:noFill/>
          <a:ln/>
        </p:spPr>
        <p:txBody>
          <a:bodyPr wrap="square" lIns="0" tIns="0" rIns="0" bIns="0" rtlCol="0" anchor="t"/>
          <a:lstStyle/>
          <a:p>
            <a:pPr marL="0" indent="0" algn="l">
              <a:lnSpc>
                <a:spcPts val="2700"/>
              </a:lnSpc>
              <a:buNone/>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Managers practice flexible leadership approaches (D’Souza, 2024).</a:t>
            </a:r>
            <a:endParaRPr lang="en-US" sz="2000">
              <a:latin typeface="Times New Roman" panose="02020603050405020304" pitchFamily="18" charset="0"/>
              <a:cs typeface="Times New Roman" panose="02020603050405020304" pitchFamily="18" charset="0"/>
            </a:endParaRPr>
          </a:p>
        </p:txBody>
      </p:sp>
      <p:pic>
        <p:nvPicPr>
          <p:cNvPr id="12" name="Image 3" descr="preencoded.png"/>
          <p:cNvPicPr>
            <a:picLocks noChangeAspect="1"/>
          </p:cNvPicPr>
          <p:nvPr/>
        </p:nvPicPr>
        <p:blipFill>
          <a:blip r:embed="rId6"/>
          <a:stretch>
            <a:fillRect/>
          </a:stretch>
        </p:blipFill>
        <p:spPr>
          <a:xfrm>
            <a:off x="7315200" y="4200882"/>
            <a:ext cx="6521410" cy="861893"/>
          </a:xfrm>
          <a:prstGeom prst="rect">
            <a:avLst/>
          </a:prstGeom>
        </p:spPr>
      </p:pic>
      <p:sp>
        <p:nvSpPr>
          <p:cNvPr id="13" name="Text 7"/>
          <p:cNvSpPr/>
          <p:nvPr/>
        </p:nvSpPr>
        <p:spPr>
          <a:xfrm>
            <a:off x="7530584" y="5278160"/>
            <a:ext cx="2911197" cy="336590"/>
          </a:xfrm>
          <a:prstGeom prst="rect">
            <a:avLst/>
          </a:prstGeom>
          <a:noFill/>
          <a:ln/>
        </p:spPr>
        <p:txBody>
          <a:bodyPr wrap="none" lIns="0" tIns="0" rIns="0" bIns="0" rtlCol="0" anchor="t"/>
          <a:lstStyle/>
          <a:p>
            <a:pPr marL="0" indent="0" algn="l">
              <a:lnSpc>
                <a:spcPts val="2650"/>
              </a:lnSpc>
              <a:buNone/>
            </a:pPr>
            <a:r>
              <a:rPr lang="en-US" sz="2400" b="1">
                <a:solidFill>
                  <a:srgbClr val="2A2742"/>
                </a:solidFill>
                <a:latin typeface="Times New Roman" panose="02020603050405020304" pitchFamily="18" charset="0"/>
                <a:ea typeface="Outfit Extra Bold" pitchFamily="34" charset="-122"/>
                <a:cs typeface="Times New Roman" panose="02020603050405020304" pitchFamily="18" charset="0"/>
              </a:rPr>
              <a:t>Technology Integration</a:t>
            </a:r>
            <a:endParaRPr lang="en-US" sz="2400">
              <a:latin typeface="Times New Roman" panose="02020603050405020304" pitchFamily="18" charset="0"/>
              <a:cs typeface="Times New Roman" panose="02020603050405020304" pitchFamily="18" charset="0"/>
            </a:endParaRPr>
          </a:p>
        </p:txBody>
      </p:sp>
      <p:sp>
        <p:nvSpPr>
          <p:cNvPr id="14" name="Text 8"/>
          <p:cNvSpPr/>
          <p:nvPr/>
        </p:nvSpPr>
        <p:spPr>
          <a:xfrm>
            <a:off x="7530584" y="5743932"/>
            <a:ext cx="6090642" cy="689610"/>
          </a:xfrm>
          <a:prstGeom prst="rect">
            <a:avLst/>
          </a:prstGeom>
          <a:noFill/>
          <a:ln/>
        </p:spPr>
        <p:txBody>
          <a:bodyPr wrap="square" lIns="0" tIns="0" rIns="0" bIns="0" rtlCol="0" anchor="t"/>
          <a:lstStyle/>
          <a:p>
            <a:pPr marL="0" indent="0" algn="l">
              <a:lnSpc>
                <a:spcPts val="2700"/>
              </a:lnSpc>
              <a:buNone/>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Utilise digital tools for information sharing to mitigate cultural barriers.</a:t>
            </a:r>
            <a:endParaRPr lang="en-US" sz="200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1540934"/>
            <a:ext cx="4352449" cy="4893734"/>
          </a:xfrm>
          <a:prstGeom prst="rect">
            <a:avLst/>
          </a:prstGeom>
        </p:spPr>
      </p:pic>
      <p:sp>
        <p:nvSpPr>
          <p:cNvPr id="3" name="Text 0"/>
          <p:cNvSpPr/>
          <p:nvPr/>
        </p:nvSpPr>
        <p:spPr>
          <a:xfrm>
            <a:off x="1133950" y="1818745"/>
            <a:ext cx="7556421" cy="1417558"/>
          </a:xfrm>
          <a:prstGeom prst="rect">
            <a:avLst/>
          </a:prstGeom>
          <a:noFill/>
          <a:ln/>
        </p:spPr>
        <p:txBody>
          <a:bodyPr wrap="square" lIns="0" tIns="0" rIns="0" bIns="0" rtlCol="0" anchor="t"/>
          <a:lstStyle/>
          <a:p>
            <a:pPr marL="0" indent="0" algn="l">
              <a:lnSpc>
                <a:spcPts val="5550"/>
              </a:lnSpc>
              <a:buNone/>
            </a:pPr>
            <a:r>
              <a:rPr lang="en-US" sz="4450" b="1">
                <a:solidFill>
                  <a:srgbClr val="231971"/>
                </a:solidFill>
                <a:latin typeface="Times New Roman" panose="02020603050405020304" pitchFamily="18" charset="0"/>
                <a:ea typeface="Outfit Extra Bold" pitchFamily="34" charset="-122"/>
                <a:cs typeface="Times New Roman" panose="02020603050405020304" pitchFamily="18" charset="0"/>
              </a:rPr>
              <a:t>Conclusion</a:t>
            </a:r>
            <a:endParaRPr lang="en-US" sz="4450">
              <a:latin typeface="Times New Roman" panose="02020603050405020304" pitchFamily="18" charset="0"/>
              <a:cs typeface="Times New Roman" panose="02020603050405020304" pitchFamily="18" charset="0"/>
            </a:endParaRPr>
          </a:p>
        </p:txBody>
      </p:sp>
      <p:sp>
        <p:nvSpPr>
          <p:cNvPr id="4" name="Text 1"/>
          <p:cNvSpPr/>
          <p:nvPr/>
        </p:nvSpPr>
        <p:spPr>
          <a:xfrm>
            <a:off x="1133950" y="3104860"/>
            <a:ext cx="7216259" cy="1451610"/>
          </a:xfrm>
          <a:prstGeom prst="rect">
            <a:avLst/>
          </a:prstGeom>
          <a:noFill/>
          <a:ln/>
        </p:spPr>
        <p:txBody>
          <a:bodyPr wrap="square" lIns="0" tIns="0" rIns="0" bIns="0" rtlCol="0" anchor="t"/>
          <a:lstStyle/>
          <a:p>
            <a:pPr marL="0" indent="0" algn="just">
              <a:lnSpc>
                <a:spcPct val="150000"/>
              </a:lnSpc>
              <a:buNone/>
            </a:pPr>
            <a:r>
              <a:rPr lang="en-US" sz="2000">
                <a:solidFill>
                  <a:srgbClr val="2A2742"/>
                </a:solidFill>
                <a:latin typeface="Times New Roman" panose="02020603050405020304" pitchFamily="18" charset="0"/>
                <a:ea typeface="Arimo" pitchFamily="34" charset="-122"/>
                <a:cs typeface="Times New Roman" panose="02020603050405020304" pitchFamily="18" charset="0"/>
              </a:rPr>
              <a:t>The business operations exemplify effective intercultural communication. Navigating differences in hierarchy, communication style, and uncertainty, it integrates collectivism and individualism by applying Hofstede’s, Jandt’s, and Samovar’s theories.</a:t>
            </a:r>
            <a:endParaRPr lang="en-US" sz="2000">
              <a:latin typeface="Times New Roman" panose="02020603050405020304" pitchFamily="18" charset="0"/>
              <a:cs typeface="Times New Roman" panose="02020603050405020304" pitchFamily="18" charset="0"/>
            </a:endParaRPr>
          </a:p>
        </p:txBody>
      </p:sp>
      <p:sp>
        <p:nvSpPr>
          <p:cNvPr id="5" name="Text 2"/>
          <p:cNvSpPr/>
          <p:nvPr/>
        </p:nvSpPr>
        <p:spPr>
          <a:xfrm>
            <a:off x="1133951" y="5484138"/>
            <a:ext cx="7216259" cy="725805"/>
          </a:xfrm>
          <a:prstGeom prst="rect">
            <a:avLst/>
          </a:prstGeom>
          <a:noFill/>
          <a:ln/>
        </p:spPr>
        <p:txBody>
          <a:bodyPr wrap="square" lIns="0" tIns="0" rIns="0" bIns="0" rtlCol="0" anchor="t"/>
          <a:lstStyle/>
          <a:p>
            <a:pPr marL="0" indent="0" algn="l">
              <a:lnSpc>
                <a:spcPts val="2850"/>
              </a:lnSpc>
              <a:buNone/>
            </a:pPr>
            <a:endParaRPr lang="en-US" sz="175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1133950" y="676711"/>
            <a:ext cx="7556421" cy="1417558"/>
          </a:xfrm>
          <a:prstGeom prst="rect">
            <a:avLst/>
          </a:prstGeom>
          <a:noFill/>
          <a:ln/>
        </p:spPr>
        <p:txBody>
          <a:bodyPr wrap="square" lIns="0" tIns="0" rIns="0" bIns="0" rtlCol="0" anchor="t"/>
          <a:lstStyle/>
          <a:p>
            <a:pPr marL="0" indent="0" algn="l">
              <a:lnSpc>
                <a:spcPts val="5550"/>
              </a:lnSpc>
              <a:buNone/>
            </a:pPr>
            <a:r>
              <a:rPr lang="en-US" sz="4450" b="1">
                <a:solidFill>
                  <a:srgbClr val="231971"/>
                </a:solidFill>
                <a:latin typeface="Times New Roman" panose="02020603050405020304" pitchFamily="18" charset="0"/>
                <a:cs typeface="Times New Roman" panose="02020603050405020304" pitchFamily="18" charset="0"/>
              </a:rPr>
              <a:t>References</a:t>
            </a:r>
            <a:endParaRPr lang="en-US" sz="4450">
              <a:latin typeface="Times New Roman" panose="02020603050405020304" pitchFamily="18" charset="0"/>
              <a:cs typeface="Times New Roman" panose="02020603050405020304" pitchFamily="18" charset="0"/>
            </a:endParaRPr>
          </a:p>
        </p:txBody>
      </p:sp>
      <p:sp>
        <p:nvSpPr>
          <p:cNvPr id="4" name="Text 1"/>
          <p:cNvSpPr/>
          <p:nvPr/>
        </p:nvSpPr>
        <p:spPr>
          <a:xfrm>
            <a:off x="1133950" y="1744132"/>
            <a:ext cx="12666717" cy="6129867"/>
          </a:xfrm>
          <a:prstGeom prst="rect">
            <a:avLst/>
          </a:prstGeom>
          <a:noFill/>
          <a:ln/>
        </p:spPr>
        <p:txBody>
          <a:bodyPr wrap="square" lIns="0" tIns="0" rIns="0" bIns="0" rtlCol="0" anchor="t"/>
          <a:lstStyle/>
          <a:p>
            <a:pPr algn="just">
              <a:lnSpc>
                <a:spcPct val="150000"/>
              </a:lnSpc>
            </a:pPr>
            <a:r>
              <a:rPr lang="en-US">
                <a:latin typeface="Times New Roman" panose="02020603050405020304" pitchFamily="18" charset="0"/>
                <a:cs typeface="Times New Roman" panose="02020603050405020304" pitchFamily="18" charset="0"/>
              </a:rPr>
              <a:t>Baker, W. (2024). Intercultural communication. </a:t>
            </a:r>
            <a:r>
              <a:rPr lang="en-US" i="1">
                <a:latin typeface="Times New Roman" panose="02020603050405020304" pitchFamily="18" charset="0"/>
                <a:cs typeface="Times New Roman" panose="02020603050405020304" pitchFamily="18" charset="0"/>
              </a:rPr>
              <a:t>ELT journal</a:t>
            </a:r>
            <a:r>
              <a:rPr lang="en-US">
                <a:latin typeface="Times New Roman" panose="02020603050405020304" pitchFamily="18" charset="0"/>
                <a:cs typeface="Times New Roman" panose="02020603050405020304" pitchFamily="18" charset="0"/>
              </a:rPr>
              <a:t>, [online] 78(2). </a:t>
            </a:r>
            <a:r>
              <a:rPr lang="en-US" err="1">
                <a:latin typeface="Times New Roman" panose="02020603050405020304" pitchFamily="18" charset="0"/>
                <a:cs typeface="Times New Roman" panose="02020603050405020304" pitchFamily="18" charset="0"/>
              </a:rPr>
              <a:t>doi:https</a:t>
            </a:r>
            <a:r>
              <a:rPr lang="en-US">
                <a:latin typeface="Times New Roman" panose="02020603050405020304" pitchFamily="18" charset="0"/>
                <a:cs typeface="Times New Roman" panose="02020603050405020304" pitchFamily="18" charset="0"/>
              </a:rPr>
              <a:t>://doi.org/10.1093/</a:t>
            </a:r>
            <a:r>
              <a:rPr lang="en-US" err="1">
                <a:latin typeface="Times New Roman" panose="02020603050405020304" pitchFamily="18" charset="0"/>
                <a:cs typeface="Times New Roman" panose="02020603050405020304" pitchFamily="18" charset="0"/>
              </a:rPr>
              <a:t>elt</a:t>
            </a:r>
            <a:r>
              <a:rPr lang="en-US">
                <a:latin typeface="Times New Roman" panose="02020603050405020304" pitchFamily="18" charset="0"/>
                <a:cs typeface="Times New Roman" panose="02020603050405020304" pitchFamily="18" charset="0"/>
              </a:rPr>
              <a:t>/ccad040.</a:t>
            </a:r>
          </a:p>
          <a:p>
            <a:pPr algn="just">
              <a:lnSpc>
                <a:spcPct val="150000"/>
              </a:lnSpc>
            </a:pPr>
            <a:r>
              <a:rPr lang="en-US">
                <a:latin typeface="Times New Roman" panose="02020603050405020304" pitchFamily="18" charset="0"/>
                <a:cs typeface="Times New Roman" panose="02020603050405020304" pitchFamily="18" charset="0"/>
              </a:rPr>
              <a:t>D’Souza, L. (2024). Transformational Leadership in Indian Organizations: Adaptation and Effectiveness in the 21st Century. </a:t>
            </a:r>
            <a:r>
              <a:rPr lang="en-US" i="1">
                <a:latin typeface="Times New Roman" panose="02020603050405020304" pitchFamily="18" charset="0"/>
                <a:cs typeface="Times New Roman" panose="02020603050405020304" pitchFamily="18" charset="0"/>
              </a:rPr>
              <a:t>International Journal of Research Publication and Reviews</a:t>
            </a:r>
            <a:r>
              <a:rPr lang="en-US">
                <a:latin typeface="Times New Roman" panose="02020603050405020304" pitchFamily="18" charset="0"/>
                <a:cs typeface="Times New Roman" panose="02020603050405020304" pitchFamily="18" charset="0"/>
              </a:rPr>
              <a:t>, [online] 5(3), pp.1660–1667. </a:t>
            </a:r>
            <a:r>
              <a:rPr lang="en-US" err="1">
                <a:latin typeface="Times New Roman" panose="02020603050405020304" pitchFamily="18" charset="0"/>
                <a:cs typeface="Times New Roman" panose="02020603050405020304" pitchFamily="18" charset="0"/>
              </a:rPr>
              <a:t>doi:https</a:t>
            </a:r>
            <a:r>
              <a:rPr lang="en-US">
                <a:latin typeface="Times New Roman" panose="02020603050405020304" pitchFamily="18" charset="0"/>
                <a:cs typeface="Times New Roman" panose="02020603050405020304" pitchFamily="18" charset="0"/>
              </a:rPr>
              <a:t>://doi.org/10.55248/gengpi.5.0324.0712.</a:t>
            </a:r>
          </a:p>
          <a:p>
            <a:pPr algn="just">
              <a:lnSpc>
                <a:spcPct val="150000"/>
              </a:lnSpc>
            </a:pPr>
            <a:r>
              <a:rPr lang="en-US">
                <a:latin typeface="Times New Roman" panose="02020603050405020304" pitchFamily="18" charset="0"/>
                <a:cs typeface="Times New Roman" panose="02020603050405020304" pitchFamily="18" charset="0"/>
              </a:rPr>
              <a:t>Imai, M. (2022). </a:t>
            </a:r>
            <a:r>
              <a:rPr lang="en-US" i="1">
                <a:latin typeface="Times New Roman" panose="02020603050405020304" pitchFamily="18" charset="0"/>
                <a:cs typeface="Times New Roman" panose="02020603050405020304" pitchFamily="18" charset="0"/>
              </a:rPr>
              <a:t>Gemba Kaizen : a Commonsense Approach to a Continuous Improvement Strategy</a:t>
            </a:r>
            <a:r>
              <a:rPr lang="en-US">
                <a:latin typeface="Times New Roman" panose="02020603050405020304" pitchFamily="18" charset="0"/>
                <a:cs typeface="Times New Roman" panose="02020603050405020304" pitchFamily="18" charset="0"/>
              </a:rPr>
              <a:t>. New York: </a:t>
            </a:r>
            <a:r>
              <a:rPr lang="en-US" err="1">
                <a:latin typeface="Times New Roman" panose="02020603050405020304" pitchFamily="18" charset="0"/>
                <a:cs typeface="Times New Roman" panose="02020603050405020304" pitchFamily="18" charset="0"/>
              </a:rPr>
              <a:t>Mcgraw</a:t>
            </a:r>
            <a:r>
              <a:rPr lang="en-US">
                <a:latin typeface="Times New Roman" panose="02020603050405020304" pitchFamily="18" charset="0"/>
                <a:cs typeface="Times New Roman" panose="02020603050405020304" pitchFamily="18" charset="0"/>
              </a:rPr>
              <a:t> Hill.</a:t>
            </a:r>
          </a:p>
          <a:p>
            <a:pPr algn="just">
              <a:lnSpc>
                <a:spcPct val="150000"/>
              </a:lnSpc>
            </a:pPr>
            <a:r>
              <a:rPr lang="en-US">
                <a:latin typeface="Times New Roman" panose="02020603050405020304" pitchFamily="18" charset="0"/>
                <a:cs typeface="Times New Roman" panose="02020603050405020304" pitchFamily="18" charset="0"/>
              </a:rPr>
              <a:t>Khan, S.N. (2022). Impact of Hofstede’s Cultural Dimensions on Subordinate’s Perception of Abusive Supervision. </a:t>
            </a:r>
            <a:r>
              <a:rPr lang="en-US" i="1">
                <a:latin typeface="Times New Roman" panose="02020603050405020304" pitchFamily="18" charset="0"/>
                <a:cs typeface="Times New Roman" panose="02020603050405020304" pitchFamily="18" charset="0"/>
              </a:rPr>
              <a:t>International Journal of Business and Management</a:t>
            </a:r>
            <a:r>
              <a:rPr lang="en-US">
                <a:latin typeface="Times New Roman" panose="02020603050405020304" pitchFamily="18" charset="0"/>
                <a:cs typeface="Times New Roman" panose="02020603050405020304" pitchFamily="18" charset="0"/>
              </a:rPr>
              <a:t>, 9(12). </a:t>
            </a:r>
            <a:r>
              <a:rPr lang="en-US" err="1">
                <a:latin typeface="Times New Roman" panose="02020603050405020304" pitchFamily="18" charset="0"/>
                <a:cs typeface="Times New Roman" panose="02020603050405020304" pitchFamily="18" charset="0"/>
              </a:rPr>
              <a:t>doi:https</a:t>
            </a:r>
            <a:r>
              <a:rPr lang="en-US">
                <a:latin typeface="Times New Roman" panose="02020603050405020304" pitchFamily="18" charset="0"/>
                <a:cs typeface="Times New Roman" panose="02020603050405020304" pitchFamily="18" charset="0"/>
              </a:rPr>
              <a:t>://doi.org/10.5539/ijbm.v9n12p239.</a:t>
            </a:r>
          </a:p>
          <a:p>
            <a:pPr algn="just">
              <a:lnSpc>
                <a:spcPct val="150000"/>
              </a:lnSpc>
            </a:pPr>
            <a:r>
              <a:rPr lang="en-US">
                <a:latin typeface="Times New Roman" panose="02020603050405020304" pitchFamily="18" charset="0"/>
                <a:cs typeface="Times New Roman" panose="02020603050405020304" pitchFamily="18" charset="0"/>
              </a:rPr>
              <a:t>Pareja de Vicente, D., </a:t>
            </a:r>
            <a:r>
              <a:rPr lang="en-US" err="1">
                <a:latin typeface="Times New Roman" panose="02020603050405020304" pitchFamily="18" charset="0"/>
                <a:cs typeface="Times New Roman" panose="02020603050405020304" pitchFamily="18" charset="0"/>
              </a:rPr>
              <a:t>Leiva</a:t>
            </a:r>
            <a:r>
              <a:rPr lang="en-US">
                <a:latin typeface="Times New Roman" panose="02020603050405020304" pitchFamily="18" charset="0"/>
                <a:cs typeface="Times New Roman" panose="02020603050405020304" pitchFamily="18" charset="0"/>
              </a:rPr>
              <a:t> </a:t>
            </a:r>
            <a:r>
              <a:rPr lang="en-US" err="1">
                <a:latin typeface="Times New Roman" panose="02020603050405020304" pitchFamily="18" charset="0"/>
                <a:cs typeface="Times New Roman" panose="02020603050405020304" pitchFamily="18" charset="0"/>
              </a:rPr>
              <a:t>Olivencia</a:t>
            </a:r>
            <a:r>
              <a:rPr lang="en-US">
                <a:latin typeface="Times New Roman" panose="02020603050405020304" pitchFamily="18" charset="0"/>
                <a:cs typeface="Times New Roman" panose="02020603050405020304" pitchFamily="18" charset="0"/>
              </a:rPr>
              <a:t>, J.J. and </a:t>
            </a:r>
            <a:r>
              <a:rPr lang="en-US" err="1">
                <a:latin typeface="Times New Roman" panose="02020603050405020304" pitchFamily="18" charset="0"/>
                <a:cs typeface="Times New Roman" panose="02020603050405020304" pitchFamily="18" charset="0"/>
              </a:rPr>
              <a:t>Matas</a:t>
            </a:r>
            <a:r>
              <a:rPr lang="en-US">
                <a:latin typeface="Times New Roman" panose="02020603050405020304" pitchFamily="18" charset="0"/>
                <a:cs typeface="Times New Roman" panose="02020603050405020304" pitchFamily="18" charset="0"/>
              </a:rPr>
              <a:t> </a:t>
            </a:r>
            <a:r>
              <a:rPr lang="en-US" err="1">
                <a:latin typeface="Times New Roman" panose="02020603050405020304" pitchFamily="18" charset="0"/>
                <a:cs typeface="Times New Roman" panose="02020603050405020304" pitchFamily="18" charset="0"/>
              </a:rPr>
              <a:t>Terrón</a:t>
            </a:r>
            <a:r>
              <a:rPr lang="en-US">
                <a:latin typeface="Times New Roman" panose="02020603050405020304" pitchFamily="18" charset="0"/>
                <a:cs typeface="Times New Roman" panose="02020603050405020304" pitchFamily="18" charset="0"/>
              </a:rPr>
              <a:t>, A. (2019). Perceptions about cultural diversity and intercultural communication of future teachers. </a:t>
            </a:r>
            <a:r>
              <a:rPr lang="en-US" i="1" err="1">
                <a:latin typeface="Times New Roman" panose="02020603050405020304" pitchFamily="18" charset="0"/>
                <a:cs typeface="Times New Roman" panose="02020603050405020304" pitchFamily="18" charset="0"/>
              </a:rPr>
              <a:t>Revista</a:t>
            </a:r>
            <a:r>
              <a:rPr lang="en-US" i="1">
                <a:latin typeface="Times New Roman" panose="02020603050405020304" pitchFamily="18" charset="0"/>
                <a:cs typeface="Times New Roman" panose="02020603050405020304" pitchFamily="18" charset="0"/>
              </a:rPr>
              <a:t> </a:t>
            </a:r>
            <a:r>
              <a:rPr lang="en-US" i="1" err="1">
                <a:latin typeface="Times New Roman" panose="02020603050405020304" pitchFamily="18" charset="0"/>
                <a:cs typeface="Times New Roman" panose="02020603050405020304" pitchFamily="18" charset="0"/>
              </a:rPr>
              <a:t>Electrónica</a:t>
            </a:r>
            <a:r>
              <a:rPr lang="en-US" i="1">
                <a:latin typeface="Times New Roman" panose="02020603050405020304" pitchFamily="18" charset="0"/>
                <a:cs typeface="Times New Roman" panose="02020603050405020304" pitchFamily="18" charset="0"/>
              </a:rPr>
              <a:t> </a:t>
            </a:r>
            <a:r>
              <a:rPr lang="en-US" i="1" err="1">
                <a:latin typeface="Times New Roman" panose="02020603050405020304" pitchFamily="18" charset="0"/>
                <a:cs typeface="Times New Roman" panose="02020603050405020304" pitchFamily="18" charset="0"/>
              </a:rPr>
              <a:t>Interuniversitaria</a:t>
            </a:r>
            <a:r>
              <a:rPr lang="en-US" i="1">
                <a:latin typeface="Times New Roman" panose="02020603050405020304" pitchFamily="18" charset="0"/>
                <a:cs typeface="Times New Roman" panose="02020603050405020304" pitchFamily="18" charset="0"/>
              </a:rPr>
              <a:t> de </a:t>
            </a:r>
            <a:r>
              <a:rPr lang="en-US" i="1" err="1">
                <a:latin typeface="Times New Roman" panose="02020603050405020304" pitchFamily="18" charset="0"/>
                <a:cs typeface="Times New Roman" panose="02020603050405020304" pitchFamily="18" charset="0"/>
              </a:rPr>
              <a:t>Formación</a:t>
            </a:r>
            <a:r>
              <a:rPr lang="en-US" i="1">
                <a:latin typeface="Times New Roman" panose="02020603050405020304" pitchFamily="18" charset="0"/>
                <a:cs typeface="Times New Roman" panose="02020603050405020304" pitchFamily="18" charset="0"/>
              </a:rPr>
              <a:t> del </a:t>
            </a:r>
            <a:r>
              <a:rPr lang="en-US" i="1" err="1">
                <a:latin typeface="Times New Roman" panose="02020603050405020304" pitchFamily="18" charset="0"/>
                <a:cs typeface="Times New Roman" panose="02020603050405020304" pitchFamily="18" charset="0"/>
              </a:rPr>
              <a:t>Profesorado</a:t>
            </a:r>
            <a:r>
              <a:rPr lang="en-US">
                <a:latin typeface="Times New Roman" panose="02020603050405020304" pitchFamily="18" charset="0"/>
                <a:cs typeface="Times New Roman" panose="02020603050405020304" pitchFamily="18" charset="0"/>
              </a:rPr>
              <a:t>, 23(1). </a:t>
            </a:r>
            <a:r>
              <a:rPr lang="en-US" err="1">
                <a:latin typeface="Times New Roman" panose="02020603050405020304" pitchFamily="18" charset="0"/>
                <a:cs typeface="Times New Roman" panose="02020603050405020304" pitchFamily="18" charset="0"/>
              </a:rPr>
              <a:t>doi:https</a:t>
            </a:r>
            <a:r>
              <a:rPr lang="en-US">
                <a:latin typeface="Times New Roman" panose="02020603050405020304" pitchFamily="18" charset="0"/>
                <a:cs typeface="Times New Roman" panose="02020603050405020304" pitchFamily="18" charset="0"/>
              </a:rPr>
              <a:t>://doi.org/10.6018/reifop.403331.</a:t>
            </a:r>
          </a:p>
          <a:p>
            <a:pPr algn="just">
              <a:lnSpc>
                <a:spcPct val="150000"/>
              </a:lnSpc>
            </a:pPr>
            <a:r>
              <a:rPr lang="en-US" err="1">
                <a:latin typeface="Times New Roman" panose="02020603050405020304" pitchFamily="18" charset="0"/>
                <a:cs typeface="Times New Roman" panose="02020603050405020304" pitchFamily="18" charset="0"/>
              </a:rPr>
              <a:t>Sketchfab</a:t>
            </a:r>
            <a:r>
              <a:rPr lang="en-US">
                <a:latin typeface="Times New Roman" panose="02020603050405020304" pitchFamily="18" charset="0"/>
                <a:cs typeface="Times New Roman" panose="02020603050405020304" pitchFamily="18" charset="0"/>
              </a:rPr>
              <a:t> (2023). </a:t>
            </a:r>
            <a:r>
              <a:rPr lang="en-US" i="1" err="1">
                <a:latin typeface="Times New Roman" panose="02020603050405020304" pitchFamily="18" charset="0"/>
                <a:cs typeface="Times New Roman" panose="02020603050405020304" pitchFamily="18" charset="0"/>
              </a:rPr>
              <a:t>Sketchfab</a:t>
            </a:r>
            <a:r>
              <a:rPr lang="en-US">
                <a:latin typeface="Times New Roman" panose="02020603050405020304" pitchFamily="18" charset="0"/>
                <a:cs typeface="Times New Roman" panose="02020603050405020304" pitchFamily="18" charset="0"/>
              </a:rPr>
              <a:t>. [online] </a:t>
            </a:r>
            <a:r>
              <a:rPr lang="en-US" err="1">
                <a:latin typeface="Times New Roman" panose="02020603050405020304" pitchFamily="18" charset="0"/>
                <a:cs typeface="Times New Roman" panose="02020603050405020304" pitchFamily="18" charset="0"/>
              </a:rPr>
              <a:t>Sketchfab</a:t>
            </a:r>
            <a:r>
              <a:rPr lang="en-US">
                <a:latin typeface="Times New Roman" panose="02020603050405020304" pitchFamily="18" charset="0"/>
                <a:cs typeface="Times New Roman" panose="02020603050405020304" pitchFamily="18" charset="0"/>
              </a:rPr>
              <a:t>. Available at: https://sketchfab.com/3d-models/samovar-fad859fb86c843ed8da04e75226dbc60 [Accessed 13 Nov. 2025].</a:t>
            </a:r>
          </a:p>
          <a:p>
            <a:pPr algn="just">
              <a:lnSpc>
                <a:spcPct val="150000"/>
              </a:lnSpc>
            </a:pPr>
            <a:r>
              <a:rPr lang="en-US">
                <a:latin typeface="Times New Roman" panose="02020603050405020304" pitchFamily="18" charset="0"/>
                <a:cs typeface="Times New Roman" panose="02020603050405020304" pitchFamily="18" charset="0"/>
              </a:rPr>
              <a:t>Ye, Z. (2024). Language Barriers in Intercultural Communication and Their Translation Strategies. </a:t>
            </a:r>
            <a:r>
              <a:rPr lang="en-US" i="1">
                <a:latin typeface="Times New Roman" panose="02020603050405020304" pitchFamily="18" charset="0"/>
                <a:cs typeface="Times New Roman" panose="02020603050405020304" pitchFamily="18" charset="0"/>
              </a:rPr>
              <a:t>Language Barriers in Intercultural Communication and Their Translation Strategies</a:t>
            </a:r>
            <a:r>
              <a:rPr lang="en-US">
                <a:latin typeface="Times New Roman" panose="02020603050405020304" pitchFamily="18" charset="0"/>
                <a:cs typeface="Times New Roman" panose="02020603050405020304" pitchFamily="18" charset="0"/>
              </a:rPr>
              <a:t>, 6(1), pp.p178–p178.</a:t>
            </a:r>
          </a:p>
        </p:txBody>
      </p:sp>
      <p:sp>
        <p:nvSpPr>
          <p:cNvPr id="5" name="Text 2"/>
          <p:cNvSpPr/>
          <p:nvPr/>
        </p:nvSpPr>
        <p:spPr>
          <a:xfrm>
            <a:off x="1133951" y="5484138"/>
            <a:ext cx="7216259" cy="725805"/>
          </a:xfrm>
          <a:prstGeom prst="rect">
            <a:avLst/>
          </a:prstGeom>
          <a:noFill/>
          <a:ln/>
        </p:spPr>
        <p:txBody>
          <a:bodyPr wrap="square" lIns="0" tIns="0" rIns="0" bIns="0" rtlCol="0" anchor="t"/>
          <a:lstStyle/>
          <a:p>
            <a:pPr marL="0" indent="0" algn="l">
              <a:lnSpc>
                <a:spcPts val="2850"/>
              </a:lnSpc>
              <a:buNone/>
            </a:pPr>
            <a:endParaRPr lang="en-US" sz="175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8478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1"/>
          <p:cNvSpPr/>
          <p:nvPr/>
        </p:nvSpPr>
        <p:spPr>
          <a:xfrm>
            <a:off x="1133950" y="3104860"/>
            <a:ext cx="7216259" cy="1451610"/>
          </a:xfrm>
          <a:prstGeom prst="rect">
            <a:avLst/>
          </a:prstGeom>
          <a:noFill/>
          <a:ln/>
        </p:spPr>
        <p:txBody>
          <a:bodyPr wrap="square" lIns="0" tIns="0" rIns="0" bIns="0" rtlCol="0" anchor="t"/>
          <a:lstStyle/>
          <a:p>
            <a:pPr marL="0" indent="0" algn="r">
              <a:lnSpc>
                <a:spcPct val="150000"/>
              </a:lnSpc>
              <a:buNone/>
            </a:pPr>
            <a:r>
              <a:rPr lang="en-US" sz="5400">
                <a:solidFill>
                  <a:srgbClr val="2A2742"/>
                </a:solidFill>
                <a:latin typeface="Times New Roman" panose="02020603050405020304" pitchFamily="18" charset="0"/>
                <a:ea typeface="Arimo" pitchFamily="34" charset="-122"/>
                <a:cs typeface="Times New Roman" panose="02020603050405020304" pitchFamily="18" charset="0"/>
              </a:rPr>
              <a:t>Any Questions?</a:t>
            </a:r>
            <a:endParaRPr lang="en-US" sz="5400">
              <a:latin typeface="Times New Roman" panose="02020603050405020304" pitchFamily="18" charset="0"/>
              <a:cs typeface="Times New Roman" panose="02020603050405020304" pitchFamily="18" charset="0"/>
            </a:endParaRPr>
          </a:p>
        </p:txBody>
      </p:sp>
      <p:sp>
        <p:nvSpPr>
          <p:cNvPr id="5" name="Text 2"/>
          <p:cNvSpPr/>
          <p:nvPr/>
        </p:nvSpPr>
        <p:spPr>
          <a:xfrm>
            <a:off x="1133951" y="5484138"/>
            <a:ext cx="7216259" cy="725805"/>
          </a:xfrm>
          <a:prstGeom prst="rect">
            <a:avLst/>
          </a:prstGeom>
          <a:noFill/>
          <a:ln/>
        </p:spPr>
        <p:txBody>
          <a:bodyPr wrap="square" lIns="0" tIns="0" rIns="0" bIns="0" rtlCol="0" anchor="t"/>
          <a:lstStyle/>
          <a:p>
            <a:pPr marL="0" indent="0" algn="l">
              <a:lnSpc>
                <a:spcPts val="2850"/>
              </a:lnSpc>
              <a:buNone/>
            </a:pPr>
            <a:endParaRPr lang="en-US" sz="175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039360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10</Slides>
  <Notes>10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User</dc:creator>
  <cp:revision>1</cp:revision>
  <dcterms:created xsi:type="dcterms:W3CDTF">2025-11-13T13:50:14Z</dcterms:created>
  <dcterms:modified xsi:type="dcterms:W3CDTF">2025-11-19T12:36:03Z</dcterms:modified>
</cp:coreProperties>
</file>