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12"/>
  </p:notesMasterIdLst>
  <p:sldIdLst>
    <p:sldId id="272" r:id="rId2"/>
    <p:sldId id="281" r:id="rId3"/>
    <p:sldId id="282" r:id="rId4"/>
    <p:sldId id="283" r:id="rId5"/>
    <p:sldId id="292" r:id="rId6"/>
    <p:sldId id="290" r:id="rId7"/>
    <p:sldId id="286" r:id="rId8"/>
    <p:sldId id="291" r:id="rId9"/>
    <p:sldId id="287" r:id="rId10"/>
    <p:sldId id="28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935" autoAdjust="0"/>
  </p:normalViewPr>
  <p:slideViewPr>
    <p:cSldViewPr snapToGrid="0">
      <p:cViewPr varScale="1">
        <p:scale>
          <a:sx n="61" d="100"/>
          <a:sy n="61" d="100"/>
        </p:scale>
        <p:origin x="86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1582B9-9BFF-4619-A760-8125BDA09A94}" type="doc">
      <dgm:prSet loTypeId="urn:microsoft.com/office/officeart/2018/2/layout/IconLabelList" loCatId="icon" qsTypeId="urn:microsoft.com/office/officeart/2005/8/quickstyle/simple3" qsCatId="simple" csTypeId="urn:microsoft.com/office/officeart/2005/8/colors/colorful2" csCatId="colorful" phldr="1"/>
      <dgm:spPr/>
      <dgm:t>
        <a:bodyPr/>
        <a:lstStyle/>
        <a:p>
          <a:endParaRPr lang="en-US"/>
        </a:p>
      </dgm:t>
    </dgm:pt>
    <dgm:pt modelId="{709B04BE-5E2A-4EAF-8CAD-DF76BA1710B6}">
      <dgm:prSet custT="1"/>
      <dgm:spPr/>
      <dgm:t>
        <a:bodyPr/>
        <a:lstStyle/>
        <a:p>
          <a:pPr>
            <a:lnSpc>
              <a:spcPct val="100000"/>
            </a:lnSpc>
          </a:pPr>
          <a:r>
            <a:rPr lang="en-US" sz="1600" dirty="0"/>
            <a:t>An individual needs to be skilled in particular skills which helps him to meet the objective of Career.</a:t>
          </a:r>
        </a:p>
      </dgm:t>
    </dgm:pt>
    <dgm:pt modelId="{CFF792EA-4F38-48FD-8498-E7CCBA4D40C8}" type="parTrans" cxnId="{2136B1AE-A6D4-4952-B8A2-27DFD3042818}">
      <dgm:prSet/>
      <dgm:spPr/>
      <dgm:t>
        <a:bodyPr/>
        <a:lstStyle/>
        <a:p>
          <a:endParaRPr lang="en-US"/>
        </a:p>
      </dgm:t>
    </dgm:pt>
    <dgm:pt modelId="{543EF8B9-5426-40A3-ADD5-825DD4BD34CD}" type="sibTrans" cxnId="{2136B1AE-A6D4-4952-B8A2-27DFD3042818}">
      <dgm:prSet/>
      <dgm:spPr/>
      <dgm:t>
        <a:bodyPr/>
        <a:lstStyle/>
        <a:p>
          <a:endParaRPr lang="en-US"/>
        </a:p>
      </dgm:t>
    </dgm:pt>
    <dgm:pt modelId="{02E769F4-FD2A-4479-A573-C4DAF204E40A}">
      <dgm:prSet custT="1"/>
      <dgm:spPr/>
      <dgm:t>
        <a:bodyPr/>
        <a:lstStyle/>
        <a:p>
          <a:pPr>
            <a:lnSpc>
              <a:spcPct val="100000"/>
            </a:lnSpc>
          </a:pPr>
          <a:r>
            <a:rPr lang="en-US" sz="1400" dirty="0"/>
            <a:t>Academic Skills for the learner helps to be effective in perspective assessment such as time management, </a:t>
          </a:r>
          <a:r>
            <a:rPr lang="en-US" sz="1600" dirty="0"/>
            <a:t>academic</a:t>
          </a:r>
          <a:r>
            <a:rPr lang="en-US" sz="1400" dirty="0"/>
            <a:t> writing, presentation, </a:t>
          </a:r>
          <a:r>
            <a:rPr lang="en-US" sz="1400" dirty="0" err="1"/>
            <a:t>etc</a:t>
          </a:r>
          <a:r>
            <a:rPr lang="en-US" sz="1400" dirty="0"/>
            <a:t> (Philpot, </a:t>
          </a:r>
          <a:r>
            <a:rPr lang="en-US" sz="1400" dirty="0" err="1"/>
            <a:t>Curnick</a:t>
          </a:r>
          <a:r>
            <a:rPr lang="en-US" sz="1400" dirty="0"/>
            <a:t>, Soars and Soars, 2013).</a:t>
          </a:r>
        </a:p>
      </dgm:t>
    </dgm:pt>
    <dgm:pt modelId="{054CA6CA-950C-4632-B09F-333F8E516E67}" type="parTrans" cxnId="{EF57D4F9-68E1-439A-AA54-7F05ADF640BD}">
      <dgm:prSet/>
      <dgm:spPr/>
      <dgm:t>
        <a:bodyPr/>
        <a:lstStyle/>
        <a:p>
          <a:endParaRPr lang="en-US"/>
        </a:p>
      </dgm:t>
    </dgm:pt>
    <dgm:pt modelId="{55203645-54AF-470C-BE86-74AE2B1A2FCC}" type="sibTrans" cxnId="{EF57D4F9-68E1-439A-AA54-7F05ADF640BD}">
      <dgm:prSet/>
      <dgm:spPr/>
      <dgm:t>
        <a:bodyPr/>
        <a:lstStyle/>
        <a:p>
          <a:endParaRPr lang="en-US"/>
        </a:p>
      </dgm:t>
    </dgm:pt>
    <dgm:pt modelId="{FA12D4E7-C822-41B9-99E2-A4E50E4B4DFA}" type="pres">
      <dgm:prSet presAssocID="{501582B9-9BFF-4619-A760-8125BDA09A94}" presName="root" presStyleCnt="0">
        <dgm:presLayoutVars>
          <dgm:dir/>
          <dgm:resizeHandles val="exact"/>
        </dgm:presLayoutVars>
      </dgm:prSet>
      <dgm:spPr/>
    </dgm:pt>
    <dgm:pt modelId="{4FD7CD19-253C-49D4-9B51-E362CB23F178}" type="pres">
      <dgm:prSet presAssocID="{709B04BE-5E2A-4EAF-8CAD-DF76BA1710B6}" presName="compNode" presStyleCnt="0"/>
      <dgm:spPr/>
    </dgm:pt>
    <dgm:pt modelId="{C5989B72-9552-419A-ABD2-F620127BA6CA}" type="pres">
      <dgm:prSet presAssocID="{709B04BE-5E2A-4EAF-8CAD-DF76BA1710B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8EE7FB76-3ABD-4976-B9F7-27756A81C5BD}" type="pres">
      <dgm:prSet presAssocID="{709B04BE-5E2A-4EAF-8CAD-DF76BA1710B6}" presName="spaceRect" presStyleCnt="0"/>
      <dgm:spPr/>
    </dgm:pt>
    <dgm:pt modelId="{2EDB2C20-620E-4C71-B718-84D27A7DAB4D}" type="pres">
      <dgm:prSet presAssocID="{709B04BE-5E2A-4EAF-8CAD-DF76BA1710B6}" presName="textRect" presStyleLbl="revTx" presStyleIdx="0" presStyleCnt="2">
        <dgm:presLayoutVars>
          <dgm:chMax val="1"/>
          <dgm:chPref val="1"/>
        </dgm:presLayoutVars>
      </dgm:prSet>
      <dgm:spPr/>
    </dgm:pt>
    <dgm:pt modelId="{F76E728E-9C5E-4E9A-8373-CCD6496E9B02}" type="pres">
      <dgm:prSet presAssocID="{543EF8B9-5426-40A3-ADD5-825DD4BD34CD}" presName="sibTrans" presStyleCnt="0"/>
      <dgm:spPr/>
    </dgm:pt>
    <dgm:pt modelId="{1F30A017-3B38-45B7-8666-EE69042C73C2}" type="pres">
      <dgm:prSet presAssocID="{02E769F4-FD2A-4479-A573-C4DAF204E40A}" presName="compNode" presStyleCnt="0"/>
      <dgm:spPr/>
    </dgm:pt>
    <dgm:pt modelId="{2CD0E81E-9890-4F18-82B3-7FDF8315699E}" type="pres">
      <dgm:prSet presAssocID="{02E769F4-FD2A-4479-A573-C4DAF204E40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acher"/>
        </a:ext>
      </dgm:extLst>
    </dgm:pt>
    <dgm:pt modelId="{83EDAF6F-4DFE-4BF7-B947-E045E7F7A26E}" type="pres">
      <dgm:prSet presAssocID="{02E769F4-FD2A-4479-A573-C4DAF204E40A}" presName="spaceRect" presStyleCnt="0"/>
      <dgm:spPr/>
    </dgm:pt>
    <dgm:pt modelId="{65CC1888-7F07-4C2B-A9D4-EE41300FE890}" type="pres">
      <dgm:prSet presAssocID="{02E769F4-FD2A-4479-A573-C4DAF204E40A}" presName="textRect" presStyleLbl="revTx" presStyleIdx="1" presStyleCnt="2">
        <dgm:presLayoutVars>
          <dgm:chMax val="1"/>
          <dgm:chPref val="1"/>
        </dgm:presLayoutVars>
      </dgm:prSet>
      <dgm:spPr/>
    </dgm:pt>
  </dgm:ptLst>
  <dgm:cxnLst>
    <dgm:cxn modelId="{F0678F0E-1FBE-4398-91F1-271F9283A44E}" type="presOf" srcId="{709B04BE-5E2A-4EAF-8CAD-DF76BA1710B6}" destId="{2EDB2C20-620E-4C71-B718-84D27A7DAB4D}" srcOrd="0" destOrd="0" presId="urn:microsoft.com/office/officeart/2018/2/layout/IconLabelList"/>
    <dgm:cxn modelId="{3939C074-EECC-47BE-A739-545D7CE6072B}" type="presOf" srcId="{02E769F4-FD2A-4479-A573-C4DAF204E40A}" destId="{65CC1888-7F07-4C2B-A9D4-EE41300FE890}" srcOrd="0" destOrd="0" presId="urn:microsoft.com/office/officeart/2018/2/layout/IconLabelList"/>
    <dgm:cxn modelId="{F0925FA3-54A3-44FD-BECB-4BB88431061E}" type="presOf" srcId="{501582B9-9BFF-4619-A760-8125BDA09A94}" destId="{FA12D4E7-C822-41B9-99E2-A4E50E4B4DFA}" srcOrd="0" destOrd="0" presId="urn:microsoft.com/office/officeart/2018/2/layout/IconLabelList"/>
    <dgm:cxn modelId="{2136B1AE-A6D4-4952-B8A2-27DFD3042818}" srcId="{501582B9-9BFF-4619-A760-8125BDA09A94}" destId="{709B04BE-5E2A-4EAF-8CAD-DF76BA1710B6}" srcOrd="0" destOrd="0" parTransId="{CFF792EA-4F38-48FD-8498-E7CCBA4D40C8}" sibTransId="{543EF8B9-5426-40A3-ADD5-825DD4BD34CD}"/>
    <dgm:cxn modelId="{EF57D4F9-68E1-439A-AA54-7F05ADF640BD}" srcId="{501582B9-9BFF-4619-A760-8125BDA09A94}" destId="{02E769F4-FD2A-4479-A573-C4DAF204E40A}" srcOrd="1" destOrd="0" parTransId="{054CA6CA-950C-4632-B09F-333F8E516E67}" sibTransId="{55203645-54AF-470C-BE86-74AE2B1A2FCC}"/>
    <dgm:cxn modelId="{99E9A864-811F-42DF-8753-9BE3C1FFEDFE}" type="presParOf" srcId="{FA12D4E7-C822-41B9-99E2-A4E50E4B4DFA}" destId="{4FD7CD19-253C-49D4-9B51-E362CB23F178}" srcOrd="0" destOrd="0" presId="urn:microsoft.com/office/officeart/2018/2/layout/IconLabelList"/>
    <dgm:cxn modelId="{DB0F7B71-9156-4D29-AB01-8C84CDE26063}" type="presParOf" srcId="{4FD7CD19-253C-49D4-9B51-E362CB23F178}" destId="{C5989B72-9552-419A-ABD2-F620127BA6CA}" srcOrd="0" destOrd="0" presId="urn:microsoft.com/office/officeart/2018/2/layout/IconLabelList"/>
    <dgm:cxn modelId="{05E501BB-DCC8-4F45-BB85-20FE4BCFD8BF}" type="presParOf" srcId="{4FD7CD19-253C-49D4-9B51-E362CB23F178}" destId="{8EE7FB76-3ABD-4976-B9F7-27756A81C5BD}" srcOrd="1" destOrd="0" presId="urn:microsoft.com/office/officeart/2018/2/layout/IconLabelList"/>
    <dgm:cxn modelId="{EFAF4EA6-ECBC-44DF-8F62-D0DCAE95FB52}" type="presParOf" srcId="{4FD7CD19-253C-49D4-9B51-E362CB23F178}" destId="{2EDB2C20-620E-4C71-B718-84D27A7DAB4D}" srcOrd="2" destOrd="0" presId="urn:microsoft.com/office/officeart/2018/2/layout/IconLabelList"/>
    <dgm:cxn modelId="{EAC6625A-E28F-45D8-B067-5A6DEB03687C}" type="presParOf" srcId="{FA12D4E7-C822-41B9-99E2-A4E50E4B4DFA}" destId="{F76E728E-9C5E-4E9A-8373-CCD6496E9B02}" srcOrd="1" destOrd="0" presId="urn:microsoft.com/office/officeart/2018/2/layout/IconLabelList"/>
    <dgm:cxn modelId="{E0B68652-9528-4FB8-BBF7-32BBE9750E2B}" type="presParOf" srcId="{FA12D4E7-C822-41B9-99E2-A4E50E4B4DFA}" destId="{1F30A017-3B38-45B7-8666-EE69042C73C2}" srcOrd="2" destOrd="0" presId="urn:microsoft.com/office/officeart/2018/2/layout/IconLabelList"/>
    <dgm:cxn modelId="{7F8A16D0-ACBA-4A9B-99A1-F21E882EB029}" type="presParOf" srcId="{1F30A017-3B38-45B7-8666-EE69042C73C2}" destId="{2CD0E81E-9890-4F18-82B3-7FDF8315699E}" srcOrd="0" destOrd="0" presId="urn:microsoft.com/office/officeart/2018/2/layout/IconLabelList"/>
    <dgm:cxn modelId="{87F9B4FC-8D08-4081-BF88-C51B43073583}" type="presParOf" srcId="{1F30A017-3B38-45B7-8666-EE69042C73C2}" destId="{83EDAF6F-4DFE-4BF7-B947-E045E7F7A26E}" srcOrd="1" destOrd="0" presId="urn:microsoft.com/office/officeart/2018/2/layout/IconLabelList"/>
    <dgm:cxn modelId="{ACAF94C4-9960-4B24-9D32-9C3296F9E6F8}" type="presParOf" srcId="{1F30A017-3B38-45B7-8666-EE69042C73C2}" destId="{65CC1888-7F07-4C2B-A9D4-EE41300FE890}"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E9E93-0FC1-44AF-B574-58CCF96AD95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29346E8-3125-4060-B2D1-35176EF3800F}">
      <dgm:prSet/>
      <dgm:spPr/>
      <dgm:t>
        <a:bodyPr/>
        <a:lstStyle/>
        <a:p>
          <a:pPr algn="ctr">
            <a:defRPr b="1"/>
          </a:pPr>
          <a:r>
            <a:rPr lang="en-US" dirty="0"/>
            <a:t>I want to establish my career in management of a renowned MNC Corporation.</a:t>
          </a:r>
        </a:p>
      </dgm:t>
    </dgm:pt>
    <dgm:pt modelId="{AB73C34A-7F3C-4D41-83E1-8EA930CCDDE4}" type="parTrans" cxnId="{3EAB3189-3B35-4795-A7BB-A60A1C572BB9}">
      <dgm:prSet/>
      <dgm:spPr/>
      <dgm:t>
        <a:bodyPr/>
        <a:lstStyle/>
        <a:p>
          <a:endParaRPr lang="en-US"/>
        </a:p>
      </dgm:t>
    </dgm:pt>
    <dgm:pt modelId="{0A89B4DF-5AD2-42FA-A527-8E9F10FE7BEF}" type="sibTrans" cxnId="{3EAB3189-3B35-4795-A7BB-A60A1C572BB9}">
      <dgm:prSet/>
      <dgm:spPr/>
      <dgm:t>
        <a:bodyPr/>
        <a:lstStyle/>
        <a:p>
          <a:endParaRPr lang="en-US"/>
        </a:p>
      </dgm:t>
    </dgm:pt>
    <dgm:pt modelId="{D7C7D6D7-CEE0-4395-9537-F2FFAD382F97}">
      <dgm:prSet/>
      <dgm:spPr/>
      <dgm:t>
        <a:bodyPr/>
        <a:lstStyle/>
        <a:p>
          <a:pPr>
            <a:defRPr b="1"/>
          </a:pPr>
          <a:r>
            <a:rPr lang="en-US" dirty="0"/>
            <a:t>The  Required Skills for the objective:</a:t>
          </a:r>
        </a:p>
      </dgm:t>
    </dgm:pt>
    <dgm:pt modelId="{239C68F8-6660-482E-A528-DB2AB63193BA}" type="parTrans" cxnId="{74D44C99-23D2-4587-BF3B-09BC79C5EF08}">
      <dgm:prSet/>
      <dgm:spPr/>
      <dgm:t>
        <a:bodyPr/>
        <a:lstStyle/>
        <a:p>
          <a:endParaRPr lang="en-US"/>
        </a:p>
      </dgm:t>
    </dgm:pt>
    <dgm:pt modelId="{8B5FDFF0-5B57-4848-ACF0-617723C2C004}" type="sibTrans" cxnId="{74D44C99-23D2-4587-BF3B-09BC79C5EF08}">
      <dgm:prSet/>
      <dgm:spPr/>
      <dgm:t>
        <a:bodyPr/>
        <a:lstStyle/>
        <a:p>
          <a:endParaRPr lang="en-US"/>
        </a:p>
      </dgm:t>
    </dgm:pt>
    <dgm:pt modelId="{7AB880E5-2743-46DC-819D-5527BB6993E0}">
      <dgm:prSet/>
      <dgm:spPr/>
      <dgm:t>
        <a:bodyPr/>
        <a:lstStyle/>
        <a:p>
          <a:r>
            <a:rPr lang="en-GB"/>
            <a:t>Public Specking &amp; Presentation Skills</a:t>
          </a:r>
          <a:endParaRPr lang="en-US"/>
        </a:p>
      </dgm:t>
    </dgm:pt>
    <dgm:pt modelId="{25C285A7-E722-48F1-ABE0-BBF6A39E41FA}" type="parTrans" cxnId="{47812A11-9F07-48A6-BACD-DA7B849E273B}">
      <dgm:prSet/>
      <dgm:spPr/>
      <dgm:t>
        <a:bodyPr/>
        <a:lstStyle/>
        <a:p>
          <a:endParaRPr lang="en-US"/>
        </a:p>
      </dgm:t>
    </dgm:pt>
    <dgm:pt modelId="{C97928D2-0632-473A-BE83-AF7725408295}" type="sibTrans" cxnId="{47812A11-9F07-48A6-BACD-DA7B849E273B}">
      <dgm:prSet/>
      <dgm:spPr/>
      <dgm:t>
        <a:bodyPr/>
        <a:lstStyle/>
        <a:p>
          <a:endParaRPr lang="en-US"/>
        </a:p>
      </dgm:t>
    </dgm:pt>
    <dgm:pt modelId="{CD69F3E4-D77B-46CB-873C-50FAD25B00E8}">
      <dgm:prSet/>
      <dgm:spPr/>
      <dgm:t>
        <a:bodyPr/>
        <a:lstStyle/>
        <a:p>
          <a:r>
            <a:rPr lang="en-GB"/>
            <a:t>Problem Solving Skills</a:t>
          </a:r>
          <a:endParaRPr lang="en-US"/>
        </a:p>
      </dgm:t>
    </dgm:pt>
    <dgm:pt modelId="{D9A6A788-CA33-420B-A768-7F71D81FA2BD}" type="parTrans" cxnId="{E10DA6FD-7E64-4217-9673-FC3263581735}">
      <dgm:prSet/>
      <dgm:spPr/>
      <dgm:t>
        <a:bodyPr/>
        <a:lstStyle/>
        <a:p>
          <a:endParaRPr lang="en-US"/>
        </a:p>
      </dgm:t>
    </dgm:pt>
    <dgm:pt modelId="{FEA13F18-D865-4C23-A085-F765260B5C6E}" type="sibTrans" cxnId="{E10DA6FD-7E64-4217-9673-FC3263581735}">
      <dgm:prSet/>
      <dgm:spPr/>
      <dgm:t>
        <a:bodyPr/>
        <a:lstStyle/>
        <a:p>
          <a:endParaRPr lang="en-US"/>
        </a:p>
      </dgm:t>
    </dgm:pt>
    <dgm:pt modelId="{B7AD2022-1D27-4302-88A4-043458E30AFE}">
      <dgm:prSet/>
      <dgm:spPr/>
      <dgm:t>
        <a:bodyPr/>
        <a:lstStyle/>
        <a:p>
          <a:r>
            <a:rPr lang="en-GB"/>
            <a:t>Analytical Skills </a:t>
          </a:r>
          <a:endParaRPr lang="en-US"/>
        </a:p>
      </dgm:t>
    </dgm:pt>
    <dgm:pt modelId="{0AA9DCE1-A2FB-4AA1-AC8D-1EEABB8542F8}" type="parTrans" cxnId="{B9F73BC0-AB88-4D4E-9BEB-81C1BD42D3D2}">
      <dgm:prSet/>
      <dgm:spPr/>
      <dgm:t>
        <a:bodyPr/>
        <a:lstStyle/>
        <a:p>
          <a:endParaRPr lang="en-US"/>
        </a:p>
      </dgm:t>
    </dgm:pt>
    <dgm:pt modelId="{600139BF-9C9F-48B4-9466-5DA8332482AE}" type="sibTrans" cxnId="{B9F73BC0-AB88-4D4E-9BEB-81C1BD42D3D2}">
      <dgm:prSet/>
      <dgm:spPr/>
      <dgm:t>
        <a:bodyPr/>
        <a:lstStyle/>
        <a:p>
          <a:endParaRPr lang="en-US"/>
        </a:p>
      </dgm:t>
    </dgm:pt>
    <dgm:pt modelId="{A818C04C-2DCC-4D9D-9A8A-519BA60333FD}">
      <dgm:prSet/>
      <dgm:spPr/>
      <dgm:t>
        <a:bodyPr/>
        <a:lstStyle/>
        <a:p>
          <a:r>
            <a:rPr lang="en-GB"/>
            <a:t>Technical Skills</a:t>
          </a:r>
          <a:endParaRPr lang="en-US"/>
        </a:p>
      </dgm:t>
    </dgm:pt>
    <dgm:pt modelId="{0B5A970D-F4D8-46E1-9B87-3CBE21D437EE}" type="parTrans" cxnId="{A2BCD539-0250-4552-8525-A08CB018E282}">
      <dgm:prSet/>
      <dgm:spPr/>
      <dgm:t>
        <a:bodyPr/>
        <a:lstStyle/>
        <a:p>
          <a:endParaRPr lang="en-US"/>
        </a:p>
      </dgm:t>
    </dgm:pt>
    <dgm:pt modelId="{5BB4E175-D05B-476B-A8C4-EE8E32C18B26}" type="sibTrans" cxnId="{A2BCD539-0250-4552-8525-A08CB018E282}">
      <dgm:prSet/>
      <dgm:spPr/>
      <dgm:t>
        <a:bodyPr/>
        <a:lstStyle/>
        <a:p>
          <a:endParaRPr lang="en-US"/>
        </a:p>
      </dgm:t>
    </dgm:pt>
    <dgm:pt modelId="{2A60B548-6221-4BDA-8310-19C33D8B5BFF}">
      <dgm:prSet/>
      <dgm:spPr/>
      <dgm:t>
        <a:bodyPr/>
        <a:lstStyle/>
        <a:p>
          <a:r>
            <a:rPr lang="en-GB"/>
            <a:t>Academic Writing Skills</a:t>
          </a:r>
          <a:endParaRPr lang="en-US"/>
        </a:p>
      </dgm:t>
    </dgm:pt>
    <dgm:pt modelId="{88A805DC-4666-4F64-92DD-A7FF92F6E707}" type="parTrans" cxnId="{57F13AF2-1B04-4079-B2F4-458BEEA016CD}">
      <dgm:prSet/>
      <dgm:spPr/>
      <dgm:t>
        <a:bodyPr/>
        <a:lstStyle/>
        <a:p>
          <a:endParaRPr lang="en-US"/>
        </a:p>
      </dgm:t>
    </dgm:pt>
    <dgm:pt modelId="{28A2DBD0-3738-4A64-A2E2-7E8193580937}" type="sibTrans" cxnId="{57F13AF2-1B04-4079-B2F4-458BEEA016CD}">
      <dgm:prSet/>
      <dgm:spPr/>
      <dgm:t>
        <a:bodyPr/>
        <a:lstStyle/>
        <a:p>
          <a:endParaRPr lang="en-US"/>
        </a:p>
      </dgm:t>
    </dgm:pt>
    <dgm:pt modelId="{574A24F9-E744-44E5-B3F4-1D19A1956563}">
      <dgm:prSet/>
      <dgm:spPr/>
      <dgm:t>
        <a:bodyPr/>
        <a:lstStyle/>
        <a:p>
          <a:r>
            <a:rPr lang="en-GB"/>
            <a:t>Street Management Skills</a:t>
          </a:r>
          <a:endParaRPr lang="en-US"/>
        </a:p>
      </dgm:t>
    </dgm:pt>
    <dgm:pt modelId="{C7E08F2C-682B-4606-928A-AC454395BC44}" type="parTrans" cxnId="{575971A7-D997-4A13-8A04-E04CFDFC77FD}">
      <dgm:prSet/>
      <dgm:spPr/>
      <dgm:t>
        <a:bodyPr/>
        <a:lstStyle/>
        <a:p>
          <a:endParaRPr lang="en-US"/>
        </a:p>
      </dgm:t>
    </dgm:pt>
    <dgm:pt modelId="{5028EF67-DB83-4474-9D42-F5EE9FA33B6C}" type="sibTrans" cxnId="{575971A7-D997-4A13-8A04-E04CFDFC77FD}">
      <dgm:prSet/>
      <dgm:spPr/>
      <dgm:t>
        <a:bodyPr/>
        <a:lstStyle/>
        <a:p>
          <a:endParaRPr lang="en-US"/>
        </a:p>
      </dgm:t>
    </dgm:pt>
    <dgm:pt modelId="{36763D1B-5804-4604-B748-EB4B241C953F}">
      <dgm:prSet/>
      <dgm:spPr/>
      <dgm:t>
        <a:bodyPr/>
        <a:lstStyle/>
        <a:p>
          <a:r>
            <a:rPr lang="en-GB"/>
            <a:t>Time Management Skills</a:t>
          </a:r>
          <a:endParaRPr lang="en-US"/>
        </a:p>
      </dgm:t>
    </dgm:pt>
    <dgm:pt modelId="{87FEF444-62EE-47F0-83E1-B1D0DCD46879}" type="parTrans" cxnId="{170E842A-B50D-4E70-AC92-32E110AA4AAD}">
      <dgm:prSet/>
      <dgm:spPr/>
      <dgm:t>
        <a:bodyPr/>
        <a:lstStyle/>
        <a:p>
          <a:endParaRPr lang="en-US"/>
        </a:p>
      </dgm:t>
    </dgm:pt>
    <dgm:pt modelId="{4977363A-211B-4D5D-8E46-CEA119F0F67C}" type="sibTrans" cxnId="{170E842A-B50D-4E70-AC92-32E110AA4AAD}">
      <dgm:prSet/>
      <dgm:spPr/>
      <dgm:t>
        <a:bodyPr/>
        <a:lstStyle/>
        <a:p>
          <a:endParaRPr lang="en-US"/>
        </a:p>
      </dgm:t>
    </dgm:pt>
    <dgm:pt modelId="{C1BE4306-068A-4BCD-820D-DC3F7C7F482E}" type="pres">
      <dgm:prSet presAssocID="{DFDE9E93-0FC1-44AF-B574-58CCF96AD950}" presName="linear" presStyleCnt="0">
        <dgm:presLayoutVars>
          <dgm:animLvl val="lvl"/>
          <dgm:resizeHandles val="exact"/>
        </dgm:presLayoutVars>
      </dgm:prSet>
      <dgm:spPr/>
    </dgm:pt>
    <dgm:pt modelId="{B60C8E71-A763-4ED6-9B60-6A5B0CBD7ED3}" type="pres">
      <dgm:prSet presAssocID="{629346E8-3125-4060-B2D1-35176EF3800F}" presName="parentText" presStyleLbl="node1" presStyleIdx="0" presStyleCnt="2">
        <dgm:presLayoutVars>
          <dgm:chMax val="0"/>
          <dgm:bulletEnabled val="1"/>
        </dgm:presLayoutVars>
      </dgm:prSet>
      <dgm:spPr/>
    </dgm:pt>
    <dgm:pt modelId="{BB08690B-D61E-440C-8353-3D26BCAE7FF6}" type="pres">
      <dgm:prSet presAssocID="{0A89B4DF-5AD2-42FA-A527-8E9F10FE7BEF}" presName="spacer" presStyleCnt="0"/>
      <dgm:spPr/>
    </dgm:pt>
    <dgm:pt modelId="{1FEEEF35-A38F-4AB8-886C-98845DD7A76D}" type="pres">
      <dgm:prSet presAssocID="{D7C7D6D7-CEE0-4395-9537-F2FFAD382F97}" presName="parentText" presStyleLbl="node1" presStyleIdx="1" presStyleCnt="2">
        <dgm:presLayoutVars>
          <dgm:chMax val="0"/>
          <dgm:bulletEnabled val="1"/>
        </dgm:presLayoutVars>
      </dgm:prSet>
      <dgm:spPr/>
    </dgm:pt>
    <dgm:pt modelId="{BE280D74-F146-4280-B474-2B589D4D1246}" type="pres">
      <dgm:prSet presAssocID="{D7C7D6D7-CEE0-4395-9537-F2FFAD382F97}" presName="childText" presStyleLbl="revTx" presStyleIdx="0" presStyleCnt="1">
        <dgm:presLayoutVars>
          <dgm:bulletEnabled val="1"/>
        </dgm:presLayoutVars>
      </dgm:prSet>
      <dgm:spPr/>
    </dgm:pt>
  </dgm:ptLst>
  <dgm:cxnLst>
    <dgm:cxn modelId="{AC488D0E-87D8-46E8-AE8E-16450071EAC8}" type="presOf" srcId="{D7C7D6D7-CEE0-4395-9537-F2FFAD382F97}" destId="{1FEEEF35-A38F-4AB8-886C-98845DD7A76D}" srcOrd="0" destOrd="0" presId="urn:microsoft.com/office/officeart/2005/8/layout/vList2"/>
    <dgm:cxn modelId="{47812A11-9F07-48A6-BACD-DA7B849E273B}" srcId="{D7C7D6D7-CEE0-4395-9537-F2FFAD382F97}" destId="{7AB880E5-2743-46DC-819D-5527BB6993E0}" srcOrd="0" destOrd="0" parTransId="{25C285A7-E722-48F1-ABE0-BBF6A39E41FA}" sibTransId="{C97928D2-0632-473A-BE83-AF7725408295}"/>
    <dgm:cxn modelId="{8D7F8929-54C3-45EA-AF27-5CBFFD392FB6}" type="presOf" srcId="{36763D1B-5804-4604-B748-EB4B241C953F}" destId="{BE280D74-F146-4280-B474-2B589D4D1246}" srcOrd="0" destOrd="6" presId="urn:microsoft.com/office/officeart/2005/8/layout/vList2"/>
    <dgm:cxn modelId="{170E842A-B50D-4E70-AC92-32E110AA4AAD}" srcId="{D7C7D6D7-CEE0-4395-9537-F2FFAD382F97}" destId="{36763D1B-5804-4604-B748-EB4B241C953F}" srcOrd="6" destOrd="0" parTransId="{87FEF444-62EE-47F0-83E1-B1D0DCD46879}" sibTransId="{4977363A-211B-4D5D-8E46-CEA119F0F67C}"/>
    <dgm:cxn modelId="{A2BCD539-0250-4552-8525-A08CB018E282}" srcId="{D7C7D6D7-CEE0-4395-9537-F2FFAD382F97}" destId="{A818C04C-2DCC-4D9D-9A8A-519BA60333FD}" srcOrd="3" destOrd="0" parTransId="{0B5A970D-F4D8-46E1-9B87-3CBE21D437EE}" sibTransId="{5BB4E175-D05B-476B-A8C4-EE8E32C18B26}"/>
    <dgm:cxn modelId="{B792B33B-34F2-4953-8852-9F02DD9B85A7}" type="presOf" srcId="{629346E8-3125-4060-B2D1-35176EF3800F}" destId="{B60C8E71-A763-4ED6-9B60-6A5B0CBD7ED3}" srcOrd="0" destOrd="0" presId="urn:microsoft.com/office/officeart/2005/8/layout/vList2"/>
    <dgm:cxn modelId="{6FC26767-7335-4E61-A6DB-23F2D7D9CDE3}" type="presOf" srcId="{2A60B548-6221-4BDA-8310-19C33D8B5BFF}" destId="{BE280D74-F146-4280-B474-2B589D4D1246}" srcOrd="0" destOrd="4" presId="urn:microsoft.com/office/officeart/2005/8/layout/vList2"/>
    <dgm:cxn modelId="{1365FD6D-E283-4887-8889-7ABA4753C47C}" type="presOf" srcId="{DFDE9E93-0FC1-44AF-B574-58CCF96AD950}" destId="{C1BE4306-068A-4BCD-820D-DC3F7C7F482E}" srcOrd="0" destOrd="0" presId="urn:microsoft.com/office/officeart/2005/8/layout/vList2"/>
    <dgm:cxn modelId="{3EAB3189-3B35-4795-A7BB-A60A1C572BB9}" srcId="{DFDE9E93-0FC1-44AF-B574-58CCF96AD950}" destId="{629346E8-3125-4060-B2D1-35176EF3800F}" srcOrd="0" destOrd="0" parTransId="{AB73C34A-7F3C-4D41-83E1-8EA930CCDDE4}" sibTransId="{0A89B4DF-5AD2-42FA-A527-8E9F10FE7BEF}"/>
    <dgm:cxn modelId="{74D44C99-23D2-4587-BF3B-09BC79C5EF08}" srcId="{DFDE9E93-0FC1-44AF-B574-58CCF96AD950}" destId="{D7C7D6D7-CEE0-4395-9537-F2FFAD382F97}" srcOrd="1" destOrd="0" parTransId="{239C68F8-6660-482E-A528-DB2AB63193BA}" sibTransId="{8B5FDFF0-5B57-4848-ACF0-617723C2C004}"/>
    <dgm:cxn modelId="{2033689D-9D24-49FF-9218-0156C8F708E4}" type="presOf" srcId="{CD69F3E4-D77B-46CB-873C-50FAD25B00E8}" destId="{BE280D74-F146-4280-B474-2B589D4D1246}" srcOrd="0" destOrd="1" presId="urn:microsoft.com/office/officeart/2005/8/layout/vList2"/>
    <dgm:cxn modelId="{AA5CB99F-8FC0-422C-9DB5-461FA3F95F3A}" type="presOf" srcId="{A818C04C-2DCC-4D9D-9A8A-519BA60333FD}" destId="{BE280D74-F146-4280-B474-2B589D4D1246}" srcOrd="0" destOrd="3" presId="urn:microsoft.com/office/officeart/2005/8/layout/vList2"/>
    <dgm:cxn modelId="{575971A7-D997-4A13-8A04-E04CFDFC77FD}" srcId="{D7C7D6D7-CEE0-4395-9537-F2FFAD382F97}" destId="{574A24F9-E744-44E5-B3F4-1D19A1956563}" srcOrd="5" destOrd="0" parTransId="{C7E08F2C-682B-4606-928A-AC454395BC44}" sibTransId="{5028EF67-DB83-4474-9D42-F5EE9FA33B6C}"/>
    <dgm:cxn modelId="{CAA499B4-E3AE-4C94-8F2D-2622D5B05CD2}" type="presOf" srcId="{574A24F9-E744-44E5-B3F4-1D19A1956563}" destId="{BE280D74-F146-4280-B474-2B589D4D1246}" srcOrd="0" destOrd="5" presId="urn:microsoft.com/office/officeart/2005/8/layout/vList2"/>
    <dgm:cxn modelId="{B9F73BC0-AB88-4D4E-9BEB-81C1BD42D3D2}" srcId="{D7C7D6D7-CEE0-4395-9537-F2FFAD382F97}" destId="{B7AD2022-1D27-4302-88A4-043458E30AFE}" srcOrd="2" destOrd="0" parTransId="{0AA9DCE1-A2FB-4AA1-AC8D-1EEABB8542F8}" sibTransId="{600139BF-9C9F-48B4-9466-5DA8332482AE}"/>
    <dgm:cxn modelId="{05D276DA-0906-4C09-BC58-1E7B6D7477C1}" type="presOf" srcId="{B7AD2022-1D27-4302-88A4-043458E30AFE}" destId="{BE280D74-F146-4280-B474-2B589D4D1246}" srcOrd="0" destOrd="2" presId="urn:microsoft.com/office/officeart/2005/8/layout/vList2"/>
    <dgm:cxn modelId="{9723C5E3-0C1E-4D82-9340-E636E01A2F3A}" type="presOf" srcId="{7AB880E5-2743-46DC-819D-5527BB6993E0}" destId="{BE280D74-F146-4280-B474-2B589D4D1246}" srcOrd="0" destOrd="0" presId="urn:microsoft.com/office/officeart/2005/8/layout/vList2"/>
    <dgm:cxn modelId="{57F13AF2-1B04-4079-B2F4-458BEEA016CD}" srcId="{D7C7D6D7-CEE0-4395-9537-F2FFAD382F97}" destId="{2A60B548-6221-4BDA-8310-19C33D8B5BFF}" srcOrd="4" destOrd="0" parTransId="{88A805DC-4666-4F64-92DD-A7FF92F6E707}" sibTransId="{28A2DBD0-3738-4A64-A2E2-7E8193580937}"/>
    <dgm:cxn modelId="{E10DA6FD-7E64-4217-9673-FC3263581735}" srcId="{D7C7D6D7-CEE0-4395-9537-F2FFAD382F97}" destId="{CD69F3E4-D77B-46CB-873C-50FAD25B00E8}" srcOrd="1" destOrd="0" parTransId="{D9A6A788-CA33-420B-A768-7F71D81FA2BD}" sibTransId="{FEA13F18-D865-4C23-A085-F765260B5C6E}"/>
    <dgm:cxn modelId="{31702579-EBA5-41A8-B626-CD327C114C0B}" type="presParOf" srcId="{C1BE4306-068A-4BCD-820D-DC3F7C7F482E}" destId="{B60C8E71-A763-4ED6-9B60-6A5B0CBD7ED3}" srcOrd="0" destOrd="0" presId="urn:microsoft.com/office/officeart/2005/8/layout/vList2"/>
    <dgm:cxn modelId="{F76E229D-1CAC-4211-A7A2-B5D456A7E220}" type="presParOf" srcId="{C1BE4306-068A-4BCD-820D-DC3F7C7F482E}" destId="{BB08690B-D61E-440C-8353-3D26BCAE7FF6}" srcOrd="1" destOrd="0" presId="urn:microsoft.com/office/officeart/2005/8/layout/vList2"/>
    <dgm:cxn modelId="{390C436E-C404-4F3C-BDEE-47FF91E8B41A}" type="presParOf" srcId="{C1BE4306-068A-4BCD-820D-DC3F7C7F482E}" destId="{1FEEEF35-A38F-4AB8-886C-98845DD7A76D}" srcOrd="2" destOrd="0" presId="urn:microsoft.com/office/officeart/2005/8/layout/vList2"/>
    <dgm:cxn modelId="{D228893C-BBB4-4A26-BBF6-728DCE4915EE}" type="presParOf" srcId="{C1BE4306-068A-4BCD-820D-DC3F7C7F482E}" destId="{BE280D74-F146-4280-B474-2B589D4D1246}"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3EC93A-62A3-4158-8C75-49E1AC365B6F}"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02E31327-B3DA-4085-AD03-DA01C1CBB4B6}">
      <dgm:prSet/>
      <dgm:spPr/>
      <dgm:t>
        <a:bodyPr/>
        <a:lstStyle/>
        <a:p>
          <a:r>
            <a:rPr lang="en-US" dirty="0"/>
            <a:t>Analytical Skills</a:t>
          </a:r>
        </a:p>
      </dgm:t>
    </dgm:pt>
    <dgm:pt modelId="{A0E88637-7200-459C-9250-40FD2CA3F8F3}" type="parTrans" cxnId="{B9141495-76A9-43AA-903D-3B1A9A1AA966}">
      <dgm:prSet/>
      <dgm:spPr/>
      <dgm:t>
        <a:bodyPr/>
        <a:lstStyle/>
        <a:p>
          <a:endParaRPr lang="en-US"/>
        </a:p>
      </dgm:t>
    </dgm:pt>
    <dgm:pt modelId="{C8BF263D-89F8-4132-B8E0-1873D7A5263C}" type="sibTrans" cxnId="{B9141495-76A9-43AA-903D-3B1A9A1AA966}">
      <dgm:prSet/>
      <dgm:spPr/>
      <dgm:t>
        <a:bodyPr/>
        <a:lstStyle/>
        <a:p>
          <a:endParaRPr lang="en-US"/>
        </a:p>
      </dgm:t>
    </dgm:pt>
    <dgm:pt modelId="{DD22AB34-183B-4610-8335-9A1418005A0A}">
      <dgm:prSet/>
      <dgm:spPr/>
      <dgm:t>
        <a:bodyPr/>
        <a:lstStyle/>
        <a:p>
          <a:r>
            <a:rPr lang="en-US" dirty="0"/>
            <a:t>Technical Skills</a:t>
          </a:r>
        </a:p>
      </dgm:t>
    </dgm:pt>
    <dgm:pt modelId="{F6DA6038-92F0-45B2-A7CB-052C672E34CB}" type="parTrans" cxnId="{4F768BB1-90F9-48F3-8D94-B7CD40A9A018}">
      <dgm:prSet/>
      <dgm:spPr/>
      <dgm:t>
        <a:bodyPr/>
        <a:lstStyle/>
        <a:p>
          <a:endParaRPr lang="en-US"/>
        </a:p>
      </dgm:t>
    </dgm:pt>
    <dgm:pt modelId="{677AC34B-EBF8-49BB-8485-7FE19E48BA06}" type="sibTrans" cxnId="{4F768BB1-90F9-48F3-8D94-B7CD40A9A018}">
      <dgm:prSet/>
      <dgm:spPr/>
      <dgm:t>
        <a:bodyPr/>
        <a:lstStyle/>
        <a:p>
          <a:endParaRPr lang="en-US"/>
        </a:p>
      </dgm:t>
    </dgm:pt>
    <dgm:pt modelId="{C4F8E714-5681-428F-BA1E-B8FC0F1E7B9B}">
      <dgm:prSet/>
      <dgm:spPr/>
      <dgm:t>
        <a:bodyPr/>
        <a:lstStyle/>
        <a:p>
          <a:r>
            <a:rPr lang="en-US" dirty="0"/>
            <a:t>Team Management Skills</a:t>
          </a:r>
        </a:p>
      </dgm:t>
    </dgm:pt>
    <dgm:pt modelId="{FA03EEEA-0437-45B8-80CE-99B6ADC5DBB7}" type="parTrans" cxnId="{2F141B3B-68D6-4BD2-9341-CE949C3FD17D}">
      <dgm:prSet/>
      <dgm:spPr/>
      <dgm:t>
        <a:bodyPr/>
        <a:lstStyle/>
        <a:p>
          <a:endParaRPr lang="en-US"/>
        </a:p>
      </dgm:t>
    </dgm:pt>
    <dgm:pt modelId="{16BDBA38-929C-48FA-9C11-7B02CA3E6915}" type="sibTrans" cxnId="{2F141B3B-68D6-4BD2-9341-CE949C3FD17D}">
      <dgm:prSet/>
      <dgm:spPr/>
      <dgm:t>
        <a:bodyPr/>
        <a:lstStyle/>
        <a:p>
          <a:endParaRPr lang="en-US"/>
        </a:p>
      </dgm:t>
    </dgm:pt>
    <dgm:pt modelId="{7918EA33-C276-4F03-87A9-1A34877DF258}" type="pres">
      <dgm:prSet presAssocID="{743EC93A-62A3-4158-8C75-49E1AC365B6F}" presName="vert0" presStyleCnt="0">
        <dgm:presLayoutVars>
          <dgm:dir/>
          <dgm:animOne val="branch"/>
          <dgm:animLvl val="lvl"/>
        </dgm:presLayoutVars>
      </dgm:prSet>
      <dgm:spPr/>
    </dgm:pt>
    <dgm:pt modelId="{2D18D25F-5105-4986-B32C-DD778918B573}" type="pres">
      <dgm:prSet presAssocID="{02E31327-B3DA-4085-AD03-DA01C1CBB4B6}" presName="thickLine" presStyleLbl="alignNode1" presStyleIdx="0" presStyleCnt="3"/>
      <dgm:spPr/>
    </dgm:pt>
    <dgm:pt modelId="{9CD5F742-9D91-4331-A09D-B83E9B22FA68}" type="pres">
      <dgm:prSet presAssocID="{02E31327-B3DA-4085-AD03-DA01C1CBB4B6}" presName="horz1" presStyleCnt="0"/>
      <dgm:spPr/>
    </dgm:pt>
    <dgm:pt modelId="{7E17C0D1-4DFC-44C9-835F-EF508FF7573B}" type="pres">
      <dgm:prSet presAssocID="{02E31327-B3DA-4085-AD03-DA01C1CBB4B6}" presName="tx1" presStyleLbl="revTx" presStyleIdx="0" presStyleCnt="3"/>
      <dgm:spPr/>
    </dgm:pt>
    <dgm:pt modelId="{21244EB7-B150-4E6F-B8FE-A0A9BA071C8F}" type="pres">
      <dgm:prSet presAssocID="{02E31327-B3DA-4085-AD03-DA01C1CBB4B6}" presName="vert1" presStyleCnt="0"/>
      <dgm:spPr/>
    </dgm:pt>
    <dgm:pt modelId="{BFA13A18-CA85-4F3A-A1DE-4787906CE645}" type="pres">
      <dgm:prSet presAssocID="{DD22AB34-183B-4610-8335-9A1418005A0A}" presName="thickLine" presStyleLbl="alignNode1" presStyleIdx="1" presStyleCnt="3"/>
      <dgm:spPr/>
    </dgm:pt>
    <dgm:pt modelId="{F23D6B53-6B03-48ED-BE74-26987DE0B469}" type="pres">
      <dgm:prSet presAssocID="{DD22AB34-183B-4610-8335-9A1418005A0A}" presName="horz1" presStyleCnt="0"/>
      <dgm:spPr/>
    </dgm:pt>
    <dgm:pt modelId="{8648CBF0-3B28-40F3-9DBB-4ABC7A47F851}" type="pres">
      <dgm:prSet presAssocID="{DD22AB34-183B-4610-8335-9A1418005A0A}" presName="tx1" presStyleLbl="revTx" presStyleIdx="1" presStyleCnt="3"/>
      <dgm:spPr/>
    </dgm:pt>
    <dgm:pt modelId="{4BD34C59-A87F-48D6-BA73-094251E7F97A}" type="pres">
      <dgm:prSet presAssocID="{DD22AB34-183B-4610-8335-9A1418005A0A}" presName="vert1" presStyleCnt="0"/>
      <dgm:spPr/>
    </dgm:pt>
    <dgm:pt modelId="{8550255D-0AE1-4979-8781-158AC61B8E08}" type="pres">
      <dgm:prSet presAssocID="{C4F8E714-5681-428F-BA1E-B8FC0F1E7B9B}" presName="thickLine" presStyleLbl="alignNode1" presStyleIdx="2" presStyleCnt="3"/>
      <dgm:spPr/>
    </dgm:pt>
    <dgm:pt modelId="{D968B88B-0412-4B6C-A4C4-38EE1A7DA4B5}" type="pres">
      <dgm:prSet presAssocID="{C4F8E714-5681-428F-BA1E-B8FC0F1E7B9B}" presName="horz1" presStyleCnt="0"/>
      <dgm:spPr/>
    </dgm:pt>
    <dgm:pt modelId="{A5C5708B-40CF-4F9C-80C7-D6881EBFBA6D}" type="pres">
      <dgm:prSet presAssocID="{C4F8E714-5681-428F-BA1E-B8FC0F1E7B9B}" presName="tx1" presStyleLbl="revTx" presStyleIdx="2" presStyleCnt="3"/>
      <dgm:spPr/>
    </dgm:pt>
    <dgm:pt modelId="{DB731A21-C553-48FF-85B2-F3C2313ED152}" type="pres">
      <dgm:prSet presAssocID="{C4F8E714-5681-428F-BA1E-B8FC0F1E7B9B}" presName="vert1" presStyleCnt="0"/>
      <dgm:spPr/>
    </dgm:pt>
  </dgm:ptLst>
  <dgm:cxnLst>
    <dgm:cxn modelId="{2F141B3B-68D6-4BD2-9341-CE949C3FD17D}" srcId="{743EC93A-62A3-4158-8C75-49E1AC365B6F}" destId="{C4F8E714-5681-428F-BA1E-B8FC0F1E7B9B}" srcOrd="2" destOrd="0" parTransId="{FA03EEEA-0437-45B8-80CE-99B6ADC5DBB7}" sibTransId="{16BDBA38-929C-48FA-9C11-7B02CA3E6915}"/>
    <dgm:cxn modelId="{8E5F4074-3737-4E04-9347-2520265A10EE}" type="presOf" srcId="{DD22AB34-183B-4610-8335-9A1418005A0A}" destId="{8648CBF0-3B28-40F3-9DBB-4ABC7A47F851}" srcOrd="0" destOrd="0" presId="urn:microsoft.com/office/officeart/2008/layout/LinedList"/>
    <dgm:cxn modelId="{6AFBEF57-4A67-4061-9261-8E6A3AA9E7D5}" type="presOf" srcId="{02E31327-B3DA-4085-AD03-DA01C1CBB4B6}" destId="{7E17C0D1-4DFC-44C9-835F-EF508FF7573B}" srcOrd="0" destOrd="0" presId="urn:microsoft.com/office/officeart/2008/layout/LinedList"/>
    <dgm:cxn modelId="{8787C179-9EDE-4903-9D8F-9FFE70B4A04C}" type="presOf" srcId="{C4F8E714-5681-428F-BA1E-B8FC0F1E7B9B}" destId="{A5C5708B-40CF-4F9C-80C7-D6881EBFBA6D}" srcOrd="0" destOrd="0" presId="urn:microsoft.com/office/officeart/2008/layout/LinedList"/>
    <dgm:cxn modelId="{B9141495-76A9-43AA-903D-3B1A9A1AA966}" srcId="{743EC93A-62A3-4158-8C75-49E1AC365B6F}" destId="{02E31327-B3DA-4085-AD03-DA01C1CBB4B6}" srcOrd="0" destOrd="0" parTransId="{A0E88637-7200-459C-9250-40FD2CA3F8F3}" sibTransId="{C8BF263D-89F8-4132-B8E0-1873D7A5263C}"/>
    <dgm:cxn modelId="{4F768BB1-90F9-48F3-8D94-B7CD40A9A018}" srcId="{743EC93A-62A3-4158-8C75-49E1AC365B6F}" destId="{DD22AB34-183B-4610-8335-9A1418005A0A}" srcOrd="1" destOrd="0" parTransId="{F6DA6038-92F0-45B2-A7CB-052C672E34CB}" sibTransId="{677AC34B-EBF8-49BB-8485-7FE19E48BA06}"/>
    <dgm:cxn modelId="{28737BBE-55A0-4D71-AFDF-FBDB735A77C8}" type="presOf" srcId="{743EC93A-62A3-4158-8C75-49E1AC365B6F}" destId="{7918EA33-C276-4F03-87A9-1A34877DF258}" srcOrd="0" destOrd="0" presId="urn:microsoft.com/office/officeart/2008/layout/LinedList"/>
    <dgm:cxn modelId="{E9BE7D94-3E54-4A44-BC6F-34E54A18A241}" type="presParOf" srcId="{7918EA33-C276-4F03-87A9-1A34877DF258}" destId="{2D18D25F-5105-4986-B32C-DD778918B573}" srcOrd="0" destOrd="0" presId="urn:microsoft.com/office/officeart/2008/layout/LinedList"/>
    <dgm:cxn modelId="{51CF0CA8-4EF4-42F7-A49B-6DD6A66ECBA6}" type="presParOf" srcId="{7918EA33-C276-4F03-87A9-1A34877DF258}" destId="{9CD5F742-9D91-4331-A09D-B83E9B22FA68}" srcOrd="1" destOrd="0" presId="urn:microsoft.com/office/officeart/2008/layout/LinedList"/>
    <dgm:cxn modelId="{14415AA3-E47D-4EC0-B6CD-6CF386213D28}" type="presParOf" srcId="{9CD5F742-9D91-4331-A09D-B83E9B22FA68}" destId="{7E17C0D1-4DFC-44C9-835F-EF508FF7573B}" srcOrd="0" destOrd="0" presId="urn:microsoft.com/office/officeart/2008/layout/LinedList"/>
    <dgm:cxn modelId="{90A1FB91-28F0-45CF-99D9-2D5542C47C51}" type="presParOf" srcId="{9CD5F742-9D91-4331-A09D-B83E9B22FA68}" destId="{21244EB7-B150-4E6F-B8FE-A0A9BA071C8F}" srcOrd="1" destOrd="0" presId="urn:microsoft.com/office/officeart/2008/layout/LinedList"/>
    <dgm:cxn modelId="{9CF85FA2-F228-413D-BC79-BB0CE88D3B56}" type="presParOf" srcId="{7918EA33-C276-4F03-87A9-1A34877DF258}" destId="{BFA13A18-CA85-4F3A-A1DE-4787906CE645}" srcOrd="2" destOrd="0" presId="urn:microsoft.com/office/officeart/2008/layout/LinedList"/>
    <dgm:cxn modelId="{CE21FE0E-0430-4E71-A2B9-04E7E828D6B1}" type="presParOf" srcId="{7918EA33-C276-4F03-87A9-1A34877DF258}" destId="{F23D6B53-6B03-48ED-BE74-26987DE0B469}" srcOrd="3" destOrd="0" presId="urn:microsoft.com/office/officeart/2008/layout/LinedList"/>
    <dgm:cxn modelId="{8CEE79D7-C161-40C7-9B33-647047548FF2}" type="presParOf" srcId="{F23D6B53-6B03-48ED-BE74-26987DE0B469}" destId="{8648CBF0-3B28-40F3-9DBB-4ABC7A47F851}" srcOrd="0" destOrd="0" presId="urn:microsoft.com/office/officeart/2008/layout/LinedList"/>
    <dgm:cxn modelId="{A18C4B31-27F6-49AA-81C0-39584967DF2A}" type="presParOf" srcId="{F23D6B53-6B03-48ED-BE74-26987DE0B469}" destId="{4BD34C59-A87F-48D6-BA73-094251E7F97A}" srcOrd="1" destOrd="0" presId="urn:microsoft.com/office/officeart/2008/layout/LinedList"/>
    <dgm:cxn modelId="{FD6CC713-137D-40D9-AC06-21B41B4F3ED8}" type="presParOf" srcId="{7918EA33-C276-4F03-87A9-1A34877DF258}" destId="{8550255D-0AE1-4979-8781-158AC61B8E08}" srcOrd="4" destOrd="0" presId="urn:microsoft.com/office/officeart/2008/layout/LinedList"/>
    <dgm:cxn modelId="{FF7FFCDF-47B3-4EB4-96F5-A85F84C9B290}" type="presParOf" srcId="{7918EA33-C276-4F03-87A9-1A34877DF258}" destId="{D968B88B-0412-4B6C-A4C4-38EE1A7DA4B5}" srcOrd="5" destOrd="0" presId="urn:microsoft.com/office/officeart/2008/layout/LinedList"/>
    <dgm:cxn modelId="{DCB5D65C-3490-4785-ABC9-9AFAAE07863A}" type="presParOf" srcId="{D968B88B-0412-4B6C-A4C4-38EE1A7DA4B5}" destId="{A5C5708B-40CF-4F9C-80C7-D6881EBFBA6D}" srcOrd="0" destOrd="0" presId="urn:microsoft.com/office/officeart/2008/layout/LinedList"/>
    <dgm:cxn modelId="{4EE53E5C-6CC3-48B1-9A97-AF1549780359}" type="presParOf" srcId="{D968B88B-0412-4B6C-A4C4-38EE1A7DA4B5}" destId="{DB731A21-C553-48FF-85B2-F3C2313ED15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D45D53-526D-4860-B9AB-2A481A14CB1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88CBFA8-589B-4B05-B449-5CA190318D0B}">
      <dgm:prSet/>
      <dgm:spPr/>
      <dgm:t>
        <a:bodyPr/>
        <a:lstStyle/>
        <a:p>
          <a:r>
            <a:rPr lang="en-US" b="1"/>
            <a:t>Determination of Career objective</a:t>
          </a:r>
          <a:endParaRPr lang="en-US"/>
        </a:p>
      </dgm:t>
    </dgm:pt>
    <dgm:pt modelId="{DA986704-9F14-491E-A1A7-115685821445}" type="parTrans" cxnId="{5A8DFA6F-E76D-4DD2-94AC-F6A40F67B8D3}">
      <dgm:prSet/>
      <dgm:spPr/>
      <dgm:t>
        <a:bodyPr/>
        <a:lstStyle/>
        <a:p>
          <a:endParaRPr lang="en-US"/>
        </a:p>
      </dgm:t>
    </dgm:pt>
    <dgm:pt modelId="{EDDEFD17-CC24-42A2-8595-6B5ED17E125C}" type="sibTrans" cxnId="{5A8DFA6F-E76D-4DD2-94AC-F6A40F67B8D3}">
      <dgm:prSet/>
      <dgm:spPr/>
      <dgm:t>
        <a:bodyPr/>
        <a:lstStyle/>
        <a:p>
          <a:endParaRPr lang="en-US"/>
        </a:p>
      </dgm:t>
    </dgm:pt>
    <dgm:pt modelId="{F051838D-5B50-477E-8DD2-D4F96B58080B}">
      <dgm:prSet/>
      <dgm:spPr/>
      <dgm:t>
        <a:bodyPr/>
        <a:lstStyle/>
        <a:p>
          <a:r>
            <a:rPr lang="en-US" b="1"/>
            <a:t>Judgement of individual skills to determine deficiency</a:t>
          </a:r>
          <a:endParaRPr lang="en-US"/>
        </a:p>
      </dgm:t>
    </dgm:pt>
    <dgm:pt modelId="{3DFFBF56-A53D-407A-A0CA-0E10A7178766}" type="parTrans" cxnId="{2CD6DC08-641D-4FF7-A22C-488E975271EB}">
      <dgm:prSet/>
      <dgm:spPr/>
      <dgm:t>
        <a:bodyPr/>
        <a:lstStyle/>
        <a:p>
          <a:endParaRPr lang="en-US"/>
        </a:p>
      </dgm:t>
    </dgm:pt>
    <dgm:pt modelId="{2F1F6EE8-96D2-4F88-B13F-9AFFCB55C72B}" type="sibTrans" cxnId="{2CD6DC08-641D-4FF7-A22C-488E975271EB}">
      <dgm:prSet/>
      <dgm:spPr/>
      <dgm:t>
        <a:bodyPr/>
        <a:lstStyle/>
        <a:p>
          <a:endParaRPr lang="en-US"/>
        </a:p>
      </dgm:t>
    </dgm:pt>
    <dgm:pt modelId="{0B10B8F5-DCE4-41A0-867B-815B035F041E}">
      <dgm:prSet/>
      <dgm:spPr/>
      <dgm:t>
        <a:bodyPr/>
        <a:lstStyle/>
        <a:p>
          <a:r>
            <a:rPr lang="en-US" b="1"/>
            <a:t>Develop the career plan</a:t>
          </a:r>
          <a:endParaRPr lang="en-US"/>
        </a:p>
      </dgm:t>
    </dgm:pt>
    <dgm:pt modelId="{2153D4A8-9327-41EE-871D-688DB913FFE2}" type="parTrans" cxnId="{A38EE47B-7B24-4C4C-BDED-4051B7611B44}">
      <dgm:prSet/>
      <dgm:spPr/>
      <dgm:t>
        <a:bodyPr/>
        <a:lstStyle/>
        <a:p>
          <a:endParaRPr lang="en-US"/>
        </a:p>
      </dgm:t>
    </dgm:pt>
    <dgm:pt modelId="{721689C5-6A88-45E9-B079-80FE2448D096}" type="sibTrans" cxnId="{A38EE47B-7B24-4C4C-BDED-4051B7611B44}">
      <dgm:prSet/>
      <dgm:spPr/>
      <dgm:t>
        <a:bodyPr/>
        <a:lstStyle/>
        <a:p>
          <a:endParaRPr lang="en-US"/>
        </a:p>
      </dgm:t>
    </dgm:pt>
    <dgm:pt modelId="{4C2DCD48-EF94-4DF2-ACFE-0E2FCF08C819}" type="pres">
      <dgm:prSet presAssocID="{A1D45D53-526D-4860-B9AB-2A481A14CB19}" presName="linear" presStyleCnt="0">
        <dgm:presLayoutVars>
          <dgm:animLvl val="lvl"/>
          <dgm:resizeHandles val="exact"/>
        </dgm:presLayoutVars>
      </dgm:prSet>
      <dgm:spPr/>
    </dgm:pt>
    <dgm:pt modelId="{843CD94B-943E-4921-B3AB-9C613BC1B3B7}" type="pres">
      <dgm:prSet presAssocID="{888CBFA8-589B-4B05-B449-5CA190318D0B}" presName="parentText" presStyleLbl="node1" presStyleIdx="0" presStyleCnt="3">
        <dgm:presLayoutVars>
          <dgm:chMax val="0"/>
          <dgm:bulletEnabled val="1"/>
        </dgm:presLayoutVars>
      </dgm:prSet>
      <dgm:spPr/>
    </dgm:pt>
    <dgm:pt modelId="{0BAC6E04-CBE8-4299-9560-71C7EE42AB18}" type="pres">
      <dgm:prSet presAssocID="{EDDEFD17-CC24-42A2-8595-6B5ED17E125C}" presName="spacer" presStyleCnt="0"/>
      <dgm:spPr/>
    </dgm:pt>
    <dgm:pt modelId="{C8B9326E-3C43-4B68-894B-388B80B6B882}" type="pres">
      <dgm:prSet presAssocID="{F051838D-5B50-477E-8DD2-D4F96B58080B}" presName="parentText" presStyleLbl="node1" presStyleIdx="1" presStyleCnt="3">
        <dgm:presLayoutVars>
          <dgm:chMax val="0"/>
          <dgm:bulletEnabled val="1"/>
        </dgm:presLayoutVars>
      </dgm:prSet>
      <dgm:spPr/>
    </dgm:pt>
    <dgm:pt modelId="{D4B75BFC-68F1-4F4D-AAAE-EC1D3735C543}" type="pres">
      <dgm:prSet presAssocID="{2F1F6EE8-96D2-4F88-B13F-9AFFCB55C72B}" presName="spacer" presStyleCnt="0"/>
      <dgm:spPr/>
    </dgm:pt>
    <dgm:pt modelId="{B03A0FF2-6B6D-45F9-B5B9-BC8BE8EFAE61}" type="pres">
      <dgm:prSet presAssocID="{0B10B8F5-DCE4-41A0-867B-815B035F041E}" presName="parentText" presStyleLbl="node1" presStyleIdx="2" presStyleCnt="3">
        <dgm:presLayoutVars>
          <dgm:chMax val="0"/>
          <dgm:bulletEnabled val="1"/>
        </dgm:presLayoutVars>
      </dgm:prSet>
      <dgm:spPr/>
    </dgm:pt>
  </dgm:ptLst>
  <dgm:cxnLst>
    <dgm:cxn modelId="{2CD6DC08-641D-4FF7-A22C-488E975271EB}" srcId="{A1D45D53-526D-4860-B9AB-2A481A14CB19}" destId="{F051838D-5B50-477E-8DD2-D4F96B58080B}" srcOrd="1" destOrd="0" parTransId="{3DFFBF56-A53D-407A-A0CA-0E10A7178766}" sibTransId="{2F1F6EE8-96D2-4F88-B13F-9AFFCB55C72B}"/>
    <dgm:cxn modelId="{1F09A71B-4AE5-438F-9E87-E0C34CD8556D}" type="presOf" srcId="{0B10B8F5-DCE4-41A0-867B-815B035F041E}" destId="{B03A0FF2-6B6D-45F9-B5B9-BC8BE8EFAE61}" srcOrd="0" destOrd="0" presId="urn:microsoft.com/office/officeart/2005/8/layout/vList2"/>
    <dgm:cxn modelId="{D50FD035-A6A4-4F56-936D-DEAD7C695DD4}" type="presOf" srcId="{A1D45D53-526D-4860-B9AB-2A481A14CB19}" destId="{4C2DCD48-EF94-4DF2-ACFE-0E2FCF08C819}" srcOrd="0" destOrd="0" presId="urn:microsoft.com/office/officeart/2005/8/layout/vList2"/>
    <dgm:cxn modelId="{16BF2440-6F76-44A3-B1F5-5B7D1B5D2E4A}" type="presOf" srcId="{888CBFA8-589B-4B05-B449-5CA190318D0B}" destId="{843CD94B-943E-4921-B3AB-9C613BC1B3B7}" srcOrd="0" destOrd="0" presId="urn:microsoft.com/office/officeart/2005/8/layout/vList2"/>
    <dgm:cxn modelId="{5A8DFA6F-E76D-4DD2-94AC-F6A40F67B8D3}" srcId="{A1D45D53-526D-4860-B9AB-2A481A14CB19}" destId="{888CBFA8-589B-4B05-B449-5CA190318D0B}" srcOrd="0" destOrd="0" parTransId="{DA986704-9F14-491E-A1A7-115685821445}" sibTransId="{EDDEFD17-CC24-42A2-8595-6B5ED17E125C}"/>
    <dgm:cxn modelId="{A38EE47B-7B24-4C4C-BDED-4051B7611B44}" srcId="{A1D45D53-526D-4860-B9AB-2A481A14CB19}" destId="{0B10B8F5-DCE4-41A0-867B-815B035F041E}" srcOrd="2" destOrd="0" parTransId="{2153D4A8-9327-41EE-871D-688DB913FFE2}" sibTransId="{721689C5-6A88-45E9-B079-80FE2448D096}"/>
    <dgm:cxn modelId="{7CF57D9E-7BA2-476A-823F-4B0159E94C0E}" type="presOf" srcId="{F051838D-5B50-477E-8DD2-D4F96B58080B}" destId="{C8B9326E-3C43-4B68-894B-388B80B6B882}" srcOrd="0" destOrd="0" presId="urn:microsoft.com/office/officeart/2005/8/layout/vList2"/>
    <dgm:cxn modelId="{84BEFBDF-0470-42B0-893F-F47F6E91FB46}" type="presParOf" srcId="{4C2DCD48-EF94-4DF2-ACFE-0E2FCF08C819}" destId="{843CD94B-943E-4921-B3AB-9C613BC1B3B7}" srcOrd="0" destOrd="0" presId="urn:microsoft.com/office/officeart/2005/8/layout/vList2"/>
    <dgm:cxn modelId="{F70C91B0-9592-4241-BA3E-96528BAFE7B3}" type="presParOf" srcId="{4C2DCD48-EF94-4DF2-ACFE-0E2FCF08C819}" destId="{0BAC6E04-CBE8-4299-9560-71C7EE42AB18}" srcOrd="1" destOrd="0" presId="urn:microsoft.com/office/officeart/2005/8/layout/vList2"/>
    <dgm:cxn modelId="{8A75A427-A0B0-45AF-A029-C34BDB0A01AA}" type="presParOf" srcId="{4C2DCD48-EF94-4DF2-ACFE-0E2FCF08C819}" destId="{C8B9326E-3C43-4B68-894B-388B80B6B882}" srcOrd="2" destOrd="0" presId="urn:microsoft.com/office/officeart/2005/8/layout/vList2"/>
    <dgm:cxn modelId="{B261FE74-CE41-4B96-B61D-12D62E5F97B9}" type="presParOf" srcId="{4C2DCD48-EF94-4DF2-ACFE-0E2FCF08C819}" destId="{D4B75BFC-68F1-4F4D-AAAE-EC1D3735C543}" srcOrd="3" destOrd="0" presId="urn:microsoft.com/office/officeart/2005/8/layout/vList2"/>
    <dgm:cxn modelId="{D2AC4C56-AC8A-4E8B-85BB-E45D5AFEA57D}" type="presParOf" srcId="{4C2DCD48-EF94-4DF2-ACFE-0E2FCF08C819}" destId="{B03A0FF2-6B6D-45F9-B5B9-BC8BE8EFAE6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89B72-9552-419A-ABD2-F620127BA6CA}">
      <dsp:nvSpPr>
        <dsp:cNvPr id="0" name=""/>
        <dsp:cNvSpPr/>
      </dsp:nvSpPr>
      <dsp:spPr>
        <a:xfrm>
          <a:off x="769998" y="890669"/>
          <a:ext cx="1164375" cy="116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EDB2C20-620E-4C71-B718-84D27A7DAB4D}">
      <dsp:nvSpPr>
        <dsp:cNvPr id="0" name=""/>
        <dsp:cNvSpPr/>
      </dsp:nvSpPr>
      <dsp:spPr>
        <a:xfrm>
          <a:off x="58436" y="2496812"/>
          <a:ext cx="2587500" cy="1338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An individual needs to be skilled in particular skills which helps him to meet the objective of Career.</a:t>
          </a:r>
        </a:p>
      </dsp:txBody>
      <dsp:txXfrm>
        <a:off x="58436" y="2496812"/>
        <a:ext cx="2587500" cy="1338793"/>
      </dsp:txXfrm>
    </dsp:sp>
    <dsp:sp modelId="{2CD0E81E-9890-4F18-82B3-7FDF8315699E}">
      <dsp:nvSpPr>
        <dsp:cNvPr id="0" name=""/>
        <dsp:cNvSpPr/>
      </dsp:nvSpPr>
      <dsp:spPr>
        <a:xfrm>
          <a:off x="3810311" y="890669"/>
          <a:ext cx="1164375" cy="116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5CC1888-7F07-4C2B-A9D4-EE41300FE890}">
      <dsp:nvSpPr>
        <dsp:cNvPr id="0" name=""/>
        <dsp:cNvSpPr/>
      </dsp:nvSpPr>
      <dsp:spPr>
        <a:xfrm>
          <a:off x="3098748" y="2496812"/>
          <a:ext cx="2587500" cy="1338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Academic Skills for the learner helps to be effective in perspective assessment such as time management, </a:t>
          </a:r>
          <a:r>
            <a:rPr lang="en-US" sz="1600" kern="1200" dirty="0"/>
            <a:t>academic</a:t>
          </a:r>
          <a:r>
            <a:rPr lang="en-US" sz="1400" kern="1200" dirty="0"/>
            <a:t> writing, presentation, </a:t>
          </a:r>
          <a:r>
            <a:rPr lang="en-US" sz="1400" kern="1200" dirty="0" err="1"/>
            <a:t>etc</a:t>
          </a:r>
          <a:r>
            <a:rPr lang="en-US" sz="1400" kern="1200" dirty="0"/>
            <a:t> (Philpot, </a:t>
          </a:r>
          <a:r>
            <a:rPr lang="en-US" sz="1400" kern="1200" dirty="0" err="1"/>
            <a:t>Curnick</a:t>
          </a:r>
          <a:r>
            <a:rPr lang="en-US" sz="1400" kern="1200" dirty="0"/>
            <a:t>, Soars and Soars, 2013).</a:t>
          </a:r>
        </a:p>
      </dsp:txBody>
      <dsp:txXfrm>
        <a:off x="3098748" y="2496812"/>
        <a:ext cx="2587500" cy="13387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C8E71-A763-4ED6-9B60-6A5B0CBD7ED3}">
      <dsp:nvSpPr>
        <dsp:cNvPr id="0" name=""/>
        <dsp:cNvSpPr/>
      </dsp:nvSpPr>
      <dsp:spPr>
        <a:xfrm>
          <a:off x="0" y="13538"/>
          <a:ext cx="6245265" cy="14847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defRPr b="1"/>
          </a:pPr>
          <a:r>
            <a:rPr lang="en-US" sz="2700" kern="1200" dirty="0"/>
            <a:t>I want to establish my career in management of a renowned MNC Corporation.</a:t>
          </a:r>
        </a:p>
      </dsp:txBody>
      <dsp:txXfrm>
        <a:off x="72479" y="86017"/>
        <a:ext cx="6100307" cy="1339772"/>
      </dsp:txXfrm>
    </dsp:sp>
    <dsp:sp modelId="{1FEEEF35-A38F-4AB8-886C-98845DD7A76D}">
      <dsp:nvSpPr>
        <dsp:cNvPr id="0" name=""/>
        <dsp:cNvSpPr/>
      </dsp:nvSpPr>
      <dsp:spPr>
        <a:xfrm>
          <a:off x="0" y="1576028"/>
          <a:ext cx="6245265" cy="14847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defRPr b="1"/>
          </a:pPr>
          <a:r>
            <a:rPr lang="en-US" sz="2700" kern="1200" dirty="0"/>
            <a:t>The  Required Skills for the objective:</a:t>
          </a:r>
        </a:p>
      </dsp:txBody>
      <dsp:txXfrm>
        <a:off x="72479" y="1648507"/>
        <a:ext cx="6100307" cy="1339772"/>
      </dsp:txXfrm>
    </dsp:sp>
    <dsp:sp modelId="{BE280D74-F146-4280-B474-2B589D4D1246}">
      <dsp:nvSpPr>
        <dsp:cNvPr id="0" name=""/>
        <dsp:cNvSpPr/>
      </dsp:nvSpPr>
      <dsp:spPr>
        <a:xfrm>
          <a:off x="0" y="3060758"/>
          <a:ext cx="6245265" cy="251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Public Specking &amp; Presentation Skills</a:t>
          </a:r>
          <a:endParaRPr lang="en-US" sz="2100" kern="1200"/>
        </a:p>
        <a:p>
          <a:pPr marL="228600" lvl="1" indent="-228600" algn="l" defTabSz="933450">
            <a:lnSpc>
              <a:spcPct val="90000"/>
            </a:lnSpc>
            <a:spcBef>
              <a:spcPct val="0"/>
            </a:spcBef>
            <a:spcAft>
              <a:spcPct val="20000"/>
            </a:spcAft>
            <a:buChar char="•"/>
          </a:pPr>
          <a:r>
            <a:rPr lang="en-GB" sz="2100" kern="1200"/>
            <a:t>Problem Solving Skills</a:t>
          </a:r>
          <a:endParaRPr lang="en-US" sz="2100" kern="1200"/>
        </a:p>
        <a:p>
          <a:pPr marL="228600" lvl="1" indent="-228600" algn="l" defTabSz="933450">
            <a:lnSpc>
              <a:spcPct val="90000"/>
            </a:lnSpc>
            <a:spcBef>
              <a:spcPct val="0"/>
            </a:spcBef>
            <a:spcAft>
              <a:spcPct val="20000"/>
            </a:spcAft>
            <a:buChar char="•"/>
          </a:pPr>
          <a:r>
            <a:rPr lang="en-GB" sz="2100" kern="1200"/>
            <a:t>Analytical Skills </a:t>
          </a:r>
          <a:endParaRPr lang="en-US" sz="2100" kern="1200"/>
        </a:p>
        <a:p>
          <a:pPr marL="228600" lvl="1" indent="-228600" algn="l" defTabSz="933450">
            <a:lnSpc>
              <a:spcPct val="90000"/>
            </a:lnSpc>
            <a:spcBef>
              <a:spcPct val="0"/>
            </a:spcBef>
            <a:spcAft>
              <a:spcPct val="20000"/>
            </a:spcAft>
            <a:buChar char="•"/>
          </a:pPr>
          <a:r>
            <a:rPr lang="en-GB" sz="2100" kern="1200"/>
            <a:t>Technical Skills</a:t>
          </a:r>
          <a:endParaRPr lang="en-US" sz="2100" kern="1200"/>
        </a:p>
        <a:p>
          <a:pPr marL="228600" lvl="1" indent="-228600" algn="l" defTabSz="933450">
            <a:lnSpc>
              <a:spcPct val="90000"/>
            </a:lnSpc>
            <a:spcBef>
              <a:spcPct val="0"/>
            </a:spcBef>
            <a:spcAft>
              <a:spcPct val="20000"/>
            </a:spcAft>
            <a:buChar char="•"/>
          </a:pPr>
          <a:r>
            <a:rPr lang="en-GB" sz="2100" kern="1200"/>
            <a:t>Academic Writing Skills</a:t>
          </a:r>
          <a:endParaRPr lang="en-US" sz="2100" kern="1200"/>
        </a:p>
        <a:p>
          <a:pPr marL="228600" lvl="1" indent="-228600" algn="l" defTabSz="933450">
            <a:lnSpc>
              <a:spcPct val="90000"/>
            </a:lnSpc>
            <a:spcBef>
              <a:spcPct val="0"/>
            </a:spcBef>
            <a:spcAft>
              <a:spcPct val="20000"/>
            </a:spcAft>
            <a:buChar char="•"/>
          </a:pPr>
          <a:r>
            <a:rPr lang="en-GB" sz="2100" kern="1200"/>
            <a:t>Street Management Skills</a:t>
          </a:r>
          <a:endParaRPr lang="en-US" sz="2100" kern="1200"/>
        </a:p>
        <a:p>
          <a:pPr marL="228600" lvl="1" indent="-228600" algn="l" defTabSz="933450">
            <a:lnSpc>
              <a:spcPct val="90000"/>
            </a:lnSpc>
            <a:spcBef>
              <a:spcPct val="0"/>
            </a:spcBef>
            <a:spcAft>
              <a:spcPct val="20000"/>
            </a:spcAft>
            <a:buChar char="•"/>
          </a:pPr>
          <a:r>
            <a:rPr lang="en-GB" sz="2100" kern="1200"/>
            <a:t>Time Management Skills</a:t>
          </a:r>
          <a:endParaRPr lang="en-US" sz="2100" kern="1200"/>
        </a:p>
      </dsp:txBody>
      <dsp:txXfrm>
        <a:off x="0" y="3060758"/>
        <a:ext cx="6245265" cy="2515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8D25F-5105-4986-B32C-DD778918B573}">
      <dsp:nvSpPr>
        <dsp:cNvPr id="0" name=""/>
        <dsp:cNvSpPr/>
      </dsp:nvSpPr>
      <dsp:spPr>
        <a:xfrm>
          <a:off x="0" y="1944"/>
          <a:ext cx="529166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7C0D1-4DFC-44C9-835F-EF508FF7573B}">
      <dsp:nvSpPr>
        <dsp:cNvPr id="0" name=""/>
        <dsp:cNvSpPr/>
      </dsp:nvSpPr>
      <dsp:spPr>
        <a:xfrm>
          <a:off x="0" y="1944"/>
          <a:ext cx="5291663" cy="1326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Analytical Skills</a:t>
          </a:r>
        </a:p>
      </dsp:txBody>
      <dsp:txXfrm>
        <a:off x="0" y="1944"/>
        <a:ext cx="5291663" cy="1326395"/>
      </dsp:txXfrm>
    </dsp:sp>
    <dsp:sp modelId="{BFA13A18-CA85-4F3A-A1DE-4787906CE645}">
      <dsp:nvSpPr>
        <dsp:cNvPr id="0" name=""/>
        <dsp:cNvSpPr/>
      </dsp:nvSpPr>
      <dsp:spPr>
        <a:xfrm>
          <a:off x="0" y="1328340"/>
          <a:ext cx="5291663"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8CBF0-3B28-40F3-9DBB-4ABC7A47F851}">
      <dsp:nvSpPr>
        <dsp:cNvPr id="0" name=""/>
        <dsp:cNvSpPr/>
      </dsp:nvSpPr>
      <dsp:spPr>
        <a:xfrm>
          <a:off x="0" y="1328340"/>
          <a:ext cx="5291663" cy="1326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Technical Skills</a:t>
          </a:r>
        </a:p>
      </dsp:txBody>
      <dsp:txXfrm>
        <a:off x="0" y="1328340"/>
        <a:ext cx="5291663" cy="1326395"/>
      </dsp:txXfrm>
    </dsp:sp>
    <dsp:sp modelId="{8550255D-0AE1-4979-8781-158AC61B8E08}">
      <dsp:nvSpPr>
        <dsp:cNvPr id="0" name=""/>
        <dsp:cNvSpPr/>
      </dsp:nvSpPr>
      <dsp:spPr>
        <a:xfrm>
          <a:off x="0" y="2654735"/>
          <a:ext cx="5291663"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C5708B-40CF-4F9C-80C7-D6881EBFBA6D}">
      <dsp:nvSpPr>
        <dsp:cNvPr id="0" name=""/>
        <dsp:cNvSpPr/>
      </dsp:nvSpPr>
      <dsp:spPr>
        <a:xfrm>
          <a:off x="0" y="2654735"/>
          <a:ext cx="5291663" cy="1326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t>Team Management Skills</a:t>
          </a:r>
        </a:p>
      </dsp:txBody>
      <dsp:txXfrm>
        <a:off x="0" y="2654735"/>
        <a:ext cx="5291663" cy="13263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CD94B-943E-4921-B3AB-9C613BC1B3B7}">
      <dsp:nvSpPr>
        <dsp:cNvPr id="0" name=""/>
        <dsp:cNvSpPr/>
      </dsp:nvSpPr>
      <dsp:spPr>
        <a:xfrm>
          <a:off x="0" y="92830"/>
          <a:ext cx="10509503" cy="83947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Determination of Career objective</a:t>
          </a:r>
          <a:endParaRPr lang="en-US" sz="3500" kern="1200"/>
        </a:p>
      </dsp:txBody>
      <dsp:txXfrm>
        <a:off x="40980" y="133810"/>
        <a:ext cx="10427543" cy="757514"/>
      </dsp:txXfrm>
    </dsp:sp>
    <dsp:sp modelId="{C8B9326E-3C43-4B68-894B-388B80B6B882}">
      <dsp:nvSpPr>
        <dsp:cNvPr id="0" name=""/>
        <dsp:cNvSpPr/>
      </dsp:nvSpPr>
      <dsp:spPr>
        <a:xfrm>
          <a:off x="0" y="1033105"/>
          <a:ext cx="10509503" cy="839474"/>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Judgement of individual skills to determine deficiency</a:t>
          </a:r>
          <a:endParaRPr lang="en-US" sz="3500" kern="1200"/>
        </a:p>
      </dsp:txBody>
      <dsp:txXfrm>
        <a:off x="40980" y="1074085"/>
        <a:ext cx="10427543" cy="757514"/>
      </dsp:txXfrm>
    </dsp:sp>
    <dsp:sp modelId="{B03A0FF2-6B6D-45F9-B5B9-BC8BE8EFAE61}">
      <dsp:nvSpPr>
        <dsp:cNvPr id="0" name=""/>
        <dsp:cNvSpPr/>
      </dsp:nvSpPr>
      <dsp:spPr>
        <a:xfrm>
          <a:off x="0" y="1973380"/>
          <a:ext cx="10509503" cy="839474"/>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Develop the career plan</a:t>
          </a:r>
          <a:endParaRPr lang="en-US" sz="3500" kern="1200"/>
        </a:p>
      </dsp:txBody>
      <dsp:txXfrm>
        <a:off x="40980" y="2014360"/>
        <a:ext cx="10427543" cy="75751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73"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1048674"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7E553E-8C46-482C-BFC3-C96D43B85545}" type="datetimeFigureOut">
              <a:rPr lang="en-GB" smtClean="0"/>
              <a:t>23/04/2022</a:t>
            </a:fld>
            <a:endParaRPr lang="en-GB"/>
          </a:p>
        </p:txBody>
      </p:sp>
      <p:sp>
        <p:nvSpPr>
          <p:cNvPr id="1048675"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1048676"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77"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1048678"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07067D-D724-4735-859C-8CBFF09C238A}"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An individual needs to be skilled in particular skills that help him to meet the objective of his Career. Therefore, an individual must develop his career considering those skills in student life.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Academic Skills for the learner helps to be effective in the perspective assessment such as time management, academic writing, presentation, etc. (Philpot, </a:t>
            </a:r>
            <a:r>
              <a:rPr lang="en-US" sz="1800" kern="1200" dirty="0" err="1">
                <a:effectLst/>
                <a:latin typeface="Calibri" panose="020F0502020204030204" pitchFamily="34" charset="0"/>
                <a:ea typeface="Calibri" panose="020F0502020204030204" pitchFamily="34" charset="0"/>
                <a:cs typeface="Times New Roman" panose="02020603050405020304" pitchFamily="18" charset="0"/>
              </a:rPr>
              <a:t>Curnick</a:t>
            </a: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 Soars and Soars, 2013). Such types of academic skills are useful for developing a career in the perspective sector for an individual.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07067D-D724-4735-859C-8CBFF09C238A}" type="slidenum">
              <a:rPr lang="en-GB" smtClean="0"/>
              <a:t>2</a:t>
            </a:fld>
            <a:endParaRPr lang="en-GB"/>
          </a:p>
        </p:txBody>
      </p:sp>
    </p:spTree>
    <p:extLst>
      <p:ext uri="{BB962C8B-B14F-4D97-AF65-F5344CB8AC3E}">
        <p14:creationId xmlns:p14="http://schemas.microsoft.com/office/powerpoint/2010/main" val="1315769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My career objective is to establish my career in the managerial sector of a renowned MNC organization. In this regard, I will require different skills that are as follows.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A senior manager must deal with presentations and public speaking ability because he has to do team management, Department management, and overall human forces. So, it is important for them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Problem-solving skills are required to solve the relevant problem of the organizations.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analytical problem deals with the implications of different management models, theories, and practices.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Technical skills are those which are used to the application of computer skills.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Time management is used to control the schedule of the task.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Stress management deals with psychological issues of the prospective assessment of the organizations.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Academic writing skill is essential in the presentation of the different issues in the organizational assessment (</a:t>
            </a:r>
            <a:r>
              <a:rPr lang="en-US" sz="1800" kern="1200" dirty="0" err="1">
                <a:effectLst/>
                <a:latin typeface="Calibri" panose="020F0502020204030204" pitchFamily="34" charset="0"/>
                <a:ea typeface="Calibri" panose="020F0502020204030204" pitchFamily="34" charset="0"/>
                <a:cs typeface="Times New Roman" panose="02020603050405020304" pitchFamily="18" charset="0"/>
              </a:rPr>
              <a:t>Yakutina</a:t>
            </a: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 2020).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07067D-D724-4735-859C-8CBFF09C238A}" type="slidenum">
              <a:rPr lang="en-GB" smtClean="0"/>
              <a:t>3</a:t>
            </a:fld>
            <a:endParaRPr lang="en-GB"/>
          </a:p>
        </p:txBody>
      </p:sp>
    </p:spTree>
    <p:extLst>
      <p:ext uri="{BB962C8B-B14F-4D97-AF65-F5344CB8AC3E}">
        <p14:creationId xmlns:p14="http://schemas.microsoft.com/office/powerpoint/2010/main" val="679201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In relation to assessing my existing level of skill and planning for developing my skill, I will use the SWOT analysis model and personal development plan framework.</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SWOT Analysis Model: The model deals with the strengths, weaknesses, opportunities, and threats of the objective in the career (Wu, 2014). Assessing this one can find out the skills which are required for the development in career, but he does not have. On the other hand, he can find out those which is already completed, and it can be used as advantages for the individual.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PDP Model: The model deals with the planned issues which should be considered for developing the goal of a career. The model outlines the learning skills and provide the direction to follow the framework and it also demonstrates the outcome of the learning in the perspective career.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07067D-D724-4735-859C-8CBFF09C238A}" type="slidenum">
              <a:rPr lang="en-GB" smtClean="0"/>
              <a:t>4</a:t>
            </a:fld>
            <a:endParaRPr lang="en-GB"/>
          </a:p>
        </p:txBody>
      </p:sp>
    </p:spTree>
    <p:extLst>
      <p:ext uri="{BB962C8B-B14F-4D97-AF65-F5344CB8AC3E}">
        <p14:creationId xmlns:p14="http://schemas.microsoft.com/office/powerpoint/2010/main" val="1869999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US" sz="1800" b="1" kern="1200" dirty="0">
                <a:effectLst/>
                <a:latin typeface="Calibri" panose="020F0502020204030204" pitchFamily="34" charset="0"/>
                <a:ea typeface="Calibri" panose="020F0502020204030204" pitchFamily="34" charset="0"/>
                <a:cs typeface="Times New Roman" panose="02020603050405020304" pitchFamily="18" charset="0"/>
              </a:rPr>
              <a:t>Strengths: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There are some skills areas in which I am good and these strengths in my skill will enable me to pursue my career objectives in future. I have strong communication skills in both vocal and written communication. Apart from this, I am good at presenting my thoughts and ideas to others. Moreover, I have strong time management skill that enables me to manage my work in a timely manner.</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b="1" kern="1200" dirty="0">
                <a:effectLst/>
                <a:latin typeface="Calibri" panose="020F0502020204030204" pitchFamily="34" charset="0"/>
                <a:ea typeface="Calibri" panose="020F0502020204030204" pitchFamily="34" charset="0"/>
                <a:cs typeface="Times New Roman" panose="02020603050405020304" pitchFamily="18" charset="0"/>
              </a:rPr>
              <a:t>Weaknesses: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I have some weaknesses as well that may create obstacles in attaining my career objectives. I lack analytical skills, technical skills and team management skills. All these skills are highly significant in terms of pursuing my career objectives. I will focus on overcoming these weaknesses.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b="1" kern="1200" dirty="0">
                <a:effectLst/>
                <a:latin typeface="Calibri" panose="020F0502020204030204" pitchFamily="34" charset="0"/>
                <a:ea typeface="Calibri" panose="020F0502020204030204" pitchFamily="34" charset="0"/>
                <a:cs typeface="Times New Roman" panose="02020603050405020304" pitchFamily="18" charset="0"/>
              </a:rPr>
              <a:t>Opportunities: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There are huge employment opportunities in the job markets for managerial posts in business organizations since organizations require a skilled and competent workforce to manage their operation. The number of business organizations is increasing day by day creating more employment opportunities in the job market.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b="1" kern="1200" dirty="0">
                <a:effectLst/>
                <a:latin typeface="Calibri" panose="020F0502020204030204" pitchFamily="34" charset="0"/>
                <a:ea typeface="Calibri" panose="020F0502020204030204" pitchFamily="34" charset="0"/>
                <a:cs typeface="Times New Roman" panose="02020603050405020304" pitchFamily="18" charset="0"/>
              </a:rPr>
              <a:t>Threats: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GB" sz="1800" kern="1200" dirty="0">
                <a:effectLst/>
                <a:latin typeface="Calibri" panose="020F0502020204030204" pitchFamily="34" charset="0"/>
                <a:ea typeface="Calibri" panose="020F0502020204030204" pitchFamily="34" charset="0"/>
                <a:cs typeface="Times New Roman" panose="02020603050405020304" pitchFamily="18" charset="0"/>
              </a:rPr>
              <a:t>Although the number of employment opportunity is increasing, the number of potential candidates are also increasing posing higher competition in the job market. Again, the Covid 19 pandemic has created huge obstacles in the job market and development opportunities for individuals as well.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07067D-D724-4735-859C-8CBFF09C238A}" type="slidenum">
              <a:rPr lang="en-GB" smtClean="0"/>
              <a:t>5</a:t>
            </a:fld>
            <a:endParaRPr lang="en-GB"/>
          </a:p>
        </p:txBody>
      </p:sp>
    </p:spTree>
    <p:extLst>
      <p:ext uri="{BB962C8B-B14F-4D97-AF65-F5344CB8AC3E}">
        <p14:creationId xmlns:p14="http://schemas.microsoft.com/office/powerpoint/2010/main" val="2298345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These three skills are required for me in meeting the requirement of MNC for their management post.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following slide will demonstrate my personal development of me considering these three learning skills, their assessment, and the outcome of the skills within the time duration.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07067D-D724-4735-859C-8CBFF09C238A}" type="slidenum">
              <a:rPr lang="en-GB" smtClean="0"/>
              <a:t>6</a:t>
            </a:fld>
            <a:endParaRPr lang="en-GB"/>
          </a:p>
        </p:txBody>
      </p:sp>
    </p:spTree>
    <p:extLst>
      <p:ext uri="{BB962C8B-B14F-4D97-AF65-F5344CB8AC3E}">
        <p14:creationId xmlns:p14="http://schemas.microsoft.com/office/powerpoint/2010/main" val="3430421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Analytical Skills: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skills help to learn the strategic planning for organizational issues such as human resource management, operation management, etc. It assesses the practice of different theories and practices such as management model, CSR model, etc.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Technical Skills: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computer-based practice is important from the organizational point of view in modern MNC firms. The individual needs to apply different technical models for solving tasks. So, this skill solves my technical problem regarding modern tools, and it must be skilled for me in the perspective skills for meeting the goal (Hodges, 2018).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07067D-D724-4735-859C-8CBFF09C238A}" type="slidenum">
              <a:rPr lang="en-GB" smtClean="0"/>
              <a:t>7</a:t>
            </a:fld>
            <a:endParaRPr lang="en-GB"/>
          </a:p>
        </p:txBody>
      </p:sp>
    </p:spTree>
    <p:extLst>
      <p:ext uri="{BB962C8B-B14F-4D97-AF65-F5344CB8AC3E}">
        <p14:creationId xmlns:p14="http://schemas.microsoft.com/office/powerpoint/2010/main" val="4146139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Team Management Skills: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I will also aim at developing my time management skill. In this regard, I will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Go through the task for prospective motive and understand the module properly to implement the model.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task should be distributed among employees for appropriate feedback.</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Collection feedback to determine the deviation between actual and expected performance concerning time to accomplish my tasks (</a:t>
            </a:r>
            <a:r>
              <a:rPr lang="en-US" sz="1800" kern="1200" dirty="0" err="1">
                <a:effectLst/>
                <a:latin typeface="Calibri" panose="020F0502020204030204" pitchFamily="34" charset="0"/>
                <a:ea typeface="Calibri" panose="020F0502020204030204" pitchFamily="34" charset="0"/>
                <a:cs typeface="Times New Roman" panose="02020603050405020304" pitchFamily="18" charset="0"/>
              </a:rPr>
              <a:t>Yakutina</a:t>
            </a: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 2020).</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07067D-D724-4735-859C-8CBFF09C238A}" type="slidenum">
              <a:rPr lang="en-GB" smtClean="0"/>
              <a:t>8</a:t>
            </a:fld>
            <a:endParaRPr lang="en-GB"/>
          </a:p>
        </p:txBody>
      </p:sp>
    </p:spTree>
    <p:extLst>
      <p:ext uri="{BB962C8B-B14F-4D97-AF65-F5344CB8AC3E}">
        <p14:creationId xmlns:p14="http://schemas.microsoft.com/office/powerpoint/2010/main" val="1017618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career objective determines the future requirement of the student; therefore, they need to acquire different skills in the student life which helps them to meet the goal (Giraud, Bernard and </a:t>
            </a:r>
            <a:r>
              <a:rPr lang="en-US" sz="1800" kern="1200" dirty="0" err="1">
                <a:effectLst/>
                <a:latin typeface="Calibri" panose="020F0502020204030204" pitchFamily="34" charset="0"/>
                <a:ea typeface="Calibri" panose="020F0502020204030204" pitchFamily="34" charset="0"/>
                <a:cs typeface="Times New Roman" panose="02020603050405020304" pitchFamily="18" charset="0"/>
              </a:rPr>
              <a:t>Trinchera</a:t>
            </a: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 2019).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individual can meet the lack of their career through assessment of career planning. It defines the having ability and lack of ability of the individual skills.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kern="1200" dirty="0">
                <a:effectLst/>
                <a:latin typeface="Calibri" panose="020F0502020204030204" pitchFamily="34" charset="0"/>
                <a:ea typeface="Calibri" panose="020F0502020204030204" pitchFamily="34" charset="0"/>
                <a:cs typeface="Times New Roman" panose="02020603050405020304" pitchFamily="18" charset="0"/>
              </a:rPr>
              <a:t>The development of a career plan helps to prepare the future task and the way how the task will be conducted. </a:t>
            </a:r>
            <a:endParaRPr lang="en-GB" dirty="0"/>
          </a:p>
          <a:p>
            <a:endParaRPr lang="en-GB" dirty="0"/>
          </a:p>
        </p:txBody>
      </p:sp>
      <p:sp>
        <p:nvSpPr>
          <p:cNvPr id="4" name="Slide Number Placeholder 3"/>
          <p:cNvSpPr>
            <a:spLocks noGrp="1"/>
          </p:cNvSpPr>
          <p:nvPr>
            <p:ph type="sldNum" sz="quarter" idx="5"/>
          </p:nvPr>
        </p:nvSpPr>
        <p:spPr/>
        <p:txBody>
          <a:bodyPr/>
          <a:lstStyle/>
          <a:p>
            <a:fld id="{5A07067D-D724-4735-859C-8CBFF09C238A}" type="slidenum">
              <a:rPr lang="en-GB" smtClean="0"/>
              <a:t>9</a:t>
            </a:fld>
            <a:endParaRPr lang="en-GB"/>
          </a:p>
        </p:txBody>
      </p:sp>
    </p:spTree>
    <p:extLst>
      <p:ext uri="{BB962C8B-B14F-4D97-AF65-F5344CB8AC3E}">
        <p14:creationId xmlns:p14="http://schemas.microsoft.com/office/powerpoint/2010/main" val="219788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618"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619"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048620" name="Date Placeholder 3"/>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21" name="Footer Placeholder 4"/>
          <p:cNvSpPr>
            <a:spLocks noGrp="1"/>
          </p:cNvSpPr>
          <p:nvPr>
            <p:ph type="ftr" sz="quarter" idx="11"/>
          </p:nvPr>
        </p:nvSpPr>
        <p:spPr/>
        <p:txBody>
          <a:bodyPr/>
          <a:lstStyle/>
          <a:p>
            <a:endParaRPr lang="en-GB"/>
          </a:p>
        </p:txBody>
      </p:sp>
      <p:sp>
        <p:nvSpPr>
          <p:cNvPr id="1048622" name="Slide Number Placeholder 5"/>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32" name="Title 1"/>
          <p:cNvSpPr>
            <a:spLocks noGrp="1"/>
          </p:cNvSpPr>
          <p:nvPr>
            <p:ph type="title"/>
          </p:nvPr>
        </p:nvSpPr>
        <p:spPr/>
        <p:txBody>
          <a:bodyPr/>
          <a:lstStyle/>
          <a:p>
            <a:r>
              <a:rPr lang="en-US"/>
              <a:t>Click to edit Master title style</a:t>
            </a:r>
            <a:endParaRPr lang="en-GB"/>
          </a:p>
        </p:txBody>
      </p:sp>
      <p:sp>
        <p:nvSpPr>
          <p:cNvPr id="104863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34" name="Date Placeholder 3"/>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35" name="Footer Placeholder 4"/>
          <p:cNvSpPr>
            <a:spLocks noGrp="1"/>
          </p:cNvSpPr>
          <p:nvPr>
            <p:ph type="ftr" sz="quarter" idx="11"/>
          </p:nvPr>
        </p:nvSpPr>
        <p:spPr/>
        <p:txBody>
          <a:bodyPr/>
          <a:lstStyle/>
          <a:p>
            <a:endParaRPr lang="en-GB"/>
          </a:p>
        </p:txBody>
      </p:sp>
      <p:sp>
        <p:nvSpPr>
          <p:cNvPr id="1048636" name="Slide Number Placeholder 5"/>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48"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649"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650" name="Date Placeholder 3"/>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51" name="Footer Placeholder 4"/>
          <p:cNvSpPr>
            <a:spLocks noGrp="1"/>
          </p:cNvSpPr>
          <p:nvPr>
            <p:ph type="ftr" sz="quarter" idx="11"/>
          </p:nvPr>
        </p:nvSpPr>
        <p:spPr/>
        <p:txBody>
          <a:bodyPr/>
          <a:lstStyle/>
          <a:p>
            <a:endParaRPr lang="en-GB"/>
          </a:p>
        </p:txBody>
      </p:sp>
      <p:sp>
        <p:nvSpPr>
          <p:cNvPr id="1048652" name="Slide Number Placeholder 5"/>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53" name="Title 1"/>
          <p:cNvSpPr>
            <a:spLocks noGrp="1"/>
          </p:cNvSpPr>
          <p:nvPr>
            <p:ph type="title"/>
          </p:nvPr>
        </p:nvSpPr>
        <p:spPr/>
        <p:txBody>
          <a:bodyPr/>
          <a:lstStyle/>
          <a:p>
            <a:r>
              <a:rPr lang="en-US"/>
              <a:t>Click to edit Master title style</a:t>
            </a:r>
            <a:endParaRPr lang="en-GB"/>
          </a:p>
        </p:txBody>
      </p:sp>
      <p:sp>
        <p:nvSpPr>
          <p:cNvPr id="1048654"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5"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56" name="Date Placeholder 4"/>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57" name="Footer Placeholder 5"/>
          <p:cNvSpPr>
            <a:spLocks noGrp="1"/>
          </p:cNvSpPr>
          <p:nvPr>
            <p:ph type="ftr" sz="quarter" idx="11"/>
          </p:nvPr>
        </p:nvSpPr>
        <p:spPr/>
        <p:txBody>
          <a:bodyPr/>
          <a:lstStyle/>
          <a:p>
            <a:endParaRPr lang="en-GB"/>
          </a:p>
        </p:txBody>
      </p:sp>
      <p:sp>
        <p:nvSpPr>
          <p:cNvPr id="1048658" name="Slide Number Placeholder 6"/>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59"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1048660"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61"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62"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63"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64" name="Date Placeholder 6"/>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65" name="Footer Placeholder 7"/>
          <p:cNvSpPr>
            <a:spLocks noGrp="1"/>
          </p:cNvSpPr>
          <p:nvPr>
            <p:ph type="ftr" sz="quarter" idx="11"/>
          </p:nvPr>
        </p:nvSpPr>
        <p:spPr/>
        <p:txBody>
          <a:bodyPr/>
          <a:lstStyle/>
          <a:p>
            <a:endParaRPr lang="en-GB"/>
          </a:p>
        </p:txBody>
      </p:sp>
      <p:sp>
        <p:nvSpPr>
          <p:cNvPr id="1048666" name="Slide Number Placeholder 8"/>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23" name="Title 1"/>
          <p:cNvSpPr>
            <a:spLocks noGrp="1"/>
          </p:cNvSpPr>
          <p:nvPr>
            <p:ph type="title"/>
          </p:nvPr>
        </p:nvSpPr>
        <p:spPr/>
        <p:txBody>
          <a:bodyPr/>
          <a:lstStyle/>
          <a:p>
            <a:r>
              <a:rPr lang="en-US"/>
              <a:t>Click to edit Master title style</a:t>
            </a:r>
            <a:endParaRPr lang="en-GB"/>
          </a:p>
        </p:txBody>
      </p:sp>
      <p:sp>
        <p:nvSpPr>
          <p:cNvPr id="1048624" name="Date Placeholder 2"/>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25" name="Footer Placeholder 3"/>
          <p:cNvSpPr>
            <a:spLocks noGrp="1"/>
          </p:cNvSpPr>
          <p:nvPr>
            <p:ph type="ftr" sz="quarter" idx="11"/>
          </p:nvPr>
        </p:nvSpPr>
        <p:spPr/>
        <p:txBody>
          <a:bodyPr/>
          <a:lstStyle/>
          <a:p>
            <a:endParaRPr lang="en-GB"/>
          </a:p>
        </p:txBody>
      </p:sp>
      <p:sp>
        <p:nvSpPr>
          <p:cNvPr id="1048626" name="Slide Number Placeholder 4"/>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581" name="Date Placeholder 1"/>
          <p:cNvSpPr>
            <a:spLocks noGrp="1"/>
          </p:cNvSpPr>
          <p:nvPr>
            <p:ph type="dt" sz="half" idx="10"/>
          </p:nvPr>
        </p:nvSpPr>
        <p:spPr/>
        <p:txBody>
          <a:bodyPr/>
          <a:lstStyle/>
          <a:p>
            <a:fld id="{4DCE6C71-69A7-4AF4-8824-83CED6933CE7}" type="datetimeFigureOut">
              <a:rPr lang="en-GB" smtClean="0"/>
              <a:t>23/04/2022</a:t>
            </a:fld>
            <a:endParaRPr lang="en-GB"/>
          </a:p>
        </p:txBody>
      </p:sp>
      <p:sp>
        <p:nvSpPr>
          <p:cNvPr id="1048582" name="Footer Placeholder 2"/>
          <p:cNvSpPr>
            <a:spLocks noGrp="1"/>
          </p:cNvSpPr>
          <p:nvPr>
            <p:ph type="ftr" sz="quarter" idx="11"/>
          </p:nvPr>
        </p:nvSpPr>
        <p:spPr/>
        <p:txBody>
          <a:bodyPr/>
          <a:lstStyle/>
          <a:p>
            <a:endParaRPr lang="en-GB"/>
          </a:p>
        </p:txBody>
      </p:sp>
      <p:sp>
        <p:nvSpPr>
          <p:cNvPr id="1048583" name="Slide Number Placeholder 3"/>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6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668"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69"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70" name="Date Placeholder 4"/>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71" name="Footer Placeholder 5"/>
          <p:cNvSpPr>
            <a:spLocks noGrp="1"/>
          </p:cNvSpPr>
          <p:nvPr>
            <p:ph type="ftr" sz="quarter" idx="11"/>
          </p:nvPr>
        </p:nvSpPr>
        <p:spPr/>
        <p:txBody>
          <a:bodyPr/>
          <a:lstStyle/>
          <a:p>
            <a:endParaRPr lang="en-GB"/>
          </a:p>
        </p:txBody>
      </p:sp>
      <p:sp>
        <p:nvSpPr>
          <p:cNvPr id="1048672" name="Slide Number Placeholder 6"/>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3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638"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1048639"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40" name="Date Placeholder 4"/>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41" name="Footer Placeholder 5"/>
          <p:cNvSpPr>
            <a:spLocks noGrp="1"/>
          </p:cNvSpPr>
          <p:nvPr>
            <p:ph type="ftr" sz="quarter" idx="11"/>
          </p:nvPr>
        </p:nvSpPr>
        <p:spPr/>
        <p:txBody>
          <a:bodyPr/>
          <a:lstStyle/>
          <a:p>
            <a:endParaRPr lang="en-GB"/>
          </a:p>
        </p:txBody>
      </p:sp>
      <p:sp>
        <p:nvSpPr>
          <p:cNvPr id="1048642" name="Slide Number Placeholder 6"/>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43" name="Title 1"/>
          <p:cNvSpPr>
            <a:spLocks noGrp="1"/>
          </p:cNvSpPr>
          <p:nvPr>
            <p:ph type="title"/>
          </p:nvPr>
        </p:nvSpPr>
        <p:spPr/>
        <p:txBody>
          <a:bodyPr/>
          <a:lstStyle/>
          <a:p>
            <a:r>
              <a:rPr lang="en-US"/>
              <a:t>Click to edit Master title style</a:t>
            </a:r>
            <a:endParaRPr lang="en-GB"/>
          </a:p>
        </p:txBody>
      </p:sp>
      <p:sp>
        <p:nvSpPr>
          <p:cNvPr id="1048644"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5" name="Date Placeholder 3"/>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46" name="Footer Placeholder 4"/>
          <p:cNvSpPr>
            <a:spLocks noGrp="1"/>
          </p:cNvSpPr>
          <p:nvPr>
            <p:ph type="ftr" sz="quarter" idx="11"/>
          </p:nvPr>
        </p:nvSpPr>
        <p:spPr/>
        <p:txBody>
          <a:bodyPr/>
          <a:lstStyle/>
          <a:p>
            <a:endParaRPr lang="en-GB"/>
          </a:p>
        </p:txBody>
      </p:sp>
      <p:sp>
        <p:nvSpPr>
          <p:cNvPr id="1048647" name="Slide Number Placeholder 5"/>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27"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1048628"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29" name="Date Placeholder 3"/>
          <p:cNvSpPr>
            <a:spLocks noGrp="1"/>
          </p:cNvSpPr>
          <p:nvPr>
            <p:ph type="dt" sz="half" idx="10"/>
          </p:nvPr>
        </p:nvSpPr>
        <p:spPr/>
        <p:txBody>
          <a:bodyPr/>
          <a:lstStyle/>
          <a:p>
            <a:fld id="{4DCE6C71-69A7-4AF4-8824-83CED6933CE7}" type="datetimeFigureOut">
              <a:rPr lang="en-GB" smtClean="0"/>
              <a:t>23/04/2022</a:t>
            </a:fld>
            <a:endParaRPr lang="en-GB"/>
          </a:p>
        </p:txBody>
      </p:sp>
      <p:sp>
        <p:nvSpPr>
          <p:cNvPr id="1048630" name="Footer Placeholder 4"/>
          <p:cNvSpPr>
            <a:spLocks noGrp="1"/>
          </p:cNvSpPr>
          <p:nvPr>
            <p:ph type="ftr" sz="quarter" idx="11"/>
          </p:nvPr>
        </p:nvSpPr>
        <p:spPr/>
        <p:txBody>
          <a:bodyPr/>
          <a:lstStyle/>
          <a:p>
            <a:endParaRPr lang="en-GB"/>
          </a:p>
        </p:txBody>
      </p:sp>
      <p:sp>
        <p:nvSpPr>
          <p:cNvPr id="1048631" name="Slide Number Placeholder 5"/>
          <p:cNvSpPr>
            <a:spLocks noGrp="1"/>
          </p:cNvSpPr>
          <p:nvPr>
            <p:ph type="sldNum" sz="quarter" idx="12"/>
          </p:nvPr>
        </p:nvSpPr>
        <p:spPr/>
        <p:txBody>
          <a:bodyPr/>
          <a:lstStyle/>
          <a:p>
            <a:fld id="{935C7304-6D87-4E25-BCBF-D675C973D96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48577"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78"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CE6C71-69A7-4AF4-8824-83CED6933CE7}" type="datetimeFigureOut">
              <a:rPr lang="en-GB" smtClean="0"/>
              <a:t>23/04/2022</a:t>
            </a:fld>
            <a:endParaRPr lang="en-GB"/>
          </a:p>
        </p:txBody>
      </p:sp>
      <p:sp>
        <p:nvSpPr>
          <p:cNvPr id="1048579"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048580"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5C7304-6D87-4E25-BCBF-D675C973D96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A7DF-DBE0-40DF-B061-2F198AA431D9}"/>
              </a:ext>
            </a:extLst>
          </p:cNvPr>
          <p:cNvSpPr>
            <a:spLocks noGrp="1"/>
          </p:cNvSpPr>
          <p:nvPr>
            <p:ph type="ctrTitle"/>
          </p:nvPr>
        </p:nvSpPr>
        <p:spPr>
          <a:xfrm>
            <a:off x="7453884" y="1238491"/>
            <a:ext cx="4363867" cy="3434582"/>
          </a:xfrm>
        </p:spPr>
        <p:txBody>
          <a:bodyPr anchor="b">
            <a:normAutofit/>
          </a:bodyPr>
          <a:lstStyle/>
          <a:p>
            <a:pPr algn="l"/>
            <a:r>
              <a:rPr lang="en-US" sz="3800" b="1">
                <a:latin typeface="Arial Black" panose="020B0A04020102020204" pitchFamily="34" charset="0"/>
                <a:cs typeface="Aharoni" panose="02010803020104030203" pitchFamily="2" charset="-79"/>
              </a:rPr>
              <a:t>Module: Academic And Employability Skills</a:t>
            </a:r>
            <a:br>
              <a:rPr lang="en-US" sz="3800" b="1">
                <a:latin typeface="Arial Black" panose="020B0A04020102020204" pitchFamily="34" charset="0"/>
                <a:cs typeface="Aharoni" panose="02010803020104030203" pitchFamily="2" charset="-79"/>
              </a:rPr>
            </a:br>
            <a:r>
              <a:rPr lang="en-US" sz="3800" b="1">
                <a:latin typeface="Arial Black" panose="020B0A04020102020204" pitchFamily="34" charset="0"/>
                <a:cs typeface="Aharoni" panose="02010803020104030203" pitchFamily="2" charset="-79"/>
              </a:rPr>
              <a:t>Module code: BMSW4001</a:t>
            </a:r>
            <a:endParaRPr lang="en-GB" sz="3800" b="1" dirty="0">
              <a:latin typeface="Arial Black" panose="020B0A04020102020204" pitchFamily="34" charset="0"/>
              <a:cs typeface="Aharoni" panose="02010803020104030203" pitchFamily="2" charset="-79"/>
            </a:endParaRPr>
          </a:p>
        </p:txBody>
      </p:sp>
      <p:sp>
        <p:nvSpPr>
          <p:cNvPr id="3" name="Subtitle 2">
            <a:extLst>
              <a:ext uri="{FF2B5EF4-FFF2-40B4-BE49-F238E27FC236}">
                <a16:creationId xmlns:a16="http://schemas.microsoft.com/office/drawing/2014/main" id="{B6CDD5C7-5B3E-4312-AC85-C6F08C504C4D}"/>
              </a:ext>
            </a:extLst>
          </p:cNvPr>
          <p:cNvSpPr>
            <a:spLocks noGrp="1"/>
          </p:cNvSpPr>
          <p:nvPr>
            <p:ph type="subTitle" idx="1"/>
          </p:nvPr>
        </p:nvSpPr>
        <p:spPr>
          <a:xfrm>
            <a:off x="7535119" y="4750893"/>
            <a:ext cx="4282632" cy="1147863"/>
          </a:xfrm>
        </p:spPr>
        <p:txBody>
          <a:bodyPr anchor="t">
            <a:normAutofit fontScale="77500" lnSpcReduction="20000"/>
          </a:bodyPr>
          <a:lstStyle/>
          <a:p>
            <a:pPr algn="l"/>
            <a:r>
              <a:rPr lang="en-GB" dirty="0">
                <a:latin typeface="Arial Black" panose="020B0A04020102020204" pitchFamily="34" charset="0"/>
                <a:cs typeface="Aharoni" panose="02010803020104030203" pitchFamily="2" charset="-79"/>
              </a:rPr>
              <a:t>Task 1: Individual presentation  </a:t>
            </a:r>
          </a:p>
          <a:p>
            <a:pPr algn="l"/>
            <a:r>
              <a:rPr lang="en-GB" dirty="0">
                <a:latin typeface="Arial Black" panose="020B0A04020102020204" pitchFamily="34" charset="0"/>
                <a:cs typeface="Aharoni" panose="02010803020104030203" pitchFamily="2" charset="-79"/>
              </a:rPr>
              <a:t> Lucian-Gabriel Musat</a:t>
            </a:r>
          </a:p>
          <a:p>
            <a:pPr algn="l"/>
            <a:r>
              <a:rPr lang="en-GB">
                <a:latin typeface="Arial Black" panose="020B0A04020102020204" pitchFamily="34" charset="0"/>
                <a:cs typeface="Aharoni" panose="02010803020104030203" pitchFamily="2" charset="-79"/>
              </a:rPr>
              <a:t> Student no.-2124581</a:t>
            </a:r>
            <a:endParaRPr lang="en-GB" dirty="0">
              <a:latin typeface="Arial Black" panose="020B0A04020102020204" pitchFamily="34" charset="0"/>
              <a:cs typeface="Aharoni" panose="02010803020104030203" pitchFamily="2" charset="-79"/>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8CBFA8C-C6BE-A8D6-D4EA-23F6CA40766E}"/>
              </a:ext>
            </a:extLst>
          </p:cNvPr>
          <p:cNvPicPr>
            <a:picLocks noChangeAspect="1"/>
          </p:cNvPicPr>
          <p:nvPr/>
        </p:nvPicPr>
        <p:blipFill rotWithShape="1">
          <a:blip r:embed="rId2"/>
          <a:srcRect l="18898" r="23454"/>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1EC574B-2E0E-AE13-1C2B-7A40E56325EE}"/>
              </a:ext>
            </a:extLst>
          </p:cNvPr>
          <p:cNvPicPr>
            <a:picLocks noChangeAspect="1"/>
          </p:cNvPicPr>
          <p:nvPr/>
        </p:nvPicPr>
        <p:blipFill rotWithShape="1">
          <a:blip r:embed="rId3">
            <a:alphaModFix amt="35000"/>
          </a:blip>
          <a:srcRect t="6495" b="18505"/>
          <a:stretch/>
        </p:blipFill>
        <p:spPr>
          <a:xfrm>
            <a:off x="20" y="1"/>
            <a:ext cx="12191980" cy="6857999"/>
          </a:xfrm>
          <a:prstGeom prst="rect">
            <a:avLst/>
          </a:prstGeom>
        </p:spPr>
      </p:pic>
      <p:sp>
        <p:nvSpPr>
          <p:cNvPr id="2" name="Title 1">
            <a:extLst>
              <a:ext uri="{FF2B5EF4-FFF2-40B4-BE49-F238E27FC236}">
                <a16:creationId xmlns:a16="http://schemas.microsoft.com/office/drawing/2014/main" id="{01E9091C-ACC2-47C7-9047-1CACB15C6C38}"/>
              </a:ext>
            </a:extLst>
          </p:cNvPr>
          <p:cNvSpPr>
            <a:spLocks noGrp="1"/>
          </p:cNvSpPr>
          <p:nvPr>
            <p:ph type="title"/>
          </p:nvPr>
        </p:nvSpPr>
        <p:spPr>
          <a:xfrm>
            <a:off x="838201" y="1065862"/>
            <a:ext cx="3313164" cy="4726276"/>
          </a:xfrm>
        </p:spPr>
        <p:txBody>
          <a:bodyPr>
            <a:normAutofit/>
          </a:bodyPr>
          <a:lstStyle/>
          <a:p>
            <a:pPr algn="r"/>
            <a:r>
              <a:rPr lang="en-US" sz="4000" b="1">
                <a:solidFill>
                  <a:srgbClr val="FFFFFF"/>
                </a:solidFill>
              </a:rPr>
              <a:t>Introduction</a:t>
            </a:r>
            <a:br>
              <a:rPr lang="en-GB" sz="4000" b="1">
                <a:solidFill>
                  <a:srgbClr val="FFFFFF"/>
                </a:solidFill>
              </a:rPr>
            </a:br>
            <a:endParaRPr lang="en-GB" sz="4000">
              <a:solidFill>
                <a:srgbClr val="FFFFFF"/>
              </a:solidFill>
            </a:endParaRP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AF6DA28-84AC-2CB4-6B8D-0A06D2B389DA}"/>
              </a:ext>
            </a:extLst>
          </p:cNvPr>
          <p:cNvGraphicFramePr>
            <a:graphicFrameLocks noGrp="1"/>
          </p:cNvGraphicFramePr>
          <p:nvPr>
            <p:ph idx="1"/>
            <p:extLst>
              <p:ext uri="{D42A27DB-BD31-4B8C-83A1-F6EECF244321}">
                <p14:modId xmlns:p14="http://schemas.microsoft.com/office/powerpoint/2010/main" val="33138631"/>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794698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9787095-7A08-4266-8E3E-0B47AB219548}"/>
              </a:ext>
            </a:extLst>
          </p:cNvPr>
          <p:cNvSpPr>
            <a:spLocks noGrp="1"/>
          </p:cNvSpPr>
          <p:nvPr>
            <p:ph type="title"/>
          </p:nvPr>
        </p:nvSpPr>
        <p:spPr>
          <a:xfrm>
            <a:off x="479394" y="1070800"/>
            <a:ext cx="3939688" cy="5583126"/>
          </a:xfrm>
        </p:spPr>
        <p:txBody>
          <a:bodyPr>
            <a:normAutofit/>
          </a:bodyPr>
          <a:lstStyle/>
          <a:p>
            <a:pPr algn="r"/>
            <a:r>
              <a:rPr lang="en-GB" sz="7400" b="1" dirty="0"/>
              <a:t>The  Career Objective</a:t>
            </a:r>
            <a:br>
              <a:rPr lang="en-GB" sz="7400" dirty="0"/>
            </a:br>
            <a:endParaRPr lang="en-GB" sz="7400" dirty="0"/>
          </a:p>
        </p:txBody>
      </p:sp>
      <p:cxnSp>
        <p:nvCxnSpPr>
          <p:cNvPr id="84" name="Straight Connector 8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C331599E-8714-5346-631D-0F56BDEDE66E}"/>
              </a:ext>
            </a:extLst>
          </p:cNvPr>
          <p:cNvGraphicFramePr>
            <a:graphicFrameLocks noGrp="1"/>
          </p:cNvGraphicFramePr>
          <p:nvPr>
            <p:ph idx="1"/>
            <p:extLst>
              <p:ext uri="{D42A27DB-BD31-4B8C-83A1-F6EECF244321}">
                <p14:modId xmlns:p14="http://schemas.microsoft.com/office/powerpoint/2010/main" val="127360407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8021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B7985-F9E0-4AE7-87B1-C15270428A95}"/>
              </a:ext>
            </a:extLst>
          </p:cNvPr>
          <p:cNvSpPr>
            <a:spLocks noGrp="1"/>
          </p:cNvSpPr>
          <p:nvPr>
            <p:ph type="title"/>
          </p:nvPr>
        </p:nvSpPr>
        <p:spPr>
          <a:xfrm>
            <a:off x="1075767" y="1188637"/>
            <a:ext cx="2988234" cy="4480726"/>
          </a:xfrm>
        </p:spPr>
        <p:txBody>
          <a:bodyPr>
            <a:normAutofit/>
          </a:bodyPr>
          <a:lstStyle/>
          <a:p>
            <a:pPr algn="r"/>
            <a:r>
              <a:rPr lang="en-US" sz="3600" b="1" dirty="0"/>
              <a:t>The Assessment of My skills for the Prospective career Objectives </a:t>
            </a:r>
            <a:br>
              <a:rPr lang="en-US" sz="3600" b="1" dirty="0"/>
            </a:br>
            <a:endParaRPr lang="en-GB" sz="3600" dirty="0"/>
          </a:p>
        </p:txBody>
      </p:sp>
      <p:cxnSp>
        <p:nvCxnSpPr>
          <p:cNvPr id="44" name="Straight Connector 2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2">
            <a:extLst>
              <a:ext uri="{FF2B5EF4-FFF2-40B4-BE49-F238E27FC236}">
                <a16:creationId xmlns:a16="http://schemas.microsoft.com/office/drawing/2014/main" id="{77383905-220C-475F-9885-CACCDB53A337}"/>
              </a:ext>
            </a:extLst>
          </p:cNvPr>
          <p:cNvSpPr>
            <a:spLocks noGrp="1"/>
          </p:cNvSpPr>
          <p:nvPr>
            <p:ph idx="1"/>
          </p:nvPr>
        </p:nvSpPr>
        <p:spPr>
          <a:xfrm>
            <a:off x="5255260" y="1648870"/>
            <a:ext cx="4702848" cy="3560260"/>
          </a:xfrm>
        </p:spPr>
        <p:txBody>
          <a:bodyPr anchor="ctr">
            <a:normAutofit/>
          </a:bodyPr>
          <a:lstStyle/>
          <a:p>
            <a:r>
              <a:rPr lang="en-US" sz="2400" dirty="0"/>
              <a:t>By using different model, an individual can assess the skill. Such as:</a:t>
            </a:r>
          </a:p>
          <a:p>
            <a:endParaRPr lang="en-US" sz="2400" dirty="0"/>
          </a:p>
          <a:p>
            <a:pPr lvl="1">
              <a:buFont typeface="Wingdings" panose="05000000000000000000" pitchFamily="2" charset="2"/>
              <a:buChar char="v"/>
            </a:pPr>
            <a:r>
              <a:rPr lang="en-GB" dirty="0"/>
              <a:t>SWOT Analysis Model</a:t>
            </a:r>
          </a:p>
          <a:p>
            <a:pPr lvl="1">
              <a:buFont typeface="Wingdings" panose="05000000000000000000" pitchFamily="2" charset="2"/>
              <a:buChar char="v"/>
            </a:pPr>
            <a:endParaRPr lang="en-GB" dirty="0"/>
          </a:p>
          <a:p>
            <a:pPr lvl="1">
              <a:buFont typeface="Wingdings" panose="05000000000000000000" pitchFamily="2" charset="2"/>
              <a:buChar char="v"/>
            </a:pPr>
            <a:r>
              <a:rPr lang="en-GB" dirty="0"/>
              <a:t>Personal Development Plan (PDP) Model</a:t>
            </a:r>
          </a:p>
          <a:p>
            <a:endParaRPr lang="en-GB" sz="2400" dirty="0"/>
          </a:p>
        </p:txBody>
      </p:sp>
    </p:spTree>
    <p:extLst>
      <p:ext uri="{BB962C8B-B14F-4D97-AF65-F5344CB8AC3E}">
        <p14:creationId xmlns:p14="http://schemas.microsoft.com/office/powerpoint/2010/main" val="4119709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4008202-BB75-CD97-DFF5-B3046113C380}"/>
              </a:ext>
            </a:extLst>
          </p:cNvPr>
          <p:cNvPicPr>
            <a:picLocks noChangeAspect="1"/>
          </p:cNvPicPr>
          <p:nvPr/>
        </p:nvPicPr>
        <p:blipFill rotWithShape="1">
          <a:blip r:embed="rId3">
            <a:alphaModFix amt="35000"/>
          </a:blip>
          <a:srcRect t="14122"/>
          <a:stretch/>
        </p:blipFill>
        <p:spPr>
          <a:xfrm>
            <a:off x="20" y="1"/>
            <a:ext cx="12191980" cy="6857999"/>
          </a:xfrm>
          <a:prstGeom prst="rect">
            <a:avLst/>
          </a:prstGeom>
        </p:spPr>
      </p:pic>
      <p:sp>
        <p:nvSpPr>
          <p:cNvPr id="2" name="Title 1">
            <a:extLst>
              <a:ext uri="{FF2B5EF4-FFF2-40B4-BE49-F238E27FC236}">
                <a16:creationId xmlns:a16="http://schemas.microsoft.com/office/drawing/2014/main" id="{D958F966-545C-48B4-A486-7FE71BA09255}"/>
              </a:ext>
            </a:extLst>
          </p:cNvPr>
          <p:cNvSpPr>
            <a:spLocks noGrp="1"/>
          </p:cNvSpPr>
          <p:nvPr>
            <p:ph type="title" idx="4294967295"/>
          </p:nvPr>
        </p:nvSpPr>
        <p:spPr>
          <a:xfrm>
            <a:off x="1064302" y="624942"/>
            <a:ext cx="6745574" cy="623887"/>
          </a:xfrm>
        </p:spPr>
        <p:txBody>
          <a:bodyPr>
            <a:normAutofit fontScale="90000"/>
          </a:bodyPr>
          <a:lstStyle/>
          <a:p>
            <a:r>
              <a:rPr lang="en-US" sz="4000" b="1" dirty="0">
                <a:latin typeface="Arial Narrow" panose="020B0606020202030204" pitchFamily="34" charset="0"/>
                <a:cs typeface="Arial" panose="020B0604020202020204" pitchFamily="34" charset="0"/>
              </a:rPr>
              <a:t>SWOT Analysis</a:t>
            </a:r>
            <a:endParaRPr lang="en-GB" sz="4000" b="1" dirty="0">
              <a:latin typeface="Arial Narrow" panose="020B0606020202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E48547EC-4906-40C4-AB8A-CE7913C7D76F}"/>
              </a:ext>
            </a:extLst>
          </p:cNvPr>
          <p:cNvSpPr txBox="1"/>
          <p:nvPr/>
        </p:nvSpPr>
        <p:spPr>
          <a:xfrm>
            <a:off x="1349115" y="2203554"/>
            <a:ext cx="4452079"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pPr>
            <a:r>
              <a:rPr lang="en-US" sz="2400" b="1" dirty="0">
                <a:latin typeface="Arial" panose="020B0604020202020204" pitchFamily="34" charset="0"/>
                <a:cs typeface="Arial" panose="020B0604020202020204" pitchFamily="34" charset="0"/>
              </a:rPr>
              <a:t>Strengths: </a:t>
            </a:r>
          </a:p>
          <a:p>
            <a:pPr marL="342900" marR="0" lvl="0" indent="-342900" algn="l" defTabSz="914400" rtl="0" eaLnBrk="1" fontAlgn="auto" latinLnBrk="0" hangingPunct="1">
              <a:lnSpc>
                <a:spcPct val="100000"/>
              </a:lnSpc>
              <a:spcBef>
                <a:spcPts val="0"/>
              </a:spcBef>
              <a:spcAft>
                <a:spcPts val="0"/>
              </a:spcAft>
              <a:buClrTx/>
              <a:buSzTx/>
              <a:buFontTx/>
              <a:buAutoNum type="arabicPeriod"/>
            </a:pPr>
            <a:r>
              <a:rPr lang="en-US" sz="1800" b="0" dirty="0">
                <a:latin typeface="Arial" panose="020B0604020202020204" pitchFamily="34" charset="0"/>
                <a:cs typeface="Arial" panose="020B0604020202020204" pitchFamily="34" charset="0"/>
              </a:rPr>
              <a:t>Time management skills, </a:t>
            </a:r>
          </a:p>
          <a:p>
            <a:pPr marL="342900" marR="0" lvl="0" indent="-342900" algn="l" defTabSz="914400" rtl="0" eaLnBrk="1" fontAlgn="auto" latinLnBrk="0" hangingPunct="1">
              <a:lnSpc>
                <a:spcPct val="100000"/>
              </a:lnSpc>
              <a:spcBef>
                <a:spcPts val="0"/>
              </a:spcBef>
              <a:spcAft>
                <a:spcPts val="0"/>
              </a:spcAft>
              <a:buClrTx/>
              <a:buSzTx/>
              <a:buFontTx/>
              <a:buAutoNum type="arabicPeriod"/>
            </a:pPr>
            <a:r>
              <a:rPr lang="en-US" sz="1800" b="0" dirty="0">
                <a:latin typeface="Arial" panose="020B0604020202020204" pitchFamily="34" charset="0"/>
                <a:cs typeface="Arial" panose="020B0604020202020204" pitchFamily="34" charset="0"/>
              </a:rPr>
              <a:t>Academic writing skills, and </a:t>
            </a:r>
          </a:p>
          <a:p>
            <a:pPr marL="228600" marR="0" lvl="0" indent="-228600" algn="l" defTabSz="914400" rtl="0" eaLnBrk="1" fontAlgn="auto" latinLnBrk="0" hangingPunct="1">
              <a:lnSpc>
                <a:spcPct val="100000"/>
              </a:lnSpc>
              <a:spcBef>
                <a:spcPts val="0"/>
              </a:spcBef>
              <a:spcAft>
                <a:spcPts val="0"/>
              </a:spcAft>
              <a:buClrTx/>
              <a:buSzTx/>
              <a:buFontTx/>
              <a:buAutoNum type="arabicPeriod"/>
            </a:pPr>
            <a:r>
              <a:rPr lang="en-US" sz="1800" b="0" dirty="0">
                <a:latin typeface="Arial" panose="020B0604020202020204" pitchFamily="34" charset="0"/>
                <a:cs typeface="Arial" panose="020B0604020202020204" pitchFamily="34" charset="0"/>
              </a:rPr>
              <a:t>  Presentation skills (</a:t>
            </a:r>
            <a:r>
              <a:rPr lang="en-US" sz="1800" b="0" dirty="0" err="1">
                <a:latin typeface="Arial" panose="020B0604020202020204" pitchFamily="34" charset="0"/>
                <a:cs typeface="Arial" panose="020B0604020202020204" pitchFamily="34" charset="0"/>
              </a:rPr>
              <a:t>Krwawicz</a:t>
            </a:r>
            <a:r>
              <a:rPr lang="en-US" sz="1800" b="0" dirty="0">
                <a:latin typeface="Arial" panose="020B0604020202020204" pitchFamily="34" charset="0"/>
                <a:cs typeface="Arial" panose="020B0604020202020204" pitchFamily="34" charset="0"/>
              </a:rPr>
              <a:t>, 2019).</a:t>
            </a:r>
          </a:p>
          <a:p>
            <a:pPr marL="228600" marR="0" lvl="0" indent="-228600" algn="l" defTabSz="914400" rtl="0" eaLnBrk="1" fontAlgn="auto" latinLnBrk="0" hangingPunct="1">
              <a:lnSpc>
                <a:spcPct val="100000"/>
              </a:lnSpc>
              <a:spcBef>
                <a:spcPts val="0"/>
              </a:spcBef>
              <a:spcAft>
                <a:spcPts val="0"/>
              </a:spcAft>
              <a:buClrTx/>
              <a:buSzTx/>
              <a:buFontTx/>
              <a:buAutoNum type="arabicPeriod"/>
            </a:pPr>
            <a:r>
              <a:rPr lang="en-US" dirty="0">
                <a:latin typeface="Arial" panose="020B0604020202020204" pitchFamily="34" charset="0"/>
                <a:cs typeface="Arial" panose="020B0604020202020204" pitchFamily="34" charset="0"/>
              </a:rPr>
              <a:t>Strong communication skill</a:t>
            </a:r>
            <a:endParaRPr lang="en-US" sz="1800" b="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492BAF-EDE1-442F-969D-1D0E2E2315BA}"/>
              </a:ext>
            </a:extLst>
          </p:cNvPr>
          <p:cNvSpPr txBox="1"/>
          <p:nvPr/>
        </p:nvSpPr>
        <p:spPr>
          <a:xfrm>
            <a:off x="6970426" y="2188563"/>
            <a:ext cx="4661941" cy="1292662"/>
          </a:xfrm>
          <a:prstGeom prst="rect">
            <a:avLst/>
          </a:prstGeom>
          <a:noFill/>
        </p:spPr>
        <p:txBody>
          <a:bodyPr wrap="square" rtlCol="0">
            <a:spAutoFit/>
          </a:bodyPr>
          <a:lstStyle/>
          <a:p>
            <a:r>
              <a:rPr lang="en-GB" sz="2400" b="1" dirty="0"/>
              <a:t>Weaknesses:</a:t>
            </a:r>
            <a:endParaRPr lang="en-US" sz="2400" b="0" dirty="0">
              <a:latin typeface="Arial" panose="020B0604020202020204" pitchFamily="34" charset="0"/>
              <a:cs typeface="Arial" panose="020B0604020202020204" pitchFamily="34" charset="0"/>
            </a:endParaRPr>
          </a:p>
          <a:p>
            <a:pPr marL="228600" indent="-228600">
              <a:buAutoNum type="arabicPeriod"/>
            </a:pPr>
            <a:r>
              <a:rPr lang="en-US" sz="1800" b="0" dirty="0">
                <a:latin typeface="Arial" panose="020B0604020202020204" pitchFamily="34" charset="0"/>
                <a:cs typeface="Arial" panose="020B0604020202020204" pitchFamily="34" charset="0"/>
              </a:rPr>
              <a:t>Analytical skills, </a:t>
            </a:r>
          </a:p>
          <a:p>
            <a:pPr marL="228600" indent="-228600">
              <a:buAutoNum type="arabicPeriod"/>
            </a:pPr>
            <a:r>
              <a:rPr lang="en-US" sz="1800" b="0" dirty="0">
                <a:latin typeface="Arial" panose="020B0604020202020204" pitchFamily="34" charset="0"/>
                <a:cs typeface="Arial" panose="020B0604020202020204" pitchFamily="34" charset="0"/>
              </a:rPr>
              <a:t>Technical skills, and </a:t>
            </a:r>
          </a:p>
          <a:p>
            <a:pPr marL="228600" indent="-228600">
              <a:buAutoNum type="arabicPeriod"/>
            </a:pPr>
            <a:r>
              <a:rPr lang="en-US" sz="1800" b="0" dirty="0">
                <a:latin typeface="Arial" panose="020B0604020202020204" pitchFamily="34" charset="0"/>
                <a:cs typeface="Arial" panose="020B0604020202020204" pitchFamily="34" charset="0"/>
              </a:rPr>
              <a:t>Team management skills</a:t>
            </a:r>
          </a:p>
        </p:txBody>
      </p:sp>
      <p:sp>
        <p:nvSpPr>
          <p:cNvPr id="7" name="TextBox 6">
            <a:extLst>
              <a:ext uri="{FF2B5EF4-FFF2-40B4-BE49-F238E27FC236}">
                <a16:creationId xmlns:a16="http://schemas.microsoft.com/office/drawing/2014/main" id="{2639D995-D871-49F7-BC97-15C13072C87D}"/>
              </a:ext>
            </a:extLst>
          </p:cNvPr>
          <p:cNvSpPr txBox="1"/>
          <p:nvPr/>
        </p:nvSpPr>
        <p:spPr>
          <a:xfrm>
            <a:off x="1349114" y="3804610"/>
            <a:ext cx="4452079"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pPr>
            <a:r>
              <a:rPr lang="en-US" sz="2400" b="1" dirty="0">
                <a:latin typeface="Arial" panose="020B0604020202020204" pitchFamily="34" charset="0"/>
                <a:cs typeface="Arial" panose="020B0604020202020204" pitchFamily="34" charset="0"/>
              </a:rPr>
              <a:t>Opportunities:</a:t>
            </a:r>
          </a:p>
          <a:p>
            <a:pPr marL="342900" marR="0" lvl="0" indent="-342900" algn="l" defTabSz="914400" rtl="0" eaLnBrk="1" fontAlgn="auto" latinLnBrk="0" hangingPunct="1">
              <a:lnSpc>
                <a:spcPct val="100000"/>
              </a:lnSpc>
              <a:spcBef>
                <a:spcPts val="0"/>
              </a:spcBef>
              <a:spcAft>
                <a:spcPts val="0"/>
              </a:spcAft>
              <a:buClrTx/>
              <a:buSzTx/>
              <a:buFontTx/>
              <a:buAutoNum type="arabicPeriod"/>
            </a:pPr>
            <a:r>
              <a:rPr lang="en-US" dirty="0">
                <a:latin typeface="Arial" panose="020B0604020202020204" pitchFamily="34" charset="0"/>
                <a:cs typeface="Arial" panose="020B0604020202020204" pitchFamily="34" charset="0"/>
              </a:rPr>
              <a:t>There exists lots of employment opportunities in different MNCs</a:t>
            </a:r>
          </a:p>
          <a:p>
            <a:pPr marL="342900" marR="0" lvl="0" indent="-342900" algn="l" defTabSz="914400" rtl="0" eaLnBrk="1" fontAlgn="auto" latinLnBrk="0" hangingPunct="1">
              <a:lnSpc>
                <a:spcPct val="100000"/>
              </a:lnSpc>
              <a:spcBef>
                <a:spcPts val="0"/>
              </a:spcBef>
              <a:spcAft>
                <a:spcPts val="0"/>
              </a:spcAft>
              <a:buClrTx/>
              <a:buSzTx/>
              <a:buFontTx/>
              <a:buAutoNum type="arabicPeriod"/>
            </a:pPr>
            <a:r>
              <a:rPr lang="en-US" dirty="0">
                <a:latin typeface="Arial" panose="020B0604020202020204" pitchFamily="34" charset="0"/>
                <a:cs typeface="Arial" panose="020B0604020202020204" pitchFamily="34" charset="0"/>
              </a:rPr>
              <a:t>Strong technical knowledge can offer wider career opportunities</a:t>
            </a:r>
          </a:p>
        </p:txBody>
      </p:sp>
      <p:sp>
        <p:nvSpPr>
          <p:cNvPr id="8" name="TextBox 7">
            <a:extLst>
              <a:ext uri="{FF2B5EF4-FFF2-40B4-BE49-F238E27FC236}">
                <a16:creationId xmlns:a16="http://schemas.microsoft.com/office/drawing/2014/main" id="{88990F73-AC4C-404B-AD8C-0A9634082EF6}"/>
              </a:ext>
            </a:extLst>
          </p:cNvPr>
          <p:cNvSpPr txBox="1"/>
          <p:nvPr/>
        </p:nvSpPr>
        <p:spPr>
          <a:xfrm>
            <a:off x="6970426" y="3774628"/>
            <a:ext cx="4661941" cy="1292662"/>
          </a:xfrm>
          <a:prstGeom prst="rect">
            <a:avLst/>
          </a:prstGeom>
          <a:noFill/>
        </p:spPr>
        <p:txBody>
          <a:bodyPr wrap="square" rtlCol="0">
            <a:spAutoFit/>
          </a:bodyPr>
          <a:lstStyle/>
          <a:p>
            <a:r>
              <a:rPr lang="en-GB" sz="2400" b="1" dirty="0"/>
              <a:t>Threats:</a:t>
            </a:r>
            <a:endParaRPr lang="en-US" sz="2400" b="0" dirty="0">
              <a:latin typeface="Arial" panose="020B0604020202020204" pitchFamily="34" charset="0"/>
              <a:cs typeface="Arial" panose="020B0604020202020204" pitchFamily="34" charset="0"/>
            </a:endParaRPr>
          </a:p>
          <a:p>
            <a:pPr marL="228600" indent="-228600">
              <a:buAutoNum type="arabicPeriod"/>
            </a:pPr>
            <a:r>
              <a:rPr lang="en-US" sz="1800" b="0" dirty="0">
                <a:latin typeface="Arial" panose="020B0604020202020204" pitchFamily="34" charset="0"/>
                <a:cs typeface="Arial" panose="020B0604020202020204" pitchFamily="34" charset="0"/>
              </a:rPr>
              <a:t>Lots of competition in the job market</a:t>
            </a:r>
          </a:p>
          <a:p>
            <a:pPr marL="228600" indent="-228600">
              <a:buAutoNum type="arabicPeriod"/>
            </a:pPr>
            <a:r>
              <a:rPr lang="en-US" dirty="0">
                <a:latin typeface="Arial" panose="020B0604020202020204" pitchFamily="34" charset="0"/>
                <a:cs typeface="Arial" panose="020B0604020202020204" pitchFamily="34" charset="0"/>
              </a:rPr>
              <a:t>Covid 19 has posed huge breakdown in the labor market.</a:t>
            </a:r>
            <a:endParaRPr lang="en-US" sz="18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3774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9">
            <a:extLst>
              <a:ext uri="{FF2B5EF4-FFF2-40B4-BE49-F238E27FC236}">
                <a16:creationId xmlns:a16="http://schemas.microsoft.com/office/drawing/2014/main" id="{5425EA12-D4BD-6DC0-AF1A-3776272728BC}"/>
              </a:ext>
            </a:extLst>
          </p:cNvPr>
          <p:cNvPicPr>
            <a:picLocks noChangeAspect="1"/>
          </p:cNvPicPr>
          <p:nvPr/>
        </p:nvPicPr>
        <p:blipFill rotWithShape="1">
          <a:blip r:embed="rId3"/>
          <a:srcRect l="15768" r="7549" b="2"/>
          <a:stretch/>
        </p:blipFill>
        <p:spPr>
          <a:xfrm>
            <a:off x="2" y="1"/>
            <a:ext cx="6095999" cy="6858000"/>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A1000667-FFFB-41C3-B5EF-3B3782877A37}"/>
              </a:ext>
            </a:extLst>
          </p:cNvPr>
          <p:cNvSpPr>
            <a:spLocks noGrp="1"/>
          </p:cNvSpPr>
          <p:nvPr>
            <p:ph idx="4294967295"/>
          </p:nvPr>
        </p:nvSpPr>
        <p:spPr>
          <a:xfrm>
            <a:off x="0" y="864654"/>
            <a:ext cx="5080000" cy="1273215"/>
          </a:xfrm>
        </p:spPr>
        <p:txBody>
          <a:bodyPr>
            <a:normAutofit lnSpcReduction="10000"/>
          </a:bodyPr>
          <a:lstStyle/>
          <a:p>
            <a:endParaRPr lang="en-US" sz="2400" dirty="0"/>
          </a:p>
          <a:p>
            <a:pPr marL="0" indent="0">
              <a:buNone/>
            </a:pPr>
            <a:r>
              <a:rPr lang="en-US" b="1" dirty="0"/>
              <a:t>Personal Development Requirements</a:t>
            </a:r>
            <a:endParaRPr lang="en-GB" dirty="0"/>
          </a:p>
        </p:txBody>
      </p:sp>
      <p:graphicFrame>
        <p:nvGraphicFramePr>
          <p:cNvPr id="8" name="Content Placeholder 3">
            <a:extLst>
              <a:ext uri="{FF2B5EF4-FFF2-40B4-BE49-F238E27FC236}">
                <a16:creationId xmlns:a16="http://schemas.microsoft.com/office/drawing/2014/main" id="{59E08949-22D4-C0E6-723E-7288A4943599}"/>
              </a:ext>
            </a:extLst>
          </p:cNvPr>
          <p:cNvGraphicFramePr>
            <a:graphicFrameLocks noGrp="1"/>
          </p:cNvGraphicFramePr>
          <p:nvPr>
            <p:ph sz="half" idx="4294967295"/>
            <p:extLst>
              <p:ext uri="{D42A27DB-BD31-4B8C-83A1-F6EECF244321}">
                <p14:modId xmlns:p14="http://schemas.microsoft.com/office/powerpoint/2010/main" val="4030726621"/>
              </p:ext>
            </p:extLst>
          </p:nvPr>
        </p:nvGraphicFramePr>
        <p:xfrm>
          <a:off x="6417733" y="1907308"/>
          <a:ext cx="5291663" cy="39830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24439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4008202-BB75-CD97-DFF5-B3046113C380}"/>
              </a:ext>
            </a:extLst>
          </p:cNvPr>
          <p:cNvPicPr>
            <a:picLocks noChangeAspect="1"/>
          </p:cNvPicPr>
          <p:nvPr/>
        </p:nvPicPr>
        <p:blipFill rotWithShape="1">
          <a:blip r:embed="rId3">
            <a:alphaModFix amt="35000"/>
          </a:blip>
          <a:srcRect t="14122"/>
          <a:stretch/>
        </p:blipFill>
        <p:spPr>
          <a:xfrm>
            <a:off x="20" y="1"/>
            <a:ext cx="12191980" cy="6857999"/>
          </a:xfrm>
          <a:prstGeom prst="rect">
            <a:avLst/>
          </a:prstGeom>
        </p:spPr>
      </p:pic>
      <p:sp>
        <p:nvSpPr>
          <p:cNvPr id="2" name="Title 1">
            <a:extLst>
              <a:ext uri="{FF2B5EF4-FFF2-40B4-BE49-F238E27FC236}">
                <a16:creationId xmlns:a16="http://schemas.microsoft.com/office/drawing/2014/main" id="{D958F966-545C-48B4-A486-7FE71BA09255}"/>
              </a:ext>
            </a:extLst>
          </p:cNvPr>
          <p:cNvSpPr>
            <a:spLocks noGrp="1"/>
          </p:cNvSpPr>
          <p:nvPr>
            <p:ph type="title" idx="4294967295"/>
          </p:nvPr>
        </p:nvSpPr>
        <p:spPr>
          <a:xfrm>
            <a:off x="0" y="754063"/>
            <a:ext cx="6659563" cy="623887"/>
          </a:xfrm>
        </p:spPr>
        <p:txBody>
          <a:bodyPr>
            <a:normAutofit fontScale="90000"/>
          </a:bodyPr>
          <a:lstStyle/>
          <a:p>
            <a:pPr algn="r"/>
            <a:r>
              <a:rPr lang="en-US" sz="4000" b="1" dirty="0">
                <a:solidFill>
                  <a:srgbClr val="FFFFFF"/>
                </a:solidFill>
              </a:rPr>
              <a:t>Personal Development Plan Contd..</a:t>
            </a:r>
            <a:br>
              <a:rPr lang="en-GB" sz="4000" b="1" dirty="0">
                <a:solidFill>
                  <a:srgbClr val="FFFFFF"/>
                </a:solidFill>
              </a:rPr>
            </a:br>
            <a:endParaRPr lang="en-GB" sz="4000" dirty="0">
              <a:solidFill>
                <a:srgbClr val="FFFFFF"/>
              </a:solidFill>
            </a:endParaRPr>
          </a:p>
        </p:txBody>
      </p:sp>
      <p:graphicFrame>
        <p:nvGraphicFramePr>
          <p:cNvPr id="3" name="Table 3">
            <a:extLst>
              <a:ext uri="{FF2B5EF4-FFF2-40B4-BE49-F238E27FC236}">
                <a16:creationId xmlns:a16="http://schemas.microsoft.com/office/drawing/2014/main" id="{42286832-473B-4773-B74E-7FB6F82EBB85}"/>
              </a:ext>
            </a:extLst>
          </p:cNvPr>
          <p:cNvGraphicFramePr>
            <a:graphicFrameLocks noGrp="1"/>
          </p:cNvGraphicFramePr>
          <p:nvPr>
            <p:extLst>
              <p:ext uri="{D42A27DB-BD31-4B8C-83A1-F6EECF244321}">
                <p14:modId xmlns:p14="http://schemas.microsoft.com/office/powerpoint/2010/main" val="3872564950"/>
              </p:ext>
            </p:extLst>
          </p:nvPr>
        </p:nvGraphicFramePr>
        <p:xfrm>
          <a:off x="693529" y="1580995"/>
          <a:ext cx="10451549" cy="4192964"/>
        </p:xfrm>
        <a:graphic>
          <a:graphicData uri="http://schemas.openxmlformats.org/drawingml/2006/table">
            <a:tbl>
              <a:tblPr firstRow="1" bandRow="1">
                <a:tableStyleId>{5C22544A-7EE6-4342-B048-85BDC9FD1C3A}</a:tableStyleId>
              </a:tblPr>
              <a:tblGrid>
                <a:gridCol w="2612888">
                  <a:extLst>
                    <a:ext uri="{9D8B030D-6E8A-4147-A177-3AD203B41FA5}">
                      <a16:colId xmlns:a16="http://schemas.microsoft.com/office/drawing/2014/main" val="1325918012"/>
                    </a:ext>
                  </a:extLst>
                </a:gridCol>
                <a:gridCol w="3439353">
                  <a:extLst>
                    <a:ext uri="{9D8B030D-6E8A-4147-A177-3AD203B41FA5}">
                      <a16:colId xmlns:a16="http://schemas.microsoft.com/office/drawing/2014/main" val="2522689767"/>
                    </a:ext>
                  </a:extLst>
                </a:gridCol>
                <a:gridCol w="1377812">
                  <a:extLst>
                    <a:ext uri="{9D8B030D-6E8A-4147-A177-3AD203B41FA5}">
                      <a16:colId xmlns:a16="http://schemas.microsoft.com/office/drawing/2014/main" val="3192385596"/>
                    </a:ext>
                  </a:extLst>
                </a:gridCol>
                <a:gridCol w="3021496">
                  <a:extLst>
                    <a:ext uri="{9D8B030D-6E8A-4147-A177-3AD203B41FA5}">
                      <a16:colId xmlns:a16="http://schemas.microsoft.com/office/drawing/2014/main" val="3848446100"/>
                    </a:ext>
                  </a:extLst>
                </a:gridCol>
              </a:tblGrid>
              <a:tr h="992564">
                <a:tc>
                  <a:txBody>
                    <a:bodyPr/>
                    <a:lstStyle/>
                    <a:p>
                      <a:r>
                        <a:rPr lang="en-US" dirty="0"/>
                        <a:t>Learning</a:t>
                      </a:r>
                      <a:endParaRPr lang="en-GB" dirty="0"/>
                    </a:p>
                  </a:txBody>
                  <a:tcPr/>
                </a:tc>
                <a:tc>
                  <a:txBody>
                    <a:bodyPr/>
                    <a:lstStyle/>
                    <a:p>
                      <a:r>
                        <a:rPr lang="en-US" dirty="0"/>
                        <a:t>Assessment</a:t>
                      </a:r>
                      <a:endParaRPr lang="en-GB" dirty="0"/>
                    </a:p>
                  </a:txBody>
                  <a:tcPr/>
                </a:tc>
                <a:tc>
                  <a:txBody>
                    <a:bodyPr/>
                    <a:lstStyle/>
                    <a:p>
                      <a:r>
                        <a:rPr lang="en-US" dirty="0"/>
                        <a:t>Time Duration</a:t>
                      </a:r>
                      <a:endParaRPr lang="en-GB" dirty="0"/>
                    </a:p>
                  </a:txBody>
                  <a:tcPr/>
                </a:tc>
                <a:tc>
                  <a:txBody>
                    <a:bodyPr/>
                    <a:lstStyle/>
                    <a:p>
                      <a:r>
                        <a:rPr lang="en-US" dirty="0"/>
                        <a:t>Learning Outcome</a:t>
                      </a:r>
                      <a:endParaRPr lang="en-GB" dirty="0"/>
                    </a:p>
                  </a:txBody>
                  <a:tcPr/>
                </a:tc>
                <a:extLst>
                  <a:ext uri="{0D108BD9-81ED-4DB2-BD59-A6C34878D82A}">
                    <a16:rowId xmlns:a16="http://schemas.microsoft.com/office/drawing/2014/main" val="549023675"/>
                  </a:ext>
                </a:extLst>
              </a:tr>
              <a:tr h="992564">
                <a:tc>
                  <a:txBody>
                    <a:bodyPr/>
                    <a:lstStyle/>
                    <a:p>
                      <a:r>
                        <a:rPr lang="en-US" dirty="0"/>
                        <a:t>Analytical Skills</a:t>
                      </a:r>
                      <a:endParaRPr lang="en-GB" dirty="0"/>
                    </a:p>
                  </a:txBody>
                  <a:tcPr/>
                </a:tc>
                <a:tc>
                  <a:txBody>
                    <a:bodyPr/>
                    <a:lstStyle/>
                    <a:p>
                      <a:pPr marL="285750" indent="-285750">
                        <a:buFont typeface="Wingdings" panose="05000000000000000000" pitchFamily="2" charset="2"/>
                        <a:buChar char="Ø"/>
                      </a:pPr>
                      <a:r>
                        <a:rPr lang="en-US" dirty="0"/>
                        <a:t>Strategic Planning</a:t>
                      </a:r>
                    </a:p>
                    <a:p>
                      <a:pPr marL="285750" indent="-285750">
                        <a:buFont typeface="Wingdings" panose="05000000000000000000" pitchFamily="2" charset="2"/>
                        <a:buChar char="Ø"/>
                      </a:pPr>
                      <a:r>
                        <a:rPr lang="en-US" dirty="0"/>
                        <a:t>Practice of Theories and Models</a:t>
                      </a:r>
                    </a:p>
                    <a:p>
                      <a:pPr marL="285750" indent="-285750">
                        <a:buFont typeface="Wingdings" panose="05000000000000000000" pitchFamily="2" charset="2"/>
                        <a:buChar char="Ø"/>
                      </a:pPr>
                      <a:r>
                        <a:rPr lang="en-US" dirty="0"/>
                        <a:t>Implication of Practices </a:t>
                      </a:r>
                      <a:endParaRPr lang="en-GB" dirty="0"/>
                    </a:p>
                  </a:txBody>
                  <a:tcPr/>
                </a:tc>
                <a:tc>
                  <a:txBody>
                    <a:bodyPr/>
                    <a:lstStyle/>
                    <a:p>
                      <a:r>
                        <a:rPr lang="en-US" dirty="0"/>
                        <a:t>6 months</a:t>
                      </a:r>
                      <a:endParaRPr lang="en-GB" dirty="0"/>
                    </a:p>
                  </a:txBody>
                  <a:tcPr/>
                </a:tc>
                <a:tc>
                  <a:txBody>
                    <a:bodyPr/>
                    <a:lstStyle/>
                    <a:p>
                      <a:r>
                        <a:rPr lang="en-US" dirty="0"/>
                        <a:t>Implementation of application in organization.</a:t>
                      </a:r>
                    </a:p>
                    <a:p>
                      <a:r>
                        <a:rPr lang="en-US" dirty="0"/>
                        <a:t>Enhance the skills of Problem Solving.</a:t>
                      </a:r>
                      <a:endParaRPr lang="en-GB" dirty="0"/>
                    </a:p>
                  </a:txBody>
                  <a:tcPr/>
                </a:tc>
                <a:extLst>
                  <a:ext uri="{0D108BD9-81ED-4DB2-BD59-A6C34878D82A}">
                    <a16:rowId xmlns:a16="http://schemas.microsoft.com/office/drawing/2014/main" val="2043062109"/>
                  </a:ext>
                </a:extLst>
              </a:tr>
              <a:tr h="992564">
                <a:tc>
                  <a:txBody>
                    <a:bodyPr/>
                    <a:lstStyle/>
                    <a:p>
                      <a:r>
                        <a:rPr lang="en-US" dirty="0"/>
                        <a:t>Technical Skills</a:t>
                      </a:r>
                      <a:endParaRPr lang="en-GB" dirty="0"/>
                    </a:p>
                  </a:txBody>
                  <a:tcPr/>
                </a:tc>
                <a:tc>
                  <a:txBody>
                    <a:bodyPr/>
                    <a:lstStyle/>
                    <a:p>
                      <a:pPr marL="285750" indent="-285750">
                        <a:buFont typeface="Wingdings" panose="05000000000000000000" pitchFamily="2" charset="2"/>
                        <a:buChar char="Ø"/>
                      </a:pPr>
                      <a:r>
                        <a:rPr lang="en-US" dirty="0"/>
                        <a:t>The uses of different tools</a:t>
                      </a:r>
                    </a:p>
                    <a:p>
                      <a:pPr marL="285750" indent="-285750">
                        <a:buFont typeface="Wingdings" panose="05000000000000000000" pitchFamily="2" charset="2"/>
                        <a:buChar char="Ø"/>
                      </a:pPr>
                      <a:r>
                        <a:rPr lang="en-US" dirty="0"/>
                        <a:t>Computer application</a:t>
                      </a:r>
                    </a:p>
                    <a:p>
                      <a:pPr marL="285750" indent="-285750">
                        <a:buFont typeface="Wingdings" panose="05000000000000000000" pitchFamily="2" charset="2"/>
                        <a:buChar char="Ø"/>
                      </a:pPr>
                      <a:r>
                        <a:rPr lang="en-US" dirty="0"/>
                        <a:t>Employee Management</a:t>
                      </a:r>
                    </a:p>
                    <a:p>
                      <a:pPr marL="285750" indent="-285750">
                        <a:buFont typeface="Wingdings" panose="05000000000000000000" pitchFamily="2" charset="2"/>
                        <a:buChar char="Ø"/>
                      </a:pPr>
                      <a:endParaRPr lang="en-GB" dirty="0"/>
                    </a:p>
                  </a:txBody>
                  <a:tcPr/>
                </a:tc>
                <a:tc>
                  <a:txBody>
                    <a:bodyPr/>
                    <a:lstStyle/>
                    <a:p>
                      <a:r>
                        <a:rPr lang="en-US" dirty="0"/>
                        <a:t>4 months</a:t>
                      </a:r>
                      <a:endParaRPr lang="en-GB" dirty="0"/>
                    </a:p>
                  </a:txBody>
                  <a:tcPr/>
                </a:tc>
                <a:tc>
                  <a:txBody>
                    <a:bodyPr/>
                    <a:lstStyle/>
                    <a:p>
                      <a:r>
                        <a:rPr lang="en-US" dirty="0"/>
                        <a:t>Application different technical tools in the problem solving.</a:t>
                      </a:r>
                    </a:p>
                    <a:p>
                      <a:r>
                        <a:rPr lang="en-US" dirty="0"/>
                        <a:t>Increase the working efficiency through computer.</a:t>
                      </a:r>
                    </a:p>
                    <a:p>
                      <a:r>
                        <a:rPr lang="en-US" dirty="0"/>
                        <a:t>Increase the promotion rapidly (Hodges, 2018).</a:t>
                      </a:r>
                    </a:p>
                    <a:p>
                      <a:endParaRPr lang="en-GB" dirty="0"/>
                    </a:p>
                  </a:txBody>
                  <a:tcPr/>
                </a:tc>
                <a:extLst>
                  <a:ext uri="{0D108BD9-81ED-4DB2-BD59-A6C34878D82A}">
                    <a16:rowId xmlns:a16="http://schemas.microsoft.com/office/drawing/2014/main" val="3045012203"/>
                  </a:ext>
                </a:extLst>
              </a:tr>
            </a:tbl>
          </a:graphicData>
        </a:graphic>
      </p:graphicFrame>
    </p:spTree>
    <p:extLst>
      <p:ext uri="{BB962C8B-B14F-4D97-AF65-F5344CB8AC3E}">
        <p14:creationId xmlns:p14="http://schemas.microsoft.com/office/powerpoint/2010/main" val="150586850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4008202-BB75-CD97-DFF5-B3046113C380}"/>
              </a:ext>
            </a:extLst>
          </p:cNvPr>
          <p:cNvPicPr>
            <a:picLocks noChangeAspect="1"/>
          </p:cNvPicPr>
          <p:nvPr/>
        </p:nvPicPr>
        <p:blipFill rotWithShape="1">
          <a:blip r:embed="rId3">
            <a:alphaModFix amt="35000"/>
          </a:blip>
          <a:srcRect t="14122"/>
          <a:stretch/>
        </p:blipFill>
        <p:spPr>
          <a:xfrm>
            <a:off x="20" y="1"/>
            <a:ext cx="12191980" cy="6857999"/>
          </a:xfrm>
          <a:prstGeom prst="rect">
            <a:avLst/>
          </a:prstGeom>
        </p:spPr>
      </p:pic>
      <p:sp>
        <p:nvSpPr>
          <p:cNvPr id="2" name="Title 1">
            <a:extLst>
              <a:ext uri="{FF2B5EF4-FFF2-40B4-BE49-F238E27FC236}">
                <a16:creationId xmlns:a16="http://schemas.microsoft.com/office/drawing/2014/main" id="{D958F966-545C-48B4-A486-7FE71BA09255}"/>
              </a:ext>
            </a:extLst>
          </p:cNvPr>
          <p:cNvSpPr>
            <a:spLocks noGrp="1"/>
          </p:cNvSpPr>
          <p:nvPr>
            <p:ph type="title" idx="4294967295"/>
          </p:nvPr>
        </p:nvSpPr>
        <p:spPr>
          <a:xfrm>
            <a:off x="0" y="754063"/>
            <a:ext cx="6659563" cy="623887"/>
          </a:xfrm>
        </p:spPr>
        <p:txBody>
          <a:bodyPr>
            <a:normAutofit fontScale="90000"/>
          </a:bodyPr>
          <a:lstStyle/>
          <a:p>
            <a:pPr algn="r"/>
            <a:r>
              <a:rPr lang="en-US" sz="4000" b="1" dirty="0"/>
              <a:t>Personal Development Plan Contd..</a:t>
            </a:r>
            <a:br>
              <a:rPr lang="en-GB" sz="4000" b="1" dirty="0"/>
            </a:br>
            <a:endParaRPr lang="en-GB" sz="4000" dirty="0"/>
          </a:p>
        </p:txBody>
      </p:sp>
      <p:graphicFrame>
        <p:nvGraphicFramePr>
          <p:cNvPr id="3" name="Table 3">
            <a:extLst>
              <a:ext uri="{FF2B5EF4-FFF2-40B4-BE49-F238E27FC236}">
                <a16:creationId xmlns:a16="http://schemas.microsoft.com/office/drawing/2014/main" id="{42286832-473B-4773-B74E-7FB6F82EBB85}"/>
              </a:ext>
            </a:extLst>
          </p:cNvPr>
          <p:cNvGraphicFramePr>
            <a:graphicFrameLocks noGrp="1"/>
          </p:cNvGraphicFramePr>
          <p:nvPr>
            <p:extLst>
              <p:ext uri="{D42A27DB-BD31-4B8C-83A1-F6EECF244321}">
                <p14:modId xmlns:p14="http://schemas.microsoft.com/office/powerpoint/2010/main" val="706467610"/>
              </p:ext>
            </p:extLst>
          </p:nvPr>
        </p:nvGraphicFramePr>
        <p:xfrm>
          <a:off x="870225" y="2380409"/>
          <a:ext cx="10451549" cy="2215753"/>
        </p:xfrm>
        <a:graphic>
          <a:graphicData uri="http://schemas.openxmlformats.org/drawingml/2006/table">
            <a:tbl>
              <a:tblPr firstRow="1" bandRow="1">
                <a:tableStyleId>{5C22544A-7EE6-4342-B048-85BDC9FD1C3A}</a:tableStyleId>
              </a:tblPr>
              <a:tblGrid>
                <a:gridCol w="2612888">
                  <a:extLst>
                    <a:ext uri="{9D8B030D-6E8A-4147-A177-3AD203B41FA5}">
                      <a16:colId xmlns:a16="http://schemas.microsoft.com/office/drawing/2014/main" val="1325918012"/>
                    </a:ext>
                  </a:extLst>
                </a:gridCol>
                <a:gridCol w="3439353">
                  <a:extLst>
                    <a:ext uri="{9D8B030D-6E8A-4147-A177-3AD203B41FA5}">
                      <a16:colId xmlns:a16="http://schemas.microsoft.com/office/drawing/2014/main" val="2522689767"/>
                    </a:ext>
                  </a:extLst>
                </a:gridCol>
                <a:gridCol w="1304926">
                  <a:extLst>
                    <a:ext uri="{9D8B030D-6E8A-4147-A177-3AD203B41FA5}">
                      <a16:colId xmlns:a16="http://schemas.microsoft.com/office/drawing/2014/main" val="3192385596"/>
                    </a:ext>
                  </a:extLst>
                </a:gridCol>
                <a:gridCol w="3094382">
                  <a:extLst>
                    <a:ext uri="{9D8B030D-6E8A-4147-A177-3AD203B41FA5}">
                      <a16:colId xmlns:a16="http://schemas.microsoft.com/office/drawing/2014/main" val="3848446100"/>
                    </a:ext>
                  </a:extLst>
                </a:gridCol>
              </a:tblGrid>
              <a:tr h="992564">
                <a:tc>
                  <a:txBody>
                    <a:bodyPr/>
                    <a:lstStyle/>
                    <a:p>
                      <a:r>
                        <a:rPr lang="en-US" dirty="0"/>
                        <a:t>Learning</a:t>
                      </a:r>
                      <a:endParaRPr lang="en-GB" dirty="0"/>
                    </a:p>
                  </a:txBody>
                  <a:tcPr/>
                </a:tc>
                <a:tc>
                  <a:txBody>
                    <a:bodyPr/>
                    <a:lstStyle/>
                    <a:p>
                      <a:r>
                        <a:rPr lang="en-US" dirty="0"/>
                        <a:t>Assessment</a:t>
                      </a:r>
                      <a:endParaRPr lang="en-GB" dirty="0"/>
                    </a:p>
                  </a:txBody>
                  <a:tcPr/>
                </a:tc>
                <a:tc>
                  <a:txBody>
                    <a:bodyPr/>
                    <a:lstStyle/>
                    <a:p>
                      <a:r>
                        <a:rPr lang="en-US" dirty="0"/>
                        <a:t>Time Duration</a:t>
                      </a:r>
                      <a:endParaRPr lang="en-GB" dirty="0"/>
                    </a:p>
                  </a:txBody>
                  <a:tcPr/>
                </a:tc>
                <a:tc>
                  <a:txBody>
                    <a:bodyPr/>
                    <a:lstStyle/>
                    <a:p>
                      <a:r>
                        <a:rPr lang="en-US" dirty="0"/>
                        <a:t>Learning Outcome</a:t>
                      </a:r>
                      <a:endParaRPr lang="en-GB" dirty="0"/>
                    </a:p>
                  </a:txBody>
                  <a:tcPr/>
                </a:tc>
                <a:extLst>
                  <a:ext uri="{0D108BD9-81ED-4DB2-BD59-A6C34878D82A}">
                    <a16:rowId xmlns:a16="http://schemas.microsoft.com/office/drawing/2014/main" val="549023675"/>
                  </a:ext>
                </a:extLst>
              </a:tr>
              <a:tr h="1223189">
                <a:tc>
                  <a:txBody>
                    <a:bodyPr/>
                    <a:lstStyle/>
                    <a:p>
                      <a:r>
                        <a:rPr lang="en-US" dirty="0"/>
                        <a:t>Team Management Skills</a:t>
                      </a:r>
                      <a:endParaRPr lang="en-GB" dirty="0"/>
                    </a:p>
                  </a:txBody>
                  <a:tcPr/>
                </a:tc>
                <a:tc>
                  <a:txBody>
                    <a:bodyPr/>
                    <a:lstStyle/>
                    <a:p>
                      <a:pPr marL="285750" indent="-285750">
                        <a:buFont typeface="Wingdings" panose="05000000000000000000" pitchFamily="2" charset="2"/>
                        <a:buChar char="Ø"/>
                      </a:pPr>
                      <a:r>
                        <a:rPr lang="en-US" dirty="0"/>
                        <a:t>Task analysis</a:t>
                      </a:r>
                    </a:p>
                    <a:p>
                      <a:pPr marL="285750" indent="-285750">
                        <a:buFont typeface="Wingdings" panose="05000000000000000000" pitchFamily="2" charset="2"/>
                        <a:buChar char="Ø"/>
                      </a:pPr>
                      <a:r>
                        <a:rPr lang="en-US" dirty="0"/>
                        <a:t>Task distribution</a:t>
                      </a:r>
                    </a:p>
                    <a:p>
                      <a:pPr marL="285750" indent="-285750">
                        <a:buFont typeface="Wingdings" panose="05000000000000000000" pitchFamily="2" charset="2"/>
                        <a:buChar char="Ø"/>
                      </a:pPr>
                      <a:r>
                        <a:rPr lang="en-US" dirty="0"/>
                        <a:t>Take feedback</a:t>
                      </a:r>
                      <a:endParaRPr lang="en-GB" dirty="0"/>
                    </a:p>
                  </a:txBody>
                  <a:tcPr/>
                </a:tc>
                <a:tc>
                  <a:txBody>
                    <a:bodyPr/>
                    <a:lstStyle/>
                    <a:p>
                      <a:r>
                        <a:rPr lang="en-US" dirty="0"/>
                        <a:t>3 months</a:t>
                      </a:r>
                      <a:endParaRPr lang="en-GB" dirty="0"/>
                    </a:p>
                  </a:txBody>
                  <a:tcPr/>
                </a:tc>
                <a:tc>
                  <a:txBody>
                    <a:bodyPr/>
                    <a:lstStyle/>
                    <a:p>
                      <a:r>
                        <a:rPr lang="en-US" dirty="0"/>
                        <a:t>Understanding task properly.</a:t>
                      </a:r>
                    </a:p>
                    <a:p>
                      <a:r>
                        <a:rPr lang="en-US" dirty="0"/>
                        <a:t>Proper Implementation of task and determine deviation.</a:t>
                      </a:r>
                      <a:endParaRPr lang="en-GB" dirty="0"/>
                    </a:p>
                  </a:txBody>
                  <a:tcPr/>
                </a:tc>
                <a:extLst>
                  <a:ext uri="{0D108BD9-81ED-4DB2-BD59-A6C34878D82A}">
                    <a16:rowId xmlns:a16="http://schemas.microsoft.com/office/drawing/2014/main" val="2043062109"/>
                  </a:ext>
                </a:extLst>
              </a:tr>
            </a:tbl>
          </a:graphicData>
        </a:graphic>
      </p:graphicFrame>
      <p:sp>
        <p:nvSpPr>
          <p:cNvPr id="5" name="Title 1">
            <a:extLst>
              <a:ext uri="{FF2B5EF4-FFF2-40B4-BE49-F238E27FC236}">
                <a16:creationId xmlns:a16="http://schemas.microsoft.com/office/drawing/2014/main" id="{84723466-8D43-442D-A730-49EC4D2881D9}"/>
              </a:ext>
            </a:extLst>
          </p:cNvPr>
          <p:cNvSpPr txBox="1">
            <a:spLocks/>
          </p:cNvSpPr>
          <p:nvPr/>
        </p:nvSpPr>
        <p:spPr>
          <a:xfrm>
            <a:off x="152400" y="906463"/>
            <a:ext cx="6659563" cy="623887"/>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4000" b="1">
                <a:solidFill>
                  <a:srgbClr val="FFFFFF"/>
                </a:solidFill>
              </a:rPr>
              <a:t>Personal Development Plan Contd..</a:t>
            </a:r>
            <a:br>
              <a:rPr lang="en-GB" sz="4000" b="1">
                <a:solidFill>
                  <a:srgbClr val="FFFFFF"/>
                </a:solidFill>
              </a:rPr>
            </a:br>
            <a:endParaRPr lang="en-GB" sz="4000" dirty="0">
              <a:solidFill>
                <a:srgbClr val="FFFFFF"/>
              </a:solidFill>
            </a:endParaRPr>
          </a:p>
        </p:txBody>
      </p:sp>
    </p:spTree>
    <p:extLst>
      <p:ext uri="{BB962C8B-B14F-4D97-AF65-F5344CB8AC3E}">
        <p14:creationId xmlns:p14="http://schemas.microsoft.com/office/powerpoint/2010/main" val="540307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6">
            <a:extLst>
              <a:ext uri="{FF2B5EF4-FFF2-40B4-BE49-F238E27FC236}">
                <a16:creationId xmlns:a16="http://schemas.microsoft.com/office/drawing/2014/main" id="{675FFAD0-2409-47F2-980A-2CF4FFC69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5">
            <a:extLst>
              <a:ext uri="{FF2B5EF4-FFF2-40B4-BE49-F238E27FC236}">
                <a16:creationId xmlns:a16="http://schemas.microsoft.com/office/drawing/2014/main" id="{337BC8C4-306A-A6D6-C1A8-ACDB9A5F2A9B}"/>
              </a:ext>
            </a:extLst>
          </p:cNvPr>
          <p:cNvPicPr>
            <a:picLocks noChangeAspect="1"/>
          </p:cNvPicPr>
          <p:nvPr/>
        </p:nvPicPr>
        <p:blipFill rotWithShape="1">
          <a:blip r:embed="rId3">
            <a:alphaModFix amt="35000"/>
          </a:blip>
          <a:srcRect t="15413"/>
          <a:stretch/>
        </p:blipFill>
        <p:spPr>
          <a:xfrm>
            <a:off x="20" y="1"/>
            <a:ext cx="12191980" cy="6857999"/>
          </a:xfrm>
          <a:prstGeom prst="rect">
            <a:avLst/>
          </a:prstGeom>
        </p:spPr>
      </p:pic>
      <p:sp>
        <p:nvSpPr>
          <p:cNvPr id="2" name="Title 1">
            <a:extLst>
              <a:ext uri="{FF2B5EF4-FFF2-40B4-BE49-F238E27FC236}">
                <a16:creationId xmlns:a16="http://schemas.microsoft.com/office/drawing/2014/main" id="{2E8FB7E4-F1E2-4B28-9309-9A148490222B}"/>
              </a:ext>
            </a:extLst>
          </p:cNvPr>
          <p:cNvSpPr>
            <a:spLocks noGrp="1"/>
          </p:cNvSpPr>
          <p:nvPr>
            <p:ph type="title"/>
          </p:nvPr>
        </p:nvSpPr>
        <p:spPr>
          <a:xfrm>
            <a:off x="841248" y="426720"/>
            <a:ext cx="10506456" cy="1919141"/>
          </a:xfrm>
        </p:spPr>
        <p:txBody>
          <a:bodyPr anchor="b">
            <a:normAutofit/>
          </a:bodyPr>
          <a:lstStyle/>
          <a:p>
            <a:r>
              <a:rPr lang="en-US" sz="6000" b="1">
                <a:solidFill>
                  <a:srgbClr val="FFFFFF"/>
                </a:solidFill>
              </a:rPr>
              <a:t>Conclusion</a:t>
            </a:r>
            <a:br>
              <a:rPr lang="en-GB" sz="6000" b="1">
                <a:solidFill>
                  <a:srgbClr val="FFFFFF"/>
                </a:solidFill>
              </a:rPr>
            </a:br>
            <a:endParaRPr lang="en-GB" sz="6000">
              <a:solidFill>
                <a:srgbClr val="FFFFFF"/>
              </a:solidFill>
            </a:endParaRPr>
          </a:p>
        </p:txBody>
      </p:sp>
      <p:sp>
        <p:nvSpPr>
          <p:cNvPr id="31" name="Rectangle 3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7" name="Content Placeholder 2">
            <a:extLst>
              <a:ext uri="{FF2B5EF4-FFF2-40B4-BE49-F238E27FC236}">
                <a16:creationId xmlns:a16="http://schemas.microsoft.com/office/drawing/2014/main" id="{DCF3D2BA-CDC9-44B8-C095-1BB028B5B2D0}"/>
              </a:ext>
            </a:extLst>
          </p:cNvPr>
          <p:cNvGraphicFramePr>
            <a:graphicFrameLocks noGrp="1"/>
          </p:cNvGraphicFramePr>
          <p:nvPr>
            <p:ph idx="1"/>
            <p:extLst>
              <p:ext uri="{D42A27DB-BD31-4B8C-83A1-F6EECF244321}">
                <p14:modId xmlns:p14="http://schemas.microsoft.com/office/powerpoint/2010/main" val="1117084431"/>
              </p:ext>
            </p:extLst>
          </p:nvPr>
        </p:nvGraphicFramePr>
        <p:xfrm>
          <a:off x="841248" y="3337269"/>
          <a:ext cx="10509504" cy="29056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6437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B155A-6EF0-49E3-9250-DC997154C6F9}"/>
              </a:ext>
            </a:extLst>
          </p:cNvPr>
          <p:cNvSpPr>
            <a:spLocks noGrp="1"/>
          </p:cNvSpPr>
          <p:nvPr>
            <p:ph type="title"/>
          </p:nvPr>
        </p:nvSpPr>
        <p:spPr>
          <a:xfrm>
            <a:off x="838200" y="365126"/>
            <a:ext cx="9808597" cy="1146176"/>
          </a:xfrm>
        </p:spPr>
        <p:txBody>
          <a:bodyPr>
            <a:normAutofit/>
          </a:bodyPr>
          <a:lstStyle/>
          <a:p>
            <a:r>
              <a:rPr lang="en-US" sz="3700" b="1">
                <a:solidFill>
                  <a:schemeClr val="bg1"/>
                </a:solidFill>
              </a:rPr>
              <a:t>References</a:t>
            </a:r>
            <a:br>
              <a:rPr lang="en-US" sz="3700">
                <a:solidFill>
                  <a:schemeClr val="bg1"/>
                </a:solidFill>
              </a:rPr>
            </a:br>
            <a:endParaRPr lang="en-GB" sz="3700">
              <a:solidFill>
                <a:schemeClr val="bg1"/>
              </a:solidFill>
            </a:endParaRPr>
          </a:p>
        </p:txBody>
      </p:sp>
      <p:sp>
        <p:nvSpPr>
          <p:cNvPr id="19" name="Freeform: Shape 1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Freeform: Shape 2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F94FB77-A876-4C33-8288-331B21B30D7C}"/>
              </a:ext>
            </a:extLst>
          </p:cNvPr>
          <p:cNvSpPr>
            <a:spLocks noGrp="1"/>
          </p:cNvSpPr>
          <p:nvPr>
            <p:ph idx="1"/>
          </p:nvPr>
        </p:nvSpPr>
        <p:spPr>
          <a:xfrm>
            <a:off x="838201" y="2055811"/>
            <a:ext cx="7315200" cy="4121152"/>
          </a:xfrm>
        </p:spPr>
        <p:txBody>
          <a:bodyPr>
            <a:normAutofit/>
          </a:bodyPr>
          <a:lstStyle/>
          <a:p>
            <a:r>
              <a:rPr lang="en-US" sz="1300" dirty="0"/>
              <a:t>Giraud, L., Bernard, A. and </a:t>
            </a:r>
            <a:r>
              <a:rPr lang="en-US" sz="1300" dirty="0" err="1"/>
              <a:t>Trinchera</a:t>
            </a:r>
            <a:r>
              <a:rPr lang="en-US" sz="1300" dirty="0"/>
              <a:t>, L., 2019. Early career values and individual factors of objective career success. </a:t>
            </a:r>
            <a:r>
              <a:rPr lang="en-US" sz="1300" i="1" dirty="0"/>
              <a:t>Career Development International</a:t>
            </a:r>
            <a:r>
              <a:rPr lang="en-US" sz="1300" dirty="0"/>
              <a:t>, 24(4)</a:t>
            </a:r>
          </a:p>
          <a:p>
            <a:endParaRPr lang="en-US" sz="1300" dirty="0"/>
          </a:p>
          <a:p>
            <a:r>
              <a:rPr lang="en-US" sz="1300" dirty="0"/>
              <a:t>Hodges, D., 2018. The role of assessment in strategic planning. </a:t>
            </a:r>
            <a:r>
              <a:rPr lang="en-US" sz="1300" i="1" dirty="0"/>
              <a:t>Dean and Provost</a:t>
            </a:r>
            <a:r>
              <a:rPr lang="en-US" sz="1300" dirty="0"/>
              <a:t>, 19(10)</a:t>
            </a:r>
          </a:p>
          <a:p>
            <a:pPr marL="0" indent="0">
              <a:buNone/>
            </a:pPr>
            <a:endParaRPr lang="en-US" sz="1300" dirty="0"/>
          </a:p>
          <a:p>
            <a:r>
              <a:rPr lang="en-US" sz="1300" dirty="0" err="1"/>
              <a:t>Krwawicz</a:t>
            </a:r>
            <a:r>
              <a:rPr lang="en-US" sz="1300" dirty="0"/>
              <a:t>, M., 2019. The SWOT Plus Method as an Extension of the SWOT Method. </a:t>
            </a:r>
            <a:r>
              <a:rPr lang="en-US" sz="1300" i="1" dirty="0" err="1"/>
              <a:t>Nowoczesne</a:t>
            </a:r>
            <a:r>
              <a:rPr lang="en-US" sz="1300" i="1" dirty="0"/>
              <a:t> </a:t>
            </a:r>
            <a:r>
              <a:rPr lang="en-US" sz="1300" i="1" dirty="0" err="1"/>
              <a:t>Systemy</a:t>
            </a:r>
            <a:r>
              <a:rPr lang="en-US" sz="1300" i="1" dirty="0"/>
              <a:t> </a:t>
            </a:r>
            <a:r>
              <a:rPr lang="en-US" sz="1300" i="1" dirty="0" err="1"/>
              <a:t>Zarządzania</a:t>
            </a:r>
            <a:r>
              <a:rPr lang="en-US" sz="1300" dirty="0"/>
              <a:t>, 14(4).</a:t>
            </a:r>
          </a:p>
          <a:p>
            <a:pPr marL="0" indent="0">
              <a:buNone/>
            </a:pPr>
            <a:endParaRPr lang="en-US" sz="1300" dirty="0"/>
          </a:p>
          <a:p>
            <a:r>
              <a:rPr lang="en-US" sz="1300" dirty="0"/>
              <a:t>Philpot, S., </a:t>
            </a:r>
            <a:r>
              <a:rPr lang="en-US" sz="1300" dirty="0" err="1"/>
              <a:t>Curnick</a:t>
            </a:r>
            <a:r>
              <a:rPr lang="en-US" sz="1300" dirty="0"/>
              <a:t>, L., Soars, L. and Soars, J., 2013. </a:t>
            </a:r>
            <a:r>
              <a:rPr lang="en-US" sz="1300" i="1" dirty="0"/>
              <a:t>Academic skills</a:t>
            </a:r>
            <a:r>
              <a:rPr lang="en-US" sz="1300" dirty="0"/>
              <a:t>. Oxford: Oxford University Press.</a:t>
            </a:r>
          </a:p>
          <a:p>
            <a:endParaRPr lang="en-US" sz="1300" dirty="0"/>
          </a:p>
          <a:p>
            <a:r>
              <a:rPr lang="en-US" sz="1300" dirty="0"/>
              <a:t>Wu, J., 2014. SWOT Analysis and Research on the Informatization Application Model of the Agricultural Industry Cluster. </a:t>
            </a:r>
            <a:r>
              <a:rPr lang="en-US" sz="1300" i="1" dirty="0"/>
              <a:t>Applied Mechanics and Materials</a:t>
            </a:r>
            <a:r>
              <a:rPr lang="en-US" sz="1300" dirty="0"/>
              <a:t>, 571-572.</a:t>
            </a:r>
          </a:p>
          <a:p>
            <a:pPr marL="0" indent="0">
              <a:buNone/>
            </a:pPr>
            <a:endParaRPr lang="en-US" sz="1300" dirty="0"/>
          </a:p>
          <a:p>
            <a:r>
              <a:rPr lang="en-US" sz="1300" dirty="0" err="1"/>
              <a:t>Yakutina</a:t>
            </a:r>
            <a:r>
              <a:rPr lang="en-US" sz="1300" dirty="0"/>
              <a:t>, M., 2020. The Influence of Public Speaking Prosody on Delivering Academic Presentations. </a:t>
            </a:r>
            <a:r>
              <a:rPr lang="en-US" sz="1300" i="1" dirty="0"/>
              <a:t>Media Watch</a:t>
            </a:r>
            <a:r>
              <a:rPr lang="en-US" sz="1300" dirty="0"/>
              <a:t>, 11(4).</a:t>
            </a:r>
          </a:p>
          <a:p>
            <a:endParaRPr lang="en-GB" sz="1300" dirty="0"/>
          </a:p>
        </p:txBody>
      </p:sp>
      <p:sp>
        <p:nvSpPr>
          <p:cNvPr id="23" name="Freeform: Shape 22">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99187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1493</Words>
  <Application>Microsoft Office PowerPoint</Application>
  <PresentationFormat>Widescreen</PresentationFormat>
  <Paragraphs>138</Paragraphs>
  <Slides>10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Arial Black</vt:lpstr>
      <vt:lpstr>Arial Narrow</vt:lpstr>
      <vt:lpstr>Calibri</vt:lpstr>
      <vt:lpstr>Calibri Light</vt:lpstr>
      <vt:lpstr>Times New Roman</vt:lpstr>
      <vt:lpstr>Wingdings</vt:lpstr>
      <vt:lpstr>Office Theme</vt:lpstr>
      <vt:lpstr>Module: Academic And Employability Skills Module code: BMSW4001</vt:lpstr>
      <vt:lpstr>Introduction </vt:lpstr>
      <vt:lpstr>The  Career Objective </vt:lpstr>
      <vt:lpstr>The Assessment of My skills for the Prospective career Objectives  </vt:lpstr>
      <vt:lpstr>SWOT Analysis</vt:lpstr>
      <vt:lpstr>PowerPoint Presentation</vt:lpstr>
      <vt:lpstr>Personal Development Plan Contd.. </vt:lpstr>
      <vt:lpstr>Personal Development Plan Contd..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2022-03-16T17:19:02Z</dcterms:created>
  <dcterms:modified xsi:type="dcterms:W3CDTF">2022-04-23T06:53:31Z</dcterms:modified>
</cp:coreProperties>
</file>