
<file path=[Content_Types].xml><?xml version="1.0" encoding="utf-8"?>
<Types xmlns="http://schemas.openxmlformats.org/package/2006/content-types">
  <Default Extension="bin" ContentType="application/vnd.openxmlformats-officedocument.oleObject"/>
  <Default Extension="emf" ContentType="image/x-emf"/>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96" r:id="rId2"/>
    <p:sldId id="256" r:id="rId3"/>
    <p:sldId id="258" r:id="rId4"/>
    <p:sldId id="259" r:id="rId5"/>
    <p:sldId id="260" r:id="rId6"/>
    <p:sldId id="261" r:id="rId7"/>
    <p:sldId id="262" r:id="rId8"/>
    <p:sldId id="263" r:id="rId9"/>
    <p:sldId id="264" r:id="rId10"/>
    <p:sldId id="267" r:id="rId11"/>
    <p:sldId id="268" r:id="rId12"/>
    <p:sldId id="269" r:id="rId13"/>
    <p:sldId id="295" r:id="rId14"/>
    <p:sldId id="272" r:id="rId15"/>
    <p:sldId id="273" r:id="rId16"/>
    <p:sldId id="271" r:id="rId17"/>
    <p:sldId id="298" r:id="rId18"/>
    <p:sldId id="299" r:id="rId19"/>
    <p:sldId id="266" r:id="rId20"/>
    <p:sldId id="297" r:id="rId21"/>
    <p:sldId id="29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4656"/>
  </p:normalViewPr>
  <p:slideViewPr>
    <p:cSldViewPr snapToGrid="0">
      <p:cViewPr varScale="1">
        <p:scale>
          <a:sx n="107" d="100"/>
          <a:sy n="107" d="100"/>
        </p:scale>
        <p:origin x="7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4EC387-A5EC-9E41-9117-2755037DB3C5}" type="datetimeFigureOut">
              <a:rPr lang="en-US" smtClean="0"/>
              <a:t>10/21/20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49292D-42B0-3D47-AC1E-5FEEC6EA3DF9}" type="slidenum">
              <a:rPr lang="en-US" smtClean="0"/>
              <a:t>‹#›</a:t>
            </a:fld>
            <a:endParaRPr lang="en-US"/>
          </a:p>
        </p:txBody>
      </p:sp>
    </p:spTree>
    <p:extLst>
      <p:ext uri="{BB962C8B-B14F-4D97-AF65-F5344CB8AC3E}">
        <p14:creationId xmlns:p14="http://schemas.microsoft.com/office/powerpoint/2010/main" val="3838369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he Boston Consulting group's</a:t>
            </a:r>
            <a:r>
              <a:rPr lang="en-GB" sz="1200" b="0" i="0" kern="1200" dirty="0">
                <a:solidFill>
                  <a:schemeClr val="tx1"/>
                </a:solidFill>
                <a:effectLst/>
                <a:latin typeface="+mn-lt"/>
                <a:ea typeface="+mn-ea"/>
                <a:cs typeface="+mn-cs"/>
              </a:rPr>
              <a:t> product portfolio </a:t>
            </a:r>
            <a:r>
              <a:rPr lang="en-GB" sz="1200" b="1" i="0" kern="1200" dirty="0">
                <a:solidFill>
                  <a:schemeClr val="tx1"/>
                </a:solidFill>
                <a:effectLst/>
                <a:latin typeface="+mn-lt"/>
                <a:ea typeface="+mn-ea"/>
                <a:cs typeface="+mn-cs"/>
              </a:rPr>
              <a:t>matrix</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BCG matrix</a:t>
            </a:r>
            <a:r>
              <a:rPr lang="en-GB" sz="1200" b="0" i="0" kern="1200" dirty="0">
                <a:solidFill>
                  <a:schemeClr val="tx1"/>
                </a:solidFill>
                <a:effectLst/>
                <a:latin typeface="+mn-lt"/>
                <a:ea typeface="+mn-ea"/>
                <a:cs typeface="+mn-cs"/>
              </a:rPr>
              <a:t>) is designed to help with long-term strategic planning, to help a business consider growth opportunities by reviewing its portfolio of products to decide where to invest, to discontinue or develop products. It's also known as the Growth/Share </a:t>
            </a:r>
            <a:r>
              <a:rPr lang="en-GB" sz="1200" b="1" i="0" kern="1200" dirty="0">
                <a:solidFill>
                  <a:schemeClr val="tx1"/>
                </a:solidFill>
                <a:effectLst/>
                <a:latin typeface="+mn-lt"/>
                <a:ea typeface="+mn-ea"/>
                <a:cs typeface="+mn-cs"/>
              </a:rPr>
              <a:t>Matrix</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It provides a high-level way to see the opportunities for each product in your portfolio. It enables you to think about how to allocate your limited resources to the portfolio so that profit is maximized over the long-term. It shows if your portfolio is balanced.</a:t>
            </a:r>
            <a:endParaRPr lang="en-US" dirty="0"/>
          </a:p>
        </p:txBody>
      </p:sp>
      <p:sp>
        <p:nvSpPr>
          <p:cNvPr id="4" name="Slide Number Placeholder 3"/>
          <p:cNvSpPr>
            <a:spLocks noGrp="1"/>
          </p:cNvSpPr>
          <p:nvPr>
            <p:ph type="sldNum" sz="quarter" idx="5"/>
          </p:nvPr>
        </p:nvSpPr>
        <p:spPr/>
        <p:txBody>
          <a:bodyPr/>
          <a:lstStyle/>
          <a:p>
            <a:fld id="{5849292D-42B0-3D47-AC1E-5FEEC6EA3DF9}" type="slidenum">
              <a:rPr lang="en-US" smtClean="0"/>
              <a:t>12</a:t>
            </a:fld>
            <a:endParaRPr lang="en-US"/>
          </a:p>
        </p:txBody>
      </p:sp>
    </p:spTree>
    <p:extLst>
      <p:ext uri="{BB962C8B-B14F-4D97-AF65-F5344CB8AC3E}">
        <p14:creationId xmlns:p14="http://schemas.microsoft.com/office/powerpoint/2010/main" val="3739876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Stars</a:t>
            </a:r>
          </a:p>
          <a:p>
            <a:r>
              <a:rPr lang="en-GB" sz="1200" b="0" i="0" kern="1200" dirty="0">
                <a:solidFill>
                  <a:schemeClr val="tx1"/>
                </a:solidFill>
                <a:effectLst/>
                <a:latin typeface="+mn-lt"/>
                <a:ea typeface="+mn-ea"/>
                <a:cs typeface="+mn-cs"/>
              </a:rPr>
              <a:t>High Growth, High Market Share</a:t>
            </a:r>
          </a:p>
          <a:p>
            <a:r>
              <a:rPr lang="en-GB" sz="1200" b="0" i="0" kern="1200" dirty="0">
                <a:solidFill>
                  <a:schemeClr val="tx1"/>
                </a:solidFill>
                <a:effectLst/>
                <a:latin typeface="+mn-lt"/>
                <a:ea typeface="+mn-ea"/>
                <a:cs typeface="+mn-cs"/>
              </a:rPr>
              <a:t>Star units are leaders in the category. Products located in this quadrant are attractive as they are located in a robust category and these products are highly competitive in the category</a:t>
            </a:r>
          </a:p>
          <a:p>
            <a:r>
              <a:rPr lang="en-GB" sz="1200" b="1" i="0" kern="1200" dirty="0">
                <a:solidFill>
                  <a:schemeClr val="tx1"/>
                </a:solidFill>
                <a:effectLst/>
                <a:latin typeface="+mn-lt"/>
                <a:ea typeface="+mn-ea"/>
                <a:cs typeface="+mn-cs"/>
              </a:rPr>
              <a:t>Question Marks</a:t>
            </a:r>
          </a:p>
          <a:p>
            <a:r>
              <a:rPr lang="en-GB" sz="1200" b="0" i="0" kern="1200" dirty="0">
                <a:solidFill>
                  <a:schemeClr val="tx1"/>
                </a:solidFill>
                <a:effectLst/>
                <a:latin typeface="+mn-lt"/>
                <a:ea typeface="+mn-ea"/>
                <a:cs typeface="+mn-cs"/>
              </a:rPr>
              <a:t>High Growth, Low Market Share</a:t>
            </a:r>
          </a:p>
          <a:p>
            <a:r>
              <a:rPr lang="en-GB" sz="1200" b="0" i="0" kern="1200" dirty="0">
                <a:solidFill>
                  <a:schemeClr val="tx1"/>
                </a:solidFill>
                <a:effectLst/>
                <a:latin typeface="+mn-lt"/>
                <a:ea typeface="+mn-ea"/>
                <a:cs typeface="+mn-cs"/>
              </a:rPr>
              <a:t>Like the name suggests, the future potential of these products is doubtful. Since the growth rate is high here, with the right strategies and investments, they can become Cash cows and ultimately Stars. But they have low market share so wrong investments can downgrade them to Dogs even after lots of investment.</a:t>
            </a:r>
          </a:p>
          <a:p>
            <a:r>
              <a:rPr lang="en-GB" sz="1200" b="1" i="0" kern="1200" dirty="0">
                <a:solidFill>
                  <a:schemeClr val="tx1"/>
                </a:solidFill>
                <a:effectLst/>
                <a:latin typeface="+mn-lt"/>
                <a:ea typeface="+mn-ea"/>
                <a:cs typeface="+mn-cs"/>
              </a:rPr>
              <a:t>Cash Cows</a:t>
            </a:r>
          </a:p>
          <a:p>
            <a:r>
              <a:rPr lang="en-GB" sz="1200" b="0" i="0" kern="1200" dirty="0">
                <a:solidFill>
                  <a:schemeClr val="tx1"/>
                </a:solidFill>
                <a:effectLst/>
                <a:latin typeface="+mn-lt"/>
                <a:ea typeface="+mn-ea"/>
                <a:cs typeface="+mn-cs"/>
              </a:rPr>
              <a:t>Low Growth, High Market Share</a:t>
            </a:r>
          </a:p>
          <a:p>
            <a:r>
              <a:rPr lang="en-GB" sz="1200" b="0" i="0" kern="1200" dirty="0">
                <a:solidFill>
                  <a:schemeClr val="tx1"/>
                </a:solidFill>
                <a:effectLst/>
                <a:latin typeface="+mn-lt"/>
                <a:ea typeface="+mn-ea"/>
                <a:cs typeface="+mn-cs"/>
              </a:rPr>
              <a:t>These products or services generate interesting profits and cash but need to be replaced because the future growth will be lower. If they are profitable, they can finance other activities in progress (including stars and question marks).</a:t>
            </a:r>
          </a:p>
          <a:p>
            <a:r>
              <a:rPr lang="en-GB" sz="1200" b="1" i="0" kern="1200" dirty="0">
                <a:solidFill>
                  <a:schemeClr val="tx1"/>
                </a:solidFill>
                <a:effectLst/>
                <a:latin typeface="+mn-lt"/>
                <a:ea typeface="+mn-ea"/>
                <a:cs typeface="+mn-cs"/>
              </a:rPr>
              <a:t>Dogs</a:t>
            </a:r>
          </a:p>
          <a:p>
            <a:r>
              <a:rPr lang="en-GB" sz="1200" b="0" i="0" kern="1200" dirty="0">
                <a:solidFill>
                  <a:schemeClr val="tx1"/>
                </a:solidFill>
                <a:effectLst/>
                <a:latin typeface="+mn-lt"/>
                <a:ea typeface="+mn-ea"/>
                <a:cs typeface="+mn-cs"/>
              </a:rPr>
              <a:t>Low Growth, Low Market Share</a:t>
            </a:r>
          </a:p>
          <a:p>
            <a:r>
              <a:rPr lang="en-GB" sz="1200" b="0" i="0" kern="1200" dirty="0">
                <a:solidFill>
                  <a:schemeClr val="tx1"/>
                </a:solidFill>
                <a:effectLst/>
                <a:latin typeface="+mn-lt"/>
                <a:ea typeface="+mn-ea"/>
                <a:cs typeface="+mn-cs"/>
              </a:rPr>
              <a:t>Dogs hold low market share compared to competitors. Neither do they generate cash nor do they require huge cash. In general, </a:t>
            </a:r>
            <a:r>
              <a:rPr lang="en-GB" sz="1200" b="1" i="0" kern="1200" dirty="0">
                <a:solidFill>
                  <a:schemeClr val="tx1"/>
                </a:solidFill>
                <a:effectLst/>
                <a:latin typeface="+mn-lt"/>
                <a:ea typeface="+mn-ea"/>
                <a:cs typeface="+mn-cs"/>
              </a:rPr>
              <a:t>they are not worth investing in</a:t>
            </a:r>
            <a:r>
              <a:rPr lang="en-GB" sz="1200" b="0" i="0" kern="1200" dirty="0">
                <a:solidFill>
                  <a:schemeClr val="tx1"/>
                </a:solidFill>
                <a:effectLst/>
                <a:latin typeface="+mn-lt"/>
                <a:ea typeface="+mn-ea"/>
                <a:cs typeface="+mn-cs"/>
              </a:rPr>
              <a:t> because they generate low or negative cash returns and may require large sums of money to support. Due to low market share, these products face cost disadvantages</a:t>
            </a:r>
          </a:p>
          <a:p>
            <a:endParaRPr lang="en-US" dirty="0"/>
          </a:p>
        </p:txBody>
      </p:sp>
      <p:sp>
        <p:nvSpPr>
          <p:cNvPr id="4" name="Slide Number Placeholder 3"/>
          <p:cNvSpPr>
            <a:spLocks noGrp="1"/>
          </p:cNvSpPr>
          <p:nvPr>
            <p:ph type="sldNum" sz="quarter" idx="5"/>
          </p:nvPr>
        </p:nvSpPr>
        <p:spPr/>
        <p:txBody>
          <a:bodyPr/>
          <a:lstStyle/>
          <a:p>
            <a:fld id="{5849292D-42B0-3D47-AC1E-5FEEC6EA3DF9}" type="slidenum">
              <a:rPr lang="en-US" smtClean="0"/>
              <a:t>13</a:t>
            </a:fld>
            <a:endParaRPr lang="en-US"/>
          </a:p>
        </p:txBody>
      </p:sp>
    </p:spTree>
    <p:extLst>
      <p:ext uri="{BB962C8B-B14F-4D97-AF65-F5344CB8AC3E}">
        <p14:creationId xmlns:p14="http://schemas.microsoft.com/office/powerpoint/2010/main" val="3621311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power/interest grid is a matrix used for categorising stakeholders during a change project to allow them to be effectively managed. Stakeholders are plotted on the grid in relation to the power and interest they have in respect of the project. The grid categorises stakeholders into the following four groups:</a:t>
            </a:r>
          </a:p>
          <a:p>
            <a:r>
              <a:rPr lang="en-GB" sz="1200" b="0" i="0" kern="1200" dirty="0">
                <a:solidFill>
                  <a:schemeClr val="tx1"/>
                </a:solidFill>
                <a:effectLst/>
                <a:latin typeface="+mn-lt"/>
                <a:ea typeface="+mn-ea"/>
                <a:cs typeface="+mn-cs"/>
              </a:rPr>
              <a:t>High power/high interest</a:t>
            </a:r>
          </a:p>
          <a:p>
            <a:r>
              <a:rPr lang="en-GB" sz="1200" b="0" i="0" kern="1200" dirty="0">
                <a:solidFill>
                  <a:schemeClr val="tx1"/>
                </a:solidFill>
                <a:effectLst/>
                <a:latin typeface="+mn-lt"/>
                <a:ea typeface="+mn-ea"/>
                <a:cs typeface="+mn-cs"/>
              </a:rPr>
              <a:t>High power/low interest</a:t>
            </a:r>
          </a:p>
          <a:p>
            <a:r>
              <a:rPr lang="en-GB" sz="1200" b="0" i="0" kern="1200" dirty="0">
                <a:solidFill>
                  <a:schemeClr val="tx1"/>
                </a:solidFill>
                <a:effectLst/>
                <a:latin typeface="+mn-lt"/>
                <a:ea typeface="+mn-ea"/>
                <a:cs typeface="+mn-cs"/>
              </a:rPr>
              <a:t>Low power/high interest</a:t>
            </a:r>
          </a:p>
          <a:p>
            <a:r>
              <a:rPr lang="en-GB" sz="1200" b="0" i="0" kern="1200" dirty="0">
                <a:solidFill>
                  <a:schemeClr val="tx1"/>
                </a:solidFill>
                <a:effectLst/>
                <a:latin typeface="+mn-lt"/>
                <a:ea typeface="+mn-ea"/>
                <a:cs typeface="+mn-cs"/>
              </a:rPr>
              <a:t>Low power/low interest</a:t>
            </a:r>
          </a:p>
          <a:p>
            <a:endParaRPr lang="en-US" dirty="0"/>
          </a:p>
        </p:txBody>
      </p:sp>
      <p:sp>
        <p:nvSpPr>
          <p:cNvPr id="4" name="Slide Number Placeholder 3"/>
          <p:cNvSpPr>
            <a:spLocks noGrp="1"/>
          </p:cNvSpPr>
          <p:nvPr>
            <p:ph type="sldNum" sz="quarter" idx="5"/>
          </p:nvPr>
        </p:nvSpPr>
        <p:spPr/>
        <p:txBody>
          <a:bodyPr/>
          <a:lstStyle/>
          <a:p>
            <a:fld id="{5849292D-42B0-3D47-AC1E-5FEEC6EA3DF9}" type="slidenum">
              <a:rPr lang="en-US" smtClean="0"/>
              <a:t>20</a:t>
            </a:fld>
            <a:endParaRPr lang="en-US"/>
          </a:p>
        </p:txBody>
      </p:sp>
    </p:spTree>
    <p:extLst>
      <p:ext uri="{BB962C8B-B14F-4D97-AF65-F5344CB8AC3E}">
        <p14:creationId xmlns:p14="http://schemas.microsoft.com/office/powerpoint/2010/main" val="2997201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10018-9930-4EF9-9CD2-4DA0BD9CB1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075EE8-EE4E-484C-B4EB-BCD1FC3A4F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6388185-E5E2-4321-9578-A6886F18BF08}"/>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ECC84520-6F9D-4F0F-8439-1FB467AEE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FA817C-77D3-4F39-9AA7-724871BF653A}"/>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239988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32974-2DB6-4C1B-836A-E041CC9988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BAFD8E-83C7-4283-AAC1-B9E287D9D5B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57B341-215F-4BEB-9F41-061F50A50BE1}"/>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0ABB313D-D75F-4AAB-8D23-C2F7CE0E43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D4918-2167-435E-9F24-10D8855175E4}"/>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1153465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B0CA2-C20E-4C29-AD86-FD4ADB606E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937CE3-E8B3-4A0E-8E0D-783B6709F2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3C9254-463A-42D8-9BC5-EC68442EC31D}"/>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23913F72-FFC8-4C7A-B68E-3852BD52AB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E421C6-0503-495C-83D0-23329FB1DD1B}"/>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2740156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4A9B-5403-457D-ABC4-F92AAB5565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E0BA19-A049-4465-A3BC-7538354CCA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8FDDDC-ACD8-4323-9D97-A1C661104D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3D1516-7728-4A21-98E9-785A8FD19581}"/>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6" name="Footer Placeholder 5">
            <a:extLst>
              <a:ext uri="{FF2B5EF4-FFF2-40B4-BE49-F238E27FC236}">
                <a16:creationId xmlns:a16="http://schemas.microsoft.com/office/drawing/2014/main" id="{F380C066-B1A3-46E8-8CA4-B06C035C21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F21CC6-8219-42B8-949C-B5E55EF702C7}"/>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2731317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38868-E78B-45C7-A1AE-7940849E5E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D015F4-9639-4FB5-BC2F-1A2FA72D60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845557-D3CD-4F9F-8F86-FDFECAD5C9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9A64AA-E305-49DA-AD85-D43C9B25C1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8A7E21-4824-4A0E-8102-6714D678E1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B45497-AE58-42CC-A13B-D3778674FDFC}"/>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8" name="Footer Placeholder 7">
            <a:extLst>
              <a:ext uri="{FF2B5EF4-FFF2-40B4-BE49-F238E27FC236}">
                <a16:creationId xmlns:a16="http://schemas.microsoft.com/office/drawing/2014/main" id="{FB801B50-26CE-4032-B343-1EEF34CBF9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B07639-4917-4B3C-AF5E-0CFEF28D8EAF}"/>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3186277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41632-B4CD-4D24-BD62-B328288BE0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1AC273D-4222-48B5-BADE-A0C34797DC26}"/>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4" name="Footer Placeholder 3">
            <a:extLst>
              <a:ext uri="{FF2B5EF4-FFF2-40B4-BE49-F238E27FC236}">
                <a16:creationId xmlns:a16="http://schemas.microsoft.com/office/drawing/2014/main" id="{D54C8CFF-5962-49E5-890E-D78E2D8F87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13057F-C735-4F3A-BF1F-A4C21954EBFB}"/>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235098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9E857E-8422-4D43-BD4E-C7BCBBB08E31}"/>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3" name="Footer Placeholder 2">
            <a:extLst>
              <a:ext uri="{FF2B5EF4-FFF2-40B4-BE49-F238E27FC236}">
                <a16:creationId xmlns:a16="http://schemas.microsoft.com/office/drawing/2014/main" id="{153D46B3-6980-4363-87D8-C115FFED09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B15F27-EC69-4143-98D0-300B63B3A324}"/>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51129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23B64-EE7D-478A-9C63-B83A440DAA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AE0011-A30F-4150-AE9C-FBA1CA1B08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FDBFD2E-58AC-4699-8F38-83975D8D92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4E9A3B-4ADD-4989-A8F2-8857B17AB3FE}"/>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6" name="Footer Placeholder 5">
            <a:extLst>
              <a:ext uri="{FF2B5EF4-FFF2-40B4-BE49-F238E27FC236}">
                <a16:creationId xmlns:a16="http://schemas.microsoft.com/office/drawing/2014/main" id="{A5069EA2-040B-483C-A6CD-147017A8CC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BE9F4-3BAB-4E09-8A9A-E5030DC0C403}"/>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1917027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4CDE5-1878-4B5E-A237-859E33E439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762370-E6DD-4A10-80B2-EBFE84819C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BA684C-6021-48B3-B64A-20CF9CFB9D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A4B654-3338-46DC-85AF-79B32E1E1889}"/>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6" name="Footer Placeholder 5">
            <a:extLst>
              <a:ext uri="{FF2B5EF4-FFF2-40B4-BE49-F238E27FC236}">
                <a16:creationId xmlns:a16="http://schemas.microsoft.com/office/drawing/2014/main" id="{BF01BF54-6F34-458A-B891-5FC96526B8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CB11B7-59DE-4118-A002-684628B45FAF}"/>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4263839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87AAE-363E-4E12-834D-5D7237FD5E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501983-A779-40E7-8362-05DAF9DF55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D32F7C-4CB0-4443-8E9A-CC4F3155A9A2}"/>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0EE90ACB-3178-4ACF-B566-C3D23545D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1A8794-C041-4618-B72F-D9E3D59FA12B}"/>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2647508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098F58-6528-4E8C-9692-C0979D634AA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1C48C7-5BD9-4572-9CD4-0D12850B99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204220-ACB1-48BE-B70A-CD9EB653F39C}"/>
              </a:ext>
            </a:extLst>
          </p:cNvPr>
          <p:cNvSpPr>
            <a:spLocks noGrp="1"/>
          </p:cNvSpPr>
          <p:nvPr>
            <p:ph type="dt" sz="half" idx="10"/>
          </p:nvPr>
        </p:nvSpPr>
        <p:spPr/>
        <p:txBody>
          <a:body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0734FDC2-5E4F-4752-ACA5-42D3651E51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229B00-C37D-46BF-92E2-C6B99ED53E07}"/>
              </a:ext>
            </a:extLst>
          </p:cNvPr>
          <p:cNvSpPr>
            <a:spLocks noGrp="1"/>
          </p:cNvSpPr>
          <p:nvPr>
            <p:ph type="sldNum" sz="quarter" idx="12"/>
          </p:nvPr>
        </p:nvSpPr>
        <p:spPr/>
        <p:txBody>
          <a:bodyPr/>
          <a:lstStyle/>
          <a:p>
            <a:fld id="{B0A65722-8E8A-4D78-900C-998FD06696DA}" type="slidenum">
              <a:rPr lang="en-GB" smtClean="0"/>
              <a:t>‹#›</a:t>
            </a:fld>
            <a:endParaRPr lang="en-GB"/>
          </a:p>
        </p:txBody>
      </p:sp>
    </p:spTree>
    <p:extLst>
      <p:ext uri="{BB962C8B-B14F-4D97-AF65-F5344CB8AC3E}">
        <p14:creationId xmlns:p14="http://schemas.microsoft.com/office/powerpoint/2010/main" val="526278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942E9A-7437-4141-B8AD-839A7DD396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B3DF9D-7B3C-4BD0-A13C-001AF6B9ED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249B26-5764-4824-B8F5-802C4610E9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4021D9-5473-44DF-B7CE-D72BA8A2DF24}" type="datetimeFigureOut">
              <a:rPr lang="en-GB" smtClean="0"/>
              <a:t>21/10/2020</a:t>
            </a:fld>
            <a:endParaRPr lang="en-GB"/>
          </a:p>
        </p:txBody>
      </p:sp>
      <p:sp>
        <p:nvSpPr>
          <p:cNvPr id="5" name="Footer Placeholder 4">
            <a:extLst>
              <a:ext uri="{FF2B5EF4-FFF2-40B4-BE49-F238E27FC236}">
                <a16:creationId xmlns:a16="http://schemas.microsoft.com/office/drawing/2014/main" id="{FEA225A7-0A94-4440-9CEC-8F1BCE89F3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10112D-8853-4BC8-9CAC-141D62953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A65722-8E8A-4D78-900C-998FD06696DA}" type="slidenum">
              <a:rPr lang="en-GB" smtClean="0"/>
              <a:t>‹#›</a:t>
            </a:fld>
            <a:endParaRPr lang="en-GB"/>
          </a:p>
        </p:txBody>
      </p:sp>
    </p:spTree>
    <p:extLst>
      <p:ext uri="{BB962C8B-B14F-4D97-AF65-F5344CB8AC3E}">
        <p14:creationId xmlns:p14="http://schemas.microsoft.com/office/powerpoint/2010/main" val="1727956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feedough.com/tagline-meaning-examples-ideas-how-to-guide/"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6F1F2C8-798B-4CCE-A851-94AFAF350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81773E-77A1-464C-A902-3F02153F00FE}"/>
              </a:ext>
            </a:extLst>
          </p:cNvPr>
          <p:cNvSpPr>
            <a:spLocks noGrp="1"/>
          </p:cNvSpPr>
          <p:nvPr>
            <p:ph type="ctrTitle"/>
          </p:nvPr>
        </p:nvSpPr>
        <p:spPr>
          <a:xfrm>
            <a:off x="970908" y="1220919"/>
            <a:ext cx="5425781" cy="2387600"/>
          </a:xfrm>
        </p:spPr>
        <p:txBody>
          <a:bodyPr>
            <a:normAutofit/>
          </a:bodyPr>
          <a:lstStyle/>
          <a:p>
            <a:pPr algn="l"/>
            <a:r>
              <a:rPr lang="en-GB" dirty="0"/>
              <a:t>Strategic Models</a:t>
            </a:r>
            <a:br>
              <a:rPr lang="en-GB" dirty="0"/>
            </a:br>
            <a:endParaRPr lang="en-GB" dirty="0"/>
          </a:p>
        </p:txBody>
      </p:sp>
      <p:sp>
        <p:nvSpPr>
          <p:cNvPr id="9" name="Freeform: Shape 8">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Oval 10">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Block Arc 12">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02394"/>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Freeform: Shape 14">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7" name="Straight Connector 16">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1" name="Arc 20">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0852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0" name="Rectangle 2">
            <a:extLst>
              <a:ext uri="{FF2B5EF4-FFF2-40B4-BE49-F238E27FC236}">
                <a16:creationId xmlns:a16="http://schemas.microsoft.com/office/drawing/2014/main" id="{B459F1C8-C535-410C-B4F6-9A472BBBD3E0}"/>
              </a:ext>
            </a:extLst>
          </p:cNvPr>
          <p:cNvSpPr>
            <a:spLocks noGrp="1" noChangeArrowheads="1"/>
          </p:cNvSpPr>
          <p:nvPr>
            <p:ph type="title"/>
          </p:nvPr>
        </p:nvSpPr>
        <p:spPr>
          <a:xfrm>
            <a:off x="686834" y="1153572"/>
            <a:ext cx="3200400" cy="4461163"/>
          </a:xfrm>
        </p:spPr>
        <p:txBody>
          <a:bodyPr>
            <a:normAutofit/>
          </a:bodyPr>
          <a:lstStyle/>
          <a:p>
            <a:pPr eaLnBrk="1" hangingPunct="1"/>
            <a:r>
              <a:rPr lang="en-GB" altLang="en-US">
                <a:solidFill>
                  <a:srgbClr val="FFFFFF"/>
                </a:solidFill>
              </a:rPr>
              <a:t>THE USES AND</a:t>
            </a:r>
            <a:br>
              <a:rPr lang="en-GB" altLang="en-US">
                <a:solidFill>
                  <a:srgbClr val="FFFFFF"/>
                </a:solidFill>
              </a:rPr>
            </a:br>
            <a:r>
              <a:rPr lang="en-GB" altLang="en-US">
                <a:solidFill>
                  <a:srgbClr val="FFFFFF"/>
                </a:solidFill>
              </a:rPr>
              <a:t> VALUE OF STRATEGY</a:t>
            </a:r>
            <a:br>
              <a:rPr lang="en-GB" altLang="en-US">
                <a:solidFill>
                  <a:srgbClr val="FFFFFF"/>
                </a:solidFill>
              </a:rPr>
            </a:br>
            <a:r>
              <a:rPr lang="en-GB" altLang="en-US">
                <a:solidFill>
                  <a:srgbClr val="FFFFFF"/>
                </a:solidFill>
              </a:rPr>
              <a:t>RECAP</a:t>
            </a:r>
          </a:p>
        </p:txBody>
      </p:sp>
      <p:sp>
        <p:nvSpPr>
          <p:cNvPr id="76" name="Arc 7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51" name="Rectangle 3">
            <a:extLst>
              <a:ext uri="{FF2B5EF4-FFF2-40B4-BE49-F238E27FC236}">
                <a16:creationId xmlns:a16="http://schemas.microsoft.com/office/drawing/2014/main" id="{06DAF2E4-33A2-41B0-AF09-A80F532EB91E}"/>
              </a:ext>
            </a:extLst>
          </p:cNvPr>
          <p:cNvSpPr>
            <a:spLocks noGrp="1" noChangeArrowheads="1"/>
          </p:cNvSpPr>
          <p:nvPr>
            <p:ph type="body" idx="1"/>
          </p:nvPr>
        </p:nvSpPr>
        <p:spPr>
          <a:xfrm>
            <a:off x="4447308" y="591344"/>
            <a:ext cx="6906491" cy="5585619"/>
          </a:xfrm>
        </p:spPr>
        <p:txBody>
          <a:bodyPr anchor="ctr">
            <a:normAutofit/>
          </a:bodyPr>
          <a:lstStyle/>
          <a:p>
            <a:pPr eaLnBrk="1" hangingPunct="1"/>
            <a:r>
              <a:rPr lang="en-GB" altLang="en-US"/>
              <a:t>Assists in the formulation of goals &amp; objectives</a:t>
            </a:r>
          </a:p>
          <a:p>
            <a:pPr eaLnBrk="1" hangingPunct="1"/>
            <a:r>
              <a:rPr lang="en-GB" altLang="en-US"/>
              <a:t>A form of management control- operations level (budgets and targets)</a:t>
            </a:r>
          </a:p>
          <a:p>
            <a:pPr eaLnBrk="1" hangingPunct="1"/>
            <a:r>
              <a:rPr lang="en-GB" altLang="en-US"/>
              <a:t>Assists in the process of allocating resources</a:t>
            </a:r>
          </a:p>
          <a:p>
            <a:pPr eaLnBrk="1" hangingPunct="1"/>
            <a:r>
              <a:rPr lang="en-GB" altLang="en-US"/>
              <a:t>Identification of key strategic issues in the future</a:t>
            </a:r>
          </a:p>
          <a:p>
            <a:pPr eaLnBrk="1" hangingPunct="1"/>
            <a:r>
              <a:rPr lang="en-GB" altLang="en-US"/>
              <a:t>Integrating power of strategy ‘corporate culture’</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0-#ppt_w/2"/>
                                          </p:val>
                                        </p:tav>
                                        <p:tav tm="100000">
                                          <p:val>
                                            <p:strVal val="#ppt_x"/>
                                          </p:val>
                                        </p:tav>
                                      </p:tavLst>
                                    </p:anim>
                                    <p:anim calcmode="lin" valueType="num">
                                      <p:cBhvr additive="base">
                                        <p:cTn id="8" dur="500" fill="hold"/>
                                        <p:tgtEl>
                                          <p:spTgt spid="205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51">
                                            <p:txEl>
                                              <p:pRg st="0" end="0"/>
                                            </p:txEl>
                                          </p:spTgt>
                                        </p:tgtEl>
                                        <p:attrNameLst>
                                          <p:attrName>style.visibility</p:attrName>
                                        </p:attrNameLst>
                                      </p:cBhvr>
                                      <p:to>
                                        <p:strVal val="visible"/>
                                      </p:to>
                                    </p:set>
                                    <p:anim calcmode="lin" valueType="num">
                                      <p:cBhvr additive="base">
                                        <p:cTn id="13"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51">
                                            <p:txEl>
                                              <p:pRg st="1" end="1"/>
                                            </p:txEl>
                                          </p:spTgt>
                                        </p:tgtEl>
                                        <p:attrNameLst>
                                          <p:attrName>style.visibility</p:attrName>
                                        </p:attrNameLst>
                                      </p:cBhvr>
                                      <p:to>
                                        <p:strVal val="visible"/>
                                      </p:to>
                                    </p:set>
                                    <p:anim calcmode="lin" valueType="num">
                                      <p:cBhvr additive="base">
                                        <p:cTn id="19" dur="500" fill="hold"/>
                                        <p:tgtEl>
                                          <p:spTgt spid="205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0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051">
                                            <p:txEl>
                                              <p:pRg st="2" end="2"/>
                                            </p:txEl>
                                          </p:spTgt>
                                        </p:tgtEl>
                                        <p:attrNameLst>
                                          <p:attrName>style.visibility</p:attrName>
                                        </p:attrNameLst>
                                      </p:cBhvr>
                                      <p:to>
                                        <p:strVal val="visible"/>
                                      </p:to>
                                    </p:set>
                                    <p:anim calcmode="lin" valueType="num">
                                      <p:cBhvr additive="base">
                                        <p:cTn id="25" dur="500" fill="hold"/>
                                        <p:tgtEl>
                                          <p:spTgt spid="205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0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051">
                                            <p:txEl>
                                              <p:pRg st="3" end="3"/>
                                            </p:txEl>
                                          </p:spTgt>
                                        </p:tgtEl>
                                        <p:attrNameLst>
                                          <p:attrName>style.visibility</p:attrName>
                                        </p:attrNameLst>
                                      </p:cBhvr>
                                      <p:to>
                                        <p:strVal val="visible"/>
                                      </p:to>
                                    </p:set>
                                    <p:anim calcmode="lin" valueType="num">
                                      <p:cBhvr additive="base">
                                        <p:cTn id="31" dur="500" fill="hold"/>
                                        <p:tgtEl>
                                          <p:spTgt spid="205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0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051">
                                            <p:txEl>
                                              <p:pRg st="4" end="4"/>
                                            </p:txEl>
                                          </p:spTgt>
                                        </p:tgtEl>
                                        <p:attrNameLst>
                                          <p:attrName>style.visibility</p:attrName>
                                        </p:attrNameLst>
                                      </p:cBhvr>
                                      <p:to>
                                        <p:strVal val="visible"/>
                                      </p:to>
                                    </p:set>
                                    <p:anim calcmode="lin" valueType="num">
                                      <p:cBhvr additive="base">
                                        <p:cTn id="37" dur="500" fill="hold"/>
                                        <p:tgtEl>
                                          <p:spTgt spid="205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05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P spid="205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Rectangle 2">
            <a:extLst>
              <a:ext uri="{FF2B5EF4-FFF2-40B4-BE49-F238E27FC236}">
                <a16:creationId xmlns:a16="http://schemas.microsoft.com/office/drawing/2014/main" id="{AC8EE277-B8E7-47ED-ADA0-8350CDDBF820}"/>
              </a:ext>
            </a:extLst>
          </p:cNvPr>
          <p:cNvSpPr>
            <a:spLocks noGrp="1" noChangeArrowheads="1"/>
          </p:cNvSpPr>
          <p:nvPr>
            <p:ph type="title"/>
          </p:nvPr>
        </p:nvSpPr>
        <p:spPr>
          <a:xfrm>
            <a:off x="686834" y="591344"/>
            <a:ext cx="3200400" cy="5585619"/>
          </a:xfrm>
        </p:spPr>
        <p:txBody>
          <a:bodyPr>
            <a:normAutofit/>
          </a:bodyPr>
          <a:lstStyle/>
          <a:p>
            <a:pPr eaLnBrk="1" hangingPunct="1"/>
            <a:r>
              <a:rPr lang="en-GB" altLang="en-US">
                <a:solidFill>
                  <a:srgbClr val="FFFFFF"/>
                </a:solidFill>
              </a:rPr>
              <a:t>Strategy and success</a:t>
            </a:r>
          </a:p>
        </p:txBody>
      </p:sp>
      <p:sp>
        <p:nvSpPr>
          <p:cNvPr id="76" name="Arc 7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075" name="Rectangle 3">
            <a:extLst>
              <a:ext uri="{FF2B5EF4-FFF2-40B4-BE49-F238E27FC236}">
                <a16:creationId xmlns:a16="http://schemas.microsoft.com/office/drawing/2014/main" id="{3A5173D5-8A6F-467E-91DA-8103FBB9C917}"/>
              </a:ext>
            </a:extLst>
          </p:cNvPr>
          <p:cNvSpPr>
            <a:spLocks noGrp="1" noChangeArrowheads="1"/>
          </p:cNvSpPr>
          <p:nvPr>
            <p:ph type="body" idx="1"/>
          </p:nvPr>
        </p:nvSpPr>
        <p:spPr>
          <a:xfrm>
            <a:off x="4447308" y="591344"/>
            <a:ext cx="6906491" cy="5585619"/>
          </a:xfrm>
        </p:spPr>
        <p:txBody>
          <a:bodyPr anchor="ctr">
            <a:normAutofit/>
          </a:bodyPr>
          <a:lstStyle/>
          <a:p>
            <a:pPr eaLnBrk="1" hangingPunct="1"/>
            <a:r>
              <a:rPr lang="en-GB" altLang="en-US"/>
              <a:t>Hofer and Schendel 1978 found that the introduction of strategic planning caused organisations to become more successful</a:t>
            </a:r>
          </a:p>
          <a:p>
            <a:pPr eaLnBrk="1" hangingPunct="1"/>
            <a:r>
              <a:rPr lang="en-GB" altLang="en-US"/>
              <a:t>Greenley 1990 found very few links between strategy and  improved organisational performance</a:t>
            </a:r>
          </a:p>
          <a:p>
            <a:pPr eaLnBrk="1" hangingPunct="1"/>
            <a:r>
              <a:rPr lang="en-GB" altLang="en-US"/>
              <a:t>It is difficult to measure the overall success of the strategy to an organisation because of so many variables that the organisation cannot control</a:t>
            </a:r>
          </a:p>
          <a:p>
            <a:pPr eaLnBrk="1" hangingPunct="1"/>
            <a:r>
              <a:rPr lang="en-GB" altLang="en-US"/>
              <a:t>You can however, measure parts of the strategy more effectively (Strategic Business units, Staff Development etc)</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 calcmode="lin" valueType="num">
                                      <p:cBhvr additive="base">
                                        <p:cTn id="13"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5">
                                            <p:txEl>
                                              <p:pRg st="1" end="1"/>
                                            </p:txEl>
                                          </p:spTgt>
                                        </p:tgtEl>
                                        <p:attrNameLst>
                                          <p:attrName>style.visibility</p:attrName>
                                        </p:attrNameLst>
                                      </p:cBhvr>
                                      <p:to>
                                        <p:strVal val="visible"/>
                                      </p:to>
                                    </p:set>
                                    <p:anim calcmode="lin" valueType="num">
                                      <p:cBhvr additive="base">
                                        <p:cTn id="19" dur="500" fill="hold"/>
                                        <p:tgtEl>
                                          <p:spTgt spid="307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5">
                                            <p:txEl>
                                              <p:pRg st="2" end="2"/>
                                            </p:txEl>
                                          </p:spTgt>
                                        </p:tgtEl>
                                        <p:attrNameLst>
                                          <p:attrName>style.visibility</p:attrName>
                                        </p:attrNameLst>
                                      </p:cBhvr>
                                      <p:to>
                                        <p:strVal val="visible"/>
                                      </p:to>
                                    </p:set>
                                    <p:anim calcmode="lin" valueType="num">
                                      <p:cBhvr additive="base">
                                        <p:cTn id="25" dur="500" fill="hold"/>
                                        <p:tgtEl>
                                          <p:spTgt spid="307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5">
                                            <p:txEl>
                                              <p:pRg st="3" end="3"/>
                                            </p:txEl>
                                          </p:spTgt>
                                        </p:tgtEl>
                                        <p:attrNameLst>
                                          <p:attrName>style.visibility</p:attrName>
                                        </p:attrNameLst>
                                      </p:cBhvr>
                                      <p:to>
                                        <p:strVal val="visible"/>
                                      </p:to>
                                    </p:set>
                                    <p:anim calcmode="lin" valueType="num">
                                      <p:cBhvr additive="base">
                                        <p:cTn id="31" dur="500" fill="hold"/>
                                        <p:tgtEl>
                                          <p:spTgt spid="307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Oval 137">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a:extLst>
              <a:ext uri="{FF2B5EF4-FFF2-40B4-BE49-F238E27FC236}">
                <a16:creationId xmlns:a16="http://schemas.microsoft.com/office/drawing/2014/main" id="{FA75591C-21BD-43BB-B684-7E53E8205AB9}"/>
              </a:ext>
            </a:extLst>
          </p:cNvPr>
          <p:cNvSpPr>
            <a:spLocks noGrp="1" noChangeArrowheads="1"/>
          </p:cNvSpPr>
          <p:nvPr>
            <p:ph type="title"/>
          </p:nvPr>
        </p:nvSpPr>
        <p:spPr>
          <a:xfrm>
            <a:off x="1171074" y="1396686"/>
            <a:ext cx="3240506" cy="4064628"/>
          </a:xfrm>
        </p:spPr>
        <p:txBody>
          <a:bodyPr>
            <a:normAutofit/>
          </a:bodyPr>
          <a:lstStyle/>
          <a:p>
            <a:pPr eaLnBrk="1" hangingPunct="1"/>
            <a:r>
              <a:rPr lang="en-GB" altLang="en-US">
                <a:solidFill>
                  <a:srgbClr val="FFFFFF"/>
                </a:solidFill>
              </a:rPr>
              <a:t>Three Models of Strategy</a:t>
            </a:r>
          </a:p>
        </p:txBody>
      </p:sp>
      <p:sp>
        <p:nvSpPr>
          <p:cNvPr id="140" name="Arc 139">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2" name="Oval 141">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099" name="Rectangle 3">
            <a:extLst>
              <a:ext uri="{FF2B5EF4-FFF2-40B4-BE49-F238E27FC236}">
                <a16:creationId xmlns:a16="http://schemas.microsoft.com/office/drawing/2014/main" id="{A4F5BF13-73B5-4523-92A6-EDA72176E523}"/>
              </a:ext>
            </a:extLst>
          </p:cNvPr>
          <p:cNvSpPr>
            <a:spLocks noGrp="1" noChangeArrowheads="1"/>
          </p:cNvSpPr>
          <p:nvPr>
            <p:ph type="body" idx="1"/>
          </p:nvPr>
        </p:nvSpPr>
        <p:spPr>
          <a:xfrm>
            <a:off x="5370153" y="1526033"/>
            <a:ext cx="5536397" cy="3935281"/>
          </a:xfrm>
        </p:spPr>
        <p:txBody>
          <a:bodyPr>
            <a:normAutofit/>
          </a:bodyPr>
          <a:lstStyle/>
          <a:p>
            <a:pPr marL="0" indent="0" eaLnBrk="1" hangingPunct="1">
              <a:buNone/>
            </a:pPr>
            <a:r>
              <a:rPr lang="en-GB" altLang="en-US" sz="2400" b="1"/>
              <a:t>Simple and Static</a:t>
            </a:r>
          </a:p>
          <a:p>
            <a:pPr eaLnBrk="1" hangingPunct="1"/>
            <a:r>
              <a:rPr lang="en-GB" altLang="en-US" sz="2400"/>
              <a:t>These types of organisations exits in environments that hardly change.</a:t>
            </a:r>
          </a:p>
          <a:p>
            <a:pPr eaLnBrk="1" hangingPunct="1"/>
            <a:r>
              <a:rPr lang="en-GB" altLang="en-US" sz="2400"/>
              <a:t>They base their strategies on historical information from sales/usage data.</a:t>
            </a:r>
          </a:p>
          <a:p>
            <a:pPr eaLnBrk="1" hangingPunct="1"/>
            <a:r>
              <a:rPr lang="en-GB" altLang="en-US" sz="2400"/>
              <a:t>Even in this environment however changes can take place e.g. a change in legislation, resources becoming scarce</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0-#ppt_w/2"/>
                                          </p:val>
                                        </p:tav>
                                        <p:tav tm="100000">
                                          <p:val>
                                            <p:strVal val="#ppt_x"/>
                                          </p:val>
                                        </p:tav>
                                      </p:tavLst>
                                    </p:anim>
                                    <p:anim calcmode="lin" valueType="num">
                                      <p:cBhvr additive="base">
                                        <p:cTn id="8" dur="500" fill="hold"/>
                                        <p:tgtEl>
                                          <p:spTgt spid="409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9">
                                            <p:txEl>
                                              <p:pRg st="0" end="0"/>
                                            </p:txEl>
                                          </p:spTgt>
                                        </p:tgtEl>
                                        <p:attrNameLst>
                                          <p:attrName>style.visibility</p:attrName>
                                        </p:attrNameLst>
                                      </p:cBhvr>
                                      <p:to>
                                        <p:strVal val="visible"/>
                                      </p:to>
                                    </p:set>
                                    <p:anim calcmode="lin" valueType="num">
                                      <p:cBhvr additive="base">
                                        <p:cTn id="13"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9">
                                            <p:txEl>
                                              <p:pRg st="1" end="1"/>
                                            </p:txEl>
                                          </p:spTgt>
                                        </p:tgtEl>
                                        <p:attrNameLst>
                                          <p:attrName>style.visibility</p:attrName>
                                        </p:attrNameLst>
                                      </p:cBhvr>
                                      <p:to>
                                        <p:strVal val="visible"/>
                                      </p:to>
                                    </p:set>
                                    <p:anim calcmode="lin" valueType="num">
                                      <p:cBhvr additive="base">
                                        <p:cTn id="19"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099">
                                            <p:txEl>
                                              <p:pRg st="2" end="2"/>
                                            </p:txEl>
                                          </p:spTgt>
                                        </p:tgtEl>
                                        <p:attrNameLst>
                                          <p:attrName>style.visibility</p:attrName>
                                        </p:attrNameLst>
                                      </p:cBhvr>
                                      <p:to>
                                        <p:strVal val="visible"/>
                                      </p:to>
                                    </p:set>
                                    <p:anim calcmode="lin" valueType="num">
                                      <p:cBhvr additive="base">
                                        <p:cTn id="25"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099">
                                            <p:txEl>
                                              <p:pRg st="3" end="3"/>
                                            </p:txEl>
                                          </p:spTgt>
                                        </p:tgtEl>
                                        <p:attrNameLst>
                                          <p:attrName>style.visibility</p:attrName>
                                        </p:attrNameLst>
                                      </p:cBhvr>
                                      <p:to>
                                        <p:strVal val="visible"/>
                                      </p:to>
                                    </p:set>
                                    <p:anim calcmode="lin" valueType="num">
                                      <p:cBhvr additive="base">
                                        <p:cTn id="31" dur="500" fill="hold"/>
                                        <p:tgtEl>
                                          <p:spTgt spid="409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09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P spid="409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0A511204-D7B2-4658-B6AA-445B5041A431}"/>
              </a:ext>
            </a:extLst>
          </p:cNvPr>
          <p:cNvSpPr>
            <a:spLocks noGrp="1" noChangeArrowheads="1"/>
          </p:cNvSpPr>
          <p:nvPr>
            <p:ph type="title"/>
          </p:nvPr>
        </p:nvSpPr>
        <p:spPr>
          <a:xfrm>
            <a:off x="838200" y="365125"/>
            <a:ext cx="5558489" cy="1325563"/>
          </a:xfrm>
        </p:spPr>
        <p:txBody>
          <a:bodyPr>
            <a:normAutofit/>
          </a:bodyPr>
          <a:lstStyle/>
          <a:p>
            <a:pPr eaLnBrk="1" hangingPunct="1"/>
            <a:r>
              <a:rPr lang="en-US" altLang="en-US" dirty="0"/>
              <a:t>Dynamic</a:t>
            </a:r>
          </a:p>
        </p:txBody>
      </p:sp>
      <p:sp>
        <p:nvSpPr>
          <p:cNvPr id="74" name="Freeform: Shape 7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23" name="Rectangle 3">
            <a:extLst>
              <a:ext uri="{FF2B5EF4-FFF2-40B4-BE49-F238E27FC236}">
                <a16:creationId xmlns:a16="http://schemas.microsoft.com/office/drawing/2014/main" id="{4250CC1D-FE4D-4276-9E2B-25FC7A670442}"/>
              </a:ext>
            </a:extLst>
          </p:cNvPr>
          <p:cNvSpPr>
            <a:spLocks noGrp="1" noChangeArrowheads="1"/>
          </p:cNvSpPr>
          <p:nvPr>
            <p:ph type="body" idx="1"/>
          </p:nvPr>
        </p:nvSpPr>
        <p:spPr>
          <a:xfrm>
            <a:off x="838200" y="1825625"/>
            <a:ext cx="5558489" cy="4351338"/>
          </a:xfrm>
        </p:spPr>
        <p:txBody>
          <a:bodyPr>
            <a:normAutofit/>
          </a:bodyPr>
          <a:lstStyle/>
          <a:p>
            <a:pPr marL="0" indent="0" eaLnBrk="1" hangingPunct="1">
              <a:buNone/>
            </a:pPr>
            <a:endParaRPr lang="en-GB" altLang="en-US" sz="2200"/>
          </a:p>
          <a:p>
            <a:pPr eaLnBrk="1" hangingPunct="1"/>
            <a:r>
              <a:rPr lang="en-GB" altLang="en-US" sz="2200"/>
              <a:t>This environment changes quickly and frequently</a:t>
            </a:r>
          </a:p>
          <a:p>
            <a:pPr eaLnBrk="1" hangingPunct="1"/>
            <a:r>
              <a:rPr lang="en-GB" altLang="en-US" sz="2200"/>
              <a:t>Managers need to be visionary and sense what is going to occur.</a:t>
            </a:r>
          </a:p>
          <a:p>
            <a:pPr eaLnBrk="1" hangingPunct="1"/>
            <a:r>
              <a:rPr lang="en-GB" altLang="en-US" sz="2200"/>
              <a:t>Failure of organisations in this type of environment come from management who do not read the signs</a:t>
            </a:r>
          </a:p>
          <a:p>
            <a:pPr eaLnBrk="1" hangingPunct="1"/>
            <a:r>
              <a:rPr lang="en-GB" altLang="en-US" sz="2200"/>
              <a:t>A weakness here however, is that some organisations are always looking for change in the environment and react when they need to stand still.</a:t>
            </a:r>
          </a:p>
        </p:txBody>
      </p:sp>
      <p:sp>
        <p:nvSpPr>
          <p:cNvPr id="76" name="Oval 75">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Block Arc 7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0" name="Freeform: Shape 79">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2" name="Straight Connector 81">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4" name="Freeform: Shape 83">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86" name="Arc 85">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500" fill="hold"/>
                                        <p:tgtEl>
                                          <p:spTgt spid="51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1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123">
                                            <p:txEl>
                                              <p:pRg st="2" end="2"/>
                                            </p:txEl>
                                          </p:spTgt>
                                        </p:tgtEl>
                                        <p:attrNameLst>
                                          <p:attrName>style.visibility</p:attrName>
                                        </p:attrNameLst>
                                      </p:cBhvr>
                                      <p:to>
                                        <p:strVal val="visible"/>
                                      </p:to>
                                    </p:set>
                                    <p:anim calcmode="lin" valueType="num">
                                      <p:cBhvr additive="base">
                                        <p:cTn id="19"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1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3">
                                            <p:txEl>
                                              <p:pRg st="3" end="3"/>
                                            </p:txEl>
                                          </p:spTgt>
                                        </p:tgtEl>
                                        <p:attrNameLst>
                                          <p:attrName>style.visibility</p:attrName>
                                        </p:attrNameLst>
                                      </p:cBhvr>
                                      <p:to>
                                        <p:strVal val="visible"/>
                                      </p:to>
                                    </p:set>
                                    <p:anim calcmode="lin" valueType="num">
                                      <p:cBhvr additive="base">
                                        <p:cTn id="25"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1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123">
                                            <p:txEl>
                                              <p:pRg st="4" end="4"/>
                                            </p:txEl>
                                          </p:spTgt>
                                        </p:tgtEl>
                                        <p:attrNameLst>
                                          <p:attrName>style.visibility</p:attrName>
                                        </p:attrNameLst>
                                      </p:cBhvr>
                                      <p:to>
                                        <p:strVal val="visible"/>
                                      </p:to>
                                    </p:set>
                                    <p:anim calcmode="lin" valueType="num">
                                      <p:cBhvr additive="base">
                                        <p:cTn id="31" dur="500" fill="hold"/>
                                        <p:tgtEl>
                                          <p:spTgt spid="512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12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0FC501CE-6EC1-45DA-BA9A-6CD06981F355}"/>
              </a:ext>
            </a:extLst>
          </p:cNvPr>
          <p:cNvSpPr>
            <a:spLocks noGrp="1" noChangeArrowheads="1"/>
          </p:cNvSpPr>
          <p:nvPr>
            <p:ph type="title"/>
          </p:nvPr>
        </p:nvSpPr>
        <p:spPr>
          <a:xfrm>
            <a:off x="838200" y="365125"/>
            <a:ext cx="5558489" cy="1325563"/>
          </a:xfrm>
        </p:spPr>
        <p:txBody>
          <a:bodyPr>
            <a:normAutofit/>
          </a:bodyPr>
          <a:lstStyle/>
          <a:p>
            <a:pPr eaLnBrk="1" hangingPunct="1"/>
            <a:r>
              <a:rPr lang="en-US" altLang="en-US" dirty="0"/>
              <a:t>Complex</a:t>
            </a:r>
          </a:p>
        </p:txBody>
      </p:sp>
      <p:sp>
        <p:nvSpPr>
          <p:cNvPr id="74" name="Freeform: Shape 7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47" name="Rectangle 3">
            <a:extLst>
              <a:ext uri="{FF2B5EF4-FFF2-40B4-BE49-F238E27FC236}">
                <a16:creationId xmlns:a16="http://schemas.microsoft.com/office/drawing/2014/main" id="{0E24F83A-1CCD-4D72-821D-4A6C73F8F864}"/>
              </a:ext>
            </a:extLst>
          </p:cNvPr>
          <p:cNvSpPr>
            <a:spLocks noGrp="1" noChangeArrowheads="1"/>
          </p:cNvSpPr>
          <p:nvPr>
            <p:ph type="body" idx="1"/>
          </p:nvPr>
        </p:nvSpPr>
        <p:spPr>
          <a:xfrm>
            <a:off x="838200" y="1825625"/>
            <a:ext cx="5558489" cy="4351338"/>
          </a:xfrm>
        </p:spPr>
        <p:txBody>
          <a:bodyPr>
            <a:normAutofit/>
          </a:bodyPr>
          <a:lstStyle/>
          <a:p>
            <a:pPr eaLnBrk="1" hangingPunct="1"/>
            <a:r>
              <a:rPr lang="en-GB" altLang="en-US" sz="2000" dirty="0"/>
              <a:t>In this organisation different demands are placed on different aspects of the firm</a:t>
            </a:r>
          </a:p>
          <a:p>
            <a:pPr eaLnBrk="1" hangingPunct="1"/>
            <a:r>
              <a:rPr lang="en-GB" altLang="en-US" sz="2000" dirty="0"/>
              <a:t>A firm producing different products for different markets would experience a complex environment</a:t>
            </a:r>
          </a:p>
          <a:p>
            <a:pPr eaLnBrk="1" hangingPunct="1"/>
            <a:r>
              <a:rPr lang="en-GB" altLang="en-US" sz="2000" dirty="0"/>
              <a:t>Organisational structures would reflect this complexity</a:t>
            </a:r>
          </a:p>
          <a:p>
            <a:pPr eaLnBrk="1" hangingPunct="1"/>
            <a:r>
              <a:rPr lang="en-GB" altLang="en-US" sz="2000" dirty="0"/>
              <a:t>Dynamic and complex organisations face interconnected problems</a:t>
            </a:r>
          </a:p>
          <a:p>
            <a:pPr eaLnBrk="1" hangingPunct="1"/>
            <a:r>
              <a:rPr lang="en-GB" altLang="en-US" sz="2000" dirty="0"/>
              <a:t>Managers will try to reduce uncertainty within the firm by:</a:t>
            </a:r>
          </a:p>
          <a:p>
            <a:pPr eaLnBrk="1" hangingPunct="1"/>
            <a:r>
              <a:rPr lang="en-GB" altLang="en-US" sz="2000" dirty="0"/>
              <a:t>Collecting information and influencing and controlling the environment </a:t>
            </a:r>
          </a:p>
          <a:p>
            <a:pPr eaLnBrk="1" hangingPunct="1"/>
            <a:endParaRPr lang="en-GB" altLang="en-US" sz="2000" dirty="0"/>
          </a:p>
        </p:txBody>
      </p:sp>
      <p:sp>
        <p:nvSpPr>
          <p:cNvPr id="76" name="Oval 75">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Block Arc 7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0" name="Freeform: Shape 79">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2" name="Straight Connector 81">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4" name="Freeform: Shape 83">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86" name="Arc 85">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0" end="0"/>
                                            </p:txEl>
                                          </p:spTgt>
                                        </p:tgtEl>
                                        <p:attrNameLst>
                                          <p:attrName>style.visibility</p:attrName>
                                        </p:attrNameLst>
                                      </p:cBhvr>
                                      <p:to>
                                        <p:strVal val="visible"/>
                                      </p:to>
                                    </p:set>
                                    <p:anim calcmode="lin" valueType="num">
                                      <p:cBhvr additive="base">
                                        <p:cTn id="13"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1" end="1"/>
                                            </p:txEl>
                                          </p:spTgt>
                                        </p:tgtEl>
                                        <p:attrNameLst>
                                          <p:attrName>style.visibility</p:attrName>
                                        </p:attrNameLst>
                                      </p:cBhvr>
                                      <p:to>
                                        <p:strVal val="visible"/>
                                      </p:to>
                                    </p:set>
                                    <p:anim calcmode="lin" valueType="num">
                                      <p:cBhvr additive="base">
                                        <p:cTn id="19"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7">
                                            <p:txEl>
                                              <p:pRg st="2" end="2"/>
                                            </p:txEl>
                                          </p:spTgt>
                                        </p:tgtEl>
                                        <p:attrNameLst>
                                          <p:attrName>style.visibility</p:attrName>
                                        </p:attrNameLst>
                                      </p:cBhvr>
                                      <p:to>
                                        <p:strVal val="visible"/>
                                      </p:to>
                                    </p:set>
                                    <p:anim calcmode="lin" valueType="num">
                                      <p:cBhvr additive="base">
                                        <p:cTn id="25"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7">
                                            <p:txEl>
                                              <p:pRg st="3" end="3"/>
                                            </p:txEl>
                                          </p:spTgt>
                                        </p:tgtEl>
                                        <p:attrNameLst>
                                          <p:attrName>style.visibility</p:attrName>
                                        </p:attrNameLst>
                                      </p:cBhvr>
                                      <p:to>
                                        <p:strVal val="visible"/>
                                      </p:to>
                                    </p:set>
                                    <p:anim calcmode="lin" valueType="num">
                                      <p:cBhvr additive="base">
                                        <p:cTn id="31"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147">
                                            <p:txEl>
                                              <p:pRg st="4" end="4"/>
                                            </p:txEl>
                                          </p:spTgt>
                                        </p:tgtEl>
                                        <p:attrNameLst>
                                          <p:attrName>style.visibility</p:attrName>
                                        </p:attrNameLst>
                                      </p:cBhvr>
                                      <p:to>
                                        <p:strVal val="visible"/>
                                      </p:to>
                                    </p:set>
                                    <p:anim calcmode="lin" valueType="num">
                                      <p:cBhvr additive="base">
                                        <p:cTn id="37"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1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147">
                                            <p:txEl>
                                              <p:pRg st="5" end="5"/>
                                            </p:txEl>
                                          </p:spTgt>
                                        </p:tgtEl>
                                        <p:attrNameLst>
                                          <p:attrName>style.visibility</p:attrName>
                                        </p:attrNameLst>
                                      </p:cBhvr>
                                      <p:to>
                                        <p:strVal val="visible"/>
                                      </p:to>
                                    </p:set>
                                    <p:anim calcmode="lin" valueType="num">
                                      <p:cBhvr additive="base">
                                        <p:cTn id="43" dur="500" fill="hold"/>
                                        <p:tgtEl>
                                          <p:spTgt spid="614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14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a:extLst>
              <a:ext uri="{FF2B5EF4-FFF2-40B4-BE49-F238E27FC236}">
                <a16:creationId xmlns:a16="http://schemas.microsoft.com/office/drawing/2014/main" id="{E4F7285D-2443-4DFE-B4A3-72A18CADFA8E}"/>
              </a:ext>
            </a:extLst>
          </p:cNvPr>
          <p:cNvSpPr>
            <a:spLocks noGrp="1" noChangeArrowheads="1"/>
          </p:cNvSpPr>
          <p:nvPr>
            <p:ph type="title"/>
          </p:nvPr>
        </p:nvSpPr>
        <p:spPr>
          <a:xfrm>
            <a:off x="686834" y="591344"/>
            <a:ext cx="3200400" cy="5585619"/>
          </a:xfrm>
        </p:spPr>
        <p:txBody>
          <a:bodyPr>
            <a:normAutofit/>
          </a:bodyPr>
          <a:lstStyle/>
          <a:p>
            <a:pPr eaLnBrk="1" hangingPunct="1"/>
            <a:r>
              <a:rPr lang="en-GB" altLang="en-US" sz="3700">
                <a:solidFill>
                  <a:srgbClr val="FFFFFF"/>
                </a:solidFill>
              </a:rPr>
              <a:t>Core Competences-Used to influence Strategy</a:t>
            </a:r>
          </a:p>
        </p:txBody>
      </p:sp>
      <p:sp>
        <p:nvSpPr>
          <p:cNvPr id="76" name="Arc 7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195" name="Rectangle 3">
            <a:extLst>
              <a:ext uri="{FF2B5EF4-FFF2-40B4-BE49-F238E27FC236}">
                <a16:creationId xmlns:a16="http://schemas.microsoft.com/office/drawing/2014/main" id="{34796C3F-B248-40EF-A0EE-DA2FF59D80BD}"/>
              </a:ext>
            </a:extLst>
          </p:cNvPr>
          <p:cNvSpPr>
            <a:spLocks noGrp="1" noChangeArrowheads="1"/>
          </p:cNvSpPr>
          <p:nvPr>
            <p:ph type="body" idx="1"/>
          </p:nvPr>
        </p:nvSpPr>
        <p:spPr>
          <a:xfrm>
            <a:off x="4447308" y="591344"/>
            <a:ext cx="6906491" cy="5585619"/>
          </a:xfrm>
        </p:spPr>
        <p:txBody>
          <a:bodyPr anchor="ctr">
            <a:normAutofit/>
          </a:bodyPr>
          <a:lstStyle/>
          <a:p>
            <a:pPr eaLnBrk="1" hangingPunct="1"/>
            <a:r>
              <a:rPr lang="en-GB" altLang="en-US" sz="2600"/>
              <a:t>Hamel and Prahalad(1990) and Kay(1993) are three recognised researchers in the area of core competences</a:t>
            </a:r>
          </a:p>
          <a:p>
            <a:pPr eaLnBrk="1" hangingPunct="1"/>
            <a:r>
              <a:rPr lang="en-GB" altLang="en-US" sz="2600"/>
              <a:t>Core competences are the activities that give the organisation a competitive edge</a:t>
            </a:r>
          </a:p>
          <a:p>
            <a:pPr eaLnBrk="1" hangingPunct="1"/>
            <a:r>
              <a:rPr lang="en-GB" altLang="en-US" sz="2600"/>
              <a:t>This could be good quality of a particular produce, excellent customer service, a specialist within a market</a:t>
            </a:r>
          </a:p>
          <a:p>
            <a:pPr eaLnBrk="1" hangingPunct="1"/>
            <a:r>
              <a:rPr lang="en-GB" altLang="en-US" sz="2600"/>
              <a:t>Core competence sees the organisation give added value to the customer in cost,differentiation,innovation.</a:t>
            </a:r>
          </a:p>
          <a:p>
            <a:pPr eaLnBrk="1" hangingPunct="1"/>
            <a:r>
              <a:rPr lang="en-GB" altLang="en-US" sz="2600"/>
              <a:t>This is achieved through knowledge,skills and technology integration </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0-#ppt_w/2"/>
                                          </p:val>
                                        </p:tav>
                                        <p:tav tm="100000">
                                          <p:val>
                                            <p:strVal val="#ppt_x"/>
                                          </p:val>
                                        </p:tav>
                                      </p:tavLst>
                                    </p:anim>
                                    <p:anim calcmode="lin" valueType="num">
                                      <p:cBhvr additive="base">
                                        <p:cTn id="8" dur="500" fill="hold"/>
                                        <p:tgtEl>
                                          <p:spTgt spid="819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195">
                                            <p:txEl>
                                              <p:pRg st="0" end="0"/>
                                            </p:txEl>
                                          </p:spTgt>
                                        </p:tgtEl>
                                        <p:attrNameLst>
                                          <p:attrName>style.visibility</p:attrName>
                                        </p:attrNameLst>
                                      </p:cBhvr>
                                      <p:to>
                                        <p:strVal val="visible"/>
                                      </p:to>
                                    </p:set>
                                    <p:anim calcmode="lin" valueType="num">
                                      <p:cBhvr additive="base">
                                        <p:cTn id="13"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195">
                                            <p:txEl>
                                              <p:pRg st="1" end="1"/>
                                            </p:txEl>
                                          </p:spTgt>
                                        </p:tgtEl>
                                        <p:attrNameLst>
                                          <p:attrName>style.visibility</p:attrName>
                                        </p:attrNameLst>
                                      </p:cBhvr>
                                      <p:to>
                                        <p:strVal val="visible"/>
                                      </p:to>
                                    </p:set>
                                    <p:anim calcmode="lin" valueType="num">
                                      <p:cBhvr additive="base">
                                        <p:cTn id="19"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195">
                                            <p:txEl>
                                              <p:pRg st="2" end="2"/>
                                            </p:txEl>
                                          </p:spTgt>
                                        </p:tgtEl>
                                        <p:attrNameLst>
                                          <p:attrName>style.visibility</p:attrName>
                                        </p:attrNameLst>
                                      </p:cBhvr>
                                      <p:to>
                                        <p:strVal val="visible"/>
                                      </p:to>
                                    </p:set>
                                    <p:anim calcmode="lin" valueType="num">
                                      <p:cBhvr additive="base">
                                        <p:cTn id="25"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195">
                                            <p:txEl>
                                              <p:pRg st="3" end="3"/>
                                            </p:txEl>
                                          </p:spTgt>
                                        </p:tgtEl>
                                        <p:attrNameLst>
                                          <p:attrName>style.visibility</p:attrName>
                                        </p:attrNameLst>
                                      </p:cBhvr>
                                      <p:to>
                                        <p:strVal val="visible"/>
                                      </p:to>
                                    </p:set>
                                    <p:anim calcmode="lin" valueType="num">
                                      <p:cBhvr additive="base">
                                        <p:cTn id="31"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19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195">
                                            <p:txEl>
                                              <p:pRg st="4" end="4"/>
                                            </p:txEl>
                                          </p:spTgt>
                                        </p:tgtEl>
                                        <p:attrNameLst>
                                          <p:attrName>style.visibility</p:attrName>
                                        </p:attrNameLst>
                                      </p:cBhvr>
                                      <p:to>
                                        <p:strVal val="visible"/>
                                      </p:to>
                                    </p:set>
                                    <p:anim calcmode="lin" valueType="num">
                                      <p:cBhvr additive="base">
                                        <p:cTn id="37" dur="500" fill="hold"/>
                                        <p:tgtEl>
                                          <p:spTgt spid="819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19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9221" name="Rectangle 7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2" name="Freeform: Shape 7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3" name="Arc 7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219" name="Rectangle 3">
            <a:extLst>
              <a:ext uri="{FF2B5EF4-FFF2-40B4-BE49-F238E27FC236}">
                <a16:creationId xmlns:a16="http://schemas.microsoft.com/office/drawing/2014/main" id="{BCFFD054-152B-470A-8DA0-8497D183B95D}"/>
              </a:ext>
            </a:extLst>
          </p:cNvPr>
          <p:cNvSpPr>
            <a:spLocks noGrp="1" noChangeArrowheads="1"/>
          </p:cNvSpPr>
          <p:nvPr>
            <p:ph type="body" idx="1"/>
          </p:nvPr>
        </p:nvSpPr>
        <p:spPr>
          <a:xfrm>
            <a:off x="4447308" y="591344"/>
            <a:ext cx="6906491" cy="5585619"/>
          </a:xfrm>
        </p:spPr>
        <p:txBody>
          <a:bodyPr anchor="ctr">
            <a:normAutofit/>
          </a:bodyPr>
          <a:lstStyle/>
          <a:p>
            <a:pPr eaLnBrk="1" hangingPunct="1"/>
            <a:r>
              <a:rPr lang="en-GB" altLang="en-US"/>
              <a:t>Kay (1993) identified three areas of core competence:</a:t>
            </a:r>
          </a:p>
          <a:p>
            <a:pPr eaLnBrk="1" hangingPunct="1"/>
            <a:r>
              <a:rPr lang="en-GB" altLang="en-US"/>
              <a:t>Architecture- built around relationships both internal and external e.g. customers.  A key here is information exchange. </a:t>
            </a:r>
          </a:p>
          <a:p>
            <a:pPr eaLnBrk="1" hangingPunct="1"/>
            <a:r>
              <a:rPr lang="en-GB" altLang="en-US"/>
              <a:t>Reputation- quality goods and services, dependability/speed</a:t>
            </a:r>
          </a:p>
          <a:p>
            <a:pPr eaLnBrk="1" hangingPunct="1"/>
            <a:r>
              <a:rPr lang="en-GB" altLang="en-US"/>
              <a:t>Innovation- new products/processes to gain competitive advantage</a:t>
            </a:r>
          </a:p>
          <a:p>
            <a:pPr eaLnBrk="1" hangingPunct="1"/>
            <a:endParaRPr lang="en-GB"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additive="base">
                                        <p:cTn id="13"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anim calcmode="lin" valueType="num">
                                      <p:cBhvr additive="base">
                                        <p:cTn id="19"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219">
                                            <p:txEl>
                                              <p:pRg st="3" end="3"/>
                                            </p:txEl>
                                          </p:spTgt>
                                        </p:tgtEl>
                                        <p:attrNameLst>
                                          <p:attrName>style.visibility</p:attrName>
                                        </p:attrNameLst>
                                      </p:cBhvr>
                                      <p:to>
                                        <p:strVal val="visible"/>
                                      </p:to>
                                    </p:set>
                                    <p:anim calcmode="lin" valueType="num">
                                      <p:cBhvr additive="base">
                                        <p:cTn id="25"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243" name="Rectangle 3">
            <a:extLst>
              <a:ext uri="{FF2B5EF4-FFF2-40B4-BE49-F238E27FC236}">
                <a16:creationId xmlns:a16="http://schemas.microsoft.com/office/drawing/2014/main" id="{9228CCE8-0DAD-413F-BF7E-EEF190A7485F}"/>
              </a:ext>
            </a:extLst>
          </p:cNvPr>
          <p:cNvSpPr>
            <a:spLocks noGrp="1" noChangeArrowheads="1"/>
          </p:cNvSpPr>
          <p:nvPr>
            <p:ph type="body" idx="1"/>
          </p:nvPr>
        </p:nvSpPr>
        <p:spPr>
          <a:xfrm>
            <a:off x="838200" y="1825625"/>
            <a:ext cx="5558489" cy="4351338"/>
          </a:xfrm>
        </p:spPr>
        <p:txBody>
          <a:bodyPr>
            <a:normAutofit/>
          </a:bodyPr>
          <a:lstStyle/>
          <a:p>
            <a:pPr eaLnBrk="1" hangingPunct="1"/>
            <a:r>
              <a:rPr lang="en-GB" altLang="en-US"/>
              <a:t>Companies can focus around their core competences rather than the market and link their resource allocation to these</a:t>
            </a:r>
          </a:p>
          <a:p>
            <a:pPr eaLnBrk="1" hangingPunct="1"/>
            <a:r>
              <a:rPr lang="en-GB" altLang="en-US"/>
              <a:t>Core competences need to be different from your competitor and difficult to copy. (Remember Grant’s Resource Based View of the Firm from Knowledge Management.</a:t>
            </a:r>
          </a:p>
        </p:txBody>
      </p:sp>
      <p:sp>
        <p:nvSpPr>
          <p:cNvPr id="76" name="Oval 75">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Block Arc 7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0" name="Freeform: Shape 79">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2" name="Straight Connector 81">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4" name="Freeform: Shape 83">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86" name="Arc 85">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additive="base">
                                        <p:cTn id="13"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004A8AE1-9605-41DC-920F-A4B8E8F23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Arc 73">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90889" flipH="1">
            <a:off x="715850" y="795372"/>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315" name="Rectangle 3">
            <a:extLst>
              <a:ext uri="{FF2B5EF4-FFF2-40B4-BE49-F238E27FC236}">
                <a16:creationId xmlns:a16="http://schemas.microsoft.com/office/drawing/2014/main" id="{B5BAE8CA-9A6E-44C7-9BCB-9610CEEBECB9}"/>
              </a:ext>
            </a:extLst>
          </p:cNvPr>
          <p:cNvSpPr>
            <a:spLocks noGrp="1" noChangeArrowheads="1"/>
          </p:cNvSpPr>
          <p:nvPr>
            <p:ph type="body" idx="1"/>
          </p:nvPr>
        </p:nvSpPr>
        <p:spPr>
          <a:xfrm>
            <a:off x="838200" y="1461360"/>
            <a:ext cx="5536397" cy="3935281"/>
          </a:xfrm>
        </p:spPr>
        <p:txBody>
          <a:bodyPr>
            <a:normAutofit/>
          </a:bodyPr>
          <a:lstStyle/>
          <a:p>
            <a:pPr eaLnBrk="1" hangingPunct="1"/>
            <a:r>
              <a:rPr lang="en-GB" altLang="en-US" sz="2400"/>
              <a:t>This tends to be used by organisations operating in  different businesses and markets or in the same market but with different products.</a:t>
            </a:r>
          </a:p>
          <a:p>
            <a:pPr eaLnBrk="1" hangingPunct="1"/>
            <a:r>
              <a:rPr lang="en-GB" altLang="en-US" sz="2400"/>
              <a:t>Enables managers to assess the attractiveness of particular products and help with investment decisions</a:t>
            </a:r>
          </a:p>
          <a:p>
            <a:pPr eaLnBrk="1" hangingPunct="1"/>
            <a:r>
              <a:rPr lang="en-GB" altLang="en-US" sz="2400"/>
              <a:t>Model BCG(Boston Group Matrix)</a:t>
            </a:r>
          </a:p>
          <a:p>
            <a:pPr eaLnBrk="1" hangingPunct="1"/>
            <a:r>
              <a:rPr lang="en-GB" altLang="en-US" sz="2400"/>
              <a:t>Stars/Dogs/Question Marks/Cash Cows</a:t>
            </a:r>
          </a:p>
          <a:p>
            <a:pPr eaLnBrk="1" hangingPunct="1"/>
            <a:endParaRPr lang="en-GB" altLang="en-US" sz="2400"/>
          </a:p>
        </p:txBody>
      </p:sp>
      <p:sp>
        <p:nvSpPr>
          <p:cNvPr id="76" name="Oval 75">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2396"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17460" y="4737713"/>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314" name="Rectangle 2">
            <a:extLst>
              <a:ext uri="{FF2B5EF4-FFF2-40B4-BE49-F238E27FC236}">
                <a16:creationId xmlns:a16="http://schemas.microsoft.com/office/drawing/2014/main" id="{3EAA3E98-DCB3-4AAF-80AB-C49903182AF1}"/>
              </a:ext>
            </a:extLst>
          </p:cNvPr>
          <p:cNvSpPr>
            <a:spLocks noGrp="1" noChangeArrowheads="1"/>
          </p:cNvSpPr>
          <p:nvPr>
            <p:ph type="title"/>
          </p:nvPr>
        </p:nvSpPr>
        <p:spPr>
          <a:xfrm>
            <a:off x="7474281" y="1396686"/>
            <a:ext cx="3240506" cy="4064628"/>
          </a:xfrm>
        </p:spPr>
        <p:txBody>
          <a:bodyPr>
            <a:normAutofit/>
          </a:bodyPr>
          <a:lstStyle/>
          <a:p>
            <a:pPr eaLnBrk="1" hangingPunct="1"/>
            <a:r>
              <a:rPr lang="en-GB" altLang="en-US">
                <a:solidFill>
                  <a:srgbClr val="FFFFFF"/>
                </a:solidFill>
              </a:rPr>
              <a:t>PORTFOLIO ANALYSIS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 calcmode="lin" valueType="num">
                                      <p:cBhvr additive="base">
                                        <p:cTn id="13" dur="500" fill="hold"/>
                                        <p:tgtEl>
                                          <p:spTgt spid="1331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 calcmode="lin" valueType="num">
                                      <p:cBhvr additive="base">
                                        <p:cTn id="19" dur="500" fill="hold"/>
                                        <p:tgtEl>
                                          <p:spTgt spid="1331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15">
                                            <p:txEl>
                                              <p:pRg st="2" end="2"/>
                                            </p:txEl>
                                          </p:spTgt>
                                        </p:tgtEl>
                                        <p:attrNameLst>
                                          <p:attrName>style.visibility</p:attrName>
                                        </p:attrNameLst>
                                      </p:cBhvr>
                                      <p:to>
                                        <p:strVal val="visible"/>
                                      </p:to>
                                    </p:set>
                                    <p:anim calcmode="lin" valueType="num">
                                      <p:cBhvr additive="base">
                                        <p:cTn id="25" dur="500" fill="hold"/>
                                        <p:tgtEl>
                                          <p:spTgt spid="1331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3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315">
                                            <p:txEl>
                                              <p:pRg st="3" end="3"/>
                                            </p:txEl>
                                          </p:spTgt>
                                        </p:tgtEl>
                                        <p:attrNameLst>
                                          <p:attrName>style.visibility</p:attrName>
                                        </p:attrNameLst>
                                      </p:cBhvr>
                                      <p:to>
                                        <p:strVal val="visible"/>
                                      </p:to>
                                    </p:set>
                                    <p:anim calcmode="lin" valueType="num">
                                      <p:cBhvr additive="base">
                                        <p:cTn id="31" dur="500" fill="hold"/>
                                        <p:tgtEl>
                                          <p:spTgt spid="1331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331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P spid="1331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9" name="Rectangle 138">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0A9159E9-C917-4FEF-9D53-9297597A2B11}"/>
              </a:ext>
            </a:extLst>
          </p:cNvPr>
          <p:cNvSpPr>
            <a:spLocks noGrp="1" noChangeArrowheads="1"/>
          </p:cNvSpPr>
          <p:nvPr>
            <p:ph type="title"/>
          </p:nvPr>
        </p:nvSpPr>
        <p:spPr>
          <a:xfrm>
            <a:off x="603938" y="640081"/>
            <a:ext cx="2608655" cy="5257799"/>
          </a:xfrm>
        </p:spPr>
        <p:txBody>
          <a:bodyPr vert="horz" lIns="91440" tIns="45720" rIns="91440" bIns="45720" rtlCol="0" anchor="ctr">
            <a:normAutofit/>
          </a:bodyPr>
          <a:lstStyle/>
          <a:p>
            <a:br>
              <a:rPr lang="en-US" altLang="en-US" sz="3100" b="1">
                <a:solidFill>
                  <a:srgbClr val="2C2C2C"/>
                </a:solidFill>
              </a:rPr>
            </a:br>
            <a:r>
              <a:rPr lang="en-US" altLang="en-US" sz="3100" b="1">
                <a:solidFill>
                  <a:srgbClr val="2C2C2C"/>
                </a:solidFill>
              </a:rPr>
              <a:t>The BCG Matrix Method</a:t>
            </a:r>
            <a:br>
              <a:rPr lang="en-US" altLang="en-US" sz="3100" b="1">
                <a:solidFill>
                  <a:srgbClr val="2C2C2C"/>
                </a:solidFill>
              </a:rPr>
            </a:br>
            <a:r>
              <a:rPr lang="en-US" altLang="en-US" sz="3100" b="1">
                <a:solidFill>
                  <a:srgbClr val="2C2C2C"/>
                </a:solidFill>
              </a:rPr>
              <a:t>(The Boston Consultantancy Group)</a:t>
            </a:r>
          </a:p>
        </p:txBody>
      </p:sp>
      <p:sp>
        <p:nvSpPr>
          <p:cNvPr id="12303"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2" name="Picture 3" descr="LALIAFLIA - The 'star' beats the 'tree' in creativity!: Difference ...">
            <a:extLst>
              <a:ext uri="{FF2B5EF4-FFF2-40B4-BE49-F238E27FC236}">
                <a16:creationId xmlns:a16="http://schemas.microsoft.com/office/drawing/2014/main" id="{C9ADBA6C-3DF9-49B4-BF67-30FD3E85FD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52" r="3728"/>
          <a:stretch/>
        </p:blipFill>
        <p:spPr bwMode="auto">
          <a:xfrm>
            <a:off x="4062964" y="942538"/>
            <a:ext cx="7163222" cy="4808332"/>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7" name="Rectangle 71">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5" name="Rectangle 4">
            <a:extLst>
              <a:ext uri="{FF2B5EF4-FFF2-40B4-BE49-F238E27FC236}">
                <a16:creationId xmlns:a16="http://schemas.microsoft.com/office/drawing/2014/main" id="{CDD19AB3-5821-43E1-8E9E-8496769D2E50}"/>
              </a:ext>
            </a:extLst>
          </p:cNvPr>
          <p:cNvSpPr>
            <a:spLocks noChangeArrowheads="1"/>
          </p:cNvSpPr>
          <p:nvPr/>
        </p:nvSpPr>
        <p:spPr bwMode="auto">
          <a:xfrm>
            <a:off x="742950" y="742951"/>
            <a:ext cx="3476625" cy="496252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90000"/>
              </a:lnSpc>
              <a:spcBef>
                <a:spcPct val="0"/>
              </a:spcBef>
              <a:spcAft>
                <a:spcPts val="600"/>
              </a:spcAft>
              <a:buNone/>
            </a:pPr>
            <a:r>
              <a:rPr lang="en-US" altLang="en-US" sz="4800" kern="1200">
                <a:solidFill>
                  <a:srgbClr val="FFFFFF"/>
                </a:solidFill>
                <a:latin typeface="+mj-lt"/>
                <a:ea typeface="+mj-ea"/>
                <a:cs typeface="+mj-cs"/>
              </a:rPr>
              <a:t>The BCG Matrix Method Stern &amp; Stalk(1978)</a:t>
            </a:r>
          </a:p>
        </p:txBody>
      </p:sp>
      <p:pic>
        <p:nvPicPr>
          <p:cNvPr id="13314" name="Picture 3">
            <a:extLst>
              <a:ext uri="{FF2B5EF4-FFF2-40B4-BE49-F238E27FC236}">
                <a16:creationId xmlns:a16="http://schemas.microsoft.com/office/drawing/2014/main" id="{68349B3A-357C-4D09-B86F-00A9B2BB651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53822" y="978819"/>
            <a:ext cx="6553545" cy="49083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Shape 72">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40" name="Rectangle 3">
            <a:extLst>
              <a:ext uri="{FF2B5EF4-FFF2-40B4-BE49-F238E27FC236}">
                <a16:creationId xmlns:a16="http://schemas.microsoft.com/office/drawing/2014/main" id="{A9806C67-5DC4-48CD-81EE-38BB5CAED007}"/>
              </a:ext>
            </a:extLst>
          </p:cNvPr>
          <p:cNvSpPr>
            <a:spLocks noChangeArrowheads="1"/>
          </p:cNvSpPr>
          <p:nvPr/>
        </p:nvSpPr>
        <p:spPr bwMode="auto">
          <a:xfrm>
            <a:off x="5194300" y="469900"/>
            <a:ext cx="6502400"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orm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0"/>
              </a:spcBef>
              <a:spcAft>
                <a:spcPts val="600"/>
              </a:spcAft>
              <a:buFontTx/>
              <a:buNone/>
            </a:pPr>
            <a:r>
              <a:rPr lang="en-GB" altLang="en-US" sz="700" b="1"/>
              <a:t>Perspectives on Strategy </a:t>
            </a:r>
          </a:p>
        </p:txBody>
      </p:sp>
      <p:sp>
        <p:nvSpPr>
          <p:cNvPr id="14338" name="Title 1">
            <a:extLst>
              <a:ext uri="{FF2B5EF4-FFF2-40B4-BE49-F238E27FC236}">
                <a16:creationId xmlns:a16="http://schemas.microsoft.com/office/drawing/2014/main" id="{9DCB63D7-93AC-41A9-9D3E-86F29E1A415E}"/>
              </a:ext>
            </a:extLst>
          </p:cNvPr>
          <p:cNvSpPr>
            <a:spLocks noGrp="1" noChangeArrowheads="1"/>
          </p:cNvSpPr>
          <p:nvPr>
            <p:ph type="title"/>
          </p:nvPr>
        </p:nvSpPr>
        <p:spPr>
          <a:xfrm>
            <a:off x="863029" y="1012004"/>
            <a:ext cx="3416158" cy="4795408"/>
          </a:xfrm>
        </p:spPr>
        <p:txBody>
          <a:bodyPr vert="horz" lIns="91440" tIns="45720" rIns="91440" bIns="45720" rtlCol="0" anchor="ctr">
            <a:normAutofit/>
          </a:bodyPr>
          <a:lstStyle/>
          <a:p>
            <a:r>
              <a:rPr lang="en-US" altLang="en-US" b="1" kern="1200">
                <a:solidFill>
                  <a:srgbClr val="FFFFFF"/>
                </a:solidFill>
                <a:latin typeface="+mj-lt"/>
                <a:ea typeface="+mj-ea"/>
                <a:cs typeface="+mj-cs"/>
              </a:rPr>
              <a:t>The BCG Matrix Method </a:t>
            </a:r>
            <a:r>
              <a:rPr lang="en-US" altLang="en-US" kern="1200">
                <a:solidFill>
                  <a:srgbClr val="FFFFFF"/>
                </a:solidFill>
                <a:latin typeface="+mj-lt"/>
                <a:ea typeface="+mj-ea"/>
                <a:cs typeface="+mj-cs"/>
              </a:rPr>
              <a:t>Stern &amp; Stalk(1978)</a:t>
            </a:r>
          </a:p>
        </p:txBody>
      </p:sp>
      <p:sp>
        <p:nvSpPr>
          <p:cNvPr id="3" name="Content Placeholder 2">
            <a:extLst>
              <a:ext uri="{FF2B5EF4-FFF2-40B4-BE49-F238E27FC236}">
                <a16:creationId xmlns:a16="http://schemas.microsoft.com/office/drawing/2014/main" id="{A87CDF46-3CD1-4715-9D60-D1CBE5C592EC}"/>
              </a:ext>
            </a:extLst>
          </p:cNvPr>
          <p:cNvSpPr>
            <a:spLocks noGrp="1"/>
          </p:cNvSpPr>
          <p:nvPr>
            <p:ph idx="1"/>
          </p:nvPr>
        </p:nvSpPr>
        <p:spPr>
          <a:xfrm>
            <a:off x="5194300" y="736600"/>
            <a:ext cx="6502400" cy="5600700"/>
          </a:xfrm>
        </p:spPr>
        <p:txBody>
          <a:bodyPr wrap="square" anchor="t">
            <a:normAutofit/>
          </a:bodyPr>
          <a:lstStyle/>
          <a:p>
            <a:pPr marL="385763" indent="-385763">
              <a:buFont typeface="+mj-lt"/>
              <a:buAutoNum type="arabicPeriod"/>
              <a:defRPr/>
            </a:pPr>
            <a:r>
              <a:rPr lang="en-GB" sz="2400" b="1"/>
              <a:t>Stars (high growth, high market share)</a:t>
            </a:r>
          </a:p>
          <a:p>
            <a:pPr marL="1071563" lvl="2" indent="-385763">
              <a:buFont typeface="+mj-lt"/>
              <a:buAutoNum type="romanUcPeriod"/>
              <a:defRPr/>
            </a:pPr>
            <a:r>
              <a:rPr lang="en-GB" sz="2400"/>
              <a:t>use large amounts of cash and are leaders in the business so they should also generate large amounts of cash</a:t>
            </a:r>
          </a:p>
          <a:p>
            <a:pPr marL="1071563" lvl="2" indent="-385763">
              <a:buFont typeface="+mj-lt"/>
              <a:buAutoNum type="romanUcPeriod"/>
              <a:defRPr/>
            </a:pPr>
            <a:r>
              <a:rPr lang="en-GB" sz="2400"/>
              <a:t>frequently roughly in balance on net cash flow. However if needed any attempt should be made to hold share, because the rewards will be a cash cow if market share is kept</a:t>
            </a:r>
          </a:p>
          <a:p>
            <a:pPr marL="385763" indent="-385763">
              <a:buFont typeface="+mj-lt"/>
              <a:buAutoNum type="arabicPeriod"/>
              <a:defRPr/>
            </a:pPr>
            <a:r>
              <a:rPr lang="en-GB" sz="2400" b="1"/>
              <a:t>Cash Cows (low growth, high market share)</a:t>
            </a:r>
          </a:p>
          <a:p>
            <a:pPr marL="1071563" lvl="2" indent="-385763">
              <a:buFont typeface="+mj-lt"/>
              <a:buAutoNum type="romanUcPeriod"/>
              <a:defRPr/>
            </a:pPr>
            <a:r>
              <a:rPr lang="en-GB" sz="2400"/>
              <a:t>profits and cash generation should be high , and because of the low growth, investments needed should be low. Keep profits high</a:t>
            </a:r>
          </a:p>
          <a:p>
            <a:pPr marL="1071563" lvl="2" indent="-385763">
              <a:buFont typeface="+mj-lt"/>
              <a:buAutoNum type="romanUcPeriod"/>
              <a:defRPr/>
            </a:pPr>
            <a:r>
              <a:rPr lang="en-GB" sz="2400"/>
              <a:t>Foundation of a company</a:t>
            </a:r>
          </a:p>
          <a:p>
            <a:pPr marL="385763" indent="-385763">
              <a:buFont typeface="+mj-lt"/>
              <a:buAutoNum type="arabicPeriod"/>
              <a:defRPr/>
            </a:pPr>
            <a:endParaRPr lang="en-GB" sz="2400"/>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Shape 8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Arc 8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4E15599-4924-4586-8541-E8DE4A7EABC4}"/>
              </a:ext>
            </a:extLst>
          </p:cNvPr>
          <p:cNvSpPr>
            <a:spLocks noGrp="1"/>
          </p:cNvSpPr>
          <p:nvPr>
            <p:ph idx="1"/>
          </p:nvPr>
        </p:nvSpPr>
        <p:spPr>
          <a:xfrm>
            <a:off x="4447308" y="591344"/>
            <a:ext cx="6906491" cy="5585619"/>
          </a:xfrm>
        </p:spPr>
        <p:txBody>
          <a:bodyPr anchor="ctr">
            <a:normAutofit/>
          </a:bodyPr>
          <a:lstStyle/>
          <a:p>
            <a:pPr marL="385763" indent="-385763">
              <a:buFont typeface="+mj-lt"/>
              <a:buAutoNum type="arabicPeriod"/>
              <a:defRPr/>
            </a:pPr>
            <a:r>
              <a:rPr lang="en-GB" b="1"/>
              <a:t>Dogs (low growth, low market share)</a:t>
            </a:r>
          </a:p>
          <a:p>
            <a:pPr marL="1071563" lvl="2" indent="-385763">
              <a:buFont typeface="+mj-lt"/>
              <a:buAutoNum type="romanUcPeriod"/>
              <a:defRPr/>
            </a:pPr>
            <a:r>
              <a:rPr lang="en-GB"/>
              <a:t>avoid and minimize the number of dogs in a company</a:t>
            </a:r>
          </a:p>
          <a:p>
            <a:pPr marL="1071563" lvl="2" indent="-385763">
              <a:buFont typeface="+mj-lt"/>
              <a:buAutoNum type="romanUcPeriod"/>
              <a:defRPr/>
            </a:pPr>
            <a:r>
              <a:rPr lang="en-GB"/>
              <a:t>beware of expensive ‘turn around plans’</a:t>
            </a:r>
          </a:p>
          <a:p>
            <a:pPr marL="1071563" lvl="2" indent="-385763">
              <a:buFont typeface="+mj-lt"/>
              <a:buAutoNum type="romanUcPeriod"/>
              <a:defRPr/>
            </a:pPr>
            <a:r>
              <a:rPr lang="en-GB"/>
              <a:t>deliver cash, otherwise liquidate</a:t>
            </a:r>
          </a:p>
          <a:p>
            <a:pPr marL="385763" indent="-385763">
              <a:buFont typeface="+mj-lt"/>
              <a:buAutoNum type="arabicPeriod"/>
              <a:defRPr/>
            </a:pPr>
            <a:r>
              <a:rPr lang="en-GB" b="1"/>
              <a:t>Question Marks (high growth, low market share) – Sometimes called ‘Problem Child’</a:t>
            </a:r>
          </a:p>
          <a:p>
            <a:pPr marL="1071563" lvl="2" indent="-385763">
              <a:buFont typeface="+mj-lt"/>
              <a:buAutoNum type="romanUcPeriod"/>
              <a:defRPr/>
            </a:pPr>
            <a:r>
              <a:rPr lang="en-GB"/>
              <a:t>have the worst cash characteristics of all, because high demands and low returns due to low market share</a:t>
            </a:r>
          </a:p>
          <a:p>
            <a:pPr marL="1071563" lvl="2" indent="-385763">
              <a:buFont typeface="+mj-lt"/>
              <a:buAutoNum type="romanUcPeriod"/>
              <a:defRPr/>
            </a:pPr>
            <a:r>
              <a:rPr lang="en-GB"/>
              <a:t>if nothing is done to change the market share, question marks will simply absorb great amounts of cash and later, as the growth stops, a dog.</a:t>
            </a:r>
          </a:p>
          <a:p>
            <a:pPr marL="1071563" lvl="2" indent="-385763">
              <a:buFont typeface="+mj-lt"/>
              <a:buAutoNum type="romanUcPeriod"/>
              <a:defRPr/>
            </a:pPr>
            <a:r>
              <a:rPr lang="en-GB"/>
              <a:t>either invest heavily or sell off or invest nothing and generate whatever cash it can. Increase market share or deliver cash</a:t>
            </a:r>
          </a:p>
          <a:p>
            <a:pPr marL="1071563" lvl="2" indent="-385763">
              <a:buFont typeface="+mj-lt"/>
              <a:buAutoNum type="romanUcPeriod"/>
              <a:defRPr/>
            </a:pPr>
            <a:r>
              <a:rPr lang="en-GB"/>
              <a:t>Will it be a Star or a Dog?</a:t>
            </a:r>
          </a:p>
          <a:p>
            <a:pPr>
              <a:defRPr/>
            </a:pPr>
            <a:endParaRPr lang="en-GB" dirty="0"/>
          </a:p>
        </p:txBody>
      </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411" name="Content Placeholder 2">
            <a:extLst>
              <a:ext uri="{FF2B5EF4-FFF2-40B4-BE49-F238E27FC236}">
                <a16:creationId xmlns:a16="http://schemas.microsoft.com/office/drawing/2014/main" id="{C0D6582D-8619-4A9B-B7CD-662289E4FA78}"/>
              </a:ext>
            </a:extLst>
          </p:cNvPr>
          <p:cNvSpPr>
            <a:spLocks noGrp="1" noChangeArrowheads="1"/>
          </p:cNvSpPr>
          <p:nvPr>
            <p:ph idx="1"/>
          </p:nvPr>
        </p:nvSpPr>
        <p:spPr>
          <a:xfrm>
            <a:off x="838200" y="1825625"/>
            <a:ext cx="5558489" cy="4351338"/>
          </a:xfrm>
        </p:spPr>
        <p:txBody>
          <a:bodyPr>
            <a:normAutofit/>
          </a:bodyPr>
          <a:lstStyle/>
          <a:p>
            <a:pPr marL="1071563" lvl="2" indent="-385763">
              <a:buFont typeface="Times New Roman" panose="02020603050405020304" pitchFamily="18" charset="0"/>
              <a:buAutoNum type="romanUcPeriod"/>
            </a:pPr>
            <a:r>
              <a:rPr lang="en-GB" altLang="en-US"/>
              <a:t>If nothing is done to change the market share, question marks will simply absorb great amounts of cash and later, as the growth stops, a dog.</a:t>
            </a:r>
          </a:p>
          <a:p>
            <a:pPr marL="1071563" lvl="2" indent="-385763">
              <a:buFont typeface="Times New Roman" panose="02020603050405020304" pitchFamily="18" charset="0"/>
              <a:buAutoNum type="romanUcPeriod"/>
            </a:pPr>
            <a:r>
              <a:rPr lang="en-GB" altLang="en-US"/>
              <a:t>Either invest heavily or sell off or invest nothing and generate whatever cash it can. Increase market share or deliver cash</a:t>
            </a:r>
          </a:p>
          <a:p>
            <a:pPr marL="1071563" lvl="2" indent="-385763">
              <a:buFont typeface="Times New Roman" panose="02020603050405020304" pitchFamily="18" charset="0"/>
              <a:buAutoNum type="romanUcPeriod"/>
            </a:pPr>
            <a:r>
              <a:rPr lang="en-GB" altLang="en-US"/>
              <a:t>Will it be a Star or a Dog?</a:t>
            </a:r>
          </a:p>
          <a:p>
            <a:endParaRPr lang="en-GB" altLang="en-US" dirty="0"/>
          </a:p>
        </p:txBody>
      </p:sp>
      <p:sp>
        <p:nvSpPr>
          <p:cNvPr id="76" name="Oval 75">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Block Arc 77">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0" name="Freeform: Shape 79">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2" name="Straight Connector 81">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4" name="Freeform: Shape 83">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86" name="Arc 85">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434" name="Title 1">
            <a:extLst>
              <a:ext uri="{FF2B5EF4-FFF2-40B4-BE49-F238E27FC236}">
                <a16:creationId xmlns:a16="http://schemas.microsoft.com/office/drawing/2014/main" id="{8D9436DE-F345-49A8-A5C6-926B96C1D74C}"/>
              </a:ext>
            </a:extLst>
          </p:cNvPr>
          <p:cNvSpPr>
            <a:spLocks noGrp="1" noChangeArrowheads="1"/>
          </p:cNvSpPr>
          <p:nvPr>
            <p:ph type="title"/>
          </p:nvPr>
        </p:nvSpPr>
        <p:spPr>
          <a:xfrm>
            <a:off x="838200" y="365125"/>
            <a:ext cx="10515600" cy="1325563"/>
          </a:xfrm>
        </p:spPr>
        <p:txBody>
          <a:bodyPr>
            <a:normAutofit/>
          </a:bodyPr>
          <a:lstStyle/>
          <a:p>
            <a:r>
              <a:rPr lang="en-GB" altLang="en-US" b="1"/>
              <a:t>The BCG Matrix Example </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63DBCBC-8664-4587-8DF0-A7B0CC444FB1}"/>
              </a:ext>
            </a:extLst>
          </p:cNvPr>
          <p:cNvSpPr>
            <a:spLocks noGrp="1"/>
          </p:cNvSpPr>
          <p:nvPr>
            <p:ph idx="1"/>
          </p:nvPr>
        </p:nvSpPr>
        <p:spPr>
          <a:xfrm>
            <a:off x="838200" y="1825625"/>
            <a:ext cx="10515600" cy="4351338"/>
          </a:xfrm>
        </p:spPr>
        <p:txBody>
          <a:bodyPr>
            <a:normAutofit/>
          </a:bodyPr>
          <a:lstStyle/>
          <a:p>
            <a:pPr marL="0" indent="0">
              <a:buNone/>
              <a:defRPr/>
            </a:pPr>
            <a:r>
              <a:rPr lang="en-GB" sz="1800" i="1"/>
              <a:t>The BCG Matrix method can help understand a frequently made strategy mistake: having a one-size-fits-all-approach to strategy, such as a generic growth target (9 percent per year) or a generic return on capital of say 9.5% for an entire corporation.</a:t>
            </a:r>
          </a:p>
          <a:p>
            <a:pPr marL="0" indent="0">
              <a:buNone/>
              <a:defRPr/>
            </a:pPr>
            <a:r>
              <a:rPr lang="en-GB" sz="1800"/>
              <a:t>In such a scenario:</a:t>
            </a:r>
          </a:p>
          <a:p>
            <a:pPr marL="385763" indent="-385763">
              <a:buFont typeface="+mj-lt"/>
              <a:buAutoNum type="alphaUcPeriod"/>
              <a:defRPr/>
            </a:pPr>
            <a:r>
              <a:rPr lang="en-GB" sz="1800" b="1"/>
              <a:t>Cash Cows Business Units </a:t>
            </a:r>
            <a:r>
              <a:rPr lang="en-GB" sz="1800"/>
              <a:t>will beat their profit target easily; their management have an easy job and are often praised anyhow. Even worse, they are often allowed to reinvest substantial cash amounts in their businesses which are mature and not growing anymore. </a:t>
            </a:r>
          </a:p>
          <a:p>
            <a:pPr marL="385763" indent="-385763">
              <a:buFont typeface="+mj-lt"/>
              <a:buAutoNum type="alphaUcPeriod"/>
              <a:defRPr/>
            </a:pPr>
            <a:endParaRPr lang="en-GB" sz="1800"/>
          </a:p>
          <a:p>
            <a:pPr marL="385763" indent="-385763">
              <a:buFont typeface="+mj-lt"/>
              <a:buAutoNum type="alphaUcPeriod"/>
              <a:defRPr/>
            </a:pPr>
            <a:r>
              <a:rPr lang="en-GB" sz="1800" b="1"/>
              <a:t>Dogs Business Units </a:t>
            </a:r>
            <a:r>
              <a:rPr lang="en-GB" sz="1800"/>
              <a:t>fight an impossible battle and, even worse, investments are made now and then in hopeless attempts to 'turn the business around'. </a:t>
            </a:r>
          </a:p>
          <a:p>
            <a:pPr marL="385763" indent="-385763">
              <a:buFont typeface="+mj-lt"/>
              <a:buAutoNum type="alphaUcPeriod"/>
              <a:defRPr/>
            </a:pPr>
            <a:endParaRPr lang="en-GB" sz="1800"/>
          </a:p>
          <a:p>
            <a:pPr marL="385763" indent="-385763">
              <a:buFont typeface="+mj-lt"/>
              <a:buAutoNum type="alphaUcPeriod"/>
              <a:defRPr/>
            </a:pPr>
            <a:r>
              <a:rPr lang="en-GB" sz="1800"/>
              <a:t>As a result (all) </a:t>
            </a:r>
            <a:r>
              <a:rPr lang="en-GB" sz="1800" b="1"/>
              <a:t>Question Marks and Stars Business Units </a:t>
            </a:r>
            <a:r>
              <a:rPr lang="en-GB" sz="1800"/>
              <a:t>get mediocre size investment funds. In this way they are unable to ever become cash cows. </a:t>
            </a:r>
          </a:p>
          <a:p>
            <a:pPr>
              <a:defRPr/>
            </a:pPr>
            <a:endParaRPr lang="en-GB" sz="1800"/>
          </a:p>
        </p:txBody>
      </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E984BD-F84E-4DDE-A898-5CFC38C07C80}"/>
              </a:ext>
            </a:extLst>
          </p:cNvPr>
          <p:cNvSpPr>
            <a:spLocks noGrp="1"/>
          </p:cNvSpPr>
          <p:nvPr>
            <p:ph type="title"/>
          </p:nvPr>
        </p:nvSpPr>
        <p:spPr>
          <a:xfrm>
            <a:off x="838200" y="365125"/>
            <a:ext cx="5558489" cy="1325563"/>
          </a:xfrm>
        </p:spPr>
        <p:txBody>
          <a:bodyPr>
            <a:normAutofit/>
          </a:bodyPr>
          <a:lstStyle/>
          <a:p>
            <a:r>
              <a:rPr lang="en-GB" dirty="0"/>
              <a:t>Activity</a:t>
            </a:r>
            <a:endParaRPr lang="en-GB"/>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793F7B0-BEFC-47D8-97BE-DDF8778AEB71}"/>
              </a:ext>
            </a:extLst>
          </p:cNvPr>
          <p:cNvSpPr>
            <a:spLocks noGrp="1"/>
          </p:cNvSpPr>
          <p:nvPr>
            <p:ph idx="1"/>
          </p:nvPr>
        </p:nvSpPr>
        <p:spPr>
          <a:xfrm>
            <a:off x="838200" y="1825625"/>
            <a:ext cx="5558489" cy="4351338"/>
          </a:xfrm>
        </p:spPr>
        <p:txBody>
          <a:bodyPr>
            <a:normAutofit/>
          </a:bodyPr>
          <a:lstStyle/>
          <a:p>
            <a:r>
              <a:rPr lang="en-GB" dirty="0"/>
              <a:t>Using the BCG matrix identify products / service from an organisation you are familiar with - Place them in each area of the matrix and explain why they have been placed there.</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942691"/>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600E4B-FED9-A24F-89D4-3DC25C1A2BF8}"/>
              </a:ext>
            </a:extLst>
          </p:cNvPr>
          <p:cNvSpPr>
            <a:spLocks noGrp="1"/>
          </p:cNvSpPr>
          <p:nvPr>
            <p:ph idx="1"/>
          </p:nvPr>
        </p:nvSpPr>
        <p:spPr>
          <a:xfrm>
            <a:off x="838200" y="403761"/>
            <a:ext cx="10515600" cy="5773202"/>
          </a:xfrm>
        </p:spPr>
        <p:txBody>
          <a:bodyPr>
            <a:normAutofit fontScale="85000" lnSpcReduction="20000"/>
          </a:bodyPr>
          <a:lstStyle/>
          <a:p>
            <a:r>
              <a:rPr lang="en-GB" dirty="0"/>
              <a:t>A perfect example to demonstrate BCG matrix could be the BCG matrix of </a:t>
            </a:r>
            <a:r>
              <a:rPr lang="en-GB" dirty="0" err="1"/>
              <a:t>Pepsico</a:t>
            </a:r>
            <a:r>
              <a:rPr lang="en-GB" dirty="0"/>
              <a:t>. The company has perfected its product mix over the years according to what’s working and what’s not.</a:t>
            </a:r>
          </a:p>
          <a:p>
            <a:r>
              <a:rPr lang="en-GB" b="1" dirty="0"/>
              <a:t>Here are the four quadrants of </a:t>
            </a:r>
            <a:r>
              <a:rPr lang="en-GB" b="1" dirty="0" err="1"/>
              <a:t>Pepsico’s</a:t>
            </a:r>
            <a:r>
              <a:rPr lang="en-GB" b="1" dirty="0"/>
              <a:t> growth-share matrix:</a:t>
            </a:r>
          </a:p>
          <a:p>
            <a:r>
              <a:rPr lang="en-GB" b="1" dirty="0"/>
              <a:t>Cash Cows – </a:t>
            </a:r>
            <a:r>
              <a:rPr lang="en-GB" dirty="0"/>
              <a:t>With a market share of 58.8% in the US, Frito Lay is the biggest cash cow for </a:t>
            </a:r>
            <a:r>
              <a:rPr lang="en-GB" dirty="0" err="1"/>
              <a:t>Pepsico</a:t>
            </a:r>
            <a:r>
              <a:rPr lang="en-GB" dirty="0"/>
              <a:t>.</a:t>
            </a:r>
          </a:p>
          <a:p>
            <a:r>
              <a:rPr lang="en-GB" b="1" dirty="0"/>
              <a:t>Stars – </a:t>
            </a:r>
            <a:r>
              <a:rPr lang="en-GB" dirty="0"/>
              <a:t>Even though Pepsi’s share in the market has been reduced to 8.4%, it’s still the star for </a:t>
            </a:r>
            <a:r>
              <a:rPr lang="en-GB" dirty="0" err="1"/>
              <a:t>Pepsico</a:t>
            </a:r>
            <a:r>
              <a:rPr lang="en-GB" dirty="0"/>
              <a:t> because of its brand equity. Other stars are Aquafina (biggest selling mineral water brand in the USA), Tropicana, Gatorade, and Mountain Dew.</a:t>
            </a:r>
          </a:p>
          <a:p>
            <a:r>
              <a:rPr lang="en-GB" b="1" dirty="0"/>
              <a:t>Question Marks –</a:t>
            </a:r>
            <a:r>
              <a:rPr lang="en-GB" dirty="0"/>
              <a:t> Since it’s a mystery whether the diet food and soda industry will boom in the future and will </a:t>
            </a:r>
            <a:r>
              <a:rPr lang="en-GB" dirty="0" err="1"/>
              <a:t>Pepsico’s</a:t>
            </a:r>
            <a:r>
              <a:rPr lang="en-GB" dirty="0"/>
              <a:t> products will find their place or not, Diet Pepsi, Pepsi Max, Quaker, etc. fall in the question marks section of the </a:t>
            </a:r>
            <a:r>
              <a:rPr lang="en-GB" dirty="0" err="1"/>
              <a:t>Pepsico’s</a:t>
            </a:r>
            <a:r>
              <a:rPr lang="en-GB" dirty="0"/>
              <a:t> BCG matrix.</a:t>
            </a:r>
          </a:p>
          <a:p>
            <a:r>
              <a:rPr lang="en-GB" b="1" dirty="0"/>
              <a:t>Dogs –</a:t>
            </a:r>
            <a:r>
              <a:rPr lang="en-GB" dirty="0"/>
              <a:t> As of now, there isn’t any </a:t>
            </a:r>
            <a:r>
              <a:rPr lang="en-GB" u="sng" dirty="0"/>
              <a:t>product line</a:t>
            </a:r>
            <a:r>
              <a:rPr lang="en-GB" dirty="0"/>
              <a:t> that falls in the dogs section of the </a:t>
            </a:r>
            <a:r>
              <a:rPr lang="en-GB" dirty="0" err="1"/>
              <a:t>Pepsico’s</a:t>
            </a:r>
            <a:r>
              <a:rPr lang="en-GB" dirty="0"/>
              <a:t> BCG matrix. However, seasonal and experimental products like Pepsi Real Sugar, </a:t>
            </a:r>
            <a:r>
              <a:rPr lang="en-GB" dirty="0" err="1"/>
              <a:t>Mtn</a:t>
            </a:r>
            <a:r>
              <a:rPr lang="en-GB" dirty="0"/>
              <a:t> Merry Mash-up can be inserted in this section.</a:t>
            </a:r>
          </a:p>
          <a:p>
            <a:br>
              <a:rPr lang="en-GB" b="1" dirty="0">
                <a:hlinkClick r:id="rId2"/>
              </a:rPr>
            </a:br>
            <a:endParaRPr lang="en-GB" dirty="0"/>
          </a:p>
          <a:p>
            <a:endParaRPr lang="en-US" dirty="0"/>
          </a:p>
        </p:txBody>
      </p:sp>
    </p:spTree>
    <p:extLst>
      <p:ext uri="{BB962C8B-B14F-4D97-AF65-F5344CB8AC3E}">
        <p14:creationId xmlns:p14="http://schemas.microsoft.com/office/powerpoint/2010/main" val="3177204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a:extLst>
              <a:ext uri="{FF2B5EF4-FFF2-40B4-BE49-F238E27FC236}">
                <a16:creationId xmlns:a16="http://schemas.microsoft.com/office/drawing/2014/main" id="{E2E9049F-FA8E-4341-A8CA-DE7E0A4C2C4F}"/>
              </a:ext>
            </a:extLst>
          </p:cNvPr>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GB" altLang="en-US" sz="1400">
                <a:cs typeface="Arial" panose="020B0604020202020204" pitchFamily="34" charset="0"/>
              </a:rPr>
              <a:t>Strategy School</a:t>
            </a:r>
          </a:p>
        </p:txBody>
      </p:sp>
      <p:sp>
        <p:nvSpPr>
          <p:cNvPr id="5123" name="Slide Number Placeholder 5">
            <a:extLst>
              <a:ext uri="{FF2B5EF4-FFF2-40B4-BE49-F238E27FC236}">
                <a16:creationId xmlns:a16="http://schemas.microsoft.com/office/drawing/2014/main" id="{C3BFD25F-4813-4A12-B753-2F655E704C4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fld id="{0CCDCDE5-31D3-4AD4-B5F6-84486AAAB1F1}" type="slidenum">
              <a:rPr lang="en-GB" altLang="en-US" sz="1400"/>
              <a:pPr>
                <a:spcBef>
                  <a:spcPct val="0"/>
                </a:spcBef>
                <a:buClrTx/>
                <a:buSzTx/>
                <a:buFontTx/>
                <a:buNone/>
              </a:pPr>
              <a:t>19</a:t>
            </a:fld>
            <a:endParaRPr lang="en-GB" altLang="en-US" sz="1400"/>
          </a:p>
        </p:txBody>
      </p:sp>
      <p:sp>
        <p:nvSpPr>
          <p:cNvPr id="5124" name="Rectangle 2">
            <a:extLst>
              <a:ext uri="{FF2B5EF4-FFF2-40B4-BE49-F238E27FC236}">
                <a16:creationId xmlns:a16="http://schemas.microsoft.com/office/drawing/2014/main" id="{73944A1A-2794-4C6D-90A2-4435386FBBC2}"/>
              </a:ext>
            </a:extLst>
          </p:cNvPr>
          <p:cNvSpPr>
            <a:spLocks noGrp="1" noChangeArrowheads="1"/>
          </p:cNvSpPr>
          <p:nvPr>
            <p:ph type="title"/>
          </p:nvPr>
        </p:nvSpPr>
        <p:spPr/>
        <p:txBody>
          <a:bodyPr/>
          <a:lstStyle/>
          <a:p>
            <a:pPr eaLnBrk="1" hangingPunct="1"/>
            <a:r>
              <a:rPr lang="en-GB" altLang="en-US"/>
              <a:t>STAKEHOLDERS</a:t>
            </a:r>
          </a:p>
        </p:txBody>
      </p:sp>
      <p:sp>
        <p:nvSpPr>
          <p:cNvPr id="5125" name="Rectangle 3">
            <a:extLst>
              <a:ext uri="{FF2B5EF4-FFF2-40B4-BE49-F238E27FC236}">
                <a16:creationId xmlns:a16="http://schemas.microsoft.com/office/drawing/2014/main" id="{972AEFDF-1F1E-41D5-9F1F-A17EA5BAD736}"/>
              </a:ext>
            </a:extLst>
          </p:cNvPr>
          <p:cNvSpPr>
            <a:spLocks noGrp="1" noChangeArrowheads="1"/>
          </p:cNvSpPr>
          <p:nvPr>
            <p:ph type="body" idx="1"/>
          </p:nvPr>
        </p:nvSpPr>
        <p:spPr/>
        <p:txBody>
          <a:bodyPr/>
          <a:lstStyle/>
          <a:p>
            <a:pPr eaLnBrk="1" hangingPunct="1">
              <a:buFont typeface="Wingdings" panose="05000000000000000000" pitchFamily="2" charset="2"/>
              <a:buNone/>
            </a:pPr>
            <a:r>
              <a:rPr lang="en-GB" altLang="en-US" i="1"/>
              <a:t>“Individuals and/or groups who are affected by or affect the performance of the organisation in which they have an interest”</a:t>
            </a:r>
          </a:p>
          <a:p>
            <a:pPr eaLnBrk="1" hangingPunct="1">
              <a:buFont typeface="Wingdings" panose="05000000000000000000" pitchFamily="2" charset="2"/>
              <a:buNone/>
            </a:pPr>
            <a:r>
              <a:rPr lang="en-GB" altLang="en-US" sz="2400"/>
              <a:t>(Worthington &amp; Britton 2003)</a:t>
            </a:r>
            <a:endParaRPr lang="en-GB" altLang="en-US" i="1"/>
          </a:p>
        </p:txBody>
      </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Date Placeholder 1">
            <a:extLst>
              <a:ext uri="{FF2B5EF4-FFF2-40B4-BE49-F238E27FC236}">
                <a16:creationId xmlns:a16="http://schemas.microsoft.com/office/drawing/2014/main" id="{D9723CA1-FC54-4EC5-B9BC-F520EA1C01A3}"/>
              </a:ext>
            </a:extLst>
          </p:cNvPr>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GB" altLang="en-US" sz="1400">
                <a:cs typeface="Arial" panose="020B0604020202020204" pitchFamily="34" charset="0"/>
              </a:rPr>
              <a:t>Strategy School</a:t>
            </a:r>
          </a:p>
        </p:txBody>
      </p:sp>
      <p:sp>
        <p:nvSpPr>
          <p:cNvPr id="9219" name="Slide Number Placeholder 3">
            <a:extLst>
              <a:ext uri="{FF2B5EF4-FFF2-40B4-BE49-F238E27FC236}">
                <a16:creationId xmlns:a16="http://schemas.microsoft.com/office/drawing/2014/main" id="{5DA1FD9E-A60F-48A4-8CE3-0B64254424D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fld id="{7A5F0096-754C-4807-B05C-627DAE177C91}" type="slidenum">
              <a:rPr lang="en-GB" altLang="en-US" sz="1400"/>
              <a:pPr>
                <a:spcBef>
                  <a:spcPct val="0"/>
                </a:spcBef>
                <a:buClrTx/>
                <a:buSzTx/>
                <a:buFontTx/>
                <a:buNone/>
              </a:pPr>
              <a:t>20</a:t>
            </a:fld>
            <a:endParaRPr lang="en-GB" altLang="en-US" sz="1400"/>
          </a:p>
        </p:txBody>
      </p:sp>
      <p:sp>
        <p:nvSpPr>
          <p:cNvPr id="9220" name="Rectangle 2">
            <a:extLst>
              <a:ext uri="{FF2B5EF4-FFF2-40B4-BE49-F238E27FC236}">
                <a16:creationId xmlns:a16="http://schemas.microsoft.com/office/drawing/2014/main" id="{19745EE3-67A9-4DEE-9F06-C224307190E9}"/>
              </a:ext>
            </a:extLst>
          </p:cNvPr>
          <p:cNvSpPr>
            <a:spLocks noChangeArrowheads="1"/>
          </p:cNvSpPr>
          <p:nvPr/>
        </p:nvSpPr>
        <p:spPr bwMode="auto">
          <a:xfrm>
            <a:off x="2090738" y="5916614"/>
            <a:ext cx="7986712"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spcBef>
                <a:spcPct val="0"/>
              </a:spcBef>
              <a:buClrTx/>
              <a:buSzTx/>
              <a:buFontTx/>
              <a:buNone/>
            </a:pPr>
            <a:r>
              <a:rPr lang="en-GB" altLang="en-US" sz="1600" b="1">
                <a:latin typeface="Arial" panose="020B0604020202020204" pitchFamily="34" charset="0"/>
              </a:rPr>
              <a:t>Exhibit 5.5 Stakeholder mapping: the power/interest matrix</a:t>
            </a:r>
          </a:p>
        </p:txBody>
      </p:sp>
      <p:sp>
        <p:nvSpPr>
          <p:cNvPr id="9221" name="Rectangle 3">
            <a:extLst>
              <a:ext uri="{FF2B5EF4-FFF2-40B4-BE49-F238E27FC236}">
                <a16:creationId xmlns:a16="http://schemas.microsoft.com/office/drawing/2014/main" id="{D6AA1048-21DE-4992-9A73-39E1C453F196}"/>
              </a:ext>
            </a:extLst>
          </p:cNvPr>
          <p:cNvSpPr>
            <a:spLocks noChangeArrowheads="1"/>
          </p:cNvSpPr>
          <p:nvPr/>
        </p:nvSpPr>
        <p:spPr bwMode="auto">
          <a:xfrm>
            <a:off x="2111376" y="6162676"/>
            <a:ext cx="7953375" cy="18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spcBef>
                <a:spcPct val="0"/>
              </a:spcBef>
              <a:buClrTx/>
              <a:buSzTx/>
              <a:buFontTx/>
              <a:buNone/>
            </a:pPr>
            <a:r>
              <a:rPr lang="en-GB" altLang="en-US" sz="600">
                <a:latin typeface="Arial" panose="020B0604020202020204" pitchFamily="34" charset="0"/>
              </a:rPr>
              <a:t>Source: Adapted from A. Mendelow, </a:t>
            </a:r>
            <a:r>
              <a:rPr lang="en-GB" altLang="en-US" sz="600" i="1">
                <a:latin typeface="Arial" panose="020B0604020202020204" pitchFamily="34" charset="0"/>
              </a:rPr>
              <a:t>Proceedings of the Second International Conference on Information Systems</a:t>
            </a:r>
            <a:r>
              <a:rPr lang="en-GB" altLang="en-US" sz="600">
                <a:latin typeface="Arial" panose="020B0604020202020204" pitchFamily="34" charset="0"/>
              </a:rPr>
              <a:t>, Cambridge, MA, 1991</a:t>
            </a:r>
          </a:p>
        </p:txBody>
      </p:sp>
      <p:graphicFrame>
        <p:nvGraphicFramePr>
          <p:cNvPr id="9222" name="Object 4">
            <a:hlinkClick r:id="" action="ppaction://ole?verb=0"/>
            <a:extLst>
              <a:ext uri="{FF2B5EF4-FFF2-40B4-BE49-F238E27FC236}">
                <a16:creationId xmlns:a16="http://schemas.microsoft.com/office/drawing/2014/main" id="{F0A6C9C5-CD34-404F-9FB0-C2EF20305D05}"/>
              </a:ext>
            </a:extLst>
          </p:cNvPr>
          <p:cNvGraphicFramePr>
            <a:graphicFrameLocks/>
          </p:cNvGraphicFramePr>
          <p:nvPr/>
        </p:nvGraphicFramePr>
        <p:xfrm>
          <a:off x="3429000" y="1063625"/>
          <a:ext cx="4440238" cy="4775200"/>
        </p:xfrm>
        <a:graphic>
          <a:graphicData uri="http://schemas.openxmlformats.org/presentationml/2006/ole">
            <mc:AlternateContent xmlns:mc="http://schemas.openxmlformats.org/markup-compatibility/2006">
              <mc:Choice xmlns:v="urn:schemas-microsoft-com:vml" Requires="v">
                <p:oleObj spid="_x0000_s1033" name="Document" r:id="rId4" imgW="4495655" imgH="4829163" progId="Word.Document.8">
                  <p:embed/>
                </p:oleObj>
              </mc:Choice>
              <mc:Fallback>
                <p:oleObj name="Document" r:id="rId4" imgW="4495655" imgH="4829163" progId="Word.Document.8">
                  <p:embed/>
                  <p:pic>
                    <p:nvPicPr>
                      <p:cNvPr id="9222" name="Object 4">
                        <a:hlinkClick r:id="" action="ppaction://ole?verb=0"/>
                        <a:extLst>
                          <a:ext uri="{FF2B5EF4-FFF2-40B4-BE49-F238E27FC236}">
                            <a16:creationId xmlns:a16="http://schemas.microsoft.com/office/drawing/2014/main" id="{F0A6C9C5-CD34-404F-9FB0-C2EF20305D0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1063625"/>
                        <a:ext cx="4440238" cy="477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23" name="Rectangle 5">
            <a:extLst>
              <a:ext uri="{FF2B5EF4-FFF2-40B4-BE49-F238E27FC236}">
                <a16:creationId xmlns:a16="http://schemas.microsoft.com/office/drawing/2014/main" id="{BF027CE9-9CCB-4264-B5E5-9A8FC665783C}"/>
              </a:ext>
            </a:extLst>
          </p:cNvPr>
          <p:cNvSpPr>
            <a:spLocks noChangeArrowheads="1"/>
          </p:cNvSpPr>
          <p:nvPr/>
        </p:nvSpPr>
        <p:spPr bwMode="auto">
          <a:xfrm>
            <a:off x="4343400" y="685800"/>
            <a:ext cx="35179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marL="185738" indent="-185738">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spcBef>
                <a:spcPct val="50000"/>
              </a:spcBef>
              <a:buClrTx/>
              <a:buSzTx/>
              <a:buFontTx/>
              <a:buNone/>
            </a:pPr>
            <a:r>
              <a:rPr lang="en-GB" altLang="en-US" sz="2000" b="1">
                <a:latin typeface="Arial" panose="020B0604020202020204" pitchFamily="34" charset="0"/>
              </a:rPr>
              <a:t>LEVEL OF INTEREST</a:t>
            </a:r>
          </a:p>
        </p:txBody>
      </p:sp>
      <p:sp>
        <p:nvSpPr>
          <p:cNvPr id="9224" name="Rectangle 6">
            <a:extLst>
              <a:ext uri="{FF2B5EF4-FFF2-40B4-BE49-F238E27FC236}">
                <a16:creationId xmlns:a16="http://schemas.microsoft.com/office/drawing/2014/main" id="{B0F0DC61-669A-44CF-BD53-FA45744D3E08}"/>
              </a:ext>
            </a:extLst>
          </p:cNvPr>
          <p:cNvSpPr>
            <a:spLocks noChangeArrowheads="1"/>
          </p:cNvSpPr>
          <p:nvPr/>
        </p:nvSpPr>
        <p:spPr bwMode="auto">
          <a:xfrm>
            <a:off x="2362200" y="2971800"/>
            <a:ext cx="1290638"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spcBef>
                <a:spcPct val="50000"/>
              </a:spcBef>
              <a:buClrTx/>
              <a:buSzTx/>
              <a:buFontTx/>
              <a:buNone/>
            </a:pPr>
            <a:r>
              <a:rPr lang="en-GB" altLang="en-US" sz="2000" b="1">
                <a:latin typeface="Arial" panose="020B0604020202020204" pitchFamily="34" charset="0"/>
              </a:rPr>
              <a:t>POWER</a:t>
            </a:r>
          </a:p>
        </p:txBody>
      </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3">
            <a:extLst>
              <a:ext uri="{FF2B5EF4-FFF2-40B4-BE49-F238E27FC236}">
                <a16:creationId xmlns:a16="http://schemas.microsoft.com/office/drawing/2014/main" id="{731F82A5-0E22-4F0B-B02B-DE6E3525BB9F}"/>
              </a:ext>
            </a:extLst>
          </p:cNvPr>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GB" altLang="en-US" sz="1400">
                <a:cs typeface="Arial" panose="020B0604020202020204" pitchFamily="34" charset="0"/>
              </a:rPr>
              <a:t>Strategy School</a:t>
            </a:r>
          </a:p>
        </p:txBody>
      </p:sp>
      <p:sp>
        <p:nvSpPr>
          <p:cNvPr id="10243" name="Slide Number Placeholder 5">
            <a:extLst>
              <a:ext uri="{FF2B5EF4-FFF2-40B4-BE49-F238E27FC236}">
                <a16:creationId xmlns:a16="http://schemas.microsoft.com/office/drawing/2014/main" id="{9383744F-B244-4090-AE29-41E7D6928DE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fld id="{ADF344DB-CD18-49C8-9CE8-704FC14751AF}" type="slidenum">
              <a:rPr lang="en-GB" altLang="en-US" sz="1400"/>
              <a:pPr>
                <a:spcBef>
                  <a:spcPct val="0"/>
                </a:spcBef>
                <a:buClrTx/>
                <a:buSzTx/>
                <a:buFontTx/>
                <a:buNone/>
              </a:pPr>
              <a:t>21</a:t>
            </a:fld>
            <a:endParaRPr lang="en-GB" altLang="en-US" sz="1400"/>
          </a:p>
        </p:txBody>
      </p:sp>
      <p:sp>
        <p:nvSpPr>
          <p:cNvPr id="10244" name="Rectangle 2">
            <a:extLst>
              <a:ext uri="{FF2B5EF4-FFF2-40B4-BE49-F238E27FC236}">
                <a16:creationId xmlns:a16="http://schemas.microsoft.com/office/drawing/2014/main" id="{1B46E17E-EC26-4D7D-8998-83D7BA77EE71}"/>
              </a:ext>
            </a:extLst>
          </p:cNvPr>
          <p:cNvSpPr>
            <a:spLocks noGrp="1" noChangeArrowheads="1"/>
          </p:cNvSpPr>
          <p:nvPr>
            <p:ph type="title"/>
          </p:nvPr>
        </p:nvSpPr>
        <p:spPr/>
        <p:txBody>
          <a:bodyPr/>
          <a:lstStyle/>
          <a:p>
            <a:pPr eaLnBrk="1" hangingPunct="1"/>
            <a:r>
              <a:rPr lang="en-GB" altLang="en-US" i="1"/>
              <a:t>Case Study Tasks</a:t>
            </a:r>
          </a:p>
        </p:txBody>
      </p:sp>
      <p:sp>
        <p:nvSpPr>
          <p:cNvPr id="10245" name="Rectangle 3">
            <a:extLst>
              <a:ext uri="{FF2B5EF4-FFF2-40B4-BE49-F238E27FC236}">
                <a16:creationId xmlns:a16="http://schemas.microsoft.com/office/drawing/2014/main" id="{476D8861-D103-4421-BED6-613772FD3F22}"/>
              </a:ext>
            </a:extLst>
          </p:cNvPr>
          <p:cNvSpPr>
            <a:spLocks noGrp="1" noChangeArrowheads="1"/>
          </p:cNvSpPr>
          <p:nvPr>
            <p:ph type="body" idx="1"/>
          </p:nvPr>
        </p:nvSpPr>
        <p:spPr/>
        <p:txBody>
          <a:bodyPr/>
          <a:lstStyle/>
          <a:p>
            <a:pPr marL="609600" indent="-609600">
              <a:buFont typeface="Wingdings" panose="05000000000000000000" pitchFamily="2" charset="2"/>
              <a:buAutoNum type="arabicPeriod"/>
            </a:pPr>
            <a:r>
              <a:rPr lang="en-GB" altLang="en-US" dirty="0"/>
              <a:t>Who are the stakeholders of Primark and Amazon</a:t>
            </a:r>
          </a:p>
          <a:p>
            <a:pPr marL="609600" indent="-609600">
              <a:buFont typeface="Wingdings" panose="05000000000000000000" pitchFamily="2" charset="2"/>
              <a:buAutoNum type="arabicPeriod"/>
            </a:pPr>
            <a:r>
              <a:rPr lang="en-GB" altLang="en-US" dirty="0"/>
              <a:t>Place each of your stakeholders in the appropriate cell in the power / interest matrix. </a:t>
            </a:r>
          </a:p>
          <a:p>
            <a:pPr marL="609600" indent="-609600">
              <a:buFont typeface="Wingdings" panose="05000000000000000000" pitchFamily="2" charset="2"/>
              <a:buAutoNum type="arabicPeriod"/>
            </a:pPr>
            <a:r>
              <a:rPr lang="en-GB" altLang="en-US" dirty="0"/>
              <a:t>Explain why you have placed them in this section. </a:t>
            </a:r>
          </a:p>
          <a:p>
            <a:pPr marL="609600" indent="-609600">
              <a:buFont typeface="Wingdings" panose="05000000000000000000" pitchFamily="2" charset="2"/>
              <a:buAutoNum type="arabicPeriod"/>
            </a:pPr>
            <a:endParaRPr lang="en-GB" altLang="en-US" dirty="0"/>
          </a:p>
        </p:txBody>
      </p:sp>
    </p:spTree>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1787</Words>
  <Application>Microsoft Macintosh PowerPoint</Application>
  <PresentationFormat>Widescreen</PresentationFormat>
  <Paragraphs>125</Paragraphs>
  <Slides>21</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9" baseType="lpstr">
      <vt:lpstr>Arial</vt:lpstr>
      <vt:lpstr>Calibri</vt:lpstr>
      <vt:lpstr>Calibri Light</vt:lpstr>
      <vt:lpstr>Tahoma</vt:lpstr>
      <vt:lpstr>Times New Roman</vt:lpstr>
      <vt:lpstr>Wingdings</vt:lpstr>
      <vt:lpstr>Office Theme</vt:lpstr>
      <vt:lpstr>Document</vt:lpstr>
      <vt:lpstr>Strategic Models </vt:lpstr>
      <vt:lpstr>THE USES AND  VALUE OF STRATEGY RECAP</vt:lpstr>
      <vt:lpstr>Strategy and success</vt:lpstr>
      <vt:lpstr>Three Models of Strategy</vt:lpstr>
      <vt:lpstr>Dynamic</vt:lpstr>
      <vt:lpstr>Complex</vt:lpstr>
      <vt:lpstr>Core Competences-Used to influence Strategy</vt:lpstr>
      <vt:lpstr>PowerPoint Presentation</vt:lpstr>
      <vt:lpstr>PowerPoint Presentation</vt:lpstr>
      <vt:lpstr>PORTFOLIO ANALYSIS</vt:lpstr>
      <vt:lpstr> The BCG Matrix Method (The Boston Consultantancy Group)</vt:lpstr>
      <vt:lpstr>PowerPoint Presentation</vt:lpstr>
      <vt:lpstr>The BCG Matrix Method Stern &amp; Stalk(1978)</vt:lpstr>
      <vt:lpstr>PowerPoint Presentation</vt:lpstr>
      <vt:lpstr>PowerPoint Presentation</vt:lpstr>
      <vt:lpstr>The BCG Matrix Example </vt:lpstr>
      <vt:lpstr>Activity</vt:lpstr>
      <vt:lpstr>PowerPoint Presentation</vt:lpstr>
      <vt:lpstr>STAKEHOLDERS</vt:lpstr>
      <vt:lpstr>PowerPoint Presentation</vt:lpstr>
      <vt:lpstr>Case Study Tasks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Models Lecture 5</dc:title>
  <dc:creator>Marie Pitson</dc:creator>
  <cp:lastModifiedBy>Microsoft Office User</cp:lastModifiedBy>
  <cp:revision>3</cp:revision>
  <dcterms:created xsi:type="dcterms:W3CDTF">2020-09-24T08:31:21Z</dcterms:created>
  <dcterms:modified xsi:type="dcterms:W3CDTF">2020-10-21T08:12:26Z</dcterms:modified>
</cp:coreProperties>
</file>