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207" d="100"/>
          <a:sy n="207" d="100"/>
        </p:scale>
        <p:origin x="-104" y="-1008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interSettings" Target="printerSettings/printerSettings1.bin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2286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8859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114550"/>
            <a:ext cx="6400800" cy="131445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1815084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1586484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1657350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1649588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285750"/>
            <a:ext cx="7772400" cy="131445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769779"/>
            <a:ext cx="457200" cy="330994"/>
          </a:xfrm>
        </p:spPr>
        <p:txBody>
          <a:bodyPr/>
          <a:lstStyle/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145286"/>
            <a:ext cx="8503920" cy="342900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4288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1714500"/>
            <a:ext cx="8833104" cy="228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06764"/>
            <a:ext cx="8833104" cy="1604772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057400"/>
            <a:ext cx="6480174" cy="1254919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18288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1586484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1657350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1649588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00050"/>
            <a:ext cx="7772400" cy="1143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71450"/>
            <a:ext cx="8534400" cy="569214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4807458"/>
            <a:ext cx="3044952" cy="274320"/>
          </a:xfrm>
        </p:spPr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1" y="1181739"/>
            <a:ext cx="8921" cy="3614668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028700"/>
            <a:ext cx="4038600" cy="3511296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028700"/>
            <a:ext cx="4038600" cy="3511296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1650206"/>
            <a:ext cx="0" cy="3140964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08585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028700"/>
            <a:ext cx="8833104" cy="6858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4793742"/>
            <a:ext cx="8833104" cy="233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143000"/>
            <a:ext cx="4040188" cy="549731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1" y="1143000"/>
            <a:ext cx="4041775" cy="54864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4807458"/>
            <a:ext cx="3581400" cy="27432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96012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1853537"/>
            <a:ext cx="4041648" cy="2863803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1853537"/>
            <a:ext cx="4038600" cy="2866644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717027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787893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781812"/>
            <a:ext cx="457200" cy="330994"/>
          </a:xfrm>
        </p:spPr>
        <p:txBody>
          <a:bodyPr/>
          <a:lstStyle>
            <a:lvl1pPr algn="ctr">
              <a:defRPr/>
            </a:lvl1pPr>
          </a:lstStyle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777015"/>
            <a:ext cx="457200" cy="330994"/>
          </a:xfrm>
        </p:spPr>
        <p:txBody>
          <a:bodyPr/>
          <a:lstStyle/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165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18872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4743450"/>
            <a:ext cx="609600" cy="330993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14300"/>
            <a:ext cx="8833104" cy="2286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89154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457200"/>
            <a:ext cx="2743200" cy="440055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2362200" cy="74295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485901"/>
            <a:ext cx="2362200" cy="3108722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14300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40005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514350"/>
            <a:ext cx="5638800" cy="4057650"/>
          </a:xfrm>
        </p:spPr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171450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242316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234554"/>
            <a:ext cx="457200" cy="330994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4808136"/>
            <a:ext cx="3383280" cy="27432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40005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14300"/>
            <a:ext cx="8833104" cy="226314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457200"/>
            <a:ext cx="2743200" cy="440055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171450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242316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234554"/>
            <a:ext cx="457200" cy="330994"/>
          </a:xfrm>
        </p:spPr>
        <p:txBody>
          <a:bodyPr/>
          <a:lstStyle/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3771900"/>
            <a:ext cx="5867400" cy="9144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457200"/>
            <a:ext cx="5867400" cy="32004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742950"/>
            <a:ext cx="2438400" cy="394335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4803738"/>
            <a:ext cx="3044952" cy="274320"/>
          </a:xfrm>
        </p:spPr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4808136"/>
            <a:ext cx="3584448" cy="27432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165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4793743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802505" y="2458593"/>
            <a:ext cx="468401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194322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2265188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2257426"/>
            <a:ext cx="457200" cy="330994"/>
          </a:xfrm>
        </p:spPr>
        <p:txBody>
          <a:bodyPr/>
          <a:lstStyle/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228600"/>
            <a:ext cx="6553200" cy="4366025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228601"/>
            <a:ext cx="1447800" cy="4388644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5029200"/>
            <a:ext cx="9144000" cy="1143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1"/>
            <a:ext cx="9144000" cy="104502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51435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4791289"/>
            <a:ext cx="8833104" cy="23217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4803738"/>
            <a:ext cx="3044952" cy="27432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1324262-E79B-5743-AC36-AF8E164513F4}" type="datetimeFigureOut">
              <a:rPr lang="en-US" smtClean="0"/>
              <a:t>07/11/17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4808136"/>
            <a:ext cx="3581400" cy="27432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16586"/>
            <a:ext cx="8833104" cy="4910328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957557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717027"/>
            <a:ext cx="609600" cy="4572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787893"/>
            <a:ext cx="420624" cy="31546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780131"/>
            <a:ext cx="457200" cy="330994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DADABAB-7414-5E4B-996F-9727B3FF2D95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171450"/>
            <a:ext cx="8534400" cy="569214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143000"/>
            <a:ext cx="8534400" cy="344957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lucidchart.com/documents/edit/1ff287cb-7aaf-4870-a1cd-584dd0581311?demo=on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lucidchart.com/documents/edit/30faa1d3-05f2-4820-bfe5-55c35a852f6b?demo=on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Program Evaluation and Review Technique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PERT Organisation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607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PERT is a work breakdown 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When you and your team need to complete a project, work breakdown structures help you split your project into manageable pieces. Gantt charts help you see the progress your team has made but a PERT chart allows you to break a project into smaller tasks, estimate the time necessary to complete each task and keep your project on track.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0307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History of PERT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PERT stands for Program Evaluation and Review Technique. A PERT chart illustrates a project as a network diagram. The U.S. Navy created this tool in the 1950s as they developed the Polaris missile. 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215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You can design your PERT chart in a few different ways. The traditional PERT chart (also known as an activity-on-arrow diagram) contains two different elements: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900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Flow Design</a:t>
            </a:r>
            <a:endParaRPr lang="en-US" dirty="0"/>
          </a:p>
        </p:txBody>
      </p:sp>
      <p:pic>
        <p:nvPicPr>
          <p:cNvPr id="5" name="Content Placeholder 4"/>
          <p:cNvPicPr>
            <a:picLocks noGrp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0911" b="-10911"/>
          <a:stretch>
            <a:fillRect/>
          </a:stretch>
        </p:blipFill>
        <p:spPr>
          <a:xfrm>
            <a:off x="301625" y="1144588"/>
            <a:ext cx="850423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239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this version works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Nodes represent events or milestones in your project.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can use either numbered circles or numbered boxes. </a:t>
            </a:r>
            <a:endParaRPr lang="en-US" dirty="0" smtClean="0"/>
          </a:p>
          <a:p>
            <a:r>
              <a:rPr lang="en-US" dirty="0" smtClean="0"/>
              <a:t>Arrows </a:t>
            </a:r>
            <a:r>
              <a:rPr lang="en-US" dirty="0"/>
              <a:t>represent tasks.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direction of the arrows shows the sequence of tasks. </a:t>
            </a:r>
            <a:endParaRPr lang="en-US" dirty="0" smtClean="0"/>
          </a:p>
          <a:p>
            <a:r>
              <a:rPr lang="en-US" dirty="0" smtClean="0"/>
              <a:t>Diverging </a:t>
            </a:r>
            <a:r>
              <a:rPr lang="en-US" dirty="0"/>
              <a:t>arrows indicate that you can complete those tasks concurrently. </a:t>
            </a:r>
            <a:endParaRPr lang="en-US" dirty="0" smtClean="0"/>
          </a:p>
          <a:p>
            <a:r>
              <a:rPr lang="en-US" dirty="0" smtClean="0"/>
              <a:t>In </a:t>
            </a:r>
            <a:r>
              <a:rPr lang="en-US" dirty="0"/>
              <a:t>the example </a:t>
            </a:r>
            <a:r>
              <a:rPr lang="en-US" dirty="0" smtClean="0"/>
              <a:t>above, </a:t>
            </a:r>
            <a:r>
              <a:rPr lang="en-US" dirty="0"/>
              <a:t>tasks 1, 2, 4, and 6 have to be completed in order.</a:t>
            </a:r>
            <a:endParaRPr lang="en-GB" dirty="0"/>
          </a:p>
          <a:p>
            <a:r>
              <a:rPr lang="en-US" u="sng" dirty="0">
                <a:hlinkClick r:id="rId2"/>
              </a:rPr>
              <a:t>https://www.lucidchart.com/documents/edit/1ff287cb-7aaf-4870-a1cd-584dd0581311?demo=on#</a:t>
            </a:r>
            <a:r>
              <a:rPr lang="en-US" dirty="0"/>
              <a:t>?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494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PERT Evolves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Now the activity-on-node diagram, a variation of the original PERT chart, has become more common.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nodes represent activities, and the arrows simply show dependencies and relationships between tasks. </a:t>
            </a:r>
            <a:endParaRPr lang="en-US" dirty="0" smtClean="0"/>
          </a:p>
          <a:p>
            <a:r>
              <a:rPr lang="en-US" dirty="0" smtClean="0"/>
              <a:t>In </a:t>
            </a:r>
            <a:r>
              <a:rPr lang="en-US" dirty="0"/>
              <a:t>this version, the nodes are usually small </a:t>
            </a:r>
            <a:r>
              <a:rPr lang="en-US" dirty="0" smtClean="0"/>
              <a:t>charts.</a:t>
            </a:r>
          </a:p>
          <a:p>
            <a:r>
              <a:rPr lang="en-US" dirty="0" smtClean="0"/>
              <a:t>These </a:t>
            </a:r>
            <a:r>
              <a:rPr lang="en-US" dirty="0"/>
              <a:t>charts show the task, the date you anticipate starting the task, the time it’ll take to complete the task and finally the date you anticipate finishing the task</a:t>
            </a:r>
            <a:r>
              <a:rPr lang="en-US" dirty="0" smtClean="0"/>
              <a:t>.</a:t>
            </a:r>
          </a:p>
          <a:p>
            <a:r>
              <a:rPr lang="en-US" u="sng" dirty="0">
                <a:hlinkClick r:id="rId2"/>
              </a:rPr>
              <a:t>https://www.lucidchart.com/documents/edit/30faa1d3-05f2-4820-bfe5-55c35a852f6b?demo=on#</a:t>
            </a:r>
            <a:r>
              <a:rPr lang="en-US" dirty="0" smtClean="0"/>
              <a:t>?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774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802" b="-16802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006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List the activities involved in the project. </a:t>
            </a:r>
            <a:endParaRPr lang="en-US" dirty="0" smtClean="0"/>
          </a:p>
          <a:p>
            <a:r>
              <a:rPr lang="en-US" dirty="0" smtClean="0"/>
              <a:t>Break </a:t>
            </a:r>
            <a:r>
              <a:rPr lang="en-US" dirty="0"/>
              <a:t>your project down into more manageable tasks. </a:t>
            </a:r>
            <a:endParaRPr lang="en-US" dirty="0" smtClean="0"/>
          </a:p>
          <a:p>
            <a:r>
              <a:rPr lang="en-US" dirty="0" smtClean="0"/>
              <a:t>Limit </a:t>
            </a:r>
            <a:r>
              <a:rPr lang="en-US" dirty="0"/>
              <a:t>your list to only high-level activities; otherwise, you may have trouble managing the resulting PERT chart.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971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Consider dependencies.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every activity, ask yourself whether the task depends on the completion of another task. </a:t>
            </a:r>
            <a:endParaRPr lang="en-US" dirty="0" smtClean="0"/>
          </a:p>
          <a:p>
            <a:r>
              <a:rPr lang="en-US" dirty="0" smtClean="0"/>
              <a:t>This </a:t>
            </a:r>
            <a:r>
              <a:rPr lang="en-US" dirty="0"/>
              <a:t>step will determine the order of nodes on your PERT chart.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845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Place nodes and arrows based on the information you have gathered.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activity-on-arrow diagrams, number a node for each milestone in the project. </a:t>
            </a:r>
            <a:endParaRPr lang="en-US" dirty="0" smtClean="0"/>
          </a:p>
          <a:p>
            <a:r>
              <a:rPr lang="en-US" dirty="0" smtClean="0"/>
              <a:t>These </a:t>
            </a:r>
            <a:r>
              <a:rPr lang="en-US" dirty="0"/>
              <a:t>milestones are generally based on the tasks you wrote down, such as “Project start,” “Hardware designed,” “Tutorials drafted,” etc. </a:t>
            </a:r>
            <a:endParaRPr lang="en-US" dirty="0" smtClean="0"/>
          </a:p>
          <a:p>
            <a:r>
              <a:rPr lang="en-US" dirty="0" smtClean="0"/>
              <a:t>If </a:t>
            </a:r>
            <a:r>
              <a:rPr lang="en-US" dirty="0"/>
              <a:t>you’d like to keep track of these milestones, you can create a numbered list to accompany the diagram.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activity-on-node diagrams, create a node for each task and write the task directly on the node.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8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Organize these nodes based on the dependencies you found. </a:t>
            </a:r>
            <a:endParaRPr lang="en-US" dirty="0" smtClean="0"/>
          </a:p>
          <a:p>
            <a:r>
              <a:rPr lang="en-US" dirty="0" smtClean="0"/>
              <a:t>If </a:t>
            </a:r>
            <a:r>
              <a:rPr lang="en-US" dirty="0"/>
              <a:t>activities need to be completed in sequence, place them in the right order and connect with arrows. </a:t>
            </a:r>
            <a:endParaRPr lang="en-US" dirty="0" smtClean="0"/>
          </a:p>
          <a:p>
            <a:r>
              <a:rPr lang="en-US" dirty="0" smtClean="0"/>
              <a:t>You </a:t>
            </a:r>
            <a:r>
              <a:rPr lang="en-US" dirty="0"/>
              <a:t>can use a diverging arrow to show tasks that do not depend on other tasks.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activity-on-arrow diagrams, once you connect your nodes, you’ll write the activity name on the arrow.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158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Add the completion time for each activity. </a:t>
            </a:r>
            <a:endParaRPr lang="en-US" dirty="0" smtClean="0"/>
          </a:p>
          <a:p>
            <a:r>
              <a:rPr lang="en-US" dirty="0" smtClean="0"/>
              <a:t>Estimate </a:t>
            </a:r>
            <a:r>
              <a:rPr lang="en-US" dirty="0"/>
              <a:t>the amount of time you and your team need to complete each task. </a:t>
            </a:r>
            <a:endParaRPr lang="en-US" dirty="0" smtClean="0"/>
          </a:p>
          <a:p>
            <a:r>
              <a:rPr lang="en-US" dirty="0" smtClean="0"/>
              <a:t>Write </a:t>
            </a:r>
            <a:r>
              <a:rPr lang="en-US" dirty="0"/>
              <a:t>that amount under the task name. </a:t>
            </a:r>
            <a:endParaRPr lang="en-US" dirty="0" smtClean="0"/>
          </a:p>
          <a:p>
            <a:r>
              <a:rPr lang="en-US" dirty="0" smtClean="0"/>
              <a:t>If </a:t>
            </a:r>
            <a:r>
              <a:rPr lang="en-US" dirty="0"/>
              <a:t>you’re not confident in your estimation, experts recommend a three-point method. For each task, write down: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101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How to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An optimistic time estimate (o), or the shortest possible time the task will take</a:t>
            </a:r>
            <a:endParaRPr lang="en-GB" dirty="0"/>
          </a:p>
          <a:p>
            <a:r>
              <a:rPr lang="en-US" dirty="0"/>
              <a:t>A most-likely time estimate (m),</a:t>
            </a:r>
            <a:endParaRPr lang="en-GB" dirty="0"/>
          </a:p>
          <a:p>
            <a:r>
              <a:rPr lang="en-US" dirty="0"/>
              <a:t>A pessimistic time estimate (p), or the longest possible time if the task takes longer than expected</a:t>
            </a:r>
            <a:endParaRPr lang="en-GB" dirty="0"/>
          </a:p>
          <a:p>
            <a:r>
              <a:rPr lang="en-US" dirty="0"/>
              <a:t>Then plug those numbers into the following equation to get the best estimate: (o + 4m +p)/6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494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华文新魏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Civic.thmx</Template>
  <TotalTime>161</TotalTime>
  <Words>738</Words>
  <Application>Microsoft Macintosh PowerPoint</Application>
  <PresentationFormat>On-screen Show (16:9)</PresentationFormat>
  <Paragraphs>52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Civic</vt:lpstr>
      <vt:lpstr>PERT Organisation</vt:lpstr>
      <vt:lpstr>PERT is a work breakdown structure</vt:lpstr>
      <vt:lpstr>History of PERT</vt:lpstr>
      <vt:lpstr>Design</vt:lpstr>
      <vt:lpstr>Flow Design</vt:lpstr>
      <vt:lpstr>How this version works</vt:lpstr>
      <vt:lpstr>PERT Evolves</vt:lpstr>
      <vt:lpstr>PowerPoint Presentation</vt:lpstr>
      <vt:lpstr>How To</vt:lpstr>
      <vt:lpstr>How to</vt:lpstr>
      <vt:lpstr>How to</vt:lpstr>
      <vt:lpstr>How to</vt:lpstr>
      <vt:lpstr>How to</vt:lpstr>
      <vt:lpstr>How to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PERT Organisation</dc:title>
  <dc:creator>John Hill</dc:creator>
  <cp:lastModifiedBy>John Hill</cp:lastModifiedBy>
  <cp:revision>9</cp:revision>
  <dcterms:created xsi:type="dcterms:W3CDTF">2017-11-07T09:39:38Z</dcterms:created>
  <dcterms:modified xsi:type="dcterms:W3CDTF">2017-11-07T12:20:50Z</dcterms:modified>
</cp:coreProperties>
</file>