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327" r:id="rId2"/>
    <p:sldId id="256" r:id="rId3"/>
    <p:sldId id="262" r:id="rId4"/>
    <p:sldId id="259" r:id="rId5"/>
    <p:sldId id="258" r:id="rId6"/>
    <p:sldId id="284" r:id="rId7"/>
    <p:sldId id="285" r:id="rId8"/>
    <p:sldId id="260" r:id="rId9"/>
    <p:sldId id="323" r:id="rId10"/>
    <p:sldId id="325" r:id="rId11"/>
    <p:sldId id="326" r:id="rId12"/>
    <p:sldId id="288" r:id="rId13"/>
    <p:sldId id="328" r:id="rId14"/>
    <p:sldId id="291" r:id="rId15"/>
    <p:sldId id="297" r:id="rId16"/>
    <p:sldId id="329" r:id="rId17"/>
    <p:sldId id="330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92" d="100"/>
          <a:sy n="92" d="100"/>
        </p:scale>
        <p:origin x="9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52396933-B73B-4602-B80F-CA12A6B0FC11}" type="datetimeFigureOut">
              <a:rPr lang="en-GB" smtClean="0"/>
              <a:t>17/09/2018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E80AE-1175-4BC3-937C-CD05BEF7803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83150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96933-B73B-4602-B80F-CA12A6B0FC11}" type="datetimeFigureOut">
              <a:rPr lang="en-GB" smtClean="0"/>
              <a:t>17/09/2018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E80AE-1175-4BC3-937C-CD05BEF780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1287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96933-B73B-4602-B80F-CA12A6B0FC11}" type="datetimeFigureOut">
              <a:rPr lang="en-GB" smtClean="0"/>
              <a:t>17/09/2018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E80AE-1175-4BC3-937C-CD05BEF7803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8709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96933-B73B-4602-B80F-CA12A6B0FC11}" type="datetimeFigureOut">
              <a:rPr lang="en-GB" smtClean="0"/>
              <a:t>17/09/2018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E80AE-1175-4BC3-937C-CD05BEF780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518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96933-B73B-4602-B80F-CA12A6B0FC11}" type="datetimeFigureOut">
              <a:rPr lang="en-GB" smtClean="0"/>
              <a:t>17/09/2018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E80AE-1175-4BC3-937C-CD05BEF780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6397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96933-B73B-4602-B80F-CA12A6B0FC11}" type="datetimeFigureOut">
              <a:rPr lang="en-GB" smtClean="0"/>
              <a:t>17/09/2018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E80AE-1175-4BC3-937C-CD05BEF780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710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96933-B73B-4602-B80F-CA12A6B0FC11}" type="datetimeFigureOut">
              <a:rPr lang="en-GB" smtClean="0"/>
              <a:t>17/09/2018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E80AE-1175-4BC3-937C-CD05BEF780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119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96933-B73B-4602-B80F-CA12A6B0FC11}" type="datetimeFigureOut">
              <a:rPr lang="en-GB" smtClean="0"/>
              <a:t>17/09/2018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E80AE-1175-4BC3-937C-CD05BEF780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081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96933-B73B-4602-B80F-CA12A6B0FC11}" type="datetimeFigureOut">
              <a:rPr lang="en-GB" smtClean="0"/>
              <a:t>17/09/2018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E80AE-1175-4BC3-937C-CD05BEF7803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89414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96933-B73B-4602-B80F-CA12A6B0FC11}" type="datetimeFigureOut">
              <a:rPr lang="en-GB" smtClean="0"/>
              <a:t>17/09/2018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E80AE-1175-4BC3-937C-CD05BEF780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6029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96933-B73B-4602-B80F-CA12A6B0FC11}" type="datetimeFigureOut">
              <a:rPr lang="en-GB" smtClean="0"/>
              <a:t>17/09/2018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6E80AE-1175-4BC3-937C-CD05BEF78031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8283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52396933-B73B-4602-B80F-CA12A6B0FC11}" type="datetimeFigureOut">
              <a:rPr lang="en-GB" smtClean="0"/>
              <a:t>17/09/2018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A16E80AE-1175-4BC3-937C-CD05BEF78031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0462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550EDE0-EBA4-40DF-B3B1-CD56B32C56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 for today’s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3EACBB0-FCA7-4B5E-AE0A-6CAF40901A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2286000"/>
            <a:ext cx="10686427" cy="4208318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800" dirty="0" smtClean="0"/>
              <a:t> Module </a:t>
            </a:r>
            <a:r>
              <a:rPr lang="en-GB" sz="2800" dirty="0"/>
              <a:t>Handbook </a:t>
            </a:r>
            <a:endParaRPr lang="en-GB" sz="2800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 smtClean="0"/>
              <a:t> Moodle Page</a:t>
            </a:r>
            <a:endParaRPr lang="en-GB" sz="2800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 smtClean="0"/>
              <a:t> Marking Criteria</a:t>
            </a:r>
            <a:endParaRPr lang="en-GB" sz="28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 smtClean="0"/>
              <a:t> Judaism </a:t>
            </a:r>
            <a:r>
              <a:rPr lang="en-GB" sz="2800" dirty="0"/>
              <a:t>Refresher </a:t>
            </a:r>
            <a:endParaRPr lang="en-GB" sz="2800" dirty="0" smtClean="0"/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 smtClean="0"/>
              <a:t> Eliezer Segal Reading and Questions</a:t>
            </a:r>
            <a:endParaRPr lang="en-GB" sz="28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 smtClean="0"/>
              <a:t> Assessments </a:t>
            </a:r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915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FB5DD6A-6C11-4A0D-88FB-63F274B2C80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Judaism Refresher </a:t>
            </a:r>
          </a:p>
        </p:txBody>
      </p:sp>
    </p:spTree>
    <p:extLst>
      <p:ext uri="{BB962C8B-B14F-4D97-AF65-F5344CB8AC3E}">
        <p14:creationId xmlns:p14="http://schemas.microsoft.com/office/powerpoint/2010/main" val="2190146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609600"/>
            <a:ext cx="8229600" cy="1295400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rgbClr val="000000"/>
                </a:solidFill>
              </a:rPr>
              <a:t/>
            </a:r>
            <a:br>
              <a:rPr lang="en-US" sz="3600" dirty="0">
                <a:solidFill>
                  <a:srgbClr val="000000"/>
                </a:solidFill>
              </a:rPr>
            </a:br>
            <a:r>
              <a:rPr lang="en-US" sz="3800" dirty="0">
                <a:solidFill>
                  <a:srgbClr val="000000"/>
                </a:solidFill>
              </a:rPr>
              <a:t>The Hebrew Bible / The Hebrew Scriptures</a:t>
            </a:r>
            <a:br>
              <a:rPr lang="en-US" sz="3800" dirty="0">
                <a:solidFill>
                  <a:srgbClr val="000000"/>
                </a:solidFill>
              </a:rPr>
            </a:br>
            <a:r>
              <a:rPr lang="en-US" sz="3800" dirty="0">
                <a:solidFill>
                  <a:srgbClr val="000000"/>
                </a:solidFill>
              </a:rPr>
              <a:t>The Old Testament</a:t>
            </a:r>
            <a:br>
              <a:rPr lang="en-US" sz="3800" dirty="0">
                <a:solidFill>
                  <a:srgbClr val="000000"/>
                </a:solidFill>
              </a:rPr>
            </a:br>
            <a:r>
              <a:rPr lang="en-US" sz="3800" dirty="0" err="1">
                <a:solidFill>
                  <a:srgbClr val="000000"/>
                </a:solidFill>
              </a:rPr>
              <a:t>Tanakh</a:t>
            </a:r>
            <a:r>
              <a:rPr lang="en-US" sz="3800" dirty="0">
                <a:solidFill>
                  <a:srgbClr val="000000"/>
                </a:solidFill>
              </a:rPr>
              <a:t> / </a:t>
            </a:r>
            <a:r>
              <a:rPr lang="en-US" sz="3800" dirty="0" err="1">
                <a:solidFill>
                  <a:srgbClr val="000000"/>
                </a:solidFill>
              </a:rPr>
              <a:t>Mikra</a:t>
            </a:r>
            <a:endParaRPr lang="en-US" sz="3800" dirty="0">
              <a:solidFill>
                <a:srgbClr val="000000"/>
              </a:solidFill>
            </a:endParaRPr>
          </a:p>
        </p:txBody>
      </p:sp>
      <p:pic>
        <p:nvPicPr>
          <p:cNvPr id="4" name="Content Placeholder 3" descr="torah[1]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601" y="2400300"/>
            <a:ext cx="5104245" cy="3712178"/>
          </a:xfrm>
        </p:spPr>
      </p:pic>
      <p:pic>
        <p:nvPicPr>
          <p:cNvPr id="8" name="Picture 7" descr="1hebbible-300x20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1073" y="2400299"/>
            <a:ext cx="4755572" cy="3170381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0000"/>
                </a:solidFill>
              </a:rPr>
              <a:t>The Hebrew Bible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3000" dirty="0" smtClean="0">
                <a:solidFill>
                  <a:srgbClr val="000000"/>
                </a:solidFill>
              </a:rPr>
              <a:t> The </a:t>
            </a:r>
            <a:r>
              <a:rPr lang="en-US" sz="3000" dirty="0">
                <a:solidFill>
                  <a:srgbClr val="000000"/>
                </a:solidFill>
              </a:rPr>
              <a:t>main foundation of Judaism: its body of sacred scriptures.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3000" dirty="0" smtClean="0">
                <a:solidFill>
                  <a:srgbClr val="000000"/>
                </a:solidFill>
              </a:rPr>
              <a:t> An </a:t>
            </a:r>
            <a:r>
              <a:rPr lang="en-US" sz="3000" dirty="0">
                <a:solidFill>
                  <a:srgbClr val="000000"/>
                </a:solidFill>
              </a:rPr>
              <a:t>anthology of different writings.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3000" dirty="0" smtClean="0">
                <a:solidFill>
                  <a:srgbClr val="000000"/>
                </a:solidFill>
              </a:rPr>
              <a:t> Until </a:t>
            </a:r>
            <a:r>
              <a:rPr lang="en-US" sz="3000" dirty="0">
                <a:solidFill>
                  <a:srgbClr val="000000"/>
                </a:solidFill>
              </a:rPr>
              <a:t>today recited from a handwritten scroll in Hebrew (without vowels).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3000" dirty="0" smtClean="0">
                <a:solidFill>
                  <a:srgbClr val="000000"/>
                </a:solidFill>
              </a:rPr>
              <a:t> Intended </a:t>
            </a:r>
            <a:r>
              <a:rPr lang="en-US" sz="3000" dirty="0">
                <a:solidFill>
                  <a:srgbClr val="000000"/>
                </a:solidFill>
              </a:rPr>
              <a:t>to be read aloud (</a:t>
            </a:r>
            <a:r>
              <a:rPr lang="en-US" sz="3000" i="1" dirty="0" err="1">
                <a:solidFill>
                  <a:srgbClr val="000000"/>
                </a:solidFill>
              </a:rPr>
              <a:t>mikra</a:t>
            </a:r>
            <a:r>
              <a:rPr lang="en-US" sz="3000" dirty="0">
                <a:solidFill>
                  <a:srgbClr val="000000"/>
                </a:solidFill>
              </a:rPr>
              <a:t>)</a:t>
            </a:r>
          </a:p>
          <a:p>
            <a:endParaRPr 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C707422-3BE2-439A-89F5-402A77AFD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5644" y="2675731"/>
            <a:ext cx="10515600" cy="1325563"/>
          </a:xfrm>
        </p:spPr>
        <p:txBody>
          <a:bodyPr/>
          <a:lstStyle/>
          <a:p>
            <a:r>
              <a:rPr lang="en-GB" dirty="0"/>
              <a:t>Can you remember what </a:t>
            </a:r>
            <a:r>
              <a:rPr lang="en-GB" dirty="0" err="1"/>
              <a:t>TaNaKh</a:t>
            </a:r>
            <a:r>
              <a:rPr lang="en-GB" dirty="0"/>
              <a:t> stands for?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FDB75C1-BB0A-4557-AC6E-69BC42AFD5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93146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solidFill>
                  <a:schemeClr val="bg1"/>
                </a:solidFill>
              </a:rPr>
              <a:t>TaNaKh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6" name="Content Placeholder 5" descr="images-2.jpe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7018" y="868477"/>
            <a:ext cx="4364935" cy="5140923"/>
          </a:xfrm>
        </p:spPr>
      </p:pic>
      <p:pic>
        <p:nvPicPr>
          <p:cNvPr id="8" name="Picture 7" descr="images-1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818860"/>
            <a:ext cx="5277773" cy="348532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981200" y="533400"/>
          <a:ext cx="8229600" cy="6101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5909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108891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</a:tblGrid>
              <a:tr h="304800">
                <a:tc>
                  <a:txBody>
                    <a:bodyPr/>
                    <a:lstStyle/>
                    <a:p>
                      <a:r>
                        <a:rPr lang="en-US" dirty="0"/>
                        <a:t>Books</a:t>
                      </a:r>
                      <a:r>
                        <a:rPr lang="en-US" baseline="0" dirty="0"/>
                        <a:t> of the Law</a:t>
                      </a:r>
                    </a:p>
                    <a:p>
                      <a:r>
                        <a:rPr lang="en-US" baseline="0" dirty="0"/>
                        <a:t>Pentateuch / Torah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Historical</a:t>
                      </a:r>
                      <a:r>
                        <a:rPr lang="en-US" baseline="0" dirty="0"/>
                        <a:t> Books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Poetry and Wisdom Books / </a:t>
                      </a:r>
                      <a:r>
                        <a:rPr lang="en-US" dirty="0" err="1"/>
                        <a:t>Ketuvim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Prophetic Books / </a:t>
                      </a:r>
                      <a:r>
                        <a:rPr lang="en-US"/>
                        <a:t>Nevi’im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Genesis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Joshua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Job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Isaiah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Exodus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Judges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Psalms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Jeremiah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Leviticus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Ruth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Proverbs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Lamentations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Numbers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 Samuel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Ecclesiastes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Ezekiel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Deuteronomy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II Samuel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Song of Solomon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Daniel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</a:t>
                      </a:r>
                      <a:r>
                        <a:rPr lang="en-US" baseline="0" dirty="0"/>
                        <a:t> Kings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Hosea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II Kings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Joel, Amos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 Chronicles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Obadiah,</a:t>
                      </a:r>
                      <a:r>
                        <a:rPr lang="en-US" baseline="0" dirty="0"/>
                        <a:t> Jonah</a:t>
                      </a:r>
                      <a:endParaRPr lang="en-US" dirty="0"/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II Chronicles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Micah, Nahum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Ezra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Habakkuk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Nehemiah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Zephaniah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Esther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Haggai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aseline="0" dirty="0"/>
                        <a:t>Zechariah 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Malachi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1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xmlns="" id="{E76735A0-8395-4193-8DF6-AA7F8B9A2D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73460" y="481307"/>
            <a:ext cx="10000627" cy="1628048"/>
          </a:xfrm>
        </p:spPr>
        <p:txBody>
          <a:bodyPr/>
          <a:lstStyle/>
          <a:p>
            <a:pPr eaLnBrk="1" hangingPunct="1"/>
            <a:r>
              <a:rPr lang="en-US" altLang="en-US" dirty="0">
                <a:ea typeface="ＭＳ Ｐゴシック" panose="020B0600070205080204" pitchFamily="34" charset="-128"/>
              </a:rPr>
              <a:t>Second Temple Judaism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xmlns="" id="{DDB2AF37-A449-4FA7-948A-F2E400D7D36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45011" y="2317173"/>
            <a:ext cx="7912054" cy="3190009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 sz="3200" dirty="0">
                <a:ea typeface="ＭＳ Ｐゴシック" panose="020B0600070205080204" pitchFamily="34" charset="-128"/>
              </a:rPr>
              <a:t>History of </a:t>
            </a:r>
            <a:r>
              <a:rPr lang="en-US" altLang="en-US" sz="3200" dirty="0" smtClean="0">
                <a:ea typeface="ＭＳ Ｐゴシック" panose="020B0600070205080204" pitchFamily="34" charset="-128"/>
              </a:rPr>
              <a:t>Ancient </a:t>
            </a:r>
            <a:r>
              <a:rPr lang="en-US" altLang="en-US" sz="3200" dirty="0">
                <a:ea typeface="ＭＳ Ｐゴシック" panose="020B0600070205080204" pitchFamily="34" charset="-128"/>
              </a:rPr>
              <a:t>Jews in Palestine is a history of unrest and domination by foreign powers (Assyrians, Babylonians, Greeks, Romans</a:t>
            </a:r>
            <a:r>
              <a:rPr lang="en-US" altLang="en-US" sz="3200" dirty="0" smtClean="0">
                <a:ea typeface="ＭＳ Ｐゴシック" panose="020B0600070205080204" pitchFamily="34" charset="-128"/>
              </a:rPr>
              <a:t>).</a:t>
            </a:r>
          </a:p>
          <a:p>
            <a:pPr eaLnBrk="1" hangingPunct="1"/>
            <a:endParaRPr lang="en-US" altLang="en-US" sz="32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US" altLang="en-US" sz="3200" dirty="0">
                <a:ea typeface="ＭＳ Ｐゴシック" panose="020B0600070205080204" pitchFamily="34" charset="-128"/>
              </a:rPr>
              <a:t>The period of the Jews after the </a:t>
            </a:r>
            <a:r>
              <a:rPr lang="en-US" altLang="en-US" sz="3200" dirty="0" smtClean="0">
                <a:ea typeface="ＭＳ Ｐゴシック" panose="020B0600070205080204" pitchFamily="34" charset="-128"/>
              </a:rPr>
              <a:t>exile (WHICH WAS IN … ?) is </a:t>
            </a:r>
            <a:r>
              <a:rPr lang="en-US" altLang="en-US" sz="3200" dirty="0">
                <a:ea typeface="ＭＳ Ｐゴシック" panose="020B0600070205080204" pitchFamily="34" charset="-128"/>
              </a:rPr>
              <a:t>known as SECOND TEMPLE </a:t>
            </a:r>
            <a:r>
              <a:rPr lang="en-US" altLang="en-US" sz="3200" dirty="0" smtClean="0">
                <a:ea typeface="ＭＳ Ｐゴシック" panose="020B0600070205080204" pitchFamily="34" charset="-128"/>
              </a:rPr>
              <a:t>JUDAISM (530 BCE – 70 CE).</a:t>
            </a:r>
            <a:endParaRPr lang="en-US" altLang="en-US" sz="3200" dirty="0">
              <a:highlight>
                <a:srgbClr val="FFFF00"/>
              </a:highlight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1A68F7F-2FDD-47D0-97DE-BF625179B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Diversity in Second Temple Judaism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A4F5A70-03B1-451F-A87F-F1CD03E42B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69026" y="2410691"/>
            <a:ext cx="9175175" cy="3898669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sz="3200" dirty="0">
                <a:ea typeface="ＭＳ Ｐゴシック" panose="020B0600070205080204" pitchFamily="34" charset="-128"/>
              </a:rPr>
              <a:t>Diversity is the result of responses to Hellenism and foreign domination.</a:t>
            </a:r>
          </a:p>
          <a:p>
            <a:r>
              <a:rPr lang="en-US" altLang="en-US" sz="3200" dirty="0">
                <a:highlight>
                  <a:srgbClr val="FFFF00"/>
                </a:highlight>
                <a:ea typeface="ＭＳ Ｐゴシック" panose="020B0600070205080204" pitchFamily="34" charset="-128"/>
              </a:rPr>
              <a:t>Josephus</a:t>
            </a:r>
            <a:r>
              <a:rPr lang="en-US" altLang="en-US" sz="3200" dirty="0">
                <a:ea typeface="ＭＳ Ｐゴシック" panose="020B0600070205080204" pitchFamily="34" charset="-128"/>
              </a:rPr>
              <a:t> </a:t>
            </a:r>
            <a:r>
              <a:rPr lang="en-US" altLang="en-US" sz="3200" dirty="0" smtClean="0">
                <a:ea typeface="ＭＳ Ｐゴシック" panose="020B0600070205080204" pitchFamily="34" charset="-128"/>
              </a:rPr>
              <a:t>mentions </a:t>
            </a:r>
            <a:r>
              <a:rPr lang="en-US" altLang="en-US" sz="3200" dirty="0">
                <a:ea typeface="ＭＳ Ｐゴシック" panose="020B0600070205080204" pitchFamily="34" charset="-128"/>
              </a:rPr>
              <a:t>four groups:</a:t>
            </a:r>
          </a:p>
          <a:p>
            <a:r>
              <a:rPr lang="en-US" altLang="en-US" sz="3200" dirty="0">
                <a:ea typeface="ＭＳ Ｐゴシック" panose="020B0600070205080204" pitchFamily="34" charset="-128"/>
              </a:rPr>
              <a:t>The Pharisees</a:t>
            </a:r>
          </a:p>
          <a:p>
            <a:r>
              <a:rPr lang="en-US" altLang="en-US" sz="3200" dirty="0">
                <a:ea typeface="ＭＳ Ｐゴシック" panose="020B0600070205080204" pitchFamily="34" charset="-128"/>
              </a:rPr>
              <a:t>The Sadducees</a:t>
            </a:r>
          </a:p>
          <a:p>
            <a:r>
              <a:rPr lang="en-US" altLang="en-US" sz="3200" dirty="0">
                <a:ea typeface="ＭＳ Ｐゴシック" panose="020B0600070205080204" pitchFamily="34" charset="-128"/>
              </a:rPr>
              <a:t>The Essenes</a:t>
            </a:r>
          </a:p>
          <a:p>
            <a:r>
              <a:rPr lang="en-US" altLang="en-US" sz="3200" dirty="0">
                <a:ea typeface="ＭＳ Ｐゴシック" panose="020B0600070205080204" pitchFamily="34" charset="-128"/>
              </a:rPr>
              <a:t>The ‘Fourth Philosophy’</a:t>
            </a:r>
          </a:p>
          <a:p>
            <a:r>
              <a:rPr lang="en-US" altLang="en-US" sz="3200" dirty="0">
                <a:ea typeface="ＭＳ Ｐゴシック" panose="020B0600070205080204" pitchFamily="34" charset="-128"/>
              </a:rPr>
              <a:t>The ‘</a:t>
            </a:r>
            <a:r>
              <a:rPr lang="en-US" altLang="en-US" sz="3200" i="1" dirty="0">
                <a:ea typeface="ＭＳ Ｐゴシック" panose="020B0600070205080204" pitchFamily="34" charset="-128"/>
              </a:rPr>
              <a:t>am </a:t>
            </a:r>
            <a:r>
              <a:rPr lang="en-US" altLang="en-US" sz="3200" i="1" dirty="0" err="1">
                <a:ea typeface="ＭＳ Ｐゴシック" panose="020B0600070205080204" pitchFamily="34" charset="-128"/>
              </a:rPr>
              <a:t>ha’aretz</a:t>
            </a:r>
            <a:r>
              <a:rPr lang="en-US" altLang="en-US" sz="3200" i="1" dirty="0">
                <a:ea typeface="ＭＳ Ｐゴシック" panose="020B0600070205080204" pitchFamily="34" charset="-128"/>
              </a:rPr>
              <a:t>’</a:t>
            </a:r>
            <a:r>
              <a:rPr lang="en-US" altLang="en-US" sz="3200" dirty="0">
                <a:ea typeface="ＭＳ Ｐゴシック" panose="020B0600070205080204" pitchFamily="34" charset="-128"/>
              </a:rPr>
              <a:t> (the people of the land)</a:t>
            </a:r>
          </a:p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6A72BE0-193D-4566-BFFA-02CBA24D64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The Essenes and the Qumran Sectarians</a:t>
            </a:r>
          </a:p>
        </p:txBody>
      </p:sp>
      <p:pic>
        <p:nvPicPr>
          <p:cNvPr id="8" name="Content Placeholder 7" descr="Qumran-Cave-4,-tb102205327-bibleplaces.jpg">
            <a:extLst>
              <a:ext uri="{FF2B5EF4-FFF2-40B4-BE49-F238E27FC236}">
                <a16:creationId xmlns:a16="http://schemas.microsoft.com/office/drawing/2014/main" xmlns="" id="{8F9ADDD8-B013-4DE7-AE1F-F0EF9520101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14126" y="2576945"/>
            <a:ext cx="4415893" cy="2936569"/>
          </a:xfr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xmlns="" id="{D70C4711-F6A6-4395-9404-0327301A990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None/>
            </a:pPr>
            <a:r>
              <a:rPr lang="en-US" altLang="en-US" sz="3000" b="1" dirty="0">
                <a:ea typeface="ＭＳ Ｐゴシック" panose="020B0600070205080204" pitchFamily="34" charset="-128"/>
              </a:rPr>
              <a:t>Common Features</a:t>
            </a:r>
          </a:p>
          <a:p>
            <a:r>
              <a:rPr lang="en-US" altLang="en-US" sz="3000" dirty="0">
                <a:ea typeface="ＭＳ Ｐゴシック" panose="020B0600070205080204" pitchFamily="34" charset="-128"/>
              </a:rPr>
              <a:t>Emphasis on purity</a:t>
            </a:r>
          </a:p>
          <a:p>
            <a:r>
              <a:rPr lang="en-US" altLang="en-US" sz="3000" dirty="0">
                <a:ea typeface="ＭＳ Ｐゴシック" panose="020B0600070205080204" pitchFamily="34" charset="-128"/>
              </a:rPr>
              <a:t>Separation from communities</a:t>
            </a:r>
          </a:p>
          <a:p>
            <a:r>
              <a:rPr lang="en-US" altLang="en-US" sz="3000" dirty="0">
                <a:ea typeface="ＭＳ Ｐゴシック" panose="020B0600070205080204" pitchFamily="34" charset="-128"/>
              </a:rPr>
              <a:t>Wilderness communities </a:t>
            </a:r>
            <a:r>
              <a:rPr lang="en-US" altLang="en-US" sz="3000" dirty="0" smtClean="0">
                <a:ea typeface="ＭＳ Ｐゴシック" panose="020B0600070205080204" pitchFamily="34" charset="-128"/>
              </a:rPr>
              <a:t>Sharing </a:t>
            </a:r>
            <a:r>
              <a:rPr lang="en-US" altLang="en-US" sz="3000" dirty="0">
                <a:ea typeface="ＭＳ Ｐゴシック" panose="020B0600070205080204" pitchFamily="34" charset="-128"/>
              </a:rPr>
              <a:t>of property</a:t>
            </a:r>
          </a:p>
          <a:p>
            <a:r>
              <a:rPr lang="en-US" altLang="en-US" sz="3000" dirty="0">
                <a:ea typeface="ＭＳ Ｐゴシック" panose="020B0600070205080204" pitchFamily="34" charset="-128"/>
              </a:rPr>
              <a:t>Strict observance of the Sabbath</a:t>
            </a:r>
          </a:p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DB1BFA9-AC00-4599-AB60-E60A49B7E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>
                <a:ea typeface="ＭＳ Ｐゴシック" panose="020B0600070205080204" pitchFamily="34" charset="-128"/>
              </a:rPr>
              <a:t>The Dead Sea Scrolls</a:t>
            </a:r>
          </a:p>
        </p:txBody>
      </p:sp>
      <p:pic>
        <p:nvPicPr>
          <p:cNvPr id="5" name="Content Placeholder 4" descr="DownloadedFile.jpeg">
            <a:extLst>
              <a:ext uri="{FF2B5EF4-FFF2-40B4-BE49-F238E27FC236}">
                <a16:creationId xmlns:a16="http://schemas.microsoft.com/office/drawing/2014/main" xmlns="" id="{914B206C-6C2A-4DF4-BA25-1F3B29863FD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54402" y="2163041"/>
            <a:ext cx="5529762" cy="3522518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01E68783-A2B0-4624-B1D9-B5687E60D7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232072" y="1335024"/>
            <a:ext cx="4038600" cy="4343400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anose="05000000000000000000" pitchFamily="2" charset="2"/>
              <a:buNone/>
            </a:pPr>
            <a:r>
              <a:rPr lang="en-US" altLang="en-US" sz="3200" dirty="0">
                <a:ea typeface="ＭＳ Ｐゴシック" panose="020B0600070205080204" pitchFamily="34" charset="-128"/>
              </a:rPr>
              <a:t>	Fragments of around 800 manuscripts (Hebrew, Greek and Aramaic) from the last three centuries BCE to around 70 CE.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altLang="en-US" sz="3200" dirty="0">
                <a:ea typeface="ＭＳ Ｐゴシック" panose="020B0600070205080204" pitchFamily="34" charset="-128"/>
              </a:rPr>
              <a:t>	The manuscripts were the library of the Qumran community, consisting of</a:t>
            </a:r>
          </a:p>
          <a:p>
            <a:r>
              <a:rPr lang="en-US" altLang="en-US" sz="3200" dirty="0">
                <a:ea typeface="ＭＳ Ｐゴシック" panose="020B0600070205080204" pitchFamily="34" charset="-128"/>
              </a:rPr>
              <a:t>Biblical books</a:t>
            </a:r>
          </a:p>
          <a:p>
            <a:r>
              <a:rPr lang="en-US" altLang="en-US" sz="3200" dirty="0">
                <a:ea typeface="ＭＳ Ｐゴシック" panose="020B0600070205080204" pitchFamily="34" charset="-128"/>
              </a:rPr>
              <a:t>Copies of other late Second Temple Jewish writings</a:t>
            </a:r>
          </a:p>
          <a:p>
            <a:r>
              <a:rPr lang="en-US" altLang="en-US" sz="3200" dirty="0">
                <a:ea typeface="ＭＳ Ｐゴシック" panose="020B0600070205080204" pitchFamily="34" charset="-128"/>
              </a:rPr>
              <a:t>Sectarian texts (e.g. Manual of Discipline)</a:t>
            </a:r>
          </a:p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xmlns="" id="{065FB746-52EC-49B5-816E-0B87078202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600">
                <a:ea typeface="ＭＳ Ｐゴシック" panose="020B0600070205080204" pitchFamily="34" charset="-128"/>
              </a:rPr>
              <a:t>Destruction of the Second Temple</a:t>
            </a:r>
            <a:endParaRPr lang="en-US" altLang="en-US">
              <a:ea typeface="ＭＳ Ｐゴシック" panose="020B0600070205080204" pitchFamily="34" charset="-128"/>
            </a:endParaRPr>
          </a:p>
        </p:txBody>
      </p:sp>
      <p:pic>
        <p:nvPicPr>
          <p:cNvPr id="49157" name="Picture 5" descr="Francesco_Hayez">
            <a:extLst>
              <a:ext uri="{FF2B5EF4-FFF2-40B4-BE49-F238E27FC236}">
                <a16:creationId xmlns:a16="http://schemas.microsoft.com/office/drawing/2014/main" xmlns="" id="{3DF477C5-F3DC-4EBE-B21A-2A0FEE0A29E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3264" y="1743363"/>
            <a:ext cx="6442168" cy="4710836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altLang="en-US" smtClean="0">
                <a:ea typeface="ＭＳ Ｐゴシック" panose="020B0600070205080204" pitchFamily="34" charset="-128"/>
              </a:rPr>
              <a:t>Impact of Events in 70 CE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  <a:defRPr/>
            </a:pPr>
            <a:r>
              <a:rPr lang="en-US" altLang="en-US" dirty="0" smtClean="0">
                <a:ea typeface="ＭＳ Ｐゴシック" panose="020B0600070205080204" pitchFamily="34" charset="-128"/>
              </a:rPr>
              <a:t>	</a:t>
            </a:r>
            <a:r>
              <a:rPr lang="en-US" altLang="en-US" sz="3200" dirty="0" smtClean="0">
                <a:ea typeface="ＭＳ Ｐゴシック" panose="020B0600070205080204" pitchFamily="34" charset="-128"/>
              </a:rPr>
              <a:t>The role of the Temple and its sacrificial system as the </a:t>
            </a:r>
            <a:r>
              <a:rPr lang="en-US" altLang="en-US" sz="3200" dirty="0" err="1" smtClean="0">
                <a:ea typeface="ＭＳ Ｐゴシック" panose="020B0600070205080204" pitchFamily="34" charset="-128"/>
              </a:rPr>
              <a:t>centre</a:t>
            </a:r>
            <a:r>
              <a:rPr lang="en-US" altLang="en-US" sz="3200" dirty="0" smtClean="0">
                <a:ea typeface="ＭＳ Ｐゴシック" panose="020B0600070205080204" pitchFamily="34" charset="-128"/>
              </a:rPr>
              <a:t> of Jewish piety was replaced by:</a:t>
            </a:r>
            <a:endParaRPr lang="en-US" altLang="en-US" sz="3200" dirty="0" smtClean="0">
              <a:solidFill>
                <a:schemeClr val="folHlink"/>
              </a:solidFill>
              <a:ea typeface="ＭＳ Ｐゴシック" panose="020B0600070205080204" pitchFamily="34" charset="-128"/>
            </a:endParaRPr>
          </a:p>
          <a:p>
            <a:pPr eaLnBrk="1" hangingPunct="1">
              <a:buClr>
                <a:schemeClr val="folHlink"/>
              </a:buClr>
              <a:defRPr/>
            </a:pPr>
            <a:r>
              <a:rPr lang="en-US" altLang="en-US" sz="3200" dirty="0" smtClean="0">
                <a:solidFill>
                  <a:schemeClr val="folHlink"/>
                </a:solidFill>
                <a:ea typeface="ＭＳ Ｐゴシック" panose="020B0600070205080204" pitchFamily="34" charset="-128"/>
              </a:rPr>
              <a:t>Synagogues</a:t>
            </a:r>
          </a:p>
          <a:p>
            <a:pPr eaLnBrk="1" hangingPunct="1">
              <a:buClr>
                <a:schemeClr val="folHlink"/>
              </a:buClr>
              <a:defRPr/>
            </a:pPr>
            <a:r>
              <a:rPr lang="en-US" altLang="en-US" sz="3200" dirty="0" smtClean="0">
                <a:solidFill>
                  <a:schemeClr val="folHlink"/>
                </a:solidFill>
                <a:ea typeface="ＭＳ Ｐゴシック" panose="020B0600070205080204" pitchFamily="34" charset="-128"/>
              </a:rPr>
              <a:t>Rabbis</a:t>
            </a:r>
          </a:p>
          <a:p>
            <a:pPr eaLnBrk="1" hangingPunct="1">
              <a:buClr>
                <a:schemeClr val="folHlink"/>
              </a:buClr>
              <a:defRPr/>
            </a:pPr>
            <a:r>
              <a:rPr lang="en-US" altLang="en-US" sz="3200" dirty="0" smtClean="0">
                <a:solidFill>
                  <a:schemeClr val="folHlink"/>
                </a:solidFill>
                <a:ea typeface="ＭＳ Ｐゴシック" panose="020B0600070205080204" pitchFamily="34" charset="-128"/>
              </a:rPr>
              <a:t>A religion </a:t>
            </a:r>
            <a:r>
              <a:rPr lang="en-US" altLang="en-US" sz="3200" dirty="0" err="1" smtClean="0">
                <a:solidFill>
                  <a:schemeClr val="folHlink"/>
                </a:solidFill>
                <a:ea typeface="ＭＳ Ｐゴシック" panose="020B0600070205080204" pitchFamily="34" charset="-128"/>
              </a:rPr>
              <a:t>centred</a:t>
            </a:r>
            <a:r>
              <a:rPr lang="en-US" altLang="en-US" sz="3200" dirty="0" smtClean="0">
                <a:solidFill>
                  <a:schemeClr val="folHlink"/>
                </a:solidFill>
                <a:ea typeface="ＭＳ Ｐゴシック" panose="020B0600070205080204" pitchFamily="34" charset="-128"/>
              </a:rPr>
              <a:t> on Torah</a:t>
            </a:r>
          </a:p>
          <a:p>
            <a:pPr eaLnBrk="1" hangingPunct="1">
              <a:buClr>
                <a:schemeClr val="folHlink"/>
              </a:buClr>
              <a:defRPr/>
            </a:pPr>
            <a:r>
              <a:rPr lang="en-US" altLang="en-US" sz="3200" dirty="0" smtClean="0">
                <a:solidFill>
                  <a:schemeClr val="folHlink"/>
                </a:solidFill>
                <a:ea typeface="ＭＳ Ｐゴシック" panose="020B0600070205080204" pitchFamily="34" charset="-128"/>
              </a:rPr>
              <a:t>Tradition</a:t>
            </a:r>
          </a:p>
        </p:txBody>
      </p:sp>
    </p:spTree>
    <p:extLst>
      <p:ext uri="{BB962C8B-B14F-4D97-AF65-F5344CB8AC3E}">
        <p14:creationId xmlns:p14="http://schemas.microsoft.com/office/powerpoint/2010/main" val="1782057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>
            <a:extLst>
              <a:ext uri="{FF2B5EF4-FFF2-40B4-BE49-F238E27FC236}">
                <a16:creationId xmlns:a16="http://schemas.microsoft.com/office/drawing/2014/main" xmlns="" id="{0B4C6991-C821-4990-9CB6-41FAD854DD4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Jewish Responses to Crisis</a:t>
            </a:r>
          </a:p>
        </p:txBody>
      </p:sp>
      <p:sp>
        <p:nvSpPr>
          <p:cNvPr id="54275" name="Rectangle 3">
            <a:extLst>
              <a:ext uri="{FF2B5EF4-FFF2-40B4-BE49-F238E27FC236}">
                <a16:creationId xmlns:a16="http://schemas.microsoft.com/office/drawing/2014/main" xmlns="" id="{EBDF8995-A143-4950-A31E-09407AB0841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534391" y="1465118"/>
            <a:ext cx="8229600" cy="4267200"/>
          </a:xfrm>
        </p:spPr>
        <p:txBody>
          <a:bodyPr>
            <a:normAutofit/>
          </a:bodyPr>
          <a:lstStyle/>
          <a:p>
            <a:pPr eaLnBrk="1" hangingPunct="1">
              <a:buFont typeface="Wingdings" panose="05000000000000000000" pitchFamily="2" charset="2"/>
              <a:buNone/>
            </a:pPr>
            <a:endParaRPr lang="en-US" altLang="en-US" sz="2400" dirty="0" smtClean="0">
              <a:ea typeface="ＭＳ Ｐゴシック" panose="020B0600070205080204" pitchFamily="34" charset="-128"/>
            </a:endParaRPr>
          </a:p>
          <a:p>
            <a:pPr eaLnBrk="1" hangingPunct="1">
              <a:buFont typeface="Wingdings" panose="05000000000000000000" pitchFamily="2" charset="2"/>
              <a:buNone/>
            </a:pPr>
            <a:endParaRPr lang="en-US" altLang="en-US" sz="3200" dirty="0">
              <a:ea typeface="ＭＳ Ｐゴシック" panose="020B0600070205080204" pitchFamily="34" charset="-128"/>
            </a:endParaRPr>
          </a:p>
          <a:p>
            <a:pPr eaLnBrk="1" hangingPunct="1">
              <a:buClrTx/>
            </a:pPr>
            <a:r>
              <a:rPr lang="en-US" altLang="en-US" sz="3200" dirty="0">
                <a:ea typeface="ＭＳ Ｐゴシック" panose="020B0600070205080204" pitchFamily="34" charset="-128"/>
              </a:rPr>
              <a:t>587 BC: In exile in Babylon the Jews establish a new form of worship - </a:t>
            </a:r>
            <a:r>
              <a:rPr lang="en-US" altLang="en-US" sz="3200" dirty="0">
                <a:solidFill>
                  <a:schemeClr val="folHlink"/>
                </a:solidFill>
                <a:ea typeface="ＭＳ Ｐゴシック" panose="020B0600070205080204" pitchFamily="34" charset="-128"/>
              </a:rPr>
              <a:t>synagogue and Torah.</a:t>
            </a:r>
          </a:p>
          <a:p>
            <a:pPr eaLnBrk="1" hangingPunct="1">
              <a:buClrTx/>
            </a:pPr>
            <a:r>
              <a:rPr lang="en-US" altLang="en-US" sz="3200" dirty="0">
                <a:ea typeface="ＭＳ Ｐゴシック" panose="020B0600070205080204" pitchFamily="34" charset="-128"/>
              </a:rPr>
              <a:t>70 CE: The fall of Jerusalem and destruction of the Temple - </a:t>
            </a:r>
            <a:r>
              <a:rPr lang="en-US" altLang="en-US" sz="3200" dirty="0">
                <a:solidFill>
                  <a:schemeClr val="folHlink"/>
                </a:solidFill>
                <a:ea typeface="ＭＳ Ｐゴシック" panose="020B0600070205080204" pitchFamily="34" charset="-128"/>
              </a:rPr>
              <a:t>a permanent change in Judaism.</a:t>
            </a:r>
          </a:p>
          <a:p>
            <a:pPr eaLnBrk="1" hangingPunct="1">
              <a:buClrTx/>
            </a:pPr>
            <a:r>
              <a:rPr lang="en-US" altLang="en-US" sz="3200" dirty="0">
                <a:ea typeface="ＭＳ Ｐゴシック" panose="020B0600070205080204" pitchFamily="34" charset="-128"/>
              </a:rPr>
              <a:t>135 CE: Bar </a:t>
            </a:r>
            <a:r>
              <a:rPr lang="en-US" altLang="en-US" sz="3200" dirty="0" err="1" smtClean="0">
                <a:ea typeface="ＭＳ Ｐゴシック" panose="020B0600070205080204" pitchFamily="34" charset="-128"/>
              </a:rPr>
              <a:t>Kokhba’s</a:t>
            </a:r>
            <a:r>
              <a:rPr lang="en-US" altLang="en-US" sz="3200" dirty="0" smtClean="0">
                <a:ea typeface="ＭＳ Ｐゴシック" panose="020B0600070205080204" pitchFamily="34" charset="-128"/>
              </a:rPr>
              <a:t> </a:t>
            </a:r>
            <a:r>
              <a:rPr lang="en-US" altLang="en-US" sz="3200" dirty="0">
                <a:ea typeface="ＭＳ Ｐゴシック" panose="020B0600070205080204" pitchFamily="34" charset="-128"/>
              </a:rPr>
              <a:t>revolt fails - </a:t>
            </a:r>
            <a:r>
              <a:rPr lang="en-US" altLang="en-US" sz="3200" dirty="0">
                <a:solidFill>
                  <a:schemeClr val="folHlink"/>
                </a:solidFill>
                <a:ea typeface="ＭＳ Ｐゴシック" panose="020B0600070205080204" pitchFamily="34" charset="-128"/>
              </a:rPr>
              <a:t>end of the Jewish state.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>
            <a:extLst>
              <a:ext uri="{FF2B5EF4-FFF2-40B4-BE49-F238E27FC236}">
                <a16:creationId xmlns:a16="http://schemas.microsoft.com/office/drawing/2014/main" xmlns="" id="{72C261B5-AC47-4B55-8D43-6646BAAAC35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ＭＳ Ｐゴシック" panose="020B0600070205080204" pitchFamily="34" charset="-128"/>
              </a:rPr>
              <a:t>Jewish Responses to Crisis</a:t>
            </a:r>
          </a:p>
        </p:txBody>
      </p:sp>
      <p:sp>
        <p:nvSpPr>
          <p:cNvPr id="54275" name="Rectangle 3">
            <a:extLst>
              <a:ext uri="{FF2B5EF4-FFF2-40B4-BE49-F238E27FC236}">
                <a16:creationId xmlns:a16="http://schemas.microsoft.com/office/drawing/2014/main" xmlns="" id="{F1EF69F1-5906-4D5E-95EF-298ED599186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095500" y="2084832"/>
            <a:ext cx="8229600" cy="4267200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buClrTx/>
            </a:pPr>
            <a:r>
              <a:rPr lang="en-US" altLang="en-US" sz="3200" dirty="0">
                <a:ea typeface="ＭＳ Ｐゴシック" panose="020B0600070205080204" pitchFamily="34" charset="-128"/>
              </a:rPr>
              <a:t>312 CE: Christianity becomes the official religion - </a:t>
            </a:r>
            <a:r>
              <a:rPr lang="en-US" altLang="en-US" sz="3200" dirty="0">
                <a:solidFill>
                  <a:schemeClr val="folHlink"/>
                </a:solidFill>
                <a:ea typeface="ＭＳ Ｐゴシック" panose="020B0600070205080204" pitchFamily="34" charset="-128"/>
              </a:rPr>
              <a:t>Judaism under threat.</a:t>
            </a:r>
          </a:p>
          <a:p>
            <a:pPr eaLnBrk="1" hangingPunct="1">
              <a:buClrTx/>
            </a:pPr>
            <a:r>
              <a:rPr lang="en-US" altLang="en-US" sz="3200" dirty="0">
                <a:ea typeface="ＭＳ Ｐゴシック" panose="020B0600070205080204" pitchFamily="34" charset="-128"/>
              </a:rPr>
              <a:t>1350-1500 CE: Persecution and expulsion leads to </a:t>
            </a:r>
            <a:r>
              <a:rPr lang="en-US" altLang="en-US" sz="3200" dirty="0">
                <a:solidFill>
                  <a:schemeClr val="folHlink"/>
                </a:solidFill>
                <a:ea typeface="ＭＳ Ｐゴシック" panose="020B0600070205080204" pitchFamily="34" charset="-128"/>
              </a:rPr>
              <a:t>emigration from Western to Eastern Europe.</a:t>
            </a:r>
          </a:p>
          <a:p>
            <a:pPr eaLnBrk="1" hangingPunct="1">
              <a:buClrTx/>
            </a:pPr>
            <a:r>
              <a:rPr lang="en-US" altLang="en-US" sz="3200" dirty="0">
                <a:ea typeface="ＭＳ Ｐゴシック" panose="020B0600070205080204" pitchFamily="34" charset="-128"/>
              </a:rPr>
              <a:t>1800-1900 CE: Erosion of Jewish rights leads to </a:t>
            </a:r>
            <a:r>
              <a:rPr lang="en-US" altLang="en-US" sz="3200" dirty="0">
                <a:solidFill>
                  <a:schemeClr val="folHlink"/>
                </a:solidFill>
                <a:ea typeface="ＭＳ Ｐゴシック" panose="020B0600070205080204" pitchFamily="34" charset="-128"/>
              </a:rPr>
              <a:t>the rise of Zionism (led by Theodor Herzl).</a:t>
            </a:r>
            <a:r>
              <a:rPr lang="en-US" altLang="en-US" sz="3200" dirty="0">
                <a:ea typeface="ＭＳ Ｐゴシック" panose="020B0600070205080204" pitchFamily="34" charset="-128"/>
              </a:rPr>
              <a:t> </a:t>
            </a:r>
          </a:p>
          <a:p>
            <a:pPr eaLnBrk="1" hangingPunct="1">
              <a:buClrTx/>
            </a:pPr>
            <a:r>
              <a:rPr lang="en-US" altLang="en-US" sz="3200" dirty="0">
                <a:ea typeface="ＭＳ Ｐゴシック" panose="020B0600070205080204" pitchFamily="34" charset="-128"/>
              </a:rPr>
              <a:t>1880-1945 CE: Jewish pogroms in Russia and then the ‘final solution’ of the Nazi regime </a:t>
            </a:r>
            <a:r>
              <a:rPr lang="en-US" altLang="en-US" sz="3200" dirty="0">
                <a:solidFill>
                  <a:schemeClr val="folHlink"/>
                </a:solidFill>
                <a:ea typeface="ＭＳ Ｐゴシック" panose="020B0600070205080204" pitchFamily="34" charset="-128"/>
              </a:rPr>
              <a:t>lead to the establishment of a Jewish state in Palestine in 1947 CE.</a:t>
            </a:r>
            <a:r>
              <a:rPr lang="en-US" altLang="en-US" sz="3200" dirty="0">
                <a:ea typeface="ＭＳ Ｐゴシック" panose="020B0600070205080204" pitchFamily="34" charset="-128"/>
              </a:rPr>
              <a:t> </a:t>
            </a:r>
          </a:p>
          <a:p>
            <a:pPr eaLnBrk="1" hangingPunct="1">
              <a:buClrTx/>
            </a:pPr>
            <a:endParaRPr lang="en-US" altLang="en-US" sz="2400" dirty="0">
              <a:solidFill>
                <a:schemeClr val="folHlink"/>
              </a:solidFill>
              <a:ea typeface="ＭＳ Ｐゴシック" panose="020B0600070205080204" pitchFamily="34" charset="-128"/>
            </a:endParaRPr>
          </a:p>
          <a:p>
            <a:pPr eaLnBrk="1" hangingPunct="1">
              <a:buClrTx/>
            </a:pPr>
            <a:endParaRPr lang="en-US" altLang="en-US" sz="2400" dirty="0">
              <a:solidFill>
                <a:schemeClr val="folHlink"/>
              </a:solidFill>
              <a:ea typeface="ＭＳ Ｐゴシック" panose="020B0600070205080204" pitchFamily="34" charset="-128"/>
            </a:endParaRPr>
          </a:p>
          <a:p>
            <a:pPr eaLnBrk="1" hangingPunct="1">
              <a:buClrTx/>
              <a:buFont typeface="Wingdings" panose="05000000000000000000" pitchFamily="2" charset="2"/>
              <a:buNone/>
            </a:pPr>
            <a:endParaRPr lang="en-US" altLang="en-US" sz="2400" dirty="0">
              <a:solidFill>
                <a:schemeClr val="folHlink"/>
              </a:solidFill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Jewish worship / Festivals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17746" y="3013364"/>
            <a:ext cx="9720073" cy="40233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 smtClean="0"/>
              <a:t>Can you remember the name/s of Jewish Festivals?</a:t>
            </a:r>
          </a:p>
        </p:txBody>
      </p:sp>
    </p:spTree>
    <p:extLst>
      <p:ext uri="{BB962C8B-B14F-4D97-AF65-F5344CB8AC3E}">
        <p14:creationId xmlns:p14="http://schemas.microsoft.com/office/powerpoint/2010/main" val="39052246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Jewish denominations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3055" y="3221182"/>
            <a:ext cx="9720073" cy="4023360"/>
          </a:xfrm>
        </p:spPr>
        <p:txBody>
          <a:bodyPr/>
          <a:lstStyle/>
          <a:p>
            <a:r>
              <a:rPr lang="en-GB" sz="3200" dirty="0"/>
              <a:t>Can you remember the </a:t>
            </a:r>
            <a:r>
              <a:rPr lang="en-GB" sz="3200" dirty="0" smtClean="0"/>
              <a:t>names of the three Jewish denominations?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4579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5734</TotalTime>
  <Words>455</Words>
  <Application>Microsoft Office PowerPoint</Application>
  <PresentationFormat>Widescreen</PresentationFormat>
  <Paragraphs>104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ＭＳ Ｐゴシック</vt:lpstr>
      <vt:lpstr>Tw Cen MT</vt:lpstr>
      <vt:lpstr>Tw Cen MT Condensed</vt:lpstr>
      <vt:lpstr>Wingdings</vt:lpstr>
      <vt:lpstr>Wingdings 3</vt:lpstr>
      <vt:lpstr>Integral</vt:lpstr>
      <vt:lpstr>Plan for today’s session </vt:lpstr>
      <vt:lpstr>Judaism Refresher </vt:lpstr>
      <vt:lpstr> The Hebrew Bible / The Hebrew Scriptures The Old Testament Tanakh / Mikra</vt:lpstr>
      <vt:lpstr>The Hebrew Bible</vt:lpstr>
      <vt:lpstr>Can you remember what TaNaKh stands for?</vt:lpstr>
      <vt:lpstr>TaNaKh</vt:lpstr>
      <vt:lpstr>PowerPoint Presentation</vt:lpstr>
      <vt:lpstr>Second Temple Judaism</vt:lpstr>
      <vt:lpstr>Diversity in Second Temple Judaism</vt:lpstr>
      <vt:lpstr>The Essenes and the Qumran Sectarians</vt:lpstr>
      <vt:lpstr>The Dead Sea Scrolls</vt:lpstr>
      <vt:lpstr>Destruction of the Second Temple</vt:lpstr>
      <vt:lpstr>Impact of Events in 70 CE</vt:lpstr>
      <vt:lpstr>Jewish Responses to Crisis</vt:lpstr>
      <vt:lpstr>Jewish Responses to Crisis</vt:lpstr>
      <vt:lpstr>Jewish worship / Festivals</vt:lpstr>
      <vt:lpstr>Jewish denominations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Judaism Refresher</dc:title>
  <dc:creator>Jessica Keady</dc:creator>
  <cp:lastModifiedBy>Jessica Keady</cp:lastModifiedBy>
  <cp:revision>8</cp:revision>
  <dcterms:created xsi:type="dcterms:W3CDTF">2018-09-13T16:00:28Z</dcterms:created>
  <dcterms:modified xsi:type="dcterms:W3CDTF">2018-09-17T15:36:37Z</dcterms:modified>
</cp:coreProperties>
</file>