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7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56E7F-5201-A4F8-A7CC-B4A309F688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C5B058-B0FA-1C6C-B8E1-4B636FA17F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D61206-5EDC-C02E-9447-DEABE9EEBD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BE78D-0C5F-B349-8B32-FB180FDC268D}" type="datetimeFigureOut">
              <a:rPr lang="en-US" smtClean="0"/>
              <a:t>7/25/26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87F985-8057-D16D-0EF8-E181FE5B39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144123-AE05-039F-4497-6AFC0810E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76D14-F0D5-4149-8B6B-58C5B96712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7541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72931-6212-9840-4F15-4062FA591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EEE1AB-7922-CB90-3C7A-EBE8C2845C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A5F74E-9405-98FC-A964-994F1970D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BE78D-0C5F-B349-8B32-FB180FDC268D}" type="datetimeFigureOut">
              <a:rPr lang="en-US" smtClean="0"/>
              <a:t>7/25/26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5AE346-6424-142A-86E7-F56119EAC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B457B5-EBA1-72E8-E86A-EB4BA5CA8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76D14-F0D5-4149-8B6B-58C5B96712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4241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75D48-0BC0-624C-0C75-262D64518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148121-42BF-8A14-CA0B-617F5E3000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AA9F28-0F8F-DB76-0B16-FC01AC45C6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BE78D-0C5F-B349-8B32-FB180FDC268D}" type="datetimeFigureOut">
              <a:rPr lang="en-US" smtClean="0"/>
              <a:t>7/25/26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5F8199-9206-32C4-C552-492633F28C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AFF36E-7FE2-904F-4B1F-495E1FB7F3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76D14-F0D5-4149-8B6B-58C5B96712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77444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3607D-4405-ADC0-D6A2-B6844D92C5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9AF86F-8FBF-E524-6E38-6FBDEC4CD2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B353F7-3644-36B2-834F-CAD1290FD7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066708-730B-BF67-3531-E0AC8754B1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BE78D-0C5F-B349-8B32-FB180FDC268D}" type="datetimeFigureOut">
              <a:rPr lang="en-US" smtClean="0"/>
              <a:t>7/25/26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6CE05E-7A62-BE8A-BFCF-9E4579040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E0E8F3-5379-BD12-2113-5EDA6E372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76D14-F0D5-4149-8B6B-58C5B96712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95738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BBD22-D132-FBCA-43D0-4EFAEB566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FBEC59-191C-1E4A-F180-723AF000BF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6ADAD2-39AB-B4C0-F7C3-7F9DDFF17F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D7CB98-3EEE-6BBB-4361-767D6C061F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4D55E8-082E-2632-435E-FF70EEA4E5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94DCE70-1CD0-B1E2-8AA7-3BD5FB5C5E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BE78D-0C5F-B349-8B32-FB180FDC268D}" type="datetimeFigureOut">
              <a:rPr lang="en-US" smtClean="0"/>
              <a:t>7/25/26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28FCF8-1357-0DB5-F121-242AE0D3BD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EC9AF58-44DC-194C-D4D8-46677DFD0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76D14-F0D5-4149-8B6B-58C5B96712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7604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7F6C4-A23C-C277-E8E8-083F3FF87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8A5A86-348D-8B6A-495C-930B717850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BE78D-0C5F-B349-8B32-FB180FDC268D}" type="datetimeFigureOut">
              <a:rPr lang="en-US" smtClean="0"/>
              <a:t>7/25/26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701102-2598-6536-8376-886DDC4D3E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9E0F4F-D1FF-B875-3314-B1DA2F45C4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76D14-F0D5-4149-8B6B-58C5B96712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1514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7C6EED9-5829-5F40-81A7-EC783F3443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BE78D-0C5F-B349-8B32-FB180FDC268D}" type="datetimeFigureOut">
              <a:rPr lang="en-US" smtClean="0"/>
              <a:t>7/25/26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5A05EB-1EC8-B034-CFA2-4CFC10A2C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9FA577-9185-CA58-2B7E-2016EDE9C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76D14-F0D5-4149-8B6B-58C5B96712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701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9EC8E-CC82-ECE4-E0E0-65CFFAF5A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3F822E-9016-8E7C-0E97-55AC588BBD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AE0ED9-7289-B51E-A89C-0B5347296F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460F79-8C96-2C9B-4147-9EAA9B5426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BE78D-0C5F-B349-8B32-FB180FDC268D}" type="datetimeFigureOut">
              <a:rPr lang="en-US" smtClean="0"/>
              <a:t>7/25/26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D5F148-88F9-633B-99E9-6449246818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705801-5F2E-80B8-2EC5-285BBA1F69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76D14-F0D5-4149-8B6B-58C5B96712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96762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66765-223C-B043-EB1D-F08A28556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8C24B5F-2766-0898-80E7-2689338583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A58848-836A-FCD2-E29F-FD224900DF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B34420-27FA-28D6-C1B3-53F7D8CF10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BE78D-0C5F-B349-8B32-FB180FDC268D}" type="datetimeFigureOut">
              <a:rPr lang="en-US" smtClean="0"/>
              <a:t>7/25/26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FCFCFD-011E-E7D6-B17C-6433000044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3CF00-C810-03CA-0979-23C8D2A282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76D14-F0D5-4149-8B6B-58C5B96712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776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83158-50B9-B934-8A1F-E3E55EC833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EF9D20-DBA8-7DAC-A786-D6154494BD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D048A6-BB4D-3F5E-0F5B-DB25977C77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BE78D-0C5F-B349-8B32-FB180FDC268D}" type="datetimeFigureOut">
              <a:rPr lang="en-US" smtClean="0"/>
              <a:t>7/25/26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4072C-3B95-71D6-2EB8-CA6FDBD216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FA1806-A55A-8735-7FD4-6755D28B4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76D14-F0D5-4149-8B6B-58C5B96712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20802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55C6AE4-9B86-04B4-9E85-94DAD7226A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577CA2-4918-7A41-49C1-5DB8648318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FB81B1-CCEE-D187-4FD3-C122C80F6A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BE78D-0C5F-B349-8B32-FB180FDC268D}" type="datetimeFigureOut">
              <a:rPr lang="en-US" smtClean="0"/>
              <a:t>7/25/26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2D0F71-D5BA-961C-8FAA-9F85BE6F60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F12CA7-C2D4-244F-C05F-19F5E61FBC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76D14-F0D5-4149-8B6B-58C5B96712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1639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7595EF8-7FD8-1250-0103-DA65BC514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114BAA-762F-FFB3-F4E3-AC582C54EF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DCAF8A-6474-54E3-1E3E-BF5F210028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80BE78D-0C5F-B349-8B32-FB180FDC268D}" type="datetimeFigureOut">
              <a:rPr lang="en-US" smtClean="0"/>
              <a:t>7/25/26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D28DF5-0765-FBEF-C119-2B2E936169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BBE1A6-3A3A-E494-9623-A78F96315AE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E576D14-F0D5-4149-8B6B-58C5B96712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201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fma.org.uk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tatista.com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7EDF3-2427-81BF-72AD-CDE08267B5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84951"/>
            <a:ext cx="9144000" cy="4426138"/>
          </a:xfrm>
        </p:spPr>
        <p:txBody>
          <a:bodyPr>
            <a:noAutofit/>
          </a:bodyPr>
          <a:lstStyle/>
          <a:p>
            <a:r>
              <a:rPr lang="en-GB" sz="3000" i="0" dirty="0">
                <a:effectLst/>
                <a:latin typeface="UICTFontTextStyleBody"/>
              </a:rPr>
              <a:t>Module: </a:t>
            </a:r>
            <a:r>
              <a:rPr lang="en-GB" sz="3000" b="0" i="0" dirty="0">
                <a:effectLst/>
                <a:latin typeface="UICTFontTextStyleBody"/>
              </a:rPr>
              <a:t>Enterprise and Entrepreneurship (LCLM4006)</a:t>
            </a:r>
            <a:br>
              <a:rPr lang="en-GB" sz="3000" dirty="0">
                <a:effectLst/>
                <a:latin typeface=".AppleSystemUIFont"/>
              </a:rPr>
            </a:br>
            <a:r>
              <a:rPr lang="en-GB" sz="3000" b="0" i="0" dirty="0">
                <a:effectLst/>
                <a:latin typeface="UICTFontTextStyleBody"/>
              </a:rPr>
              <a:t>Assignment: Individual Business Plan Presentation</a:t>
            </a:r>
            <a:br>
              <a:rPr lang="en-GB" sz="3000" dirty="0">
                <a:effectLst/>
                <a:latin typeface=".AppleSystemUIFont"/>
              </a:rPr>
            </a:br>
            <a:r>
              <a:rPr lang="en-GB" sz="3000" b="0" i="0" dirty="0">
                <a:effectLst/>
                <a:latin typeface="UICTFontTextStyleBody"/>
              </a:rPr>
              <a:t>Lecturer: Richard </a:t>
            </a:r>
            <a:r>
              <a:rPr lang="en-GB" sz="3000" b="0" i="0" dirty="0" err="1">
                <a:effectLst/>
                <a:latin typeface="UICTFontTextStyleBody"/>
              </a:rPr>
              <a:t>Ashaye</a:t>
            </a:r>
            <a:br>
              <a:rPr lang="en-GB" sz="3000" b="0" i="0" dirty="0">
                <a:effectLst/>
                <a:latin typeface="UICTFontTextStyleBody"/>
              </a:rPr>
            </a:br>
            <a:br>
              <a:rPr lang="en-GB" sz="3000" dirty="0">
                <a:effectLst/>
                <a:latin typeface=".AppleSystemUIFont"/>
              </a:rPr>
            </a:br>
            <a:r>
              <a:rPr lang="en-GB" sz="3000" b="0" i="0" dirty="0">
                <a:effectLst/>
                <a:latin typeface="Arial Rounded MT Bold" panose="020F0704030504030204" pitchFamily="34" charset="77"/>
              </a:rPr>
              <a:t>Business Name: PetSnap – Pet Photography Studio</a:t>
            </a:r>
            <a:br>
              <a:rPr lang="en-GB" sz="3000" b="0" i="0" dirty="0">
                <a:effectLst/>
                <a:latin typeface="UICTFontTextStyleBody"/>
              </a:rPr>
            </a:br>
            <a:br>
              <a:rPr lang="en-GB" sz="3000" dirty="0">
                <a:effectLst/>
                <a:latin typeface=".AppleSystemUIFont"/>
              </a:rPr>
            </a:br>
            <a:r>
              <a:rPr lang="en-GB" sz="3000" b="0" i="0" dirty="0">
                <a:effectLst/>
                <a:latin typeface="UICTFontTextStyleBody"/>
              </a:rPr>
              <a:t>Student: </a:t>
            </a:r>
            <a:r>
              <a:rPr lang="en-GB" sz="3000" b="0" i="0" dirty="0" err="1">
                <a:effectLst/>
                <a:latin typeface="UICTFontTextStyleBody"/>
              </a:rPr>
              <a:t>Gracia</a:t>
            </a:r>
            <a:r>
              <a:rPr lang="en-GB" sz="3000" b="0" i="0" dirty="0">
                <a:effectLst/>
                <a:latin typeface="UICTFontTextStyleBody"/>
              </a:rPr>
              <a:t> Putz</a:t>
            </a:r>
            <a:br>
              <a:rPr lang="en-GB" sz="3000" b="0" i="0" dirty="0">
                <a:effectLst/>
                <a:latin typeface="UICTFontTextStyleBody"/>
              </a:rPr>
            </a:br>
            <a:r>
              <a:rPr lang="en-GB" sz="3000" b="0" i="0" dirty="0">
                <a:effectLst/>
                <a:latin typeface="UICTFontTextStyleBody"/>
              </a:rPr>
              <a:t>Student number: 1908951</a:t>
            </a:r>
            <a:br>
              <a:rPr lang="en-GB" sz="3000" dirty="0">
                <a:effectLst/>
                <a:latin typeface=".AppleSystemUIFont"/>
              </a:rPr>
            </a:br>
            <a:endParaRPr lang="en-US" sz="3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C6E730-BD8E-C1A1-345F-F51AB5DB18EA}"/>
              </a:ext>
            </a:extLst>
          </p:cNvPr>
          <p:cNvSpPr txBox="1"/>
          <p:nvPr/>
        </p:nvSpPr>
        <p:spPr>
          <a:xfrm>
            <a:off x="443619" y="422481"/>
            <a:ext cx="73146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latin typeface="Arial Rounded MT Bold" panose="020F0704030504030204" pitchFamily="34" charset="77"/>
              </a:rPr>
              <a:t>University of Wales Trinity Saint David</a:t>
            </a:r>
          </a:p>
          <a:p>
            <a:pPr algn="l"/>
            <a:r>
              <a:rPr lang="en-GB" dirty="0">
                <a:latin typeface="Arial Rounded MT Bold" panose="020F0704030504030204" pitchFamily="34" charset="77"/>
              </a:rPr>
              <a:t>London Campus</a:t>
            </a:r>
            <a:endParaRPr lang="en-US" dirty="0">
              <a:latin typeface="Arial Rounded MT Bold" panose="020F0704030504030204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0074340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138A18-F953-7262-BFC9-8F7BB2E79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0" i="0">
                <a:effectLst/>
                <a:latin typeface="Arial Rounded MT Bold" panose="020F0704030504030204" pitchFamily="34" charset="77"/>
                <a:ea typeface="ADLaM Display" panose="02010000000000000000" pitchFamily="2" charset="77"/>
                <a:cs typeface="ADLaM Display" panose="02010000000000000000" pitchFamily="2" charset="77"/>
              </a:rPr>
              <a:t>Business Overview</a:t>
            </a:r>
            <a:endParaRPr lang="en-US" sz="5400">
              <a:latin typeface="Arial Rounded MT Bold" panose="020F0704030504030204" pitchFamily="34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41BD4-F34B-6C80-EA85-683CB7FE9B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Professional pet photography service</a:t>
            </a:r>
            <a:endParaRPr lang="en-GB" sz="22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Studio, outdoor, and themed shoots</a:t>
            </a:r>
            <a:endParaRPr lang="en-GB" sz="22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Mobile mini‑studio for home visits</a:t>
            </a:r>
            <a:endParaRPr lang="en-GB" sz="22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Personalised pet portraits</a:t>
            </a:r>
            <a:endParaRPr lang="en-GB" sz="22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Custom merchandise (prints, mugs, calendars)</a:t>
            </a:r>
            <a:endParaRPr lang="en-GB" sz="22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B1E861-1BE5-EA09-F29C-D4211CE7B7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53" r="29894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F73492F-FFB3-C467-176F-DB2DCB12B663}"/>
              </a:ext>
            </a:extLst>
          </p:cNvPr>
          <p:cNvSpPr txBox="1"/>
          <p:nvPr/>
        </p:nvSpPr>
        <p:spPr>
          <a:xfrm>
            <a:off x="5311702" y="6172201"/>
            <a:ext cx="6878775" cy="685799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>
                <a:solidFill>
                  <a:srgbClr val="FFFFFF"/>
                </a:solidFill>
              </a:rPr>
              <a:t>https://</a:t>
            </a:r>
            <a:r>
              <a:rPr lang="en-US" sz="1300" err="1">
                <a:solidFill>
                  <a:srgbClr val="FFFFFF"/>
                </a:solidFill>
              </a:rPr>
              <a:t>www.hypop.com.au</a:t>
            </a:r>
            <a:r>
              <a:rPr lang="en-US" sz="1300">
                <a:solidFill>
                  <a:srgbClr val="FFFFFF"/>
                </a:solidFill>
              </a:rPr>
              <a:t>/blogs/blogs/5-tips-for-beginner-pet-photographers?</a:t>
            </a:r>
            <a:r>
              <a:rPr lang="en-US" sz="1300" err="1">
                <a:solidFill>
                  <a:srgbClr val="FFFFFF"/>
                </a:solidFill>
              </a:rPr>
              <a:t>srsltid</a:t>
            </a:r>
            <a:r>
              <a:rPr lang="en-US" sz="1300">
                <a:solidFill>
                  <a:srgbClr val="FFFFFF"/>
                </a:solidFill>
              </a:rPr>
              <a:t>=AfmBOopqPK6fyD7kFGbxv3xnV-</a:t>
            </a:r>
            <a:r>
              <a:rPr lang="en-US" sz="1300" err="1">
                <a:solidFill>
                  <a:srgbClr val="FFFFFF"/>
                </a:solidFill>
              </a:rPr>
              <a:t>GO5tS7BhyMXlZzXURT</a:t>
            </a:r>
            <a:r>
              <a:rPr lang="en-US" sz="1300">
                <a:solidFill>
                  <a:srgbClr val="FFFFFF"/>
                </a:solidFill>
              </a:rPr>
              <a:t>-b6Q2g8hbG-j</a:t>
            </a:r>
          </a:p>
        </p:txBody>
      </p:sp>
    </p:spTree>
    <p:extLst>
      <p:ext uri="{BB962C8B-B14F-4D97-AF65-F5344CB8AC3E}">
        <p14:creationId xmlns:p14="http://schemas.microsoft.com/office/powerpoint/2010/main" val="12901644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6391E-F3EB-38CC-D952-F137D69D5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b="0" i="0">
                <a:effectLst/>
                <a:latin typeface="Arial Rounded MT Bold" panose="020F0704030504030204" pitchFamily="34" charset="77"/>
              </a:rPr>
              <a:t>Unique Selling Points</a:t>
            </a:r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C3E55E-756A-D918-1BC1-39ACAFCD42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D73048-B436-3A02-65BD-6935068F24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Themed photo sessions (birthday, seasonal, luxury)</a:t>
            </a:r>
            <a:endParaRPr lang="en-GB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Pet‑friendly props and backdrops</a:t>
            </a:r>
            <a:endParaRPr lang="en-GB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Affordable packages</a:t>
            </a:r>
            <a:endParaRPr lang="en-GB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Mobile studio option</a:t>
            </a:r>
            <a:endParaRPr lang="en-GB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Personalised merchandise add‑ons</a:t>
            </a:r>
            <a:endParaRPr lang="en-GB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22D5B0-915C-9E6B-DB01-C86217274FFF}"/>
              </a:ext>
            </a:extLst>
          </p:cNvPr>
          <p:cNvSpPr txBox="1"/>
          <p:nvPr/>
        </p:nvSpPr>
        <p:spPr>
          <a:xfrm>
            <a:off x="703182" y="5255080"/>
            <a:ext cx="4777381" cy="477738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>
                <a:solidFill>
                  <a:srgbClr val="FFFFFF"/>
                </a:solidFill>
              </a:rPr>
              <a:t>https://www.shyvioletphotography.co.uk/pet-photographer-doggy-puppy-cake-smash/</a:t>
            </a:r>
          </a:p>
        </p:txBody>
      </p:sp>
    </p:spTree>
    <p:extLst>
      <p:ext uri="{BB962C8B-B14F-4D97-AF65-F5344CB8AC3E}">
        <p14:creationId xmlns:p14="http://schemas.microsoft.com/office/powerpoint/2010/main" val="7141881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2A4D0B-CD79-92DB-61E9-486C6DB128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81" b="704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4C9F09-E6AC-9340-FC0A-9CFD64BCFD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0" i="0">
                <a:effectLst/>
                <a:latin typeface="Arial Rounded MT Bold" panose="020F0704030504030204" pitchFamily="34" charset="77"/>
              </a:rPr>
              <a:t>Management &amp; Legal Format</a:t>
            </a:r>
            <a:endParaRPr lang="en-US" sz="4000">
              <a:latin typeface="Arial Rounded MT Bold" panose="020F0704030504030204" pitchFamily="34" charset="77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E4165-09EC-BFE3-A107-30F3E4468A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Founder: </a:t>
            </a:r>
            <a:r>
              <a:rPr lang="en-GB" sz="20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Gracia</a:t>
            </a:r>
            <a:endParaRPr lang="en-GB" sz="20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Freelance photographer </a:t>
            </a:r>
            <a:endParaRPr lang="en-GB" sz="20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Freelance editor </a:t>
            </a:r>
            <a:endParaRPr lang="en-GB" sz="20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Event assistant </a:t>
            </a:r>
            <a:endParaRPr lang="en-GB" sz="20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Legal Format: Sole Trader</a:t>
            </a:r>
            <a:endParaRPr lang="en-GB" sz="20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Simple setup</a:t>
            </a:r>
            <a:endParaRPr lang="en-GB" sz="20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Low cost</a:t>
            </a:r>
            <a:endParaRPr lang="en-GB" sz="20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Full control</a:t>
            </a:r>
            <a:endParaRPr lang="en-GB" sz="20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617648-1FAE-888A-4760-A0E44F3E6B77}"/>
              </a:ext>
            </a:extLst>
          </p:cNvPr>
          <p:cNvSpPr txBox="1"/>
          <p:nvPr/>
        </p:nvSpPr>
        <p:spPr>
          <a:xfrm>
            <a:off x="1" y="6346127"/>
            <a:ext cx="12188950" cy="51186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>
              <a:spcAft>
                <a:spcPts val="600"/>
              </a:spcAft>
            </a:pPr>
            <a:r>
              <a:rPr lang="en-US" sz="1300">
                <a:solidFill>
                  <a:srgbClr val="FFFFFF"/>
                </a:solidFill>
              </a:rPr>
              <a:t>https://</a:t>
            </a:r>
            <a:r>
              <a:rPr lang="en-US" sz="1300" err="1">
                <a:solidFill>
                  <a:srgbClr val="FFFFFF"/>
                </a:solidFill>
              </a:rPr>
              <a:t>www.clickdo.co.uk</a:t>
            </a:r>
            <a:r>
              <a:rPr lang="en-US" sz="1300">
                <a:solidFill>
                  <a:srgbClr val="FFFFFF"/>
                </a:solidFill>
              </a:rPr>
              <a:t>/freelance-photographer/</a:t>
            </a:r>
          </a:p>
        </p:txBody>
      </p:sp>
    </p:spTree>
    <p:extLst>
      <p:ext uri="{BB962C8B-B14F-4D97-AF65-F5344CB8AC3E}">
        <p14:creationId xmlns:p14="http://schemas.microsoft.com/office/powerpoint/2010/main" val="36931581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82F71-56A9-2055-543C-17D6AD880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41410"/>
          </a:xfrm>
        </p:spPr>
        <p:txBody>
          <a:bodyPr>
            <a:normAutofit/>
          </a:bodyPr>
          <a:lstStyle/>
          <a:p>
            <a:r>
              <a:rPr lang="en-GB" sz="3300" b="0" i="0" dirty="0">
                <a:effectLst/>
                <a:latin typeface="Arial Rounded MT Bold" panose="020F0704030504030204" pitchFamily="34" charset="77"/>
              </a:rPr>
              <a:t>STP Model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F7C725-E346-8D91-D3FB-FBCA1923C1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61" y="1106536"/>
            <a:ext cx="6127937" cy="538633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Segmentation</a:t>
            </a:r>
            <a:endParaRPr lang="en-GB" sz="24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Pet owners</a:t>
            </a:r>
            <a:endParaRPr lang="en-GB" sz="2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Families</a:t>
            </a:r>
            <a:endParaRPr lang="en-GB" sz="2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Pet influencers</a:t>
            </a:r>
            <a:endParaRPr lang="en-GB" sz="2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Pet businesses</a:t>
            </a:r>
            <a:endParaRPr lang="en-GB" sz="2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Targeting</a:t>
            </a:r>
            <a:endParaRPr lang="en-GB" sz="24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Pet owners aged 20–45</a:t>
            </a:r>
            <a:endParaRPr lang="en-GB" sz="2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Located in Basildon &amp; surrounding areas</a:t>
            </a:r>
            <a:endParaRPr lang="en-GB" sz="2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Active on Instagram/TikTok</a:t>
            </a:r>
            <a:endParaRPr lang="en-GB" sz="2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Value personalised pet content</a:t>
            </a:r>
          </a:p>
          <a:p>
            <a:endParaRPr lang="en-GB" sz="2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900" b="1" i="0" dirty="0">
                <a:effectLst/>
                <a:latin typeface="Arial Rounded MT Bold" panose="020F0704030504030204" pitchFamily="34" charset="77"/>
                <a:cs typeface="Arial" panose="020B0604020202020204" pitchFamily="34" charset="0"/>
              </a:rPr>
              <a:t>Positioning</a:t>
            </a:r>
          </a:p>
          <a:p>
            <a:pPr marL="0" indent="0">
              <a:buNone/>
            </a:pPr>
            <a:r>
              <a:rPr lang="en-GB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Fun, affordable, creative pet photography capturing your pet’s personality.</a:t>
            </a:r>
            <a:endParaRPr lang="en-GB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642C5E0-B98F-3AD6-0A8B-ADDC91B8D0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6137" y="735831"/>
            <a:ext cx="4775075" cy="4954258"/>
          </a:xfrm>
          <a:prstGeom prst="rect">
            <a:avLst/>
          </a:prstGeom>
          <a:gradFill flip="none" rotWithShape="1">
            <a:gsLst>
              <a:gs pos="0">
                <a:srgbClr val="A032AA">
                  <a:lumMod val="5000"/>
                  <a:lumOff val="95000"/>
                </a:srgbClr>
              </a:gs>
              <a:gs pos="50000">
                <a:srgbClr val="DB9AE1"/>
              </a:gs>
              <a:gs pos="83000">
                <a:srgbClr val="A032AA">
                  <a:lumMod val="45000"/>
                  <a:lumOff val="55000"/>
                </a:srgbClr>
              </a:gs>
              <a:gs pos="100000">
                <a:srgbClr val="A032AA">
                  <a:lumMod val="30000"/>
                  <a:lumOff val="70000"/>
                </a:srgbClr>
              </a:gs>
            </a:gsLst>
            <a:lin ang="5400000" scaled="1"/>
            <a:tileRect/>
          </a:gradFill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81DB064-D4FD-7F83-70C1-52B98280A29B}"/>
              </a:ext>
            </a:extLst>
          </p:cNvPr>
          <p:cNvSpPr txBox="1"/>
          <p:nvPr/>
        </p:nvSpPr>
        <p:spPr>
          <a:xfrm>
            <a:off x="7497402" y="6169418"/>
            <a:ext cx="444499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creately.com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/guides/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stp-marketing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32943626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5452B-89E3-2CCE-A601-AE0398AF7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41410"/>
          </a:xfrm>
        </p:spPr>
        <p:txBody>
          <a:bodyPr>
            <a:noAutofit/>
          </a:bodyPr>
          <a:lstStyle/>
          <a:p>
            <a:br>
              <a:rPr lang="en-GB" sz="3000" b="0" i="0">
                <a:effectLst/>
                <a:latin typeface="Arial Rounded MT Bold" panose="020F0704030504030204" pitchFamily="34" charset="77"/>
              </a:rPr>
            </a:br>
            <a:r>
              <a:rPr lang="en-GB" sz="3000" b="0" i="0">
                <a:effectLst/>
                <a:latin typeface="Arial Rounded MT Bold" panose="020F0704030504030204" pitchFamily="34" charset="77"/>
              </a:rPr>
              <a:t>PESTEL Factors</a:t>
            </a:r>
            <a:br>
              <a:rPr lang="en-GB" sz="3000">
                <a:effectLst/>
                <a:latin typeface="Arial Rounded MT Bold" panose="020F0704030504030204" pitchFamily="34" charset="77"/>
              </a:rPr>
            </a:br>
            <a:endParaRPr lang="en-US" sz="3000" dirty="0">
              <a:latin typeface="Arial Rounded MT Bold" panose="020F0704030504030204" pitchFamily="34" charset="77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8558EB-342C-C039-2F3E-88E7927AA2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3167" y="1439989"/>
            <a:ext cx="8978021" cy="4935160"/>
          </a:xfrm>
        </p:spPr>
        <p:txBody>
          <a:bodyPr/>
          <a:lstStyle/>
          <a:p>
            <a:pPr marL="0" indent="0">
              <a:buNone/>
            </a:pPr>
            <a:r>
              <a:rPr lang="en-GB" sz="2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  <a:endParaRPr lang="en-GB" sz="26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media increases demand for aesthetic pet photos</a:t>
            </a:r>
            <a:endParaRPr lang="en-GB" sz="2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editing + online booking systems</a:t>
            </a:r>
            <a:endParaRPr lang="en-GB" sz="2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  <a:endParaRPr lang="en-GB" sz="26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Pets treated as family members</a:t>
            </a:r>
            <a:endParaRPr lang="en-GB" sz="2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Rising pet ownership in the UK</a:t>
            </a:r>
            <a:endParaRPr lang="en-GB" sz="2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  <a:endParaRPr lang="en-GB" sz="26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Affordable luxury services remain popular</a:t>
            </a:r>
            <a:endParaRPr lang="en-GB" sz="2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Flexible pricing attracts wider customer base</a:t>
            </a:r>
            <a:endParaRPr lang="en-GB" sz="2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42A159-1365-F4D2-E629-5FC855AA86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600" y="1439988"/>
            <a:ext cx="677568" cy="4535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36820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CDE84E-C0EF-F8DD-D1FE-BA13E0E1E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6454" y="352863"/>
            <a:ext cx="5988735" cy="522331"/>
          </a:xfrm>
        </p:spPr>
        <p:txBody>
          <a:bodyPr anchor="b">
            <a:normAutofit fontScale="90000"/>
          </a:bodyPr>
          <a:lstStyle/>
          <a:p>
            <a:r>
              <a:rPr lang="en-GB" sz="3100" b="0" i="0" dirty="0">
                <a:effectLst/>
                <a:latin typeface="Arial Rounded MT Bold" panose="020F0704030504030204" pitchFamily="34" charset="77"/>
              </a:rPr>
              <a:t>Marketing Strategy: Social Media</a:t>
            </a:r>
            <a:endParaRPr lang="en-US" sz="31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C3482B-357D-D49D-FBAD-4FD6B47345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75" r="13326" b="2"/>
          <a:stretch>
            <a:fillRect/>
          </a:stretch>
        </p:blipFill>
        <p:spPr>
          <a:xfrm>
            <a:off x="322964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4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EA8749-A284-D6D7-8229-7F639D7E46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8647" y="1021079"/>
            <a:ext cx="4357308" cy="2162501"/>
          </a:xfrm>
        </p:spPr>
        <p:txBody>
          <a:bodyPr anchor="t">
            <a:normAutofit/>
          </a:bodyPr>
          <a:lstStyle/>
          <a:p>
            <a:r>
              <a:rPr lang="en-GB" sz="2000" b="0" i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Instagram, TikTok, Facebook</a:t>
            </a:r>
            <a:endParaRPr lang="en-GB" sz="2000">
              <a:solidFill>
                <a:schemeClr val="tx1">
                  <a:alpha val="8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0" i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Behind‑the‑scenes videos</a:t>
            </a:r>
            <a:endParaRPr lang="en-GB" sz="2000">
              <a:solidFill>
                <a:schemeClr val="tx1">
                  <a:alpha val="8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0" i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Before/after edits</a:t>
            </a:r>
            <a:endParaRPr lang="en-GB" sz="2000">
              <a:solidFill>
                <a:schemeClr val="tx1">
                  <a:alpha val="8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0" i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Seasonal themed shoots</a:t>
            </a:r>
            <a:endParaRPr lang="en-GB" sz="2000">
              <a:solidFill>
                <a:schemeClr val="tx1">
                  <a:alpha val="8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0" i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Targeted ads for pet owners</a:t>
            </a:r>
            <a:endParaRPr lang="en-GB" sz="2000">
              <a:solidFill>
                <a:schemeClr val="tx1">
                  <a:alpha val="8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0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278E7A01-C056-B7BB-EED3-2A9FAC86C6B5}"/>
              </a:ext>
            </a:extLst>
          </p:cNvPr>
          <p:cNvSpPr txBox="1"/>
          <p:nvPr/>
        </p:nvSpPr>
        <p:spPr>
          <a:xfrm>
            <a:off x="215593" y="6385631"/>
            <a:ext cx="5800861" cy="383076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>
                <a:solidFill>
                  <a:srgbClr val="FFFFFF"/>
                </a:solidFill>
              </a:rPr>
              <a:t>https://</a:t>
            </a:r>
            <a:r>
              <a:rPr lang="en-US" sz="1300" err="1">
                <a:solidFill>
                  <a:srgbClr val="FFFFFF"/>
                </a:solidFill>
              </a:rPr>
              <a:t>www.beingdigitalz.com</a:t>
            </a:r>
            <a:r>
              <a:rPr lang="en-US" sz="1300">
                <a:solidFill>
                  <a:srgbClr val="FFFFFF"/>
                </a:solidFill>
              </a:rPr>
              <a:t>/blog/types-of-social-media-marketing/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35C83D-75C3-5802-470D-E832CD910C81}"/>
              </a:ext>
            </a:extLst>
          </p:cNvPr>
          <p:cNvSpPr txBox="1"/>
          <p:nvPr/>
        </p:nvSpPr>
        <p:spPr>
          <a:xfrm>
            <a:off x="6625359" y="2848743"/>
            <a:ext cx="444929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800" b="0" i="0" dirty="0">
              <a:effectLst/>
              <a:latin typeface="UICTFontTextStyleBody"/>
            </a:endParaRPr>
          </a:p>
          <a:p>
            <a:r>
              <a:rPr lang="en-GB" sz="3000" b="0" i="0" dirty="0">
                <a:effectLst/>
                <a:latin typeface="Arial Rounded MT Bold" panose="020F0704030504030204" pitchFamily="34" charset="77"/>
              </a:rPr>
              <a:t>Marketing Strategy: Partnerships</a:t>
            </a:r>
            <a:endParaRPr lang="en-GB" sz="3000" dirty="0">
              <a:effectLst/>
              <a:latin typeface="Arial Rounded MT Bold" panose="020F0704030504030204" pitchFamily="34" charset="77"/>
            </a:endParaRPr>
          </a:p>
          <a:p>
            <a:pPr algn="l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1C82D3B-D052-617A-EB9F-E651FA5B4423}"/>
              </a:ext>
            </a:extLst>
          </p:cNvPr>
          <p:cNvSpPr txBox="1"/>
          <p:nvPr/>
        </p:nvSpPr>
        <p:spPr>
          <a:xfrm>
            <a:off x="6531030" y="4258368"/>
            <a:ext cx="444929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Groomers</a:t>
            </a: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Pet shops</a:t>
            </a: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Vets</a:t>
            </a: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Dog walkers</a:t>
            </a: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Pet influencers</a:t>
            </a: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Referral discounts + mini‑shoot events</a:t>
            </a: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58893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C2934C-8F41-43E0-61EC-8A3CC15B17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br>
              <a:rPr lang="en-GB" sz="2800" b="0" i="0">
                <a:effectLst/>
                <a:latin typeface="Arial Rounded MT Bold" panose="020F0704030504030204" pitchFamily="34" charset="77"/>
              </a:rPr>
            </a:br>
            <a:r>
              <a:rPr lang="en-GB" sz="2800" b="0" i="0">
                <a:effectLst/>
                <a:latin typeface="Arial Rounded MT Bold" panose="020F0704030504030204" pitchFamily="34" charset="77"/>
              </a:rPr>
              <a:t>Funding Requirements</a:t>
            </a:r>
            <a:br>
              <a:rPr lang="en-GB" sz="2800">
                <a:effectLst/>
                <a:latin typeface=".AppleSystemUIFont"/>
              </a:rPr>
            </a:br>
            <a:endParaRPr lang="en-US" sz="280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FA740C-5135-3AC3-B12F-0A7B5567A1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82" y="2090065"/>
            <a:ext cx="4777381" cy="2508125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4A9AE-CE8D-6F7A-3F0B-18A924172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 i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2200" b="1" i="1" dirty="0">
                <a:solidFill>
                  <a:srgbClr val="C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otal Funding Needed: £2,500–£4,000</a:t>
            </a:r>
          </a:p>
          <a:p>
            <a:pPr marL="0" indent="0">
              <a:buNone/>
            </a:pPr>
            <a:r>
              <a:rPr lang="en-GB" sz="22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Breakdown</a:t>
            </a:r>
            <a:endParaRPr lang="en-GB" sz="22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Camera + lighting: £1,200</a:t>
            </a:r>
            <a:endParaRPr lang="en-GB" sz="2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Props + backdrops: £300</a:t>
            </a:r>
            <a:endParaRPr lang="en-GB" sz="2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Website + booking system: £400</a:t>
            </a:r>
            <a:endParaRPr lang="en-GB" sz="2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Marketing + branding: £300</a:t>
            </a:r>
            <a:endParaRPr lang="en-GB" sz="2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Insurance + legal setup: £200</a:t>
            </a:r>
            <a:endParaRPr lang="en-GB" sz="2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Mobile studio setup: £300</a:t>
            </a:r>
            <a:endParaRPr lang="en-GB" sz="2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Emergency buffer: £300</a:t>
            </a:r>
            <a:endParaRPr lang="en-GB" sz="2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7467482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BAB1F-E092-FCC0-ED97-BD1756963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000" dirty="0">
                <a:latin typeface="Arial Rounded MT Bold" panose="020F0704030504030204" pitchFamily="34" charset="77"/>
              </a:rPr>
              <a:t>Investment Capital Needed </a:t>
            </a:r>
            <a:endParaRPr lang="en-US" sz="3000" dirty="0">
              <a:latin typeface="Arial Rounded MT Bold" panose="020F0704030504030204" pitchFamily="34" charset="77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DEB6298-F591-8789-FCFF-5D618A3455A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99009550"/>
              </p:ext>
            </p:extLst>
          </p:nvPr>
        </p:nvGraphicFramePr>
        <p:xfrm>
          <a:off x="1043505" y="1764403"/>
          <a:ext cx="10087800" cy="3435933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681300">
                  <a:extLst>
                    <a:ext uri="{9D8B030D-6E8A-4147-A177-3AD203B41FA5}">
                      <a16:colId xmlns:a16="http://schemas.microsoft.com/office/drawing/2014/main" val="961308924"/>
                    </a:ext>
                  </a:extLst>
                </a:gridCol>
                <a:gridCol w="1681300">
                  <a:extLst>
                    <a:ext uri="{9D8B030D-6E8A-4147-A177-3AD203B41FA5}">
                      <a16:colId xmlns:a16="http://schemas.microsoft.com/office/drawing/2014/main" val="1632369224"/>
                    </a:ext>
                  </a:extLst>
                </a:gridCol>
                <a:gridCol w="1681300">
                  <a:extLst>
                    <a:ext uri="{9D8B030D-6E8A-4147-A177-3AD203B41FA5}">
                      <a16:colId xmlns:a16="http://schemas.microsoft.com/office/drawing/2014/main" val="2697386366"/>
                    </a:ext>
                  </a:extLst>
                </a:gridCol>
                <a:gridCol w="1681300">
                  <a:extLst>
                    <a:ext uri="{9D8B030D-6E8A-4147-A177-3AD203B41FA5}">
                      <a16:colId xmlns:a16="http://schemas.microsoft.com/office/drawing/2014/main" val="1022820402"/>
                    </a:ext>
                  </a:extLst>
                </a:gridCol>
                <a:gridCol w="1681300">
                  <a:extLst>
                    <a:ext uri="{9D8B030D-6E8A-4147-A177-3AD203B41FA5}">
                      <a16:colId xmlns:a16="http://schemas.microsoft.com/office/drawing/2014/main" val="2725659625"/>
                    </a:ext>
                  </a:extLst>
                </a:gridCol>
                <a:gridCol w="1681300">
                  <a:extLst>
                    <a:ext uri="{9D8B030D-6E8A-4147-A177-3AD203B41FA5}">
                      <a16:colId xmlns:a16="http://schemas.microsoft.com/office/drawing/2014/main" val="1308804682"/>
                    </a:ext>
                  </a:extLst>
                </a:gridCol>
              </a:tblGrid>
              <a:tr h="775857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Month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Fixed Costs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Variable Costs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Costs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Revenue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Profit/Loss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36858087"/>
                  </a:ext>
                </a:extLst>
              </a:tr>
              <a:tr h="443346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January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£100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£150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£250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£450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+£200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8893788"/>
                  </a:ext>
                </a:extLst>
              </a:tr>
              <a:tr h="443346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February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£100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£225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£325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£675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+£350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34271080"/>
                  </a:ext>
                </a:extLst>
              </a:tr>
              <a:tr h="443346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March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£100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£300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£400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£900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+£500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21374271"/>
                  </a:ext>
                </a:extLst>
              </a:tr>
              <a:tr h="443346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April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£100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£375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£475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£1,125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+£650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28635764"/>
                  </a:ext>
                </a:extLst>
              </a:tr>
              <a:tr h="443346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£100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£450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£550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£1,350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+£800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56771299"/>
                  </a:ext>
                </a:extLst>
              </a:tr>
              <a:tr h="443346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June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£100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£525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£625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£1,575</a:t>
                      </a: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+£950</a:t>
                      </a:r>
                      <a:endParaRPr lang="en-GB" sz="2000" b="0" i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124329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505598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D93CAC-BAAD-FF7F-E94C-CBAA49A9AA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8376" y="876035"/>
            <a:ext cx="5499226" cy="1953174"/>
          </a:xfrm>
        </p:spPr>
        <p:txBody>
          <a:bodyPr/>
          <a:lstStyle/>
          <a:p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Meets rising demand in pet industry</a:t>
            </a: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Strong social media appeal</a:t>
            </a: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Affordable, creative, and scalable</a:t>
            </a: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Ready for launch with investor support</a:t>
            </a: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B3C195-522B-C89E-36FB-D3683F3159D7}"/>
              </a:ext>
            </a:extLst>
          </p:cNvPr>
          <p:cNvSpPr txBox="1"/>
          <p:nvPr/>
        </p:nvSpPr>
        <p:spPr>
          <a:xfrm>
            <a:off x="1135292" y="4221570"/>
            <a:ext cx="961413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i="0" dirty="0">
                <a:solidFill>
                  <a:schemeClr val="accent1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PetSnap is a creative, affordable, and scalable business that meets rising demand in the pet industry. It has strong social media appeal, clear market positioning, and low start‑up costs.</a:t>
            </a:r>
            <a:endParaRPr lang="en-GB" sz="2000" b="1" dirty="0">
              <a:solidFill>
                <a:schemeClr val="accent1">
                  <a:lumMod val="5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000" b="1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8C2EED-2FA7-5083-2CC9-3DAA0901EC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942360" cy="3092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1902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C977110-4B4E-B65B-1F64-2C4ED258CF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62663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8ED06C-0C3A-77E4-265B-2CB69BE82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973" y="3027394"/>
            <a:ext cx="8429027" cy="3247160"/>
          </a:xfrm>
        </p:spPr>
        <p:txBody>
          <a:bodyPr>
            <a:noAutofit/>
          </a:bodyPr>
          <a:lstStyle/>
          <a:p>
            <a:r>
              <a:rPr lang="en-GB" sz="18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</a:t>
            </a:r>
            <a:r>
              <a:rPr lang="en-GB" sz="180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otler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P. and Armstrong, G., 2022. 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Principles of Marketing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18th ed. Harlow: Pearson.</a:t>
            </a:r>
            <a:endParaRPr lang="en-GB" sz="1800" b="1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Burns, P., 2016. 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Entrepreneurship and Small Business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4th ed. London: 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Palgrave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Macmillan.</a:t>
            </a:r>
            <a:endParaRPr lang="en-GB" sz="1800" b="1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Pet Food Manufacturers’ Association (PFMA), 2024. 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Pet Population Report 2024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b="0" i="0" dirty="0">
                <a:solidFill>
                  <a:srgbClr val="4285F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</a:t>
            </a:r>
            <a:r>
              <a:rPr lang="en-GB" sz="1800" b="0" i="0" dirty="0" err="1">
                <a:solidFill>
                  <a:srgbClr val="4285F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www.pfma.org.uk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25 July 2026).</a:t>
            </a:r>
            <a:endParaRPr lang="en-GB" sz="1800" b="1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Mintel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2023. 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UK Pet Services Market Report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Mintel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Group Ltd.</a:t>
            </a:r>
            <a:endParaRPr lang="en-GB" sz="1800" b="1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Statista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2024. 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Number of Pet Owners in the United Kingdom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b="0" i="0" dirty="0">
                <a:solidFill>
                  <a:srgbClr val="4285F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</a:t>
            </a:r>
            <a:r>
              <a:rPr lang="en-GB" sz="1800" b="0" i="0" dirty="0" err="1">
                <a:solidFill>
                  <a:srgbClr val="4285F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www.statista.com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25 July 2026).</a:t>
            </a:r>
          </a:p>
        </p:txBody>
      </p:sp>
    </p:spTree>
    <p:extLst>
      <p:ext uri="{BB962C8B-B14F-4D97-AF65-F5344CB8AC3E}">
        <p14:creationId xmlns:p14="http://schemas.microsoft.com/office/powerpoint/2010/main" val="35436816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32FAB1-C0A4-57D6-F317-498FBC3335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536" y="930496"/>
            <a:ext cx="7058812" cy="5469802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7800" b="1" i="0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rial Rounded MT Bold" panose="020F0704030504030204" pitchFamily="34" charset="77"/>
              </a:rPr>
              <a:t>Thank you</a:t>
            </a:r>
          </a:p>
          <a:p>
            <a:pPr marL="0" indent="0" algn="ctr">
              <a:buNone/>
            </a:pPr>
            <a:r>
              <a:rPr lang="en-GB" sz="7800" b="1" i="0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rial Rounded MT Bold" panose="020F0704030504030204" pitchFamily="34" charset="77"/>
              </a:rPr>
              <a:t> — </a:t>
            </a:r>
          </a:p>
          <a:p>
            <a:pPr marL="0" indent="0" algn="ctr">
              <a:buNone/>
            </a:pPr>
            <a:r>
              <a:rPr lang="en-GB" sz="7800" b="1" i="0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rial Rounded MT Bold" panose="020F0704030504030204" pitchFamily="34" charset="77"/>
              </a:rPr>
              <a:t>questions welcome</a:t>
            </a:r>
            <a:endParaRPr lang="en-GB" sz="7800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  <a:latin typeface="Arial Rounded MT Bold" panose="020F0704030504030204" pitchFamily="34" charset="77"/>
            </a:endParaRPr>
          </a:p>
          <a:p>
            <a:pPr marL="0" indent="0">
              <a:buNone/>
            </a:pPr>
            <a:endParaRPr lang="en-US" sz="7800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615AA7-527E-67EB-343A-E277B64F9465}"/>
              </a:ext>
            </a:extLst>
          </p:cNvPr>
          <p:cNvSpPr txBox="1"/>
          <p:nvPr/>
        </p:nvSpPr>
        <p:spPr>
          <a:xfrm>
            <a:off x="6777526" y="6519446"/>
            <a:ext cx="4841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petasure.co.uk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/?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srsltid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=AfmBOopl9MJkFmP5tdld7lkr3TM5elZ7szBeuFP3qzwV9rn1FP5yGl8n</a:t>
            </a:r>
          </a:p>
        </p:txBody>
      </p:sp>
    </p:spTree>
    <p:extLst>
      <p:ext uri="{BB962C8B-B14F-4D97-AF65-F5344CB8AC3E}">
        <p14:creationId xmlns:p14="http://schemas.microsoft.com/office/powerpoint/2010/main" val="25734833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Module: Enterprise and Entrepreneurship (LCLM4006) Assignment: Individual Business Plan Presentation Lecturer: Richard Ashaye  Business Name: PetSnap – Pet Photography Studio  Student: Gracia Putz Student number: 1908951 </vt:lpstr>
      <vt:lpstr>Business Overview</vt:lpstr>
      <vt:lpstr>Unique Selling Points</vt:lpstr>
      <vt:lpstr>Management &amp; Legal Format</vt:lpstr>
      <vt:lpstr>STP Model</vt:lpstr>
      <vt:lpstr> PESTEL Factors </vt:lpstr>
      <vt:lpstr>Marketing Strategy: Social Media</vt:lpstr>
      <vt:lpstr> Funding Requirements </vt:lpstr>
      <vt:lpstr>Investment Capital Needed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Module: Enterprise and Entrepreneurship (LCLM4006) Assignment: Individual Business Plan Presentation Lecturer: Richard Ashaye  Business Name: PetSnap – Pet Photography Studio  Student: Gracia Putz Student number: 1908951 </dc:title>
  <dc:creator>Noemi Eniko Putz (2336726)</dc:creator>
  <cp:lastModifiedBy>Noemi Eniko Putz (2336726)</cp:lastModifiedBy>
  <cp:revision>1</cp:revision>
  <dcterms:created xsi:type="dcterms:W3CDTF">2026-07-25T09:57:04Z</dcterms:created>
  <dcterms:modified xsi:type="dcterms:W3CDTF">2026-07-25T13:04:29Z</dcterms:modified>
</cp:coreProperties>
</file>