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40" r:id="rId4"/>
  </p:sldMasterIdLst>
  <p:notesMasterIdLst>
    <p:notesMasterId r:id="rId53"/>
  </p:notesMasterIdLst>
  <p:handoutMasterIdLst>
    <p:handoutMasterId r:id="rId54"/>
  </p:handoutMasterIdLst>
  <p:sldIdLst>
    <p:sldId id="264" r:id="rId5"/>
    <p:sldId id="265" r:id="rId6"/>
    <p:sldId id="266" r:id="rId7"/>
    <p:sldId id="267" r:id="rId8"/>
    <p:sldId id="268" r:id="rId9"/>
    <p:sldId id="269" r:id="rId10"/>
    <p:sldId id="270" r:id="rId11"/>
    <p:sldId id="271" r:id="rId12"/>
    <p:sldId id="300" r:id="rId13"/>
    <p:sldId id="272" r:id="rId14"/>
    <p:sldId id="273" r:id="rId15"/>
    <p:sldId id="274" r:id="rId16"/>
    <p:sldId id="301" r:id="rId17"/>
    <p:sldId id="275" r:id="rId18"/>
    <p:sldId id="276" r:id="rId19"/>
    <p:sldId id="302" r:id="rId20"/>
    <p:sldId id="303" r:id="rId21"/>
    <p:sldId id="277" r:id="rId22"/>
    <p:sldId id="311" r:id="rId23"/>
    <p:sldId id="312" r:id="rId24"/>
    <p:sldId id="304"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 id="292" r:id="rId40"/>
    <p:sldId id="293" r:id="rId41"/>
    <p:sldId id="294" r:id="rId42"/>
    <p:sldId id="295" r:id="rId43"/>
    <p:sldId id="296" r:id="rId44"/>
    <p:sldId id="297" r:id="rId45"/>
    <p:sldId id="310" r:id="rId46"/>
    <p:sldId id="305" r:id="rId47"/>
    <p:sldId id="309" r:id="rId48"/>
    <p:sldId id="306" r:id="rId49"/>
    <p:sldId id="307" r:id="rId50"/>
    <p:sldId id="298" r:id="rId51"/>
    <p:sldId id="299" r:id="rId52"/>
  </p:sldIdLst>
  <p:sldSz cx="12192000" cy="6858000"/>
  <p:notesSz cx="6858000" cy="9144000"/>
  <p:defaultTextStyle>
    <a:defPPr rtl="0">
      <a:defRPr lang="en-gb"/>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8F30E1F-8765-4FED-A763-8B0D330B7AA0}" v="75" dt="2026-09-28T13:05:34.09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974" autoAdjust="0"/>
    <p:restoredTop sz="96408" autoAdjust="0"/>
  </p:normalViewPr>
  <p:slideViewPr>
    <p:cSldViewPr snapToGrid="0">
      <p:cViewPr varScale="1">
        <p:scale>
          <a:sx n="94" d="100"/>
          <a:sy n="94" d="100"/>
        </p:scale>
        <p:origin x="114" y="288"/>
      </p:cViewPr>
      <p:guideLst/>
    </p:cSldViewPr>
  </p:slideViewPr>
  <p:notesTextViewPr>
    <p:cViewPr>
      <p:scale>
        <a:sx n="1" d="1"/>
        <a:sy n="1" d="1"/>
      </p:scale>
      <p:origin x="0" y="0"/>
    </p:cViewPr>
  </p:notesTextViewPr>
  <p:sorterViewPr>
    <p:cViewPr varScale="1">
      <p:scale>
        <a:sx n="100" d="100"/>
        <a:sy n="100" d="100"/>
      </p:scale>
      <p:origin x="0" y="0"/>
    </p:cViewPr>
  </p:sorterViewPr>
  <p:notesViewPr>
    <p:cSldViewPr snapToGrid="0">
      <p:cViewPr varScale="1">
        <p:scale>
          <a:sx n="88" d="100"/>
          <a:sy n="88" d="100"/>
        </p:scale>
        <p:origin x="3822" y="7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notesMaster" Target="notesMasters/notesMaster1.xml"/><Relationship Id="rId58" Type="http://schemas.openxmlformats.org/officeDocument/2006/relationships/tableStyles" Target="tableStyle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microsoft.com/office/2016/11/relationships/changesInfo" Target="changesInfos/changesInfo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heme" Target="theme/theme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ren EatonThomas" userId="2efaeda1-34af-46a7-af56-657065a001e9" providerId="ADAL" clId="{4DE52512-5DF6-4E48-94D2-530BDD681FF4}"/>
    <pc:docChg chg="custSel addSld delSld modSld">
      <pc:chgData name="Karen EatonThomas" userId="2efaeda1-34af-46a7-af56-657065a001e9" providerId="ADAL" clId="{4DE52512-5DF6-4E48-94D2-530BDD681FF4}" dt="2026-09-28T13:06:50.927" v="3387" actId="2696"/>
      <pc:docMkLst>
        <pc:docMk/>
      </pc:docMkLst>
      <pc:sldChg chg="modSp mod modAnim">
        <pc:chgData name="Karen EatonThomas" userId="2efaeda1-34af-46a7-af56-657065a001e9" providerId="ADAL" clId="{4DE52512-5DF6-4E48-94D2-530BDD681FF4}" dt="2026-09-28T10:03:58.133" v="23"/>
        <pc:sldMkLst>
          <pc:docMk/>
          <pc:sldMk cId="807297696" sldId="267"/>
        </pc:sldMkLst>
        <pc:graphicFrameChg chg="mod modGraphic">
          <ac:chgData name="Karen EatonThomas" userId="2efaeda1-34af-46a7-af56-657065a001e9" providerId="ADAL" clId="{4DE52512-5DF6-4E48-94D2-530BDD681FF4}" dt="2026-09-28T10:02:14.833" v="18" actId="20577"/>
          <ac:graphicFrameMkLst>
            <pc:docMk/>
            <pc:sldMk cId="807297696" sldId="267"/>
            <ac:graphicFrameMk id="5" creationId="{67035A27-486F-05FB-BD68-2E3C6AEE2306}"/>
          </ac:graphicFrameMkLst>
        </pc:graphicFrameChg>
      </pc:sldChg>
      <pc:sldChg chg="modAnim">
        <pc:chgData name="Karen EatonThomas" userId="2efaeda1-34af-46a7-af56-657065a001e9" providerId="ADAL" clId="{4DE52512-5DF6-4E48-94D2-530BDD681FF4}" dt="2026-09-28T10:04:48.587" v="30"/>
        <pc:sldMkLst>
          <pc:docMk/>
          <pc:sldMk cId="467953096" sldId="268"/>
        </pc:sldMkLst>
      </pc:sldChg>
      <pc:sldChg chg="modAnim">
        <pc:chgData name="Karen EatonThomas" userId="2efaeda1-34af-46a7-af56-657065a001e9" providerId="ADAL" clId="{4DE52512-5DF6-4E48-94D2-530BDD681FF4}" dt="2026-09-28T10:05:09.526" v="32"/>
        <pc:sldMkLst>
          <pc:docMk/>
          <pc:sldMk cId="3939925500" sldId="269"/>
        </pc:sldMkLst>
      </pc:sldChg>
      <pc:sldChg chg="modSp mod">
        <pc:chgData name="Karen EatonThomas" userId="2efaeda1-34af-46a7-af56-657065a001e9" providerId="ADAL" clId="{4DE52512-5DF6-4E48-94D2-530BDD681FF4}" dt="2026-09-28T10:07:34.429" v="34" actId="20577"/>
        <pc:sldMkLst>
          <pc:docMk/>
          <pc:sldMk cId="943537905" sldId="270"/>
        </pc:sldMkLst>
        <pc:spChg chg="mod">
          <ac:chgData name="Karen EatonThomas" userId="2efaeda1-34af-46a7-af56-657065a001e9" providerId="ADAL" clId="{4DE52512-5DF6-4E48-94D2-530BDD681FF4}" dt="2026-09-28T10:07:34.429" v="34" actId="20577"/>
          <ac:spMkLst>
            <pc:docMk/>
            <pc:sldMk cId="943537905" sldId="270"/>
            <ac:spMk id="3" creationId="{2485DFBE-87A2-0453-0F68-C7A36342A778}"/>
          </ac:spMkLst>
        </pc:spChg>
      </pc:sldChg>
      <pc:sldChg chg="modSp mod">
        <pc:chgData name="Karen EatonThomas" userId="2efaeda1-34af-46a7-af56-657065a001e9" providerId="ADAL" clId="{4DE52512-5DF6-4E48-94D2-530BDD681FF4}" dt="2026-09-28T10:05:58.896" v="33" actId="208"/>
        <pc:sldMkLst>
          <pc:docMk/>
          <pc:sldMk cId="3493692458" sldId="271"/>
        </pc:sldMkLst>
        <pc:picChg chg="mod">
          <ac:chgData name="Karen EatonThomas" userId="2efaeda1-34af-46a7-af56-657065a001e9" providerId="ADAL" clId="{4DE52512-5DF6-4E48-94D2-530BDD681FF4}" dt="2026-09-28T10:05:58.896" v="33" actId="208"/>
          <ac:picMkLst>
            <pc:docMk/>
            <pc:sldMk cId="3493692458" sldId="271"/>
            <ac:picMk id="4098" creationId="{323B1AF5-428E-E957-1E5E-DEC6522A80FF}"/>
          </ac:picMkLst>
        </pc:picChg>
      </pc:sldChg>
      <pc:sldChg chg="modSp mod">
        <pc:chgData name="Karen EatonThomas" userId="2efaeda1-34af-46a7-af56-657065a001e9" providerId="ADAL" clId="{4DE52512-5DF6-4E48-94D2-530BDD681FF4}" dt="2026-09-28T10:23:54.081" v="134" actId="255"/>
        <pc:sldMkLst>
          <pc:docMk/>
          <pc:sldMk cId="3634137369" sldId="273"/>
        </pc:sldMkLst>
        <pc:spChg chg="mod">
          <ac:chgData name="Karen EatonThomas" userId="2efaeda1-34af-46a7-af56-657065a001e9" providerId="ADAL" clId="{4DE52512-5DF6-4E48-94D2-530BDD681FF4}" dt="2026-09-28T10:23:54.081" v="134" actId="255"/>
          <ac:spMkLst>
            <pc:docMk/>
            <pc:sldMk cId="3634137369" sldId="273"/>
            <ac:spMk id="6" creationId="{15B4A060-C097-7EF4-914A-675C0CA270EE}"/>
          </ac:spMkLst>
        </pc:spChg>
      </pc:sldChg>
      <pc:sldChg chg="modSp mod">
        <pc:chgData name="Karen EatonThomas" userId="2efaeda1-34af-46a7-af56-657065a001e9" providerId="ADAL" clId="{4DE52512-5DF6-4E48-94D2-530BDD681FF4}" dt="2026-09-28T10:26:05.466" v="145" actId="27636"/>
        <pc:sldMkLst>
          <pc:docMk/>
          <pc:sldMk cId="61355565" sldId="274"/>
        </pc:sldMkLst>
        <pc:spChg chg="mod">
          <ac:chgData name="Karen EatonThomas" userId="2efaeda1-34af-46a7-af56-657065a001e9" providerId="ADAL" clId="{4DE52512-5DF6-4E48-94D2-530BDD681FF4}" dt="2026-09-28T10:26:05.466" v="145" actId="27636"/>
          <ac:spMkLst>
            <pc:docMk/>
            <pc:sldMk cId="61355565" sldId="274"/>
            <ac:spMk id="3" creationId="{7993DCA8-ABB8-946A-B16C-2DBB8682BB75}"/>
          </ac:spMkLst>
        </pc:spChg>
      </pc:sldChg>
      <pc:sldChg chg="modSp mod">
        <pc:chgData name="Karen EatonThomas" userId="2efaeda1-34af-46a7-af56-657065a001e9" providerId="ADAL" clId="{4DE52512-5DF6-4E48-94D2-530BDD681FF4}" dt="2026-09-28T10:28:36.420" v="468" actId="5793"/>
        <pc:sldMkLst>
          <pc:docMk/>
          <pc:sldMk cId="785041172" sldId="275"/>
        </pc:sldMkLst>
        <pc:spChg chg="mod">
          <ac:chgData name="Karen EatonThomas" userId="2efaeda1-34af-46a7-af56-657065a001e9" providerId="ADAL" clId="{4DE52512-5DF6-4E48-94D2-530BDD681FF4}" dt="2026-09-28T10:28:36.420" v="468" actId="5793"/>
          <ac:spMkLst>
            <pc:docMk/>
            <pc:sldMk cId="785041172" sldId="275"/>
            <ac:spMk id="3" creationId="{17966EE7-969A-A5BB-E300-07F32828521A}"/>
          </ac:spMkLst>
        </pc:spChg>
      </pc:sldChg>
      <pc:sldChg chg="modSp mod">
        <pc:chgData name="Karen EatonThomas" userId="2efaeda1-34af-46a7-af56-657065a001e9" providerId="ADAL" clId="{4DE52512-5DF6-4E48-94D2-530BDD681FF4}" dt="2026-09-28T10:31:02.221" v="522" actId="27636"/>
        <pc:sldMkLst>
          <pc:docMk/>
          <pc:sldMk cId="178427333" sldId="277"/>
        </pc:sldMkLst>
        <pc:spChg chg="mod">
          <ac:chgData name="Karen EatonThomas" userId="2efaeda1-34af-46a7-af56-657065a001e9" providerId="ADAL" clId="{4DE52512-5DF6-4E48-94D2-530BDD681FF4}" dt="2026-09-28T10:31:02.221" v="522" actId="27636"/>
          <ac:spMkLst>
            <pc:docMk/>
            <pc:sldMk cId="178427333" sldId="277"/>
            <ac:spMk id="10" creationId="{219C103F-4CF2-8B36-C95A-8F347D838FAE}"/>
          </ac:spMkLst>
        </pc:spChg>
      </pc:sldChg>
      <pc:sldChg chg="modSp mod">
        <pc:chgData name="Karen EatonThomas" userId="2efaeda1-34af-46a7-af56-657065a001e9" providerId="ADAL" clId="{4DE52512-5DF6-4E48-94D2-530BDD681FF4}" dt="2026-09-28T10:39:19.777" v="598" actId="27636"/>
        <pc:sldMkLst>
          <pc:docMk/>
          <pc:sldMk cId="3900212517" sldId="279"/>
        </pc:sldMkLst>
        <pc:spChg chg="mod">
          <ac:chgData name="Karen EatonThomas" userId="2efaeda1-34af-46a7-af56-657065a001e9" providerId="ADAL" clId="{4DE52512-5DF6-4E48-94D2-530BDD681FF4}" dt="2026-09-28T10:39:19.777" v="598" actId="27636"/>
          <ac:spMkLst>
            <pc:docMk/>
            <pc:sldMk cId="3900212517" sldId="279"/>
            <ac:spMk id="5" creationId="{4868B5BE-B751-8C6E-9C1A-71AD7DC344B9}"/>
          </ac:spMkLst>
        </pc:spChg>
      </pc:sldChg>
      <pc:sldChg chg="modSp mod">
        <pc:chgData name="Karen EatonThomas" userId="2efaeda1-34af-46a7-af56-657065a001e9" providerId="ADAL" clId="{4DE52512-5DF6-4E48-94D2-530BDD681FF4}" dt="2026-09-28T10:39:56.921" v="602" actId="5793"/>
        <pc:sldMkLst>
          <pc:docMk/>
          <pc:sldMk cId="2191528402" sldId="280"/>
        </pc:sldMkLst>
        <pc:spChg chg="mod">
          <ac:chgData name="Karen EatonThomas" userId="2efaeda1-34af-46a7-af56-657065a001e9" providerId="ADAL" clId="{4DE52512-5DF6-4E48-94D2-530BDD681FF4}" dt="2026-09-28T10:39:36.219" v="600" actId="113"/>
          <ac:spMkLst>
            <pc:docMk/>
            <pc:sldMk cId="2191528402" sldId="280"/>
            <ac:spMk id="3" creationId="{306550C3-B476-FEEE-6DBE-6CD49B8044C2}"/>
          </ac:spMkLst>
        </pc:spChg>
        <pc:spChg chg="mod">
          <ac:chgData name="Karen EatonThomas" userId="2efaeda1-34af-46a7-af56-657065a001e9" providerId="ADAL" clId="{4DE52512-5DF6-4E48-94D2-530BDD681FF4}" dt="2026-09-28T10:39:56.921" v="602" actId="5793"/>
          <ac:spMkLst>
            <pc:docMk/>
            <pc:sldMk cId="2191528402" sldId="280"/>
            <ac:spMk id="4" creationId="{0EEB4AD7-4FC6-10C0-EF38-BE6A43D18050}"/>
          </ac:spMkLst>
        </pc:spChg>
      </pc:sldChg>
      <pc:sldChg chg="addSp modSp mod">
        <pc:chgData name="Karen EatonThomas" userId="2efaeda1-34af-46a7-af56-657065a001e9" providerId="ADAL" clId="{4DE52512-5DF6-4E48-94D2-530BDD681FF4}" dt="2026-09-28T12:42:29.159" v="3296" actId="207"/>
        <pc:sldMkLst>
          <pc:docMk/>
          <pc:sldMk cId="3061327786" sldId="282"/>
        </pc:sldMkLst>
        <pc:spChg chg="mod">
          <ac:chgData name="Karen EatonThomas" userId="2efaeda1-34af-46a7-af56-657065a001e9" providerId="ADAL" clId="{4DE52512-5DF6-4E48-94D2-530BDD681FF4}" dt="2026-09-28T10:40:54.310" v="605" actId="113"/>
          <ac:spMkLst>
            <pc:docMk/>
            <pc:sldMk cId="3061327786" sldId="282"/>
            <ac:spMk id="3" creationId="{C7A1B192-C60F-B4E5-8AD8-D217121673DA}"/>
          </ac:spMkLst>
        </pc:spChg>
        <pc:spChg chg="add mod">
          <ac:chgData name="Karen EatonThomas" userId="2efaeda1-34af-46a7-af56-657065a001e9" providerId="ADAL" clId="{4DE52512-5DF6-4E48-94D2-530BDD681FF4}" dt="2026-09-28T12:42:29.159" v="3296" actId="207"/>
          <ac:spMkLst>
            <pc:docMk/>
            <pc:sldMk cId="3061327786" sldId="282"/>
            <ac:spMk id="4" creationId="{EDF999C6-EA95-7C8B-02B7-E49F3D2E1667}"/>
          </ac:spMkLst>
        </pc:spChg>
      </pc:sldChg>
      <pc:sldChg chg="modSp mod">
        <pc:chgData name="Karen EatonThomas" userId="2efaeda1-34af-46a7-af56-657065a001e9" providerId="ADAL" clId="{4DE52512-5DF6-4E48-94D2-530BDD681FF4}" dt="2026-09-28T10:42:00.267" v="607" actId="20577"/>
        <pc:sldMkLst>
          <pc:docMk/>
          <pc:sldMk cId="1242417184" sldId="285"/>
        </pc:sldMkLst>
        <pc:spChg chg="mod">
          <ac:chgData name="Karen EatonThomas" userId="2efaeda1-34af-46a7-af56-657065a001e9" providerId="ADAL" clId="{4DE52512-5DF6-4E48-94D2-530BDD681FF4}" dt="2026-09-28T10:42:00.267" v="607" actId="20577"/>
          <ac:spMkLst>
            <pc:docMk/>
            <pc:sldMk cId="1242417184" sldId="285"/>
            <ac:spMk id="11" creationId="{1E639EEE-93F7-3481-2596-7731D258B1D0}"/>
          </ac:spMkLst>
        </pc:spChg>
      </pc:sldChg>
      <pc:sldChg chg="modSp mod">
        <pc:chgData name="Karen EatonThomas" userId="2efaeda1-34af-46a7-af56-657065a001e9" providerId="ADAL" clId="{4DE52512-5DF6-4E48-94D2-530BDD681FF4}" dt="2026-09-28T10:46:50.514" v="609" actId="20577"/>
        <pc:sldMkLst>
          <pc:docMk/>
          <pc:sldMk cId="980537636" sldId="287"/>
        </pc:sldMkLst>
        <pc:spChg chg="mod">
          <ac:chgData name="Karen EatonThomas" userId="2efaeda1-34af-46a7-af56-657065a001e9" providerId="ADAL" clId="{4DE52512-5DF6-4E48-94D2-530BDD681FF4}" dt="2026-09-28T10:46:50.514" v="609" actId="20577"/>
          <ac:spMkLst>
            <pc:docMk/>
            <pc:sldMk cId="980537636" sldId="287"/>
            <ac:spMk id="3" creationId="{36B22C3C-A58E-FD6B-84DD-5934E12AB9D3}"/>
          </ac:spMkLst>
        </pc:spChg>
      </pc:sldChg>
      <pc:sldChg chg="modAnim">
        <pc:chgData name="Karen EatonThomas" userId="2efaeda1-34af-46a7-af56-657065a001e9" providerId="ADAL" clId="{4DE52512-5DF6-4E48-94D2-530BDD681FF4}" dt="2026-09-28T10:53:34.203" v="610"/>
        <pc:sldMkLst>
          <pc:docMk/>
          <pc:sldMk cId="2685482933" sldId="288"/>
        </pc:sldMkLst>
      </pc:sldChg>
      <pc:sldChg chg="modSp mod">
        <pc:chgData name="Karen EatonThomas" userId="2efaeda1-34af-46a7-af56-657065a001e9" providerId="ADAL" clId="{4DE52512-5DF6-4E48-94D2-530BDD681FF4}" dt="2026-09-28T10:54:40.315" v="613" actId="1076"/>
        <pc:sldMkLst>
          <pc:docMk/>
          <pc:sldMk cId="3705066300" sldId="289"/>
        </pc:sldMkLst>
        <pc:spChg chg="mod">
          <ac:chgData name="Karen EatonThomas" userId="2efaeda1-34af-46a7-af56-657065a001e9" providerId="ADAL" clId="{4DE52512-5DF6-4E48-94D2-530BDD681FF4}" dt="2026-09-28T10:54:37.619" v="612" actId="1076"/>
          <ac:spMkLst>
            <pc:docMk/>
            <pc:sldMk cId="3705066300" sldId="289"/>
            <ac:spMk id="3" creationId="{3C5A69D0-68EE-AB68-8F43-B6146566C532}"/>
          </ac:spMkLst>
        </pc:spChg>
        <pc:picChg chg="mod">
          <ac:chgData name="Karen EatonThomas" userId="2efaeda1-34af-46a7-af56-657065a001e9" providerId="ADAL" clId="{4DE52512-5DF6-4E48-94D2-530BDD681FF4}" dt="2026-09-28T10:54:40.315" v="613" actId="1076"/>
          <ac:picMkLst>
            <pc:docMk/>
            <pc:sldMk cId="3705066300" sldId="289"/>
            <ac:picMk id="13314" creationId="{8FC29586-99CF-D379-ED0B-F9F0BB6BFF5A}"/>
          </ac:picMkLst>
        </pc:picChg>
      </pc:sldChg>
      <pc:sldChg chg="modSp mod">
        <pc:chgData name="Karen EatonThomas" userId="2efaeda1-34af-46a7-af56-657065a001e9" providerId="ADAL" clId="{4DE52512-5DF6-4E48-94D2-530BDD681FF4}" dt="2026-09-28T10:56:09.253" v="614" actId="20577"/>
        <pc:sldMkLst>
          <pc:docMk/>
          <pc:sldMk cId="866060281" sldId="291"/>
        </pc:sldMkLst>
        <pc:spChg chg="mod">
          <ac:chgData name="Karen EatonThomas" userId="2efaeda1-34af-46a7-af56-657065a001e9" providerId="ADAL" clId="{4DE52512-5DF6-4E48-94D2-530BDD681FF4}" dt="2026-09-28T10:56:09.253" v="614" actId="20577"/>
          <ac:spMkLst>
            <pc:docMk/>
            <pc:sldMk cId="866060281" sldId="291"/>
            <ac:spMk id="4" creationId="{93AEBA28-7CB4-E0D1-AFCE-7480197F103B}"/>
          </ac:spMkLst>
        </pc:spChg>
      </pc:sldChg>
      <pc:sldChg chg="modSp mod">
        <pc:chgData name="Karen EatonThomas" userId="2efaeda1-34af-46a7-af56-657065a001e9" providerId="ADAL" clId="{4DE52512-5DF6-4E48-94D2-530BDD681FF4}" dt="2026-09-28T10:57:44.558" v="657" actId="20577"/>
        <pc:sldMkLst>
          <pc:docMk/>
          <pc:sldMk cId="2424196579" sldId="293"/>
        </pc:sldMkLst>
        <pc:spChg chg="mod">
          <ac:chgData name="Karen EatonThomas" userId="2efaeda1-34af-46a7-af56-657065a001e9" providerId="ADAL" clId="{4DE52512-5DF6-4E48-94D2-530BDD681FF4}" dt="2026-09-28T10:57:44.558" v="657" actId="20577"/>
          <ac:spMkLst>
            <pc:docMk/>
            <pc:sldMk cId="2424196579" sldId="293"/>
            <ac:spMk id="6" creationId="{6A40B2DD-7E58-D91E-335E-A55E2F38EE45}"/>
          </ac:spMkLst>
        </pc:spChg>
        <pc:picChg chg="mod">
          <ac:chgData name="Karen EatonThomas" userId="2efaeda1-34af-46a7-af56-657065a001e9" providerId="ADAL" clId="{4DE52512-5DF6-4E48-94D2-530BDD681FF4}" dt="2026-09-28T10:57:09.130" v="656" actId="208"/>
          <ac:picMkLst>
            <pc:docMk/>
            <pc:sldMk cId="2424196579" sldId="293"/>
            <ac:picMk id="14338" creationId="{5951B9B2-DD7D-DDFD-B481-DC829FFCFD4E}"/>
          </ac:picMkLst>
        </pc:picChg>
      </pc:sldChg>
      <pc:sldChg chg="modSp mod">
        <pc:chgData name="Karen EatonThomas" userId="2efaeda1-34af-46a7-af56-657065a001e9" providerId="ADAL" clId="{4DE52512-5DF6-4E48-94D2-530BDD681FF4}" dt="2026-09-28T10:58:24.087" v="671" actId="20577"/>
        <pc:sldMkLst>
          <pc:docMk/>
          <pc:sldMk cId="982962639" sldId="294"/>
        </pc:sldMkLst>
        <pc:spChg chg="mod">
          <ac:chgData name="Karen EatonThomas" userId="2efaeda1-34af-46a7-af56-657065a001e9" providerId="ADAL" clId="{4DE52512-5DF6-4E48-94D2-530BDD681FF4}" dt="2026-09-28T10:58:24.087" v="671" actId="20577"/>
          <ac:spMkLst>
            <pc:docMk/>
            <pc:sldMk cId="982962639" sldId="294"/>
            <ac:spMk id="6" creationId="{B4C75DA7-F300-62BD-FA9A-23ECDB9CDAD8}"/>
          </ac:spMkLst>
        </pc:spChg>
      </pc:sldChg>
      <pc:sldChg chg="modSp mod">
        <pc:chgData name="Karen EatonThomas" userId="2efaeda1-34af-46a7-af56-657065a001e9" providerId="ADAL" clId="{4DE52512-5DF6-4E48-94D2-530BDD681FF4}" dt="2026-09-28T12:53:19.762" v="3307" actId="113"/>
        <pc:sldMkLst>
          <pc:docMk/>
          <pc:sldMk cId="3693132702" sldId="295"/>
        </pc:sldMkLst>
        <pc:spChg chg="mod">
          <ac:chgData name="Karen EatonThomas" userId="2efaeda1-34af-46a7-af56-657065a001e9" providerId="ADAL" clId="{4DE52512-5DF6-4E48-94D2-530BDD681FF4}" dt="2026-09-28T12:53:19.762" v="3307" actId="113"/>
          <ac:spMkLst>
            <pc:docMk/>
            <pc:sldMk cId="3693132702" sldId="295"/>
            <ac:spMk id="3" creationId="{5989E298-5A57-7F29-04AA-2AB2464B1721}"/>
          </ac:spMkLst>
        </pc:spChg>
      </pc:sldChg>
      <pc:sldChg chg="modSp mod">
        <pc:chgData name="Karen EatonThomas" userId="2efaeda1-34af-46a7-af56-657065a001e9" providerId="ADAL" clId="{4DE52512-5DF6-4E48-94D2-530BDD681FF4}" dt="2026-09-28T10:59:55.345" v="678" actId="1076"/>
        <pc:sldMkLst>
          <pc:docMk/>
          <pc:sldMk cId="1251342512" sldId="296"/>
        </pc:sldMkLst>
        <pc:spChg chg="mod">
          <ac:chgData name="Karen EatonThomas" userId="2efaeda1-34af-46a7-af56-657065a001e9" providerId="ADAL" clId="{4DE52512-5DF6-4E48-94D2-530BDD681FF4}" dt="2026-09-28T10:59:55.345" v="678" actId="1076"/>
          <ac:spMkLst>
            <pc:docMk/>
            <pc:sldMk cId="1251342512" sldId="296"/>
            <ac:spMk id="3" creationId="{E94FB039-5F0B-2780-92F7-7F171DF13FF3}"/>
          </ac:spMkLst>
        </pc:spChg>
        <pc:picChg chg="mod">
          <ac:chgData name="Karen EatonThomas" userId="2efaeda1-34af-46a7-af56-657065a001e9" providerId="ADAL" clId="{4DE52512-5DF6-4E48-94D2-530BDD681FF4}" dt="2026-09-28T10:59:39.360" v="675" actId="208"/>
          <ac:picMkLst>
            <pc:docMk/>
            <pc:sldMk cId="1251342512" sldId="296"/>
            <ac:picMk id="15362" creationId="{BE7838E0-DB1B-1F9D-D926-219C4DB5C156}"/>
          </ac:picMkLst>
        </pc:picChg>
      </pc:sldChg>
      <pc:sldChg chg="modSp mod modAnim">
        <pc:chgData name="Karen EatonThomas" userId="2efaeda1-34af-46a7-af56-657065a001e9" providerId="ADAL" clId="{4DE52512-5DF6-4E48-94D2-530BDD681FF4}" dt="2026-09-28T11:54:41.897" v="2358"/>
        <pc:sldMkLst>
          <pc:docMk/>
          <pc:sldMk cId="3919019223" sldId="297"/>
        </pc:sldMkLst>
        <pc:spChg chg="mod">
          <ac:chgData name="Karen EatonThomas" userId="2efaeda1-34af-46a7-af56-657065a001e9" providerId="ADAL" clId="{4DE52512-5DF6-4E48-94D2-530BDD681FF4}" dt="2026-09-28T11:53:56.634" v="2357" actId="113"/>
          <ac:spMkLst>
            <pc:docMk/>
            <pc:sldMk cId="3919019223" sldId="297"/>
            <ac:spMk id="6" creationId="{646D1821-30E5-2CFA-2FDD-019E27EB7CB6}"/>
          </ac:spMkLst>
        </pc:spChg>
      </pc:sldChg>
      <pc:sldChg chg="modSp mod">
        <pc:chgData name="Karen EatonThomas" userId="2efaeda1-34af-46a7-af56-657065a001e9" providerId="ADAL" clId="{4DE52512-5DF6-4E48-94D2-530BDD681FF4}" dt="2026-09-28T11:01:04.459" v="693" actId="5793"/>
        <pc:sldMkLst>
          <pc:docMk/>
          <pc:sldMk cId="3883598053" sldId="298"/>
        </pc:sldMkLst>
        <pc:spChg chg="mod">
          <ac:chgData name="Karen EatonThomas" userId="2efaeda1-34af-46a7-af56-657065a001e9" providerId="ADAL" clId="{4DE52512-5DF6-4E48-94D2-530BDD681FF4}" dt="2026-09-28T11:01:04.459" v="693" actId="5793"/>
          <ac:spMkLst>
            <pc:docMk/>
            <pc:sldMk cId="3883598053" sldId="298"/>
            <ac:spMk id="3" creationId="{5A8DDF0B-AD44-93C6-7B20-AE95093FC1B0}"/>
          </ac:spMkLst>
        </pc:spChg>
      </pc:sldChg>
      <pc:sldChg chg="modSp mod">
        <pc:chgData name="Karen EatonThomas" userId="2efaeda1-34af-46a7-af56-657065a001e9" providerId="ADAL" clId="{4DE52512-5DF6-4E48-94D2-530BDD681FF4}" dt="2026-09-28T11:56:07.600" v="2385" actId="207"/>
        <pc:sldMkLst>
          <pc:docMk/>
          <pc:sldMk cId="1426542436" sldId="299"/>
        </pc:sldMkLst>
        <pc:spChg chg="mod">
          <ac:chgData name="Karen EatonThomas" userId="2efaeda1-34af-46a7-af56-657065a001e9" providerId="ADAL" clId="{4DE52512-5DF6-4E48-94D2-530BDD681FF4}" dt="2026-09-28T11:56:07.600" v="2385" actId="207"/>
          <ac:spMkLst>
            <pc:docMk/>
            <pc:sldMk cId="1426542436" sldId="299"/>
            <ac:spMk id="3" creationId="{DF965E3C-6FD1-923F-0026-9AF679EE32F9}"/>
          </ac:spMkLst>
        </pc:spChg>
      </pc:sldChg>
      <pc:sldChg chg="addSp modSp new mod">
        <pc:chgData name="Karen EatonThomas" userId="2efaeda1-34af-46a7-af56-657065a001e9" providerId="ADAL" clId="{4DE52512-5DF6-4E48-94D2-530BDD681FF4}" dt="2026-09-28T10:22:22.603" v="119" actId="20577"/>
        <pc:sldMkLst>
          <pc:docMk/>
          <pc:sldMk cId="3042921136" sldId="300"/>
        </pc:sldMkLst>
        <pc:spChg chg="mod">
          <ac:chgData name="Karen EatonThomas" userId="2efaeda1-34af-46a7-af56-657065a001e9" providerId="ADAL" clId="{4DE52512-5DF6-4E48-94D2-530BDD681FF4}" dt="2026-09-28T10:22:22.603" v="119" actId="20577"/>
          <ac:spMkLst>
            <pc:docMk/>
            <pc:sldMk cId="3042921136" sldId="300"/>
            <ac:spMk id="2" creationId="{48D779E6-D56E-2F62-0D6F-8F2A2FEDDB93}"/>
          </ac:spMkLst>
        </pc:spChg>
        <pc:spChg chg="mod">
          <ac:chgData name="Karen EatonThomas" userId="2efaeda1-34af-46a7-af56-657065a001e9" providerId="ADAL" clId="{4DE52512-5DF6-4E48-94D2-530BDD681FF4}" dt="2026-09-28T10:20:43.922" v="69" actId="207"/>
          <ac:spMkLst>
            <pc:docMk/>
            <pc:sldMk cId="3042921136" sldId="300"/>
            <ac:spMk id="3" creationId="{96041E5B-3E93-59BE-F0FD-0452729A3B18}"/>
          </ac:spMkLst>
        </pc:spChg>
        <pc:spChg chg="mod">
          <ac:chgData name="Karen EatonThomas" userId="2efaeda1-34af-46a7-af56-657065a001e9" providerId="ADAL" clId="{4DE52512-5DF6-4E48-94D2-530BDD681FF4}" dt="2026-09-28T10:20:48.740" v="70" actId="207"/>
          <ac:spMkLst>
            <pc:docMk/>
            <pc:sldMk cId="3042921136" sldId="300"/>
            <ac:spMk id="4" creationId="{BCBE45DD-9B6F-9005-B95A-E5025BED89E9}"/>
          </ac:spMkLst>
        </pc:spChg>
        <pc:spChg chg="add mod">
          <ac:chgData name="Karen EatonThomas" userId="2efaeda1-34af-46a7-af56-657065a001e9" providerId="ADAL" clId="{4DE52512-5DF6-4E48-94D2-530BDD681FF4}" dt="2026-09-28T10:21:22.926" v="73" actId="688"/>
          <ac:spMkLst>
            <pc:docMk/>
            <pc:sldMk cId="3042921136" sldId="300"/>
            <ac:spMk id="5" creationId="{5E103CE6-4653-2F01-AA31-AA3F784FB63C}"/>
          </ac:spMkLst>
        </pc:spChg>
        <pc:spChg chg="add mod">
          <ac:chgData name="Karen EatonThomas" userId="2efaeda1-34af-46a7-af56-657065a001e9" providerId="ADAL" clId="{4DE52512-5DF6-4E48-94D2-530BDD681FF4}" dt="2026-09-28T10:21:54.467" v="77" actId="1076"/>
          <ac:spMkLst>
            <pc:docMk/>
            <pc:sldMk cId="3042921136" sldId="300"/>
            <ac:spMk id="7" creationId="{A64B9785-FEAA-50D1-80C1-43DA04CFB9B6}"/>
          </ac:spMkLst>
        </pc:spChg>
        <pc:spChg chg="add mod">
          <ac:chgData name="Karen EatonThomas" userId="2efaeda1-34af-46a7-af56-657065a001e9" providerId="ADAL" clId="{4DE52512-5DF6-4E48-94D2-530BDD681FF4}" dt="2026-09-28T10:22:01.714" v="78" actId="1076"/>
          <ac:spMkLst>
            <pc:docMk/>
            <pc:sldMk cId="3042921136" sldId="300"/>
            <ac:spMk id="9" creationId="{1F82E2F0-994B-4098-CEE5-AF2C5262F5AC}"/>
          </ac:spMkLst>
        </pc:spChg>
      </pc:sldChg>
      <pc:sldChg chg="modSp add mod">
        <pc:chgData name="Karen EatonThomas" userId="2efaeda1-34af-46a7-af56-657065a001e9" providerId="ADAL" clId="{4DE52512-5DF6-4E48-94D2-530BDD681FF4}" dt="2026-09-28T10:27:39.753" v="445" actId="21"/>
        <pc:sldMkLst>
          <pc:docMk/>
          <pc:sldMk cId="3516407457" sldId="301"/>
        </pc:sldMkLst>
        <pc:spChg chg="mod">
          <ac:chgData name="Karen EatonThomas" userId="2efaeda1-34af-46a7-af56-657065a001e9" providerId="ADAL" clId="{4DE52512-5DF6-4E48-94D2-530BDD681FF4}" dt="2026-09-28T10:27:39.753" v="445" actId="21"/>
          <ac:spMkLst>
            <pc:docMk/>
            <pc:sldMk cId="3516407457" sldId="301"/>
            <ac:spMk id="3" creationId="{3992F884-7693-FE71-CF09-906D428582B8}"/>
          </ac:spMkLst>
        </pc:spChg>
      </pc:sldChg>
      <pc:sldChg chg="addSp modSp new mod modClrScheme chgLayout">
        <pc:chgData name="Karen EatonThomas" userId="2efaeda1-34af-46a7-af56-657065a001e9" providerId="ADAL" clId="{4DE52512-5DF6-4E48-94D2-530BDD681FF4}" dt="2026-09-28T10:31:38.416" v="523" actId="207"/>
        <pc:sldMkLst>
          <pc:docMk/>
          <pc:sldMk cId="957012811" sldId="302"/>
        </pc:sldMkLst>
        <pc:spChg chg="mod">
          <ac:chgData name="Karen EatonThomas" userId="2efaeda1-34af-46a7-af56-657065a001e9" providerId="ADAL" clId="{4DE52512-5DF6-4E48-94D2-530BDD681FF4}" dt="2026-09-28T10:29:51.538" v="496" actId="26606"/>
          <ac:spMkLst>
            <pc:docMk/>
            <pc:sldMk cId="957012811" sldId="302"/>
            <ac:spMk id="2" creationId="{DFFE9C94-E730-062F-C0FB-659C3DA7A246}"/>
          </ac:spMkLst>
        </pc:spChg>
        <pc:spChg chg="mod">
          <ac:chgData name="Karen EatonThomas" userId="2efaeda1-34af-46a7-af56-657065a001e9" providerId="ADAL" clId="{4DE52512-5DF6-4E48-94D2-530BDD681FF4}" dt="2026-09-28T10:31:38.416" v="523" actId="207"/>
          <ac:spMkLst>
            <pc:docMk/>
            <pc:sldMk cId="957012811" sldId="302"/>
            <ac:spMk id="3" creationId="{EB73AE8E-EF69-BF00-7F93-FFA356E80F44}"/>
          </ac:spMkLst>
        </pc:spChg>
        <pc:picChg chg="add mod">
          <ac:chgData name="Karen EatonThomas" userId="2efaeda1-34af-46a7-af56-657065a001e9" providerId="ADAL" clId="{4DE52512-5DF6-4E48-94D2-530BDD681FF4}" dt="2026-09-28T10:29:53.948" v="497" actId="208"/>
          <ac:picMkLst>
            <pc:docMk/>
            <pc:sldMk cId="957012811" sldId="302"/>
            <ac:picMk id="4" creationId="{5992EE77-18DD-71B5-A29A-8C20C64E4C5A}"/>
          </ac:picMkLst>
        </pc:picChg>
      </pc:sldChg>
      <pc:sldChg chg="modSp new mod">
        <pc:chgData name="Karen EatonThomas" userId="2efaeda1-34af-46a7-af56-657065a001e9" providerId="ADAL" clId="{4DE52512-5DF6-4E48-94D2-530BDD681FF4}" dt="2026-09-28T10:37:13.492" v="566" actId="208"/>
        <pc:sldMkLst>
          <pc:docMk/>
          <pc:sldMk cId="824849151" sldId="303"/>
        </pc:sldMkLst>
        <pc:spChg chg="mod">
          <ac:chgData name="Karen EatonThomas" userId="2efaeda1-34af-46a7-af56-657065a001e9" providerId="ADAL" clId="{4DE52512-5DF6-4E48-94D2-530BDD681FF4}" dt="2026-09-28T10:34:27.171" v="540" actId="20577"/>
          <ac:spMkLst>
            <pc:docMk/>
            <pc:sldMk cId="824849151" sldId="303"/>
            <ac:spMk id="2" creationId="{6682E874-777F-842A-D9EC-F3C0325E2B39}"/>
          </ac:spMkLst>
        </pc:spChg>
        <pc:spChg chg="mod">
          <ac:chgData name="Karen EatonThomas" userId="2efaeda1-34af-46a7-af56-657065a001e9" providerId="ADAL" clId="{4DE52512-5DF6-4E48-94D2-530BDD681FF4}" dt="2026-09-28T10:37:13.492" v="566" actId="208"/>
          <ac:spMkLst>
            <pc:docMk/>
            <pc:sldMk cId="824849151" sldId="303"/>
            <ac:spMk id="3" creationId="{B486CE9A-5394-45D3-8ACB-4F7DEF6DD2FF}"/>
          </ac:spMkLst>
        </pc:spChg>
        <pc:spChg chg="mod">
          <ac:chgData name="Karen EatonThomas" userId="2efaeda1-34af-46a7-af56-657065a001e9" providerId="ADAL" clId="{4DE52512-5DF6-4E48-94D2-530BDD681FF4}" dt="2026-09-28T10:37:10.775" v="565" actId="208"/>
          <ac:spMkLst>
            <pc:docMk/>
            <pc:sldMk cId="824849151" sldId="303"/>
            <ac:spMk id="4" creationId="{4F6B425F-A097-A820-3FB6-3C7293B14D19}"/>
          </ac:spMkLst>
        </pc:spChg>
      </pc:sldChg>
      <pc:sldChg chg="addSp modSp add mod modClrScheme chgLayout">
        <pc:chgData name="Karen EatonThomas" userId="2efaeda1-34af-46a7-af56-657065a001e9" providerId="ADAL" clId="{4DE52512-5DF6-4E48-94D2-530BDD681FF4}" dt="2026-09-28T12:40:40.332" v="3219" actId="208"/>
        <pc:sldMkLst>
          <pc:docMk/>
          <pc:sldMk cId="2436000071" sldId="304"/>
        </pc:sldMkLst>
        <pc:spChg chg="mod">
          <ac:chgData name="Karen EatonThomas" userId="2efaeda1-34af-46a7-af56-657065a001e9" providerId="ADAL" clId="{4DE52512-5DF6-4E48-94D2-530BDD681FF4}" dt="2026-09-28T12:40:38.160" v="3218" actId="26606"/>
          <ac:spMkLst>
            <pc:docMk/>
            <pc:sldMk cId="2436000071" sldId="304"/>
            <ac:spMk id="2" creationId="{E9D1D70D-2400-121A-B12D-B7178393A026}"/>
          </ac:spMkLst>
        </pc:spChg>
        <pc:spChg chg="mod">
          <ac:chgData name="Karen EatonThomas" userId="2efaeda1-34af-46a7-af56-657065a001e9" providerId="ADAL" clId="{4DE52512-5DF6-4E48-94D2-530BDD681FF4}" dt="2026-09-28T12:40:38.160" v="3218" actId="26606"/>
          <ac:spMkLst>
            <pc:docMk/>
            <pc:sldMk cId="2436000071" sldId="304"/>
            <ac:spMk id="3" creationId="{2C949EA9-7A6D-1511-C00F-71E55DB666D8}"/>
          </ac:spMkLst>
        </pc:spChg>
        <pc:picChg chg="add mod">
          <ac:chgData name="Karen EatonThomas" userId="2efaeda1-34af-46a7-af56-657065a001e9" providerId="ADAL" clId="{4DE52512-5DF6-4E48-94D2-530BDD681FF4}" dt="2026-09-28T12:40:40.332" v="3219" actId="208"/>
          <ac:picMkLst>
            <pc:docMk/>
            <pc:sldMk cId="2436000071" sldId="304"/>
            <ac:picMk id="4" creationId="{2BC9129F-B649-1D91-4EB9-1A7842DCB966}"/>
          </ac:picMkLst>
        </pc:picChg>
      </pc:sldChg>
      <pc:sldChg chg="modSp new del mod">
        <pc:chgData name="Karen EatonThomas" userId="2efaeda1-34af-46a7-af56-657065a001e9" providerId="ADAL" clId="{4DE52512-5DF6-4E48-94D2-530BDD681FF4}" dt="2026-09-28T10:38:19.487" v="587" actId="2696"/>
        <pc:sldMkLst>
          <pc:docMk/>
          <pc:sldMk cId="3126287753" sldId="304"/>
        </pc:sldMkLst>
        <pc:spChg chg="mod">
          <ac:chgData name="Karen EatonThomas" userId="2efaeda1-34af-46a7-af56-657065a001e9" providerId="ADAL" clId="{4DE52512-5DF6-4E48-94D2-530BDD681FF4}" dt="2026-09-28T10:37:58.308" v="586" actId="20577"/>
          <ac:spMkLst>
            <pc:docMk/>
            <pc:sldMk cId="3126287753" sldId="304"/>
            <ac:spMk id="2" creationId="{E9D1D70D-2400-121A-B12D-B7178393A026}"/>
          </ac:spMkLst>
        </pc:spChg>
      </pc:sldChg>
      <pc:sldChg chg="modSp new del mod">
        <pc:chgData name="Karen EatonThomas" userId="2efaeda1-34af-46a7-af56-657065a001e9" providerId="ADAL" clId="{4DE52512-5DF6-4E48-94D2-530BDD681FF4}" dt="2026-09-28T11:10:36.914" v="1679" actId="2696"/>
        <pc:sldMkLst>
          <pc:docMk/>
          <pc:sldMk cId="2312686506" sldId="305"/>
        </pc:sldMkLst>
        <pc:spChg chg="mod">
          <ac:chgData name="Karen EatonThomas" userId="2efaeda1-34af-46a7-af56-657065a001e9" providerId="ADAL" clId="{4DE52512-5DF6-4E48-94D2-530BDD681FF4}" dt="2026-09-28T10:56:52.616" v="655" actId="20577"/>
          <ac:spMkLst>
            <pc:docMk/>
            <pc:sldMk cId="2312686506" sldId="305"/>
            <ac:spMk id="2" creationId="{AF9E8A68-FC93-4AC0-8D09-3594E0DC9889}"/>
          </ac:spMkLst>
        </pc:spChg>
        <pc:spChg chg="mod">
          <ac:chgData name="Karen EatonThomas" userId="2efaeda1-34af-46a7-af56-657065a001e9" providerId="ADAL" clId="{4DE52512-5DF6-4E48-94D2-530BDD681FF4}" dt="2026-09-28T11:05:40.558" v="723" actId="20577"/>
          <ac:spMkLst>
            <pc:docMk/>
            <pc:sldMk cId="2312686506" sldId="305"/>
            <ac:spMk id="3" creationId="{444E11B2-A2F3-8B20-4345-2ACDFE0662A7}"/>
          </ac:spMkLst>
        </pc:spChg>
      </pc:sldChg>
      <pc:sldChg chg="modSp add mod">
        <pc:chgData name="Karen EatonThomas" userId="2efaeda1-34af-46a7-af56-657065a001e9" providerId="ADAL" clId="{4DE52512-5DF6-4E48-94D2-530BDD681FF4}" dt="2026-09-28T12:54:18.909" v="3311" actId="207"/>
        <pc:sldMkLst>
          <pc:docMk/>
          <pc:sldMk cId="3239667483" sldId="305"/>
        </pc:sldMkLst>
        <pc:spChg chg="mod">
          <ac:chgData name="Karen EatonThomas" userId="2efaeda1-34af-46a7-af56-657065a001e9" providerId="ADAL" clId="{4DE52512-5DF6-4E48-94D2-530BDD681FF4}" dt="2026-09-28T12:54:18.909" v="3311" actId="207"/>
          <ac:spMkLst>
            <pc:docMk/>
            <pc:sldMk cId="3239667483" sldId="305"/>
            <ac:spMk id="3" creationId="{444E11B2-A2F3-8B20-4345-2ACDFE0662A7}"/>
          </ac:spMkLst>
        </pc:spChg>
      </pc:sldChg>
      <pc:sldChg chg="modSp add mod">
        <pc:chgData name="Karen EatonThomas" userId="2efaeda1-34af-46a7-af56-657065a001e9" providerId="ADAL" clId="{4DE52512-5DF6-4E48-94D2-530BDD681FF4}" dt="2026-09-28T12:55:13.834" v="3336" actId="207"/>
        <pc:sldMkLst>
          <pc:docMk/>
          <pc:sldMk cId="747936615" sldId="306"/>
        </pc:sldMkLst>
        <pc:spChg chg="mod">
          <ac:chgData name="Karen EatonThomas" userId="2efaeda1-34af-46a7-af56-657065a001e9" providerId="ADAL" clId="{4DE52512-5DF6-4E48-94D2-530BDD681FF4}" dt="2026-09-28T11:21:22.987" v="1887" actId="20577"/>
          <ac:spMkLst>
            <pc:docMk/>
            <pc:sldMk cId="747936615" sldId="306"/>
            <ac:spMk id="2" creationId="{0BFFE8C1-DBC9-CCF5-ECCE-EC56369CE439}"/>
          </ac:spMkLst>
        </pc:spChg>
        <pc:spChg chg="mod">
          <ac:chgData name="Karen EatonThomas" userId="2efaeda1-34af-46a7-af56-657065a001e9" providerId="ADAL" clId="{4DE52512-5DF6-4E48-94D2-530BDD681FF4}" dt="2026-09-28T12:55:13.834" v="3336" actId="207"/>
          <ac:spMkLst>
            <pc:docMk/>
            <pc:sldMk cId="747936615" sldId="306"/>
            <ac:spMk id="3" creationId="{FDA8E465-6827-47D6-D300-EED4D1854B4E}"/>
          </ac:spMkLst>
        </pc:spChg>
      </pc:sldChg>
      <pc:sldChg chg="modSp add del mod">
        <pc:chgData name="Karen EatonThomas" userId="2efaeda1-34af-46a7-af56-657065a001e9" providerId="ADAL" clId="{4DE52512-5DF6-4E48-94D2-530BDD681FF4}" dt="2026-09-28T11:11:06.901" v="1681" actId="2696"/>
        <pc:sldMkLst>
          <pc:docMk/>
          <pc:sldMk cId="832595699" sldId="306"/>
        </pc:sldMkLst>
        <pc:spChg chg="mod">
          <ac:chgData name="Karen EatonThomas" userId="2efaeda1-34af-46a7-af56-657065a001e9" providerId="ADAL" clId="{4DE52512-5DF6-4E48-94D2-530BDD681FF4}" dt="2026-09-28T11:09:33.973" v="1678" actId="20577"/>
          <ac:spMkLst>
            <pc:docMk/>
            <pc:sldMk cId="832595699" sldId="306"/>
            <ac:spMk id="3" creationId="{FDA8E465-6827-47D6-D300-EED4D1854B4E}"/>
          </ac:spMkLst>
        </pc:spChg>
      </pc:sldChg>
      <pc:sldChg chg="modSp new del mod">
        <pc:chgData name="Karen EatonThomas" userId="2efaeda1-34af-46a7-af56-657065a001e9" providerId="ADAL" clId="{4DE52512-5DF6-4E48-94D2-530BDD681FF4}" dt="2026-09-28T11:15:55.817" v="1814" actId="2696"/>
        <pc:sldMkLst>
          <pc:docMk/>
          <pc:sldMk cId="1927913358" sldId="307"/>
        </pc:sldMkLst>
        <pc:spChg chg="mod">
          <ac:chgData name="Karen EatonThomas" userId="2efaeda1-34af-46a7-af56-657065a001e9" providerId="ADAL" clId="{4DE52512-5DF6-4E48-94D2-530BDD681FF4}" dt="2026-09-28T11:14:33.826" v="1705" actId="20577"/>
          <ac:spMkLst>
            <pc:docMk/>
            <pc:sldMk cId="1927913358" sldId="307"/>
            <ac:spMk id="2" creationId="{17DD5DB1-2942-9AF6-DC99-FA13F51F5D0E}"/>
          </ac:spMkLst>
        </pc:spChg>
        <pc:spChg chg="mod">
          <ac:chgData name="Karen EatonThomas" userId="2efaeda1-34af-46a7-af56-657065a001e9" providerId="ADAL" clId="{4DE52512-5DF6-4E48-94D2-530BDD681FF4}" dt="2026-09-28T11:15:48.440" v="1813" actId="20577"/>
          <ac:spMkLst>
            <pc:docMk/>
            <pc:sldMk cId="1927913358" sldId="307"/>
            <ac:spMk id="3" creationId="{BFF76C57-B7EB-4AB6-503E-8906B095C13B}"/>
          </ac:spMkLst>
        </pc:spChg>
      </pc:sldChg>
      <pc:sldChg chg="modSp add mod">
        <pc:chgData name="Karen EatonThomas" userId="2efaeda1-34af-46a7-af56-657065a001e9" providerId="ADAL" clId="{4DE52512-5DF6-4E48-94D2-530BDD681FF4}" dt="2026-09-28T12:55:40.019" v="3350" actId="20577"/>
        <pc:sldMkLst>
          <pc:docMk/>
          <pc:sldMk cId="4174121151" sldId="307"/>
        </pc:sldMkLst>
        <pc:spChg chg="mod">
          <ac:chgData name="Karen EatonThomas" userId="2efaeda1-34af-46a7-af56-657065a001e9" providerId="ADAL" clId="{4DE52512-5DF6-4E48-94D2-530BDD681FF4}" dt="2026-09-28T12:55:40.019" v="3350" actId="20577"/>
          <ac:spMkLst>
            <pc:docMk/>
            <pc:sldMk cId="4174121151" sldId="307"/>
            <ac:spMk id="2" creationId="{17DD5DB1-2942-9AF6-DC99-FA13F51F5D0E}"/>
          </ac:spMkLst>
        </pc:spChg>
        <pc:spChg chg="mod">
          <ac:chgData name="Karen EatonThomas" userId="2efaeda1-34af-46a7-af56-657065a001e9" providerId="ADAL" clId="{4DE52512-5DF6-4E48-94D2-530BDD681FF4}" dt="2026-09-28T12:55:33.950" v="3339" actId="207"/>
          <ac:spMkLst>
            <pc:docMk/>
            <pc:sldMk cId="4174121151" sldId="307"/>
            <ac:spMk id="3" creationId="{BFF76C57-B7EB-4AB6-503E-8906B095C13B}"/>
          </ac:spMkLst>
        </pc:spChg>
      </pc:sldChg>
      <pc:sldChg chg="addSp delSp modSp new del mod modClrScheme chgLayout">
        <pc:chgData name="Karen EatonThomas" userId="2efaeda1-34af-46a7-af56-657065a001e9" providerId="ADAL" clId="{4DE52512-5DF6-4E48-94D2-530BDD681FF4}" dt="2026-09-28T13:06:50.927" v="3387" actId="2696"/>
        <pc:sldMkLst>
          <pc:docMk/>
          <pc:sldMk cId="3710345111" sldId="308"/>
        </pc:sldMkLst>
        <pc:spChg chg="mod">
          <ac:chgData name="Karen EatonThomas" userId="2efaeda1-34af-46a7-af56-657065a001e9" providerId="ADAL" clId="{4DE52512-5DF6-4E48-94D2-530BDD681FF4}" dt="2026-09-28T13:05:48.531" v="3384" actId="26606"/>
          <ac:spMkLst>
            <pc:docMk/>
            <pc:sldMk cId="3710345111" sldId="308"/>
            <ac:spMk id="2" creationId="{4E87815F-439E-94DF-AD03-8673D14623C0}"/>
          </ac:spMkLst>
        </pc:spChg>
        <pc:spChg chg="del">
          <ac:chgData name="Karen EatonThomas" userId="2efaeda1-34af-46a7-af56-657065a001e9" providerId="ADAL" clId="{4DE52512-5DF6-4E48-94D2-530BDD681FF4}" dt="2026-09-28T13:05:34.095" v="3383"/>
          <ac:spMkLst>
            <pc:docMk/>
            <pc:sldMk cId="3710345111" sldId="308"/>
            <ac:spMk id="3" creationId="{1836EB89-84D7-F95A-55BF-F94455F40B8D}"/>
          </ac:spMkLst>
        </pc:spChg>
        <pc:spChg chg="add del mod">
          <ac:chgData name="Karen EatonThomas" userId="2efaeda1-34af-46a7-af56-657065a001e9" providerId="ADAL" clId="{4DE52512-5DF6-4E48-94D2-530BDD681FF4}" dt="2026-09-28T13:06:00.505" v="3386" actId="21"/>
          <ac:spMkLst>
            <pc:docMk/>
            <pc:sldMk cId="3710345111" sldId="308"/>
            <ac:spMk id="9" creationId="{C91DB045-BE68-EDD9-3B4A-2DD921D7CEB6}"/>
          </ac:spMkLst>
        </pc:spChg>
        <pc:picChg chg="add mod">
          <ac:chgData name="Karen EatonThomas" userId="2efaeda1-34af-46a7-af56-657065a001e9" providerId="ADAL" clId="{4DE52512-5DF6-4E48-94D2-530BDD681FF4}" dt="2026-09-28T13:05:52.599" v="3385" actId="208"/>
          <ac:picMkLst>
            <pc:docMk/>
            <pc:sldMk cId="3710345111" sldId="308"/>
            <ac:picMk id="4" creationId="{3314B743-6C44-AF03-EDF0-A29257125C8C}"/>
          </ac:picMkLst>
        </pc:picChg>
      </pc:sldChg>
      <pc:sldChg chg="modSp new mod">
        <pc:chgData name="Karen EatonThomas" userId="2efaeda1-34af-46a7-af56-657065a001e9" providerId="ADAL" clId="{4DE52512-5DF6-4E48-94D2-530BDD681FF4}" dt="2026-09-28T12:54:48.973" v="3333" actId="20577"/>
        <pc:sldMkLst>
          <pc:docMk/>
          <pc:sldMk cId="3901537566" sldId="309"/>
        </pc:sldMkLst>
        <pc:spChg chg="mod">
          <ac:chgData name="Karen EatonThomas" userId="2efaeda1-34af-46a7-af56-657065a001e9" providerId="ADAL" clId="{4DE52512-5DF6-4E48-94D2-530BDD681FF4}" dt="2026-09-28T11:20:48.009" v="1861" actId="20577"/>
          <ac:spMkLst>
            <pc:docMk/>
            <pc:sldMk cId="3901537566" sldId="309"/>
            <ac:spMk id="2" creationId="{E9801137-CA73-7E77-3DA6-8E25C768C18A}"/>
          </ac:spMkLst>
        </pc:spChg>
        <pc:spChg chg="mod">
          <ac:chgData name="Karen EatonThomas" userId="2efaeda1-34af-46a7-af56-657065a001e9" providerId="ADAL" clId="{4DE52512-5DF6-4E48-94D2-530BDD681FF4}" dt="2026-09-28T12:54:48.973" v="3333" actId="20577"/>
          <ac:spMkLst>
            <pc:docMk/>
            <pc:sldMk cId="3901537566" sldId="309"/>
            <ac:spMk id="3" creationId="{54A1CF69-4436-CAAA-4E6D-D265C0EFAEC7}"/>
          </ac:spMkLst>
        </pc:spChg>
      </pc:sldChg>
      <pc:sldChg chg="addSp delSp modSp new mod">
        <pc:chgData name="Karen EatonThomas" userId="2efaeda1-34af-46a7-af56-657065a001e9" providerId="ADAL" clId="{4DE52512-5DF6-4E48-94D2-530BDD681FF4}" dt="2026-09-28T13:01:54.547" v="3382" actId="1076"/>
        <pc:sldMkLst>
          <pc:docMk/>
          <pc:sldMk cId="564865845" sldId="310"/>
        </pc:sldMkLst>
        <pc:spChg chg="mod">
          <ac:chgData name="Karen EatonThomas" userId="2efaeda1-34af-46a7-af56-657065a001e9" providerId="ADAL" clId="{4DE52512-5DF6-4E48-94D2-530BDD681FF4}" dt="2026-09-28T13:01:48.007" v="3381" actId="20577"/>
          <ac:spMkLst>
            <pc:docMk/>
            <pc:sldMk cId="564865845" sldId="310"/>
            <ac:spMk id="2" creationId="{1F11738B-B94B-131A-1D80-2CF4B162EACF}"/>
          </ac:spMkLst>
        </pc:spChg>
        <pc:spChg chg="del">
          <ac:chgData name="Karen EatonThomas" userId="2efaeda1-34af-46a7-af56-657065a001e9" providerId="ADAL" clId="{4DE52512-5DF6-4E48-94D2-530BDD681FF4}" dt="2026-09-28T11:32:09.630" v="1988" actId="22"/>
          <ac:spMkLst>
            <pc:docMk/>
            <pc:sldMk cId="564865845" sldId="310"/>
            <ac:spMk id="3" creationId="{C9A79A9B-BD25-09AD-7F6A-6A1886CA2D91}"/>
          </ac:spMkLst>
        </pc:spChg>
        <pc:spChg chg="add mod">
          <ac:chgData name="Karen EatonThomas" userId="2efaeda1-34af-46a7-af56-657065a001e9" providerId="ADAL" clId="{4DE52512-5DF6-4E48-94D2-530BDD681FF4}" dt="2026-09-28T11:49:58.345" v="2287" actId="1076"/>
          <ac:spMkLst>
            <pc:docMk/>
            <pc:sldMk cId="564865845" sldId="310"/>
            <ac:spMk id="14" creationId="{2C20D05C-BDE1-62FB-762C-AEBDD9CBDBF0}"/>
          </ac:spMkLst>
        </pc:spChg>
        <pc:picChg chg="add mod ord">
          <ac:chgData name="Karen EatonThomas" userId="2efaeda1-34af-46a7-af56-657065a001e9" providerId="ADAL" clId="{4DE52512-5DF6-4E48-94D2-530BDD681FF4}" dt="2026-09-28T11:32:15.996" v="1989" actId="208"/>
          <ac:picMkLst>
            <pc:docMk/>
            <pc:sldMk cId="564865845" sldId="310"/>
            <ac:picMk id="5" creationId="{0965A007-75CE-A3FD-FF15-FE3AC14A7129}"/>
          </ac:picMkLst>
        </pc:picChg>
        <pc:cxnChg chg="add mod">
          <ac:chgData name="Karen EatonThomas" userId="2efaeda1-34af-46a7-af56-657065a001e9" providerId="ADAL" clId="{4DE52512-5DF6-4E48-94D2-530BDD681FF4}" dt="2026-09-28T13:01:54.547" v="3382" actId="1076"/>
          <ac:cxnSpMkLst>
            <pc:docMk/>
            <pc:sldMk cId="564865845" sldId="310"/>
            <ac:cxnSpMk id="7" creationId="{3071E39D-F975-59B2-0B2A-5A733FEB743E}"/>
          </ac:cxnSpMkLst>
        </pc:cxnChg>
        <pc:cxnChg chg="add mod">
          <ac:chgData name="Karen EatonThomas" userId="2efaeda1-34af-46a7-af56-657065a001e9" providerId="ADAL" clId="{4DE52512-5DF6-4E48-94D2-530BDD681FF4}" dt="2026-09-28T13:01:05.936" v="3371" actId="1076"/>
          <ac:cxnSpMkLst>
            <pc:docMk/>
            <pc:sldMk cId="564865845" sldId="310"/>
            <ac:cxnSpMk id="9" creationId="{A6E48B1F-07C8-4678-8206-DA2C459B9241}"/>
          </ac:cxnSpMkLst>
        </pc:cxnChg>
      </pc:sldChg>
      <pc:sldChg chg="modSp new mod">
        <pc:chgData name="Karen EatonThomas" userId="2efaeda1-34af-46a7-af56-657065a001e9" providerId="ADAL" clId="{4DE52512-5DF6-4E48-94D2-530BDD681FF4}" dt="2026-09-28T12:30:04.976" v="3215" actId="20577"/>
        <pc:sldMkLst>
          <pc:docMk/>
          <pc:sldMk cId="2161024064" sldId="311"/>
        </pc:sldMkLst>
        <pc:spChg chg="mod">
          <ac:chgData name="Karen EatonThomas" userId="2efaeda1-34af-46a7-af56-657065a001e9" providerId="ADAL" clId="{4DE52512-5DF6-4E48-94D2-530BDD681FF4}" dt="2026-09-28T12:00:27.039" v="2420" actId="20577"/>
          <ac:spMkLst>
            <pc:docMk/>
            <pc:sldMk cId="2161024064" sldId="311"/>
            <ac:spMk id="2" creationId="{91A618D1-FE26-D5D5-538C-06DFBBBFC199}"/>
          </ac:spMkLst>
        </pc:spChg>
        <pc:spChg chg="mod">
          <ac:chgData name="Karen EatonThomas" userId="2efaeda1-34af-46a7-af56-657065a001e9" providerId="ADAL" clId="{4DE52512-5DF6-4E48-94D2-530BDD681FF4}" dt="2026-09-28T12:30:04.054" v="3212" actId="27636"/>
          <ac:spMkLst>
            <pc:docMk/>
            <pc:sldMk cId="2161024064" sldId="311"/>
            <ac:spMk id="3" creationId="{749CAABC-6631-9CDD-9CBB-86B8E1ED853A}"/>
          </ac:spMkLst>
        </pc:spChg>
        <pc:spChg chg="mod">
          <ac:chgData name="Karen EatonThomas" userId="2efaeda1-34af-46a7-af56-657065a001e9" providerId="ADAL" clId="{4DE52512-5DF6-4E48-94D2-530BDD681FF4}" dt="2026-09-28T12:30:04.976" v="3215" actId="20577"/>
          <ac:spMkLst>
            <pc:docMk/>
            <pc:sldMk cId="2161024064" sldId="311"/>
            <ac:spMk id="4" creationId="{C66C37F9-E48B-A3DC-A789-DAC7686F85FB}"/>
          </ac:spMkLst>
        </pc:spChg>
      </pc:sldChg>
      <pc:sldChg chg="modSp new mod">
        <pc:chgData name="Karen EatonThomas" userId="2efaeda1-34af-46a7-af56-657065a001e9" providerId="ADAL" clId="{4DE52512-5DF6-4E48-94D2-530BDD681FF4}" dt="2026-09-28T12:51:20.699" v="3306" actId="20577"/>
        <pc:sldMkLst>
          <pc:docMk/>
          <pc:sldMk cId="4130413044" sldId="312"/>
        </pc:sldMkLst>
        <pc:spChg chg="mod">
          <ac:chgData name="Karen EatonThomas" userId="2efaeda1-34af-46a7-af56-657065a001e9" providerId="ADAL" clId="{4DE52512-5DF6-4E48-94D2-530BDD681FF4}" dt="2026-09-28T12:51:20.699" v="3306" actId="20577"/>
          <ac:spMkLst>
            <pc:docMk/>
            <pc:sldMk cId="4130413044" sldId="312"/>
            <ac:spMk id="2" creationId="{111DCBD1-1A92-5B3F-2C2A-85B0B63A42BE}"/>
          </ac:spMkLst>
        </pc:spChg>
        <pc:spChg chg="mod">
          <ac:chgData name="Karen EatonThomas" userId="2efaeda1-34af-46a7-af56-657065a001e9" providerId="ADAL" clId="{4DE52512-5DF6-4E48-94D2-530BDD681FF4}" dt="2026-09-28T12:21:08.676" v="3125" actId="255"/>
          <ac:spMkLst>
            <pc:docMk/>
            <pc:sldMk cId="4130413044" sldId="312"/>
            <ac:spMk id="3" creationId="{27DD5F27-CFF8-561E-BCB9-B5DC9AE16A36}"/>
          </ac:spMkLst>
        </pc:spChg>
        <pc:spChg chg="mod">
          <ac:chgData name="Karen EatonThomas" userId="2efaeda1-34af-46a7-af56-657065a001e9" providerId="ADAL" clId="{4DE52512-5DF6-4E48-94D2-530BDD681FF4}" dt="2026-09-28T12:20:59.391" v="3124" actId="27636"/>
          <ac:spMkLst>
            <pc:docMk/>
            <pc:sldMk cId="4130413044" sldId="312"/>
            <ac:spMk id="4" creationId="{1A8AD857-0E74-5DB3-1193-FA8552437C6E}"/>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2D830F0-0456-42FD-8E89-C5A680FE6ACE}" type="doc">
      <dgm:prSet loTypeId="urn:microsoft.com/office/officeart/2008/layout/LinedList" loCatId="list" qsTypeId="urn:microsoft.com/office/officeart/2005/8/quickstyle/simple1#1" qsCatId="simple" csTypeId="urn:microsoft.com/office/officeart/2005/8/colors/accent1_2#1" csCatId="accent1" phldr="1"/>
      <dgm:spPr/>
      <dgm:t>
        <a:bodyPr/>
        <a:lstStyle/>
        <a:p>
          <a:endParaRPr lang="en-US"/>
        </a:p>
      </dgm:t>
    </dgm:pt>
    <dgm:pt modelId="{7973FE89-EC12-4AAD-8890-82B2096F50D2}">
      <dgm:prSet/>
      <dgm:spPr/>
      <dgm:t>
        <a:bodyPr/>
        <a:lstStyle/>
        <a:p>
          <a:r>
            <a:rPr lang="en-GB" dirty="0"/>
            <a:t>What behaviours can be considered a crime? </a:t>
          </a:r>
          <a:endParaRPr lang="en-US" dirty="0"/>
        </a:p>
      </dgm:t>
    </dgm:pt>
    <dgm:pt modelId="{1E5D0A60-A2D1-427D-91F9-A4704B2FEB7D}" type="parTrans" cxnId="{D915EFA0-969A-4E9F-B962-91B8BEFB1040}">
      <dgm:prSet/>
      <dgm:spPr/>
      <dgm:t>
        <a:bodyPr/>
        <a:lstStyle/>
        <a:p>
          <a:endParaRPr lang="en-US"/>
        </a:p>
      </dgm:t>
    </dgm:pt>
    <dgm:pt modelId="{B926E5A1-23E1-4CAF-8B59-842A42BC17E6}" type="sibTrans" cxnId="{D915EFA0-969A-4E9F-B962-91B8BEFB1040}">
      <dgm:prSet/>
      <dgm:spPr/>
      <dgm:t>
        <a:bodyPr/>
        <a:lstStyle/>
        <a:p>
          <a:endParaRPr lang="en-US"/>
        </a:p>
      </dgm:t>
    </dgm:pt>
    <dgm:pt modelId="{9B324D80-0C76-48A0-9D6D-6BAED6E808E0}">
      <dgm:prSet/>
      <dgm:spPr/>
      <dgm:t>
        <a:bodyPr/>
        <a:lstStyle/>
        <a:p>
          <a:r>
            <a:rPr lang="en-GB" dirty="0"/>
            <a:t>Violence against a person /animal – ever justified? </a:t>
          </a:r>
          <a:endParaRPr lang="en-US" dirty="0"/>
        </a:p>
      </dgm:t>
    </dgm:pt>
    <dgm:pt modelId="{478252CE-81CC-40AD-B1B0-E6136F53994F}" type="parTrans" cxnId="{95D3687D-FA4D-4552-B197-443A7A39F3CD}">
      <dgm:prSet/>
      <dgm:spPr/>
      <dgm:t>
        <a:bodyPr/>
        <a:lstStyle/>
        <a:p>
          <a:endParaRPr lang="en-US"/>
        </a:p>
      </dgm:t>
    </dgm:pt>
    <dgm:pt modelId="{904858BD-61E4-47DF-893A-C646DBA8C463}" type="sibTrans" cxnId="{95D3687D-FA4D-4552-B197-443A7A39F3CD}">
      <dgm:prSet/>
      <dgm:spPr/>
      <dgm:t>
        <a:bodyPr/>
        <a:lstStyle/>
        <a:p>
          <a:endParaRPr lang="en-US"/>
        </a:p>
      </dgm:t>
    </dgm:pt>
    <dgm:pt modelId="{CD9DF525-3E6F-4D18-9401-B976421651B3}">
      <dgm:prSet/>
      <dgm:spPr/>
      <dgm:t>
        <a:bodyPr/>
        <a:lstStyle/>
        <a:p>
          <a:r>
            <a:rPr lang="en-GB"/>
            <a:t>Why are sports such as boxing not considered as criminal acts? </a:t>
          </a:r>
          <a:endParaRPr lang="en-US"/>
        </a:p>
      </dgm:t>
    </dgm:pt>
    <dgm:pt modelId="{C5743FE7-0614-469E-89BB-D9003309DD9C}" type="parTrans" cxnId="{9F028C9C-294C-4925-B13A-C017515272D1}">
      <dgm:prSet/>
      <dgm:spPr/>
      <dgm:t>
        <a:bodyPr/>
        <a:lstStyle/>
        <a:p>
          <a:endParaRPr lang="en-US"/>
        </a:p>
      </dgm:t>
    </dgm:pt>
    <dgm:pt modelId="{5F765066-9314-4B99-BF6A-1D39E0AEFA2E}" type="sibTrans" cxnId="{9F028C9C-294C-4925-B13A-C017515272D1}">
      <dgm:prSet/>
      <dgm:spPr/>
      <dgm:t>
        <a:bodyPr/>
        <a:lstStyle/>
        <a:p>
          <a:endParaRPr lang="en-US"/>
        </a:p>
      </dgm:t>
    </dgm:pt>
    <dgm:pt modelId="{3B380BC0-B762-4C83-840A-2B09FCAB3C4E}">
      <dgm:prSet/>
      <dgm:spPr/>
      <dgm:t>
        <a:bodyPr/>
        <a:lstStyle/>
        <a:p>
          <a:r>
            <a:rPr lang="en-GB"/>
            <a:t>Sexual offences? </a:t>
          </a:r>
          <a:endParaRPr lang="en-US"/>
        </a:p>
      </dgm:t>
    </dgm:pt>
    <dgm:pt modelId="{E5F53750-4659-4CB0-8A0B-120CEB8D5E45}" type="parTrans" cxnId="{5A89BEEF-5764-4D0F-AB98-036C0F863E07}">
      <dgm:prSet/>
      <dgm:spPr/>
      <dgm:t>
        <a:bodyPr/>
        <a:lstStyle/>
        <a:p>
          <a:endParaRPr lang="en-US"/>
        </a:p>
      </dgm:t>
    </dgm:pt>
    <dgm:pt modelId="{557406FB-430A-42D0-A4AC-0AA667C00D9F}" type="sibTrans" cxnId="{5A89BEEF-5764-4D0F-AB98-036C0F863E07}">
      <dgm:prSet/>
      <dgm:spPr/>
      <dgm:t>
        <a:bodyPr/>
        <a:lstStyle/>
        <a:p>
          <a:endParaRPr lang="en-US"/>
        </a:p>
      </dgm:t>
    </dgm:pt>
    <dgm:pt modelId="{E1A28E1A-F77A-4D3F-8880-C527FFEE2F4D}">
      <dgm:prSet/>
      <dgm:spPr/>
      <dgm:t>
        <a:bodyPr/>
        <a:lstStyle/>
        <a:p>
          <a:r>
            <a:rPr lang="en-GB"/>
            <a:t>What do you think about capital punishment? </a:t>
          </a:r>
          <a:endParaRPr lang="en-US"/>
        </a:p>
      </dgm:t>
    </dgm:pt>
    <dgm:pt modelId="{EF99C6E8-27EB-43A2-A271-25DA887B52FE}" type="parTrans" cxnId="{EB138AE6-37F9-419F-8976-C2911732C164}">
      <dgm:prSet/>
      <dgm:spPr/>
      <dgm:t>
        <a:bodyPr/>
        <a:lstStyle/>
        <a:p>
          <a:endParaRPr lang="en-US"/>
        </a:p>
      </dgm:t>
    </dgm:pt>
    <dgm:pt modelId="{1C13AB8D-F091-42A5-B999-B2E98F27EA5D}" type="sibTrans" cxnId="{EB138AE6-37F9-419F-8976-C2911732C164}">
      <dgm:prSet/>
      <dgm:spPr/>
      <dgm:t>
        <a:bodyPr/>
        <a:lstStyle/>
        <a:p>
          <a:endParaRPr lang="en-US"/>
        </a:p>
      </dgm:t>
    </dgm:pt>
    <dgm:pt modelId="{C5A08EB5-3B29-4A29-B51F-2C067BB1FC4E}">
      <dgm:prSet/>
      <dgm:spPr/>
      <dgm:t>
        <a:bodyPr/>
        <a:lstStyle/>
        <a:p>
          <a:r>
            <a:rPr lang="en-GB"/>
            <a:t>And the death penalty? </a:t>
          </a:r>
          <a:endParaRPr lang="en-US"/>
        </a:p>
      </dgm:t>
    </dgm:pt>
    <dgm:pt modelId="{2B788476-FB14-480C-AD5E-76E84F8F2633}" type="parTrans" cxnId="{4CB19C86-F83B-4073-B9B1-E30DAD9738DB}">
      <dgm:prSet/>
      <dgm:spPr/>
      <dgm:t>
        <a:bodyPr/>
        <a:lstStyle/>
        <a:p>
          <a:endParaRPr lang="en-US"/>
        </a:p>
      </dgm:t>
    </dgm:pt>
    <dgm:pt modelId="{073A1422-4354-493F-967C-52672391CF38}" type="sibTrans" cxnId="{4CB19C86-F83B-4073-B9B1-E30DAD9738DB}">
      <dgm:prSet/>
      <dgm:spPr/>
      <dgm:t>
        <a:bodyPr/>
        <a:lstStyle/>
        <a:p>
          <a:endParaRPr lang="en-US"/>
        </a:p>
      </dgm:t>
    </dgm:pt>
    <dgm:pt modelId="{16C33974-CFE5-4603-8817-78CE59A643C5}" type="pres">
      <dgm:prSet presAssocID="{32D830F0-0456-42FD-8E89-C5A680FE6ACE}" presName="vert0" presStyleCnt="0">
        <dgm:presLayoutVars>
          <dgm:dir/>
          <dgm:animOne val="branch"/>
          <dgm:animLvl val="lvl"/>
        </dgm:presLayoutVars>
      </dgm:prSet>
      <dgm:spPr/>
    </dgm:pt>
    <dgm:pt modelId="{DBCDA681-9876-4617-9BE8-2E0311942E95}" type="pres">
      <dgm:prSet presAssocID="{7973FE89-EC12-4AAD-8890-82B2096F50D2}" presName="thickLine" presStyleLbl="alignNode1" presStyleIdx="0" presStyleCnt="6"/>
      <dgm:spPr/>
    </dgm:pt>
    <dgm:pt modelId="{4E88E69A-3791-4FC6-8DEB-B586C9196C18}" type="pres">
      <dgm:prSet presAssocID="{7973FE89-EC12-4AAD-8890-82B2096F50D2}" presName="horz1" presStyleCnt="0"/>
      <dgm:spPr/>
    </dgm:pt>
    <dgm:pt modelId="{8064509D-6C68-4013-8B44-BD11060CA0F4}" type="pres">
      <dgm:prSet presAssocID="{7973FE89-EC12-4AAD-8890-82B2096F50D2}" presName="tx1" presStyleLbl="revTx" presStyleIdx="0" presStyleCnt="6"/>
      <dgm:spPr/>
    </dgm:pt>
    <dgm:pt modelId="{B835CE59-8A53-4D50-896A-A51B1B980CE7}" type="pres">
      <dgm:prSet presAssocID="{7973FE89-EC12-4AAD-8890-82B2096F50D2}" presName="vert1" presStyleCnt="0"/>
      <dgm:spPr/>
    </dgm:pt>
    <dgm:pt modelId="{6A28D759-47DB-454E-9043-A14A8BAAEDED}" type="pres">
      <dgm:prSet presAssocID="{9B324D80-0C76-48A0-9D6D-6BAED6E808E0}" presName="thickLine" presStyleLbl="alignNode1" presStyleIdx="1" presStyleCnt="6"/>
      <dgm:spPr/>
    </dgm:pt>
    <dgm:pt modelId="{8425294E-D392-45B7-9288-AB2493E220A0}" type="pres">
      <dgm:prSet presAssocID="{9B324D80-0C76-48A0-9D6D-6BAED6E808E0}" presName="horz1" presStyleCnt="0"/>
      <dgm:spPr/>
    </dgm:pt>
    <dgm:pt modelId="{FBEF8855-DC88-4A39-816E-8F96C49ACA35}" type="pres">
      <dgm:prSet presAssocID="{9B324D80-0C76-48A0-9D6D-6BAED6E808E0}" presName="tx1" presStyleLbl="revTx" presStyleIdx="1" presStyleCnt="6"/>
      <dgm:spPr/>
    </dgm:pt>
    <dgm:pt modelId="{DDC31D2A-A883-4ACC-A5EF-8542B68533AE}" type="pres">
      <dgm:prSet presAssocID="{9B324D80-0C76-48A0-9D6D-6BAED6E808E0}" presName="vert1" presStyleCnt="0"/>
      <dgm:spPr/>
    </dgm:pt>
    <dgm:pt modelId="{5F19D524-3437-4D9B-976A-513A2EC5B5CE}" type="pres">
      <dgm:prSet presAssocID="{CD9DF525-3E6F-4D18-9401-B976421651B3}" presName="thickLine" presStyleLbl="alignNode1" presStyleIdx="2" presStyleCnt="6"/>
      <dgm:spPr/>
    </dgm:pt>
    <dgm:pt modelId="{4F148467-35DA-4DBE-8C02-4F02CA818C6D}" type="pres">
      <dgm:prSet presAssocID="{CD9DF525-3E6F-4D18-9401-B976421651B3}" presName="horz1" presStyleCnt="0"/>
      <dgm:spPr/>
    </dgm:pt>
    <dgm:pt modelId="{8D7F9CA1-7078-4BC8-91EE-476A05B8FD4A}" type="pres">
      <dgm:prSet presAssocID="{CD9DF525-3E6F-4D18-9401-B976421651B3}" presName="tx1" presStyleLbl="revTx" presStyleIdx="2" presStyleCnt="6"/>
      <dgm:spPr/>
    </dgm:pt>
    <dgm:pt modelId="{ACE810EA-A066-4519-97DF-9481397309EB}" type="pres">
      <dgm:prSet presAssocID="{CD9DF525-3E6F-4D18-9401-B976421651B3}" presName="vert1" presStyleCnt="0"/>
      <dgm:spPr/>
    </dgm:pt>
    <dgm:pt modelId="{B33A7F07-CFCC-41A9-82E1-9A3656432DF4}" type="pres">
      <dgm:prSet presAssocID="{3B380BC0-B762-4C83-840A-2B09FCAB3C4E}" presName="thickLine" presStyleLbl="alignNode1" presStyleIdx="3" presStyleCnt="6"/>
      <dgm:spPr/>
    </dgm:pt>
    <dgm:pt modelId="{5BCD7BDB-1A00-43C9-A30A-2B6D2C735509}" type="pres">
      <dgm:prSet presAssocID="{3B380BC0-B762-4C83-840A-2B09FCAB3C4E}" presName="horz1" presStyleCnt="0"/>
      <dgm:spPr/>
    </dgm:pt>
    <dgm:pt modelId="{E246A72C-A0C6-4F26-9EBD-BF458BDCB9E3}" type="pres">
      <dgm:prSet presAssocID="{3B380BC0-B762-4C83-840A-2B09FCAB3C4E}" presName="tx1" presStyleLbl="revTx" presStyleIdx="3" presStyleCnt="6"/>
      <dgm:spPr/>
    </dgm:pt>
    <dgm:pt modelId="{A758F0F2-D5CE-4723-9C84-4D81D076E9CC}" type="pres">
      <dgm:prSet presAssocID="{3B380BC0-B762-4C83-840A-2B09FCAB3C4E}" presName="vert1" presStyleCnt="0"/>
      <dgm:spPr/>
    </dgm:pt>
    <dgm:pt modelId="{AE202774-7A3A-42FF-A621-6A642A7F7604}" type="pres">
      <dgm:prSet presAssocID="{E1A28E1A-F77A-4D3F-8880-C527FFEE2F4D}" presName="thickLine" presStyleLbl="alignNode1" presStyleIdx="4" presStyleCnt="6"/>
      <dgm:spPr/>
    </dgm:pt>
    <dgm:pt modelId="{ECFBF0EB-A9BC-4B66-8A27-CEBF815D5CB7}" type="pres">
      <dgm:prSet presAssocID="{E1A28E1A-F77A-4D3F-8880-C527FFEE2F4D}" presName="horz1" presStyleCnt="0"/>
      <dgm:spPr/>
    </dgm:pt>
    <dgm:pt modelId="{2A252E3C-2FB6-4A40-9E0D-C6582CD26A2D}" type="pres">
      <dgm:prSet presAssocID="{E1A28E1A-F77A-4D3F-8880-C527FFEE2F4D}" presName="tx1" presStyleLbl="revTx" presStyleIdx="4" presStyleCnt="6"/>
      <dgm:spPr/>
    </dgm:pt>
    <dgm:pt modelId="{444250E8-931C-471E-9B5D-FBD440DA8E80}" type="pres">
      <dgm:prSet presAssocID="{E1A28E1A-F77A-4D3F-8880-C527FFEE2F4D}" presName="vert1" presStyleCnt="0"/>
      <dgm:spPr/>
    </dgm:pt>
    <dgm:pt modelId="{AB26E639-AEF1-4299-A1FD-E2F360959224}" type="pres">
      <dgm:prSet presAssocID="{C5A08EB5-3B29-4A29-B51F-2C067BB1FC4E}" presName="thickLine" presStyleLbl="alignNode1" presStyleIdx="5" presStyleCnt="6"/>
      <dgm:spPr/>
    </dgm:pt>
    <dgm:pt modelId="{D79277E4-3355-4EED-B59C-FDE9A2E23DCA}" type="pres">
      <dgm:prSet presAssocID="{C5A08EB5-3B29-4A29-B51F-2C067BB1FC4E}" presName="horz1" presStyleCnt="0"/>
      <dgm:spPr/>
    </dgm:pt>
    <dgm:pt modelId="{705E0A8E-E619-4556-A1D5-31465E0DFE6D}" type="pres">
      <dgm:prSet presAssocID="{C5A08EB5-3B29-4A29-B51F-2C067BB1FC4E}" presName="tx1" presStyleLbl="revTx" presStyleIdx="5" presStyleCnt="6"/>
      <dgm:spPr/>
    </dgm:pt>
    <dgm:pt modelId="{1A5231D1-0DC3-4BA7-9B41-35275F47CD70}" type="pres">
      <dgm:prSet presAssocID="{C5A08EB5-3B29-4A29-B51F-2C067BB1FC4E}" presName="vert1" presStyleCnt="0"/>
      <dgm:spPr/>
    </dgm:pt>
  </dgm:ptLst>
  <dgm:cxnLst>
    <dgm:cxn modelId="{5A548203-E767-49CD-A409-DDFE99155400}" type="presOf" srcId="{E1A28E1A-F77A-4D3F-8880-C527FFEE2F4D}" destId="{2A252E3C-2FB6-4A40-9E0D-C6582CD26A2D}" srcOrd="0" destOrd="0" presId="urn:microsoft.com/office/officeart/2008/layout/LinedList"/>
    <dgm:cxn modelId="{185DB533-1122-4E64-AB08-E5918E2696B5}" type="presOf" srcId="{C5A08EB5-3B29-4A29-B51F-2C067BB1FC4E}" destId="{705E0A8E-E619-4556-A1D5-31465E0DFE6D}" srcOrd="0" destOrd="0" presId="urn:microsoft.com/office/officeart/2008/layout/LinedList"/>
    <dgm:cxn modelId="{95D3687D-FA4D-4552-B197-443A7A39F3CD}" srcId="{32D830F0-0456-42FD-8E89-C5A680FE6ACE}" destId="{9B324D80-0C76-48A0-9D6D-6BAED6E808E0}" srcOrd="1" destOrd="0" parTransId="{478252CE-81CC-40AD-B1B0-E6136F53994F}" sibTransId="{904858BD-61E4-47DF-893A-C646DBA8C463}"/>
    <dgm:cxn modelId="{9DCAAF83-BADB-4A4E-B612-40863E9C040C}" type="presOf" srcId="{32D830F0-0456-42FD-8E89-C5A680FE6ACE}" destId="{16C33974-CFE5-4603-8817-78CE59A643C5}" srcOrd="0" destOrd="0" presId="urn:microsoft.com/office/officeart/2008/layout/LinedList"/>
    <dgm:cxn modelId="{4CB19C86-F83B-4073-B9B1-E30DAD9738DB}" srcId="{32D830F0-0456-42FD-8E89-C5A680FE6ACE}" destId="{C5A08EB5-3B29-4A29-B51F-2C067BB1FC4E}" srcOrd="5" destOrd="0" parTransId="{2B788476-FB14-480C-AD5E-76E84F8F2633}" sibTransId="{073A1422-4354-493F-967C-52672391CF38}"/>
    <dgm:cxn modelId="{0DD08D9B-3954-492B-97B1-2982C1D98F92}" type="presOf" srcId="{CD9DF525-3E6F-4D18-9401-B976421651B3}" destId="{8D7F9CA1-7078-4BC8-91EE-476A05B8FD4A}" srcOrd="0" destOrd="0" presId="urn:microsoft.com/office/officeart/2008/layout/LinedList"/>
    <dgm:cxn modelId="{9F028C9C-294C-4925-B13A-C017515272D1}" srcId="{32D830F0-0456-42FD-8E89-C5A680FE6ACE}" destId="{CD9DF525-3E6F-4D18-9401-B976421651B3}" srcOrd="2" destOrd="0" parTransId="{C5743FE7-0614-469E-89BB-D9003309DD9C}" sibTransId="{5F765066-9314-4B99-BF6A-1D39E0AEFA2E}"/>
    <dgm:cxn modelId="{EFAB049F-5C7B-46EC-AAA2-F4203B9EFAB0}" type="presOf" srcId="{7973FE89-EC12-4AAD-8890-82B2096F50D2}" destId="{8064509D-6C68-4013-8B44-BD11060CA0F4}" srcOrd="0" destOrd="0" presId="urn:microsoft.com/office/officeart/2008/layout/LinedList"/>
    <dgm:cxn modelId="{D915EFA0-969A-4E9F-B962-91B8BEFB1040}" srcId="{32D830F0-0456-42FD-8E89-C5A680FE6ACE}" destId="{7973FE89-EC12-4AAD-8890-82B2096F50D2}" srcOrd="0" destOrd="0" parTransId="{1E5D0A60-A2D1-427D-91F9-A4704B2FEB7D}" sibTransId="{B926E5A1-23E1-4CAF-8B59-842A42BC17E6}"/>
    <dgm:cxn modelId="{92C71CD0-C319-4018-8CF7-A3B1F4313D9B}" type="presOf" srcId="{9B324D80-0C76-48A0-9D6D-6BAED6E808E0}" destId="{FBEF8855-DC88-4A39-816E-8F96C49ACA35}" srcOrd="0" destOrd="0" presId="urn:microsoft.com/office/officeart/2008/layout/LinedList"/>
    <dgm:cxn modelId="{C6187CD8-471C-460D-AC43-41143E80C56A}" type="presOf" srcId="{3B380BC0-B762-4C83-840A-2B09FCAB3C4E}" destId="{E246A72C-A0C6-4F26-9EBD-BF458BDCB9E3}" srcOrd="0" destOrd="0" presId="urn:microsoft.com/office/officeart/2008/layout/LinedList"/>
    <dgm:cxn modelId="{EB138AE6-37F9-419F-8976-C2911732C164}" srcId="{32D830F0-0456-42FD-8E89-C5A680FE6ACE}" destId="{E1A28E1A-F77A-4D3F-8880-C527FFEE2F4D}" srcOrd="4" destOrd="0" parTransId="{EF99C6E8-27EB-43A2-A271-25DA887B52FE}" sibTransId="{1C13AB8D-F091-42A5-B999-B2E98F27EA5D}"/>
    <dgm:cxn modelId="{5A89BEEF-5764-4D0F-AB98-036C0F863E07}" srcId="{32D830F0-0456-42FD-8E89-C5A680FE6ACE}" destId="{3B380BC0-B762-4C83-840A-2B09FCAB3C4E}" srcOrd="3" destOrd="0" parTransId="{E5F53750-4659-4CB0-8A0B-120CEB8D5E45}" sibTransId="{557406FB-430A-42D0-A4AC-0AA667C00D9F}"/>
    <dgm:cxn modelId="{C4E41143-8CAC-4F76-B9D8-C4F6EB4DA791}" type="presParOf" srcId="{16C33974-CFE5-4603-8817-78CE59A643C5}" destId="{DBCDA681-9876-4617-9BE8-2E0311942E95}" srcOrd="0" destOrd="0" presId="urn:microsoft.com/office/officeart/2008/layout/LinedList"/>
    <dgm:cxn modelId="{41B6B71A-3E46-4209-B846-EC9C9C95A5D7}" type="presParOf" srcId="{16C33974-CFE5-4603-8817-78CE59A643C5}" destId="{4E88E69A-3791-4FC6-8DEB-B586C9196C18}" srcOrd="1" destOrd="0" presId="urn:microsoft.com/office/officeart/2008/layout/LinedList"/>
    <dgm:cxn modelId="{44D5CAD4-4AF8-419C-9AD4-48E111AC4926}" type="presParOf" srcId="{4E88E69A-3791-4FC6-8DEB-B586C9196C18}" destId="{8064509D-6C68-4013-8B44-BD11060CA0F4}" srcOrd="0" destOrd="0" presId="urn:microsoft.com/office/officeart/2008/layout/LinedList"/>
    <dgm:cxn modelId="{71BA0DE5-CB1B-4149-A2E8-A6ED3034C949}" type="presParOf" srcId="{4E88E69A-3791-4FC6-8DEB-B586C9196C18}" destId="{B835CE59-8A53-4D50-896A-A51B1B980CE7}" srcOrd="1" destOrd="0" presId="urn:microsoft.com/office/officeart/2008/layout/LinedList"/>
    <dgm:cxn modelId="{4669D421-9A09-4C9A-BFB5-A5E720C89F76}" type="presParOf" srcId="{16C33974-CFE5-4603-8817-78CE59A643C5}" destId="{6A28D759-47DB-454E-9043-A14A8BAAEDED}" srcOrd="2" destOrd="0" presId="urn:microsoft.com/office/officeart/2008/layout/LinedList"/>
    <dgm:cxn modelId="{D9ABC746-B340-436E-8FFB-9CAB5C736028}" type="presParOf" srcId="{16C33974-CFE5-4603-8817-78CE59A643C5}" destId="{8425294E-D392-45B7-9288-AB2493E220A0}" srcOrd="3" destOrd="0" presId="urn:microsoft.com/office/officeart/2008/layout/LinedList"/>
    <dgm:cxn modelId="{005F1283-1DAA-4E85-98A7-6988945D4306}" type="presParOf" srcId="{8425294E-D392-45B7-9288-AB2493E220A0}" destId="{FBEF8855-DC88-4A39-816E-8F96C49ACA35}" srcOrd="0" destOrd="0" presId="urn:microsoft.com/office/officeart/2008/layout/LinedList"/>
    <dgm:cxn modelId="{744A63AE-FA57-4B6F-BEA5-6FB9AF445A91}" type="presParOf" srcId="{8425294E-D392-45B7-9288-AB2493E220A0}" destId="{DDC31D2A-A883-4ACC-A5EF-8542B68533AE}" srcOrd="1" destOrd="0" presId="urn:microsoft.com/office/officeart/2008/layout/LinedList"/>
    <dgm:cxn modelId="{0E00A640-D6A9-4338-95D1-321EA7C16A4C}" type="presParOf" srcId="{16C33974-CFE5-4603-8817-78CE59A643C5}" destId="{5F19D524-3437-4D9B-976A-513A2EC5B5CE}" srcOrd="4" destOrd="0" presId="urn:microsoft.com/office/officeart/2008/layout/LinedList"/>
    <dgm:cxn modelId="{E2C0EAB2-C666-41C4-8F8E-7BA91E00ADCF}" type="presParOf" srcId="{16C33974-CFE5-4603-8817-78CE59A643C5}" destId="{4F148467-35DA-4DBE-8C02-4F02CA818C6D}" srcOrd="5" destOrd="0" presId="urn:microsoft.com/office/officeart/2008/layout/LinedList"/>
    <dgm:cxn modelId="{D39DFE05-2811-4A60-9A35-3EFF6395E832}" type="presParOf" srcId="{4F148467-35DA-4DBE-8C02-4F02CA818C6D}" destId="{8D7F9CA1-7078-4BC8-91EE-476A05B8FD4A}" srcOrd="0" destOrd="0" presId="urn:microsoft.com/office/officeart/2008/layout/LinedList"/>
    <dgm:cxn modelId="{94CEC2FC-9F29-4A32-8866-5BFC31A727FA}" type="presParOf" srcId="{4F148467-35DA-4DBE-8C02-4F02CA818C6D}" destId="{ACE810EA-A066-4519-97DF-9481397309EB}" srcOrd="1" destOrd="0" presId="urn:microsoft.com/office/officeart/2008/layout/LinedList"/>
    <dgm:cxn modelId="{F2478568-B50C-4990-AAC7-1045D5E351FD}" type="presParOf" srcId="{16C33974-CFE5-4603-8817-78CE59A643C5}" destId="{B33A7F07-CFCC-41A9-82E1-9A3656432DF4}" srcOrd="6" destOrd="0" presId="urn:microsoft.com/office/officeart/2008/layout/LinedList"/>
    <dgm:cxn modelId="{18B45521-F998-46DF-8A11-41687E682C6D}" type="presParOf" srcId="{16C33974-CFE5-4603-8817-78CE59A643C5}" destId="{5BCD7BDB-1A00-43C9-A30A-2B6D2C735509}" srcOrd="7" destOrd="0" presId="urn:microsoft.com/office/officeart/2008/layout/LinedList"/>
    <dgm:cxn modelId="{FE09619F-14DD-4518-9C29-175F81A51A54}" type="presParOf" srcId="{5BCD7BDB-1A00-43C9-A30A-2B6D2C735509}" destId="{E246A72C-A0C6-4F26-9EBD-BF458BDCB9E3}" srcOrd="0" destOrd="0" presId="urn:microsoft.com/office/officeart/2008/layout/LinedList"/>
    <dgm:cxn modelId="{9683FF9F-AFCA-434D-B10D-991EC43A96CB}" type="presParOf" srcId="{5BCD7BDB-1A00-43C9-A30A-2B6D2C735509}" destId="{A758F0F2-D5CE-4723-9C84-4D81D076E9CC}" srcOrd="1" destOrd="0" presId="urn:microsoft.com/office/officeart/2008/layout/LinedList"/>
    <dgm:cxn modelId="{7098E9CC-D36D-4F43-8D1C-85867ECF5E5C}" type="presParOf" srcId="{16C33974-CFE5-4603-8817-78CE59A643C5}" destId="{AE202774-7A3A-42FF-A621-6A642A7F7604}" srcOrd="8" destOrd="0" presId="urn:microsoft.com/office/officeart/2008/layout/LinedList"/>
    <dgm:cxn modelId="{F151D370-F2E1-4260-BDB7-4926D70A0E50}" type="presParOf" srcId="{16C33974-CFE5-4603-8817-78CE59A643C5}" destId="{ECFBF0EB-A9BC-4B66-8A27-CEBF815D5CB7}" srcOrd="9" destOrd="0" presId="urn:microsoft.com/office/officeart/2008/layout/LinedList"/>
    <dgm:cxn modelId="{78F3A500-E94F-42FD-B4CC-3EA887905D1C}" type="presParOf" srcId="{ECFBF0EB-A9BC-4B66-8A27-CEBF815D5CB7}" destId="{2A252E3C-2FB6-4A40-9E0D-C6582CD26A2D}" srcOrd="0" destOrd="0" presId="urn:microsoft.com/office/officeart/2008/layout/LinedList"/>
    <dgm:cxn modelId="{8D2A6AC0-A75B-4675-8A2A-E6008EB17F5B}" type="presParOf" srcId="{ECFBF0EB-A9BC-4B66-8A27-CEBF815D5CB7}" destId="{444250E8-931C-471E-9B5D-FBD440DA8E80}" srcOrd="1" destOrd="0" presId="urn:microsoft.com/office/officeart/2008/layout/LinedList"/>
    <dgm:cxn modelId="{6BC3D147-D2FA-4661-905F-0446F9200346}" type="presParOf" srcId="{16C33974-CFE5-4603-8817-78CE59A643C5}" destId="{AB26E639-AEF1-4299-A1FD-E2F360959224}" srcOrd="10" destOrd="0" presId="urn:microsoft.com/office/officeart/2008/layout/LinedList"/>
    <dgm:cxn modelId="{2415DA52-AA25-45C2-9AB2-28A9510C724E}" type="presParOf" srcId="{16C33974-CFE5-4603-8817-78CE59A643C5}" destId="{D79277E4-3355-4EED-B59C-FDE9A2E23DCA}" srcOrd="11" destOrd="0" presId="urn:microsoft.com/office/officeart/2008/layout/LinedList"/>
    <dgm:cxn modelId="{F8257F14-889A-4691-99C4-9887F819370C}" type="presParOf" srcId="{D79277E4-3355-4EED-B59C-FDE9A2E23DCA}" destId="{705E0A8E-E619-4556-A1D5-31465E0DFE6D}" srcOrd="0" destOrd="0" presId="urn:microsoft.com/office/officeart/2008/layout/LinedList"/>
    <dgm:cxn modelId="{3C7ADBC3-8322-4D09-A489-50A88E8FF0CD}" type="presParOf" srcId="{D79277E4-3355-4EED-B59C-FDE9A2E23DCA}" destId="{1A5231D1-0DC3-4BA7-9B41-35275F47CD70}"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CDA681-9876-4617-9BE8-2E0311942E95}">
      <dsp:nvSpPr>
        <dsp:cNvPr id="0" name=""/>
        <dsp:cNvSpPr/>
      </dsp:nvSpPr>
      <dsp:spPr>
        <a:xfrm>
          <a:off x="0" y="2500"/>
          <a:ext cx="7315200" cy="0"/>
        </a:xfrm>
        <a:prstGeom prst="line">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064509D-6C68-4013-8B44-BD11060CA0F4}">
      <dsp:nvSpPr>
        <dsp:cNvPr id="0" name=""/>
        <dsp:cNvSpPr/>
      </dsp:nvSpPr>
      <dsp:spPr>
        <a:xfrm>
          <a:off x="0" y="2500"/>
          <a:ext cx="7315200" cy="8526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kern="1200" dirty="0"/>
            <a:t>What behaviours can be considered a crime? </a:t>
          </a:r>
          <a:endParaRPr lang="en-US" sz="2400" kern="1200" dirty="0"/>
        </a:p>
      </dsp:txBody>
      <dsp:txXfrm>
        <a:off x="0" y="2500"/>
        <a:ext cx="7315200" cy="852606"/>
      </dsp:txXfrm>
    </dsp:sp>
    <dsp:sp modelId="{6A28D759-47DB-454E-9043-A14A8BAAEDED}">
      <dsp:nvSpPr>
        <dsp:cNvPr id="0" name=""/>
        <dsp:cNvSpPr/>
      </dsp:nvSpPr>
      <dsp:spPr>
        <a:xfrm>
          <a:off x="0" y="855106"/>
          <a:ext cx="7315200" cy="0"/>
        </a:xfrm>
        <a:prstGeom prst="line">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BEF8855-DC88-4A39-816E-8F96C49ACA35}">
      <dsp:nvSpPr>
        <dsp:cNvPr id="0" name=""/>
        <dsp:cNvSpPr/>
      </dsp:nvSpPr>
      <dsp:spPr>
        <a:xfrm>
          <a:off x="0" y="855106"/>
          <a:ext cx="7315200" cy="8526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kern="1200" dirty="0"/>
            <a:t>Violence against a person /animal – ever justified? </a:t>
          </a:r>
          <a:endParaRPr lang="en-US" sz="2400" kern="1200" dirty="0"/>
        </a:p>
      </dsp:txBody>
      <dsp:txXfrm>
        <a:off x="0" y="855106"/>
        <a:ext cx="7315200" cy="852606"/>
      </dsp:txXfrm>
    </dsp:sp>
    <dsp:sp modelId="{5F19D524-3437-4D9B-976A-513A2EC5B5CE}">
      <dsp:nvSpPr>
        <dsp:cNvPr id="0" name=""/>
        <dsp:cNvSpPr/>
      </dsp:nvSpPr>
      <dsp:spPr>
        <a:xfrm>
          <a:off x="0" y="1707713"/>
          <a:ext cx="7315200" cy="0"/>
        </a:xfrm>
        <a:prstGeom prst="line">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D7F9CA1-7078-4BC8-91EE-476A05B8FD4A}">
      <dsp:nvSpPr>
        <dsp:cNvPr id="0" name=""/>
        <dsp:cNvSpPr/>
      </dsp:nvSpPr>
      <dsp:spPr>
        <a:xfrm>
          <a:off x="0" y="1707713"/>
          <a:ext cx="7315200" cy="8526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kern="1200"/>
            <a:t>Why are sports such as boxing not considered as criminal acts? </a:t>
          </a:r>
          <a:endParaRPr lang="en-US" sz="2400" kern="1200"/>
        </a:p>
      </dsp:txBody>
      <dsp:txXfrm>
        <a:off x="0" y="1707713"/>
        <a:ext cx="7315200" cy="852606"/>
      </dsp:txXfrm>
    </dsp:sp>
    <dsp:sp modelId="{B33A7F07-CFCC-41A9-82E1-9A3656432DF4}">
      <dsp:nvSpPr>
        <dsp:cNvPr id="0" name=""/>
        <dsp:cNvSpPr/>
      </dsp:nvSpPr>
      <dsp:spPr>
        <a:xfrm>
          <a:off x="0" y="2560320"/>
          <a:ext cx="7315200" cy="0"/>
        </a:xfrm>
        <a:prstGeom prst="line">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246A72C-A0C6-4F26-9EBD-BF458BDCB9E3}">
      <dsp:nvSpPr>
        <dsp:cNvPr id="0" name=""/>
        <dsp:cNvSpPr/>
      </dsp:nvSpPr>
      <dsp:spPr>
        <a:xfrm>
          <a:off x="0" y="2560320"/>
          <a:ext cx="7315200" cy="8526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kern="1200"/>
            <a:t>Sexual offences? </a:t>
          </a:r>
          <a:endParaRPr lang="en-US" sz="2400" kern="1200"/>
        </a:p>
      </dsp:txBody>
      <dsp:txXfrm>
        <a:off x="0" y="2560320"/>
        <a:ext cx="7315200" cy="852606"/>
      </dsp:txXfrm>
    </dsp:sp>
    <dsp:sp modelId="{AE202774-7A3A-42FF-A621-6A642A7F7604}">
      <dsp:nvSpPr>
        <dsp:cNvPr id="0" name=""/>
        <dsp:cNvSpPr/>
      </dsp:nvSpPr>
      <dsp:spPr>
        <a:xfrm>
          <a:off x="0" y="3412926"/>
          <a:ext cx="7315200" cy="0"/>
        </a:xfrm>
        <a:prstGeom prst="line">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A252E3C-2FB6-4A40-9E0D-C6582CD26A2D}">
      <dsp:nvSpPr>
        <dsp:cNvPr id="0" name=""/>
        <dsp:cNvSpPr/>
      </dsp:nvSpPr>
      <dsp:spPr>
        <a:xfrm>
          <a:off x="0" y="3412926"/>
          <a:ext cx="7315200" cy="8526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kern="1200"/>
            <a:t>What do you think about capital punishment? </a:t>
          </a:r>
          <a:endParaRPr lang="en-US" sz="2400" kern="1200"/>
        </a:p>
      </dsp:txBody>
      <dsp:txXfrm>
        <a:off x="0" y="3412926"/>
        <a:ext cx="7315200" cy="852606"/>
      </dsp:txXfrm>
    </dsp:sp>
    <dsp:sp modelId="{AB26E639-AEF1-4299-A1FD-E2F360959224}">
      <dsp:nvSpPr>
        <dsp:cNvPr id="0" name=""/>
        <dsp:cNvSpPr/>
      </dsp:nvSpPr>
      <dsp:spPr>
        <a:xfrm>
          <a:off x="0" y="4265533"/>
          <a:ext cx="7315200" cy="0"/>
        </a:xfrm>
        <a:prstGeom prst="line">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05E0A8E-E619-4556-A1D5-31465E0DFE6D}">
      <dsp:nvSpPr>
        <dsp:cNvPr id="0" name=""/>
        <dsp:cNvSpPr/>
      </dsp:nvSpPr>
      <dsp:spPr>
        <a:xfrm>
          <a:off x="0" y="4265533"/>
          <a:ext cx="7315200" cy="8526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kern="1200"/>
            <a:t>And the death penalty? </a:t>
          </a:r>
          <a:endParaRPr lang="en-US" sz="2400" kern="1200"/>
        </a:p>
      </dsp:txBody>
      <dsp:txXfrm>
        <a:off x="0" y="4265533"/>
        <a:ext cx="7315200" cy="852606"/>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FCD5339C-519D-4230-BF0C-1BF09A2FE2D3}"/>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dirty="0"/>
          </a:p>
        </p:txBody>
      </p:sp>
      <p:sp>
        <p:nvSpPr>
          <p:cNvPr id="3" name="Date Placeholder 2">
            <a:extLst>
              <a:ext uri="{FF2B5EF4-FFF2-40B4-BE49-F238E27FC236}">
                <a16:creationId xmlns:a16="http://schemas.microsoft.com/office/drawing/2014/main" id="{E3982FE9-1227-454F-8FBE-5D49EEFEFD54}"/>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37EA6DEA-707E-44AF-9C8F-1B8107C5A8DF}" type="datetime1">
              <a:rPr lang="en-GB" smtClean="0"/>
              <a:t>28/09/2026</a:t>
            </a:fld>
            <a:endParaRPr lang="en-GB" dirty="0"/>
          </a:p>
        </p:txBody>
      </p:sp>
      <p:sp>
        <p:nvSpPr>
          <p:cNvPr id="4" name="Footer Placeholder 3">
            <a:extLst>
              <a:ext uri="{FF2B5EF4-FFF2-40B4-BE49-F238E27FC236}">
                <a16:creationId xmlns:a16="http://schemas.microsoft.com/office/drawing/2014/main" id="{C2C515AC-387D-4DC2-8066-2F960E151105}"/>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dirty="0"/>
          </a:p>
        </p:txBody>
      </p:sp>
      <p:sp>
        <p:nvSpPr>
          <p:cNvPr id="5" name="Slide Number Placeholder 4">
            <a:extLst>
              <a:ext uri="{FF2B5EF4-FFF2-40B4-BE49-F238E27FC236}">
                <a16:creationId xmlns:a16="http://schemas.microsoft.com/office/drawing/2014/main" id="{BCA55534-4B86-498E-A9D9-C98A3290DCE3}"/>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4D9C5148-8ED6-434E-BA59-EF48324382B2}" type="slidenum">
              <a:rPr lang="en-GB" smtClean="0"/>
              <a:t>‹#›</a:t>
            </a:fld>
            <a:endParaRPr lang="en-GB" dirty="0"/>
          </a:p>
        </p:txBody>
      </p:sp>
    </p:spTree>
    <p:extLst>
      <p:ext uri="{BB962C8B-B14F-4D97-AF65-F5344CB8AC3E}">
        <p14:creationId xmlns:p14="http://schemas.microsoft.com/office/powerpoint/2010/main" val="263899530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AA74F7-2EF5-47AC-9EDB-8950930D65AE}" type="datetime1">
              <a:rPr lang="en-GB" smtClean="0"/>
              <a:pPr/>
              <a:t>28/09/2026</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en-GB"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en-GB" noProof="0" dirty="0"/>
              <a:t>Click to edit Master text styles</a:t>
            </a:r>
          </a:p>
          <a:p>
            <a:pPr lvl="1" rtl="0"/>
            <a:r>
              <a:rPr lang="en-GB" noProof="0" dirty="0"/>
              <a:t>Second level</a:t>
            </a:r>
          </a:p>
          <a:p>
            <a:pPr lvl="2" rtl="0"/>
            <a:r>
              <a:rPr lang="en-GB" noProof="0" dirty="0"/>
              <a:t>Third level</a:t>
            </a:r>
          </a:p>
          <a:p>
            <a:pPr lvl="3" rtl="0"/>
            <a:r>
              <a:rPr lang="en-GB" noProof="0" dirty="0"/>
              <a:t>Fourth level</a:t>
            </a:r>
          </a:p>
          <a:p>
            <a:pPr lvl="4" rtl="0"/>
            <a:r>
              <a:rPr lang="en-GB" noProof="0"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CED33291-C0D9-4415-AEC4-F67D377A5ADC}" type="slidenum">
              <a:rPr lang="en-GB" noProof="0" smtClean="0"/>
              <a:t>‹#›</a:t>
            </a:fld>
            <a:endParaRPr lang="en-GB" noProof="0" dirty="0"/>
          </a:p>
        </p:txBody>
      </p:sp>
    </p:spTree>
    <p:extLst>
      <p:ext uri="{BB962C8B-B14F-4D97-AF65-F5344CB8AC3E}">
        <p14:creationId xmlns:p14="http://schemas.microsoft.com/office/powerpoint/2010/main" val="4290305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dirty="0"/>
          </a:p>
        </p:txBody>
      </p:sp>
      <p:sp>
        <p:nvSpPr>
          <p:cNvPr id="4" name="Slide Number Placeholder 3"/>
          <p:cNvSpPr>
            <a:spLocks noGrp="1"/>
          </p:cNvSpPr>
          <p:nvPr>
            <p:ph type="sldNum" sz="quarter" idx="10"/>
          </p:nvPr>
        </p:nvSpPr>
        <p:spPr/>
        <p:txBody>
          <a:bodyPr rtlCol="0"/>
          <a:lstStyle/>
          <a:p>
            <a:pPr rtl="0"/>
            <a:fld id="{CED33291-C0D9-4415-AEC4-F67D377A5ADC}" type="slidenum">
              <a:rPr lang="en-GB" smtClean="0"/>
              <a:t>1</a:t>
            </a:fld>
            <a:endParaRPr lang="en-GB" dirty="0"/>
          </a:p>
        </p:txBody>
      </p:sp>
    </p:spTree>
    <p:extLst>
      <p:ext uri="{BB962C8B-B14F-4D97-AF65-F5344CB8AC3E}">
        <p14:creationId xmlns:p14="http://schemas.microsoft.com/office/powerpoint/2010/main" val="16736582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761999"/>
            <a:ext cx="9141619"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8" name="Rectangle 7"/>
          <p:cNvSpPr/>
          <p:nvPr/>
        </p:nvSpPr>
        <p:spPr>
          <a:xfrm>
            <a:off x="9270263" y="761999"/>
            <a:ext cx="2925318" cy="5334001"/>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ctrTitle"/>
          </p:nvPr>
        </p:nvSpPr>
        <p:spPr>
          <a:xfrm>
            <a:off x="1069848" y="1298448"/>
            <a:ext cx="7315200" cy="3255264"/>
          </a:xfrm>
        </p:spPr>
        <p:txBody>
          <a:bodyPr rtlCol="0" anchor="b">
            <a:normAutofit/>
          </a:bodyPr>
          <a:lstStyle>
            <a:lvl1pPr algn="l">
              <a:defRPr sz="5900" spc="-100" baseline="0">
                <a:solidFill>
                  <a:srgbClr val="FFFFFF"/>
                </a:solidFill>
              </a:defRPr>
            </a:lvl1pPr>
          </a:lstStyle>
          <a:p>
            <a:pPr rtl="0"/>
            <a:r>
              <a:rPr lang="en-US" noProof="0"/>
              <a:t>Click to edit Master title style</a:t>
            </a:r>
            <a:endParaRPr lang="en-GB" noProof="0" dirty="0"/>
          </a:p>
        </p:txBody>
      </p:sp>
      <p:sp>
        <p:nvSpPr>
          <p:cNvPr id="3" name="Subtitle 2"/>
          <p:cNvSpPr>
            <a:spLocks noGrp="1"/>
          </p:cNvSpPr>
          <p:nvPr>
            <p:ph type="subTitle" idx="1"/>
          </p:nvPr>
        </p:nvSpPr>
        <p:spPr>
          <a:xfrm>
            <a:off x="1100015" y="4670246"/>
            <a:ext cx="7315200" cy="914400"/>
          </a:xfrm>
        </p:spPr>
        <p:txBody>
          <a:bodyPr rtlCol="0" anchor="t">
            <a:normAutofit/>
          </a:bodyPr>
          <a:lstStyle>
            <a:lvl1pPr marL="0" indent="0" algn="l">
              <a:buNone/>
              <a:defRPr sz="2200" cap="none" spc="0" baseline="0">
                <a:solidFill>
                  <a:schemeClr val="accent1">
                    <a:lumMod val="20000"/>
                    <a:lumOff val="80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pPr rtl="0"/>
            <a:r>
              <a:rPr lang="en-US" noProof="0"/>
              <a:t>Click to edit Master subtitle style</a:t>
            </a:r>
            <a:endParaRPr lang="en-GB" noProof="0" dirty="0"/>
          </a:p>
        </p:txBody>
      </p:sp>
      <p:sp>
        <p:nvSpPr>
          <p:cNvPr id="4" name="Date Placeholder 3"/>
          <p:cNvSpPr>
            <a:spLocks noGrp="1"/>
          </p:cNvSpPr>
          <p:nvPr>
            <p:ph type="dt" sz="half" idx="10"/>
          </p:nvPr>
        </p:nvSpPr>
        <p:spPr/>
        <p:txBody>
          <a:bodyPr rtlCol="0"/>
          <a:lstStyle/>
          <a:p>
            <a:pPr rtl="0"/>
            <a:fld id="{0BD6A8B6-364C-41E5-8F76-40442F6ADA86}" type="datetime1">
              <a:rPr lang="en-GB" noProof="0" smtClean="0"/>
              <a:t>28/09/2026</a:t>
            </a:fld>
            <a:endParaRPr lang="en-GB" noProof="0" dirty="0"/>
          </a:p>
        </p:txBody>
      </p:sp>
      <p:sp>
        <p:nvSpPr>
          <p:cNvPr id="5" name="Footer Placeholder 4"/>
          <p:cNvSpPr>
            <a:spLocks noGrp="1"/>
          </p:cNvSpPr>
          <p:nvPr>
            <p:ph type="ftr" sz="quarter" idx="11"/>
          </p:nvPr>
        </p:nvSpPr>
        <p:spPr/>
        <p:txBody>
          <a:bodyPr rtlCol="0"/>
          <a:lstStyle/>
          <a:p>
            <a:pPr rtl="0"/>
            <a:endParaRPr lang="en-GB" noProof="0" dirty="0"/>
          </a:p>
        </p:txBody>
      </p:sp>
      <p:sp>
        <p:nvSpPr>
          <p:cNvPr id="6" name="Slide Number Placeholder 5"/>
          <p:cNvSpPr>
            <a:spLocks noGrp="1"/>
          </p:cNvSpPr>
          <p:nvPr>
            <p:ph type="sldNum" sz="quarter" idx="12"/>
          </p:nvPr>
        </p:nvSpPr>
        <p:spPr/>
        <p:txBody>
          <a:bodyPr rtlCol="0"/>
          <a:lstStyle/>
          <a:p>
            <a:pPr rtl="0"/>
            <a:fld id="{4FAB73BC-B049-4115-A692-8D63A059BFB8}" type="slidenum">
              <a:rPr lang="en-GB" noProof="0" smtClean="0"/>
              <a:pPr/>
              <a:t>‹#›</a:t>
            </a:fld>
            <a:endParaRPr lang="en-GB" noProof="0"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US" noProof="0"/>
              <a:t>Click to edit Master title style</a:t>
            </a:r>
            <a:endParaRPr lang="en-GB" noProof="0" dirty="0"/>
          </a:p>
        </p:txBody>
      </p:sp>
      <p:sp>
        <p:nvSpPr>
          <p:cNvPr id="3" name="Content Placeholder 2"/>
          <p:cNvSpPr>
            <a:spLocks noGrp="1"/>
          </p:cNvSpPr>
          <p:nvPr>
            <p:ph idx="1"/>
          </p:nvPr>
        </p:nvSpPr>
        <p:spPr/>
        <p:txBody>
          <a:bodyPr rtlCol="0"/>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dirty="0"/>
          </a:p>
        </p:txBody>
      </p:sp>
      <p:sp>
        <p:nvSpPr>
          <p:cNvPr id="4" name="Date Placeholder 3"/>
          <p:cNvSpPr>
            <a:spLocks noGrp="1"/>
          </p:cNvSpPr>
          <p:nvPr>
            <p:ph type="dt" sz="half" idx="10"/>
          </p:nvPr>
        </p:nvSpPr>
        <p:spPr/>
        <p:txBody>
          <a:bodyPr rtlCol="0"/>
          <a:lstStyle/>
          <a:p>
            <a:pPr rtl="0"/>
            <a:fld id="{8A4E82C2-E1BC-4C30-AF4C-D39DB804D538}" type="datetime1">
              <a:rPr lang="en-GB" noProof="0" smtClean="0"/>
              <a:t>28/09/2026</a:t>
            </a:fld>
            <a:endParaRPr lang="en-GB" noProof="0" dirty="0"/>
          </a:p>
        </p:txBody>
      </p:sp>
      <p:sp>
        <p:nvSpPr>
          <p:cNvPr id="5" name="Footer Placeholder 4"/>
          <p:cNvSpPr>
            <a:spLocks noGrp="1"/>
          </p:cNvSpPr>
          <p:nvPr>
            <p:ph type="ftr" sz="quarter" idx="11"/>
          </p:nvPr>
        </p:nvSpPr>
        <p:spPr/>
        <p:txBody>
          <a:bodyPr rtlCol="0"/>
          <a:lstStyle/>
          <a:p>
            <a:pPr rtl="0"/>
            <a:endParaRPr lang="en-GB" noProof="0" dirty="0"/>
          </a:p>
        </p:txBody>
      </p:sp>
      <p:sp>
        <p:nvSpPr>
          <p:cNvPr id="6" name="Slide Number Placeholder 5"/>
          <p:cNvSpPr>
            <a:spLocks noGrp="1"/>
          </p:cNvSpPr>
          <p:nvPr>
            <p:ph type="sldNum" sz="quarter" idx="12"/>
          </p:nvPr>
        </p:nvSpPr>
        <p:spPr/>
        <p:txBody>
          <a:bodyPr rtlCol="0"/>
          <a:lstStyle/>
          <a:p>
            <a:pPr rtl="0"/>
            <a:fld id="{4FAB73BC-B049-4115-A692-8D63A059BFB8}" type="slidenum">
              <a:rPr lang="en-GB" noProof="0" smtClean="0"/>
              <a:pPr/>
              <a:t>‹#›</a:t>
            </a:fld>
            <a:endParaRPr lang="en-GB" noProof="0"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867912" y="1298448"/>
            <a:ext cx="7315200" cy="3255264"/>
          </a:xfrm>
        </p:spPr>
        <p:txBody>
          <a:bodyPr rtlCol="0" anchor="b">
            <a:normAutofit/>
          </a:bodyPr>
          <a:lstStyle>
            <a:lvl1pPr>
              <a:defRPr sz="5900" b="0" spc="-100" baseline="0">
                <a:solidFill>
                  <a:schemeClr val="tx1">
                    <a:lumMod val="65000"/>
                    <a:lumOff val="35000"/>
                  </a:schemeClr>
                </a:solidFill>
              </a:defRPr>
            </a:lvl1pPr>
          </a:lstStyle>
          <a:p>
            <a:pPr rtl="0"/>
            <a:r>
              <a:rPr lang="en-US" noProof="0"/>
              <a:t>Click to edit Master title style</a:t>
            </a:r>
            <a:endParaRPr lang="en-GB" noProof="0" dirty="0"/>
          </a:p>
        </p:txBody>
      </p:sp>
      <p:sp>
        <p:nvSpPr>
          <p:cNvPr id="3" name="Text Placeholder 2"/>
          <p:cNvSpPr>
            <a:spLocks noGrp="1"/>
          </p:cNvSpPr>
          <p:nvPr>
            <p:ph type="body" idx="1"/>
          </p:nvPr>
        </p:nvSpPr>
        <p:spPr>
          <a:xfrm>
            <a:off x="3886200" y="4672584"/>
            <a:ext cx="7315200" cy="914400"/>
          </a:xfrm>
        </p:spPr>
        <p:txBody>
          <a:bodyPr rtlCol="0" anchor="t">
            <a:normAutofit/>
          </a:bodyPr>
          <a:lstStyle>
            <a:lvl1pPr marL="0" indent="0">
              <a:buNone/>
              <a:defRPr sz="2200" cap="none" spc="0" baseline="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en-US" noProof="0"/>
              <a:t>Click to edit Master text styles</a:t>
            </a:r>
          </a:p>
        </p:txBody>
      </p:sp>
      <p:sp>
        <p:nvSpPr>
          <p:cNvPr id="4" name="Date Placeholder 3"/>
          <p:cNvSpPr>
            <a:spLocks noGrp="1"/>
          </p:cNvSpPr>
          <p:nvPr>
            <p:ph type="dt" sz="half" idx="10"/>
          </p:nvPr>
        </p:nvSpPr>
        <p:spPr/>
        <p:txBody>
          <a:bodyPr rtlCol="0"/>
          <a:lstStyle/>
          <a:p>
            <a:pPr rtl="0"/>
            <a:fld id="{DCD0615C-B70B-4960-ABF7-E966CA64DD67}" type="datetime1">
              <a:rPr lang="en-GB" noProof="0" smtClean="0"/>
              <a:t>28/09/2026</a:t>
            </a:fld>
            <a:endParaRPr lang="en-GB" noProof="0" dirty="0"/>
          </a:p>
        </p:txBody>
      </p:sp>
      <p:sp>
        <p:nvSpPr>
          <p:cNvPr id="5" name="Footer Placeholder 4"/>
          <p:cNvSpPr>
            <a:spLocks noGrp="1"/>
          </p:cNvSpPr>
          <p:nvPr>
            <p:ph type="ftr" sz="quarter" idx="11"/>
          </p:nvPr>
        </p:nvSpPr>
        <p:spPr/>
        <p:txBody>
          <a:bodyPr rtlCol="0"/>
          <a:lstStyle/>
          <a:p>
            <a:pPr rtl="0"/>
            <a:endParaRPr lang="en-GB" noProof="0" dirty="0"/>
          </a:p>
        </p:txBody>
      </p:sp>
      <p:sp>
        <p:nvSpPr>
          <p:cNvPr id="6" name="Slide Number Placeholder 5"/>
          <p:cNvSpPr>
            <a:spLocks noGrp="1"/>
          </p:cNvSpPr>
          <p:nvPr>
            <p:ph type="sldNum" sz="quarter" idx="12"/>
          </p:nvPr>
        </p:nvSpPr>
        <p:spPr/>
        <p:txBody>
          <a:bodyPr rtlCol="0"/>
          <a:lstStyle/>
          <a:p>
            <a:pPr rtl="0"/>
            <a:fld id="{4FAB73BC-B049-4115-A692-8D63A059BFB8}" type="slidenum">
              <a:rPr lang="en-GB" noProof="0" smtClean="0"/>
              <a:pPr/>
              <a:t>‹#›</a:t>
            </a:fld>
            <a:endParaRPr lang="en-GB" noProof="0"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US" noProof="0"/>
              <a:t>Click to edit Master title style</a:t>
            </a:r>
            <a:endParaRPr lang="en-GB" noProof="0" dirty="0"/>
          </a:p>
        </p:txBody>
      </p:sp>
      <p:sp>
        <p:nvSpPr>
          <p:cNvPr id="3" name="Content Placeholder 2"/>
          <p:cNvSpPr>
            <a:spLocks noGrp="1"/>
          </p:cNvSpPr>
          <p:nvPr>
            <p:ph sz="half" idx="1"/>
          </p:nvPr>
        </p:nvSpPr>
        <p:spPr>
          <a:xfrm>
            <a:off x="3867912" y="868680"/>
            <a:ext cx="3474720" cy="5120640"/>
          </a:xfrm>
        </p:spPr>
        <p:txBody>
          <a:bodyPr rtlCol="0"/>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dirty="0"/>
          </a:p>
        </p:txBody>
      </p:sp>
      <p:sp>
        <p:nvSpPr>
          <p:cNvPr id="4" name="Content Placeholder 3"/>
          <p:cNvSpPr>
            <a:spLocks noGrp="1"/>
          </p:cNvSpPr>
          <p:nvPr>
            <p:ph sz="half" idx="2"/>
          </p:nvPr>
        </p:nvSpPr>
        <p:spPr>
          <a:xfrm>
            <a:off x="7818120" y="868680"/>
            <a:ext cx="3474720" cy="5120640"/>
          </a:xfrm>
        </p:spPr>
        <p:txBody>
          <a:bodyPr rtlCol="0"/>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dirty="0"/>
          </a:p>
        </p:txBody>
      </p:sp>
      <p:sp>
        <p:nvSpPr>
          <p:cNvPr id="8" name="Date Placeholder 7"/>
          <p:cNvSpPr>
            <a:spLocks noGrp="1"/>
          </p:cNvSpPr>
          <p:nvPr>
            <p:ph type="dt" sz="half" idx="10"/>
          </p:nvPr>
        </p:nvSpPr>
        <p:spPr/>
        <p:txBody>
          <a:bodyPr rtlCol="0"/>
          <a:lstStyle/>
          <a:p>
            <a:pPr rtl="0"/>
            <a:fld id="{756136FB-F2F7-4155-A4BA-82991F7102B4}" type="datetime1">
              <a:rPr lang="en-GB" noProof="0" smtClean="0"/>
              <a:t>28/09/2026</a:t>
            </a:fld>
            <a:endParaRPr lang="en-GB" noProof="0" dirty="0"/>
          </a:p>
        </p:txBody>
      </p:sp>
      <p:sp>
        <p:nvSpPr>
          <p:cNvPr id="9" name="Footer Placeholder 8"/>
          <p:cNvSpPr>
            <a:spLocks noGrp="1"/>
          </p:cNvSpPr>
          <p:nvPr>
            <p:ph type="ftr" sz="quarter" idx="11"/>
          </p:nvPr>
        </p:nvSpPr>
        <p:spPr/>
        <p:txBody>
          <a:bodyPr rtlCol="0"/>
          <a:lstStyle/>
          <a:p>
            <a:pPr rtl="0"/>
            <a:endParaRPr lang="en-GB" noProof="0" dirty="0"/>
          </a:p>
        </p:txBody>
      </p:sp>
      <p:sp>
        <p:nvSpPr>
          <p:cNvPr id="10" name="Slide Number Placeholder 9"/>
          <p:cNvSpPr>
            <a:spLocks noGrp="1"/>
          </p:cNvSpPr>
          <p:nvPr>
            <p:ph type="sldNum" sz="quarter" idx="12"/>
          </p:nvPr>
        </p:nvSpPr>
        <p:spPr/>
        <p:txBody>
          <a:bodyPr rtlCol="0"/>
          <a:lstStyle/>
          <a:p>
            <a:pPr rtl="0"/>
            <a:fld id="{4FAB73BC-B049-4115-A692-8D63A059BFB8}" type="slidenum">
              <a:rPr lang="en-GB" noProof="0" smtClean="0"/>
              <a:pPr/>
              <a:t>‹#›</a:t>
            </a:fld>
            <a:endParaRPr lang="en-GB" noProof="0"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rtlCol="0"/>
          <a:lstStyle/>
          <a:p>
            <a:pPr rtl="0"/>
            <a:r>
              <a:rPr lang="en-US" noProof="0"/>
              <a:t>Click to edit Master title style</a:t>
            </a:r>
            <a:endParaRPr lang="en-GB" noProof="0" dirty="0"/>
          </a:p>
        </p:txBody>
      </p:sp>
      <p:sp>
        <p:nvSpPr>
          <p:cNvPr id="3" name="Text Placeholder 2"/>
          <p:cNvSpPr>
            <a:spLocks noGrp="1"/>
          </p:cNvSpPr>
          <p:nvPr>
            <p:ph type="body" idx="1"/>
          </p:nvPr>
        </p:nvSpPr>
        <p:spPr>
          <a:xfrm>
            <a:off x="3867912" y="1023586"/>
            <a:ext cx="3474720" cy="807720"/>
          </a:xfrm>
        </p:spPr>
        <p:txBody>
          <a:bodyPr rtlCol="0"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US" noProof="0"/>
              <a:t>Click to edit Master text styles</a:t>
            </a:r>
          </a:p>
        </p:txBody>
      </p:sp>
      <p:sp>
        <p:nvSpPr>
          <p:cNvPr id="4" name="Content Placeholder 3"/>
          <p:cNvSpPr>
            <a:spLocks noGrp="1"/>
          </p:cNvSpPr>
          <p:nvPr>
            <p:ph sz="half" idx="2"/>
          </p:nvPr>
        </p:nvSpPr>
        <p:spPr>
          <a:xfrm>
            <a:off x="3867912" y="1930936"/>
            <a:ext cx="3474720" cy="4023360"/>
          </a:xfrm>
        </p:spPr>
        <p:txBody>
          <a:bodyPr rtlCol="0"/>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dirty="0"/>
          </a:p>
        </p:txBody>
      </p:sp>
      <p:sp>
        <p:nvSpPr>
          <p:cNvPr id="5" name="Text Placeholder 4"/>
          <p:cNvSpPr>
            <a:spLocks noGrp="1"/>
          </p:cNvSpPr>
          <p:nvPr>
            <p:ph type="body" sz="quarter" idx="3"/>
          </p:nvPr>
        </p:nvSpPr>
        <p:spPr>
          <a:xfrm>
            <a:off x="7818463" y="1023586"/>
            <a:ext cx="3474720" cy="813171"/>
          </a:xfrm>
        </p:spPr>
        <p:txBody>
          <a:bodyPr rtlCol="0"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US" noProof="0"/>
              <a:t>Click to edit Master text styles</a:t>
            </a:r>
          </a:p>
        </p:txBody>
      </p:sp>
      <p:sp>
        <p:nvSpPr>
          <p:cNvPr id="6" name="Content Placeholder 5"/>
          <p:cNvSpPr>
            <a:spLocks noGrp="1"/>
          </p:cNvSpPr>
          <p:nvPr>
            <p:ph sz="quarter" idx="4"/>
          </p:nvPr>
        </p:nvSpPr>
        <p:spPr>
          <a:xfrm>
            <a:off x="7818463" y="1930936"/>
            <a:ext cx="3474720" cy="4023360"/>
          </a:xfrm>
        </p:spPr>
        <p:txBody>
          <a:bodyPr rtlCol="0"/>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dirty="0"/>
          </a:p>
        </p:txBody>
      </p:sp>
      <p:sp>
        <p:nvSpPr>
          <p:cNvPr id="2" name="Date Placeholder 1"/>
          <p:cNvSpPr>
            <a:spLocks noGrp="1"/>
          </p:cNvSpPr>
          <p:nvPr>
            <p:ph type="dt" sz="half" idx="10"/>
          </p:nvPr>
        </p:nvSpPr>
        <p:spPr/>
        <p:txBody>
          <a:bodyPr rtlCol="0"/>
          <a:lstStyle/>
          <a:p>
            <a:pPr rtl="0"/>
            <a:fld id="{9A7E7063-581C-43A4-8299-36C7534611B7}" type="datetime1">
              <a:rPr lang="en-GB" noProof="0" smtClean="0"/>
              <a:t>28/09/2026</a:t>
            </a:fld>
            <a:endParaRPr lang="en-GB" noProof="0" dirty="0"/>
          </a:p>
        </p:txBody>
      </p:sp>
      <p:sp>
        <p:nvSpPr>
          <p:cNvPr id="11" name="Footer Placeholder 10"/>
          <p:cNvSpPr>
            <a:spLocks noGrp="1"/>
          </p:cNvSpPr>
          <p:nvPr>
            <p:ph type="ftr" sz="quarter" idx="11"/>
          </p:nvPr>
        </p:nvSpPr>
        <p:spPr/>
        <p:txBody>
          <a:bodyPr rtlCol="0"/>
          <a:lstStyle/>
          <a:p>
            <a:pPr rtl="0"/>
            <a:endParaRPr lang="en-GB" noProof="0" dirty="0"/>
          </a:p>
        </p:txBody>
      </p:sp>
      <p:sp>
        <p:nvSpPr>
          <p:cNvPr id="12" name="Slide Number Placeholder 11"/>
          <p:cNvSpPr>
            <a:spLocks noGrp="1"/>
          </p:cNvSpPr>
          <p:nvPr>
            <p:ph type="sldNum" sz="quarter" idx="12"/>
          </p:nvPr>
        </p:nvSpPr>
        <p:spPr/>
        <p:txBody>
          <a:bodyPr rtlCol="0"/>
          <a:lstStyle/>
          <a:p>
            <a:pPr rtl="0"/>
            <a:fld id="{4FAB73BC-B049-4115-A692-8D63A059BFB8}" type="slidenum">
              <a:rPr lang="en-GB" noProof="0" smtClean="0"/>
              <a:pPr/>
              <a:t>‹#›</a:t>
            </a:fld>
            <a:endParaRPr lang="en-GB" noProof="0"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rtlCol="0"/>
          <a:lstStyle/>
          <a:p>
            <a:pPr rtl="0"/>
            <a:r>
              <a:rPr lang="en-US" noProof="0"/>
              <a:t>Click to edit Master title style</a:t>
            </a:r>
            <a:endParaRPr lang="en-GB" noProof="0" dirty="0"/>
          </a:p>
        </p:txBody>
      </p:sp>
      <p:sp>
        <p:nvSpPr>
          <p:cNvPr id="2" name="Date Placeholder 1"/>
          <p:cNvSpPr>
            <a:spLocks noGrp="1"/>
          </p:cNvSpPr>
          <p:nvPr>
            <p:ph type="dt" sz="half" idx="10"/>
          </p:nvPr>
        </p:nvSpPr>
        <p:spPr/>
        <p:txBody>
          <a:bodyPr rtlCol="0"/>
          <a:lstStyle/>
          <a:p>
            <a:pPr rtl="0"/>
            <a:fld id="{B207CDC8-E153-4CFA-9199-49A61A5A83CF}" type="datetime1">
              <a:rPr lang="en-GB" noProof="0" smtClean="0"/>
              <a:t>28/09/2026</a:t>
            </a:fld>
            <a:endParaRPr lang="en-GB" noProof="0" dirty="0"/>
          </a:p>
        </p:txBody>
      </p:sp>
      <p:sp>
        <p:nvSpPr>
          <p:cNvPr id="7" name="Footer Placeholder 6"/>
          <p:cNvSpPr>
            <a:spLocks noGrp="1"/>
          </p:cNvSpPr>
          <p:nvPr>
            <p:ph type="ftr" sz="quarter" idx="11"/>
          </p:nvPr>
        </p:nvSpPr>
        <p:spPr/>
        <p:txBody>
          <a:bodyPr rtlCol="0"/>
          <a:lstStyle/>
          <a:p>
            <a:pPr rtl="0"/>
            <a:endParaRPr lang="en-GB" noProof="0" dirty="0"/>
          </a:p>
        </p:txBody>
      </p:sp>
      <p:sp>
        <p:nvSpPr>
          <p:cNvPr id="8" name="Slide Number Placeholder 7"/>
          <p:cNvSpPr>
            <a:spLocks noGrp="1"/>
          </p:cNvSpPr>
          <p:nvPr>
            <p:ph type="sldNum" sz="quarter" idx="12"/>
          </p:nvPr>
        </p:nvSpPr>
        <p:spPr/>
        <p:txBody>
          <a:bodyPr rtlCol="0"/>
          <a:lstStyle/>
          <a:p>
            <a:pPr rtl="0"/>
            <a:fld id="{4FAB73BC-B049-4115-A692-8D63A059BFB8}" type="slidenum">
              <a:rPr lang="en-GB" noProof="0" smtClean="0"/>
              <a:pPr/>
              <a:t>‹#›</a:t>
            </a:fld>
            <a:endParaRPr lang="en-GB" noProof="0"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rtlCol="0"/>
          <a:lstStyle/>
          <a:p>
            <a:pPr rtl="0"/>
            <a:fld id="{B5B4B012-49BD-47E0-87FA-0D252D3D7F9C}" type="datetime1">
              <a:rPr lang="en-GB" noProof="0" smtClean="0"/>
              <a:t>28/09/2026</a:t>
            </a:fld>
            <a:endParaRPr lang="en-GB" noProof="0" dirty="0"/>
          </a:p>
        </p:txBody>
      </p:sp>
      <p:sp>
        <p:nvSpPr>
          <p:cNvPr id="6" name="Footer Placeholder 5"/>
          <p:cNvSpPr>
            <a:spLocks noGrp="1"/>
          </p:cNvSpPr>
          <p:nvPr>
            <p:ph type="ftr" sz="quarter" idx="11"/>
          </p:nvPr>
        </p:nvSpPr>
        <p:spPr/>
        <p:txBody>
          <a:bodyPr rtlCol="0"/>
          <a:lstStyle/>
          <a:p>
            <a:pPr rtl="0"/>
            <a:endParaRPr lang="en-GB" noProof="0" dirty="0"/>
          </a:p>
        </p:txBody>
      </p:sp>
      <p:sp>
        <p:nvSpPr>
          <p:cNvPr id="7" name="Slide Number Placeholder 6"/>
          <p:cNvSpPr>
            <a:spLocks noGrp="1"/>
          </p:cNvSpPr>
          <p:nvPr>
            <p:ph type="sldNum" sz="quarter" idx="12"/>
          </p:nvPr>
        </p:nvSpPr>
        <p:spPr/>
        <p:txBody>
          <a:bodyPr rtlCol="0"/>
          <a:lstStyle/>
          <a:p>
            <a:pPr rtl="0"/>
            <a:fld id="{4FAB73BC-B049-4115-A692-8D63A059BFB8}" type="slidenum">
              <a:rPr lang="en-GB" noProof="0" smtClean="0"/>
              <a:pPr/>
              <a:t>‹#›</a:t>
            </a:fld>
            <a:endParaRPr lang="en-GB" noProof="0"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rtlCol="0" anchor="b">
            <a:normAutofit/>
          </a:bodyPr>
          <a:lstStyle>
            <a:lvl1pPr>
              <a:defRPr sz="3200" b="0" baseline="0"/>
            </a:lvl1pPr>
          </a:lstStyle>
          <a:p>
            <a:pPr rtl="0"/>
            <a:r>
              <a:rPr lang="en-US" noProof="0"/>
              <a:t>Click to edit Master title style</a:t>
            </a:r>
            <a:endParaRPr lang="en-GB" noProof="0" dirty="0"/>
          </a:p>
        </p:txBody>
      </p:sp>
      <p:sp>
        <p:nvSpPr>
          <p:cNvPr id="3" name="Content Placeholder 2"/>
          <p:cNvSpPr>
            <a:spLocks noGrp="1"/>
          </p:cNvSpPr>
          <p:nvPr>
            <p:ph idx="1"/>
          </p:nvPr>
        </p:nvSpPr>
        <p:spPr>
          <a:xfrm>
            <a:off x="3867912" y="868680"/>
            <a:ext cx="7315200" cy="5120640"/>
          </a:xfrm>
        </p:spPr>
        <p:txBody>
          <a:bodyPr rtlCol="0"/>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dirty="0"/>
          </a:p>
        </p:txBody>
      </p:sp>
      <p:sp>
        <p:nvSpPr>
          <p:cNvPr id="4" name="Text Placeholder 3"/>
          <p:cNvSpPr>
            <a:spLocks noGrp="1"/>
          </p:cNvSpPr>
          <p:nvPr>
            <p:ph type="body" sz="half" idx="2"/>
          </p:nvPr>
        </p:nvSpPr>
        <p:spPr>
          <a:xfrm>
            <a:off x="256032" y="3494176"/>
            <a:ext cx="2834640" cy="2321990"/>
          </a:xfrm>
        </p:spPr>
        <p:txBody>
          <a:bodyPr rtlCol="0"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US" noProof="0"/>
              <a:t>Click to edit Master text styles</a:t>
            </a:r>
          </a:p>
        </p:txBody>
      </p:sp>
      <p:sp>
        <p:nvSpPr>
          <p:cNvPr id="8" name="Date Placeholder 7"/>
          <p:cNvSpPr>
            <a:spLocks noGrp="1"/>
          </p:cNvSpPr>
          <p:nvPr>
            <p:ph type="dt" sz="half" idx="10"/>
          </p:nvPr>
        </p:nvSpPr>
        <p:spPr/>
        <p:txBody>
          <a:bodyPr rtlCol="0"/>
          <a:lstStyle/>
          <a:p>
            <a:pPr rtl="0"/>
            <a:fld id="{E3ED19C1-37C8-4789-959C-A6596AFADD48}" type="datetime1">
              <a:rPr lang="en-GB" noProof="0" smtClean="0"/>
              <a:t>28/09/2026</a:t>
            </a:fld>
            <a:endParaRPr lang="en-GB" noProof="0" dirty="0"/>
          </a:p>
        </p:txBody>
      </p:sp>
      <p:sp>
        <p:nvSpPr>
          <p:cNvPr id="9" name="Footer Placeholder 8"/>
          <p:cNvSpPr>
            <a:spLocks noGrp="1"/>
          </p:cNvSpPr>
          <p:nvPr>
            <p:ph type="ftr" sz="quarter" idx="11"/>
          </p:nvPr>
        </p:nvSpPr>
        <p:spPr/>
        <p:txBody>
          <a:bodyPr rtlCol="0"/>
          <a:lstStyle/>
          <a:p>
            <a:pPr rtl="0"/>
            <a:endParaRPr lang="en-GB" noProof="0" dirty="0"/>
          </a:p>
        </p:txBody>
      </p:sp>
      <p:sp>
        <p:nvSpPr>
          <p:cNvPr id="10" name="Slide Number Placeholder 9"/>
          <p:cNvSpPr>
            <a:spLocks noGrp="1"/>
          </p:cNvSpPr>
          <p:nvPr>
            <p:ph type="sldNum" sz="quarter" idx="12"/>
          </p:nvPr>
        </p:nvSpPr>
        <p:spPr/>
        <p:txBody>
          <a:bodyPr rtlCol="0"/>
          <a:lstStyle/>
          <a:p>
            <a:pPr rtl="0"/>
            <a:fld id="{4FAB73BC-B049-4115-A692-8D63A059BFB8}" type="slidenum">
              <a:rPr lang="en-GB" noProof="0" smtClean="0"/>
              <a:pPr/>
              <a:t>‹#›</a:t>
            </a:fld>
            <a:endParaRPr lang="en-GB" noProof="0"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rtlCol="0" anchor="b">
            <a:normAutofit/>
          </a:bodyPr>
          <a:lstStyle>
            <a:lvl1pPr>
              <a:defRPr sz="3200" b="0"/>
            </a:lvl1pPr>
          </a:lstStyle>
          <a:p>
            <a:pPr rtl="0"/>
            <a:r>
              <a:rPr lang="en-US" noProof="0"/>
              <a:t>Click to edit Master title style</a:t>
            </a:r>
            <a:endParaRPr lang="en-GB" noProof="0" dirty="0"/>
          </a:p>
        </p:txBody>
      </p:sp>
      <p:sp>
        <p:nvSpPr>
          <p:cNvPr id="3" name="Picture Placeholder 2"/>
          <p:cNvSpPr>
            <a:spLocks noGrp="1" noChangeAspect="1"/>
          </p:cNvSpPr>
          <p:nvPr>
            <p:ph type="pic" idx="1"/>
          </p:nvPr>
        </p:nvSpPr>
        <p:spPr>
          <a:xfrm>
            <a:off x="3570644" y="767419"/>
            <a:ext cx="8115230" cy="5330952"/>
          </a:xfrm>
          <a:solidFill>
            <a:schemeClr val="bg1">
              <a:lumMod val="75000"/>
            </a:schemeClr>
          </a:solidFill>
        </p:spPr>
        <p:txBody>
          <a:bodyPr rtlCol="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en-US" noProof="0"/>
              <a:t>Click icon to add picture</a:t>
            </a:r>
            <a:endParaRPr lang="en-GB" noProof="0" dirty="0"/>
          </a:p>
        </p:txBody>
      </p:sp>
      <p:sp>
        <p:nvSpPr>
          <p:cNvPr id="4" name="Text Placeholder 3"/>
          <p:cNvSpPr>
            <a:spLocks noGrp="1"/>
          </p:cNvSpPr>
          <p:nvPr>
            <p:ph type="body" sz="half" idx="2"/>
          </p:nvPr>
        </p:nvSpPr>
        <p:spPr>
          <a:xfrm>
            <a:off x="256032" y="3493008"/>
            <a:ext cx="2834640" cy="2322576"/>
          </a:xfrm>
        </p:spPr>
        <p:txBody>
          <a:bodyPr rtlCol="0"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US" noProof="0"/>
              <a:t>Click to edit Master text styles</a:t>
            </a:r>
          </a:p>
        </p:txBody>
      </p:sp>
      <p:sp>
        <p:nvSpPr>
          <p:cNvPr id="8" name="Date Placeholder 7"/>
          <p:cNvSpPr>
            <a:spLocks noGrp="1"/>
          </p:cNvSpPr>
          <p:nvPr>
            <p:ph type="dt" sz="half" idx="10"/>
          </p:nvPr>
        </p:nvSpPr>
        <p:spPr/>
        <p:txBody>
          <a:bodyPr rtlCol="0"/>
          <a:lstStyle/>
          <a:p>
            <a:pPr rtl="0"/>
            <a:fld id="{8B1668CF-EB2C-4A8B-B55D-2117952BFC68}" type="datetime1">
              <a:rPr lang="en-GB" noProof="0" smtClean="0"/>
              <a:t>28/09/2026</a:t>
            </a:fld>
            <a:endParaRPr lang="en-GB" noProof="0" dirty="0"/>
          </a:p>
        </p:txBody>
      </p:sp>
      <p:sp>
        <p:nvSpPr>
          <p:cNvPr id="9" name="Footer Placeholder 8"/>
          <p:cNvSpPr>
            <a:spLocks noGrp="1"/>
          </p:cNvSpPr>
          <p:nvPr>
            <p:ph type="ftr" sz="quarter" idx="11"/>
          </p:nvPr>
        </p:nvSpPr>
        <p:spPr>
          <a:xfrm>
            <a:off x="3499101" y="6356350"/>
            <a:ext cx="5911517" cy="365125"/>
          </a:xfrm>
        </p:spPr>
        <p:txBody>
          <a:bodyPr rtlCol="0"/>
          <a:lstStyle/>
          <a:p>
            <a:pPr rtl="0"/>
            <a:endParaRPr lang="en-GB" noProof="0" dirty="0"/>
          </a:p>
        </p:txBody>
      </p:sp>
      <p:sp>
        <p:nvSpPr>
          <p:cNvPr id="10" name="Slide Number Placeholder 9"/>
          <p:cNvSpPr>
            <a:spLocks noGrp="1"/>
          </p:cNvSpPr>
          <p:nvPr>
            <p:ph type="sldNum" sz="quarter" idx="12"/>
          </p:nvPr>
        </p:nvSpPr>
        <p:spPr/>
        <p:txBody>
          <a:bodyPr rtlCol="0"/>
          <a:lstStyle/>
          <a:p>
            <a:pPr rtl="0"/>
            <a:fld id="{4FAB73BC-B049-4115-A692-8D63A059BFB8}" type="slidenum">
              <a:rPr lang="en-GB" noProof="0" smtClean="0"/>
              <a:pPr/>
              <a:t>‹#›</a:t>
            </a:fld>
            <a:endParaRPr lang="en-GB" noProof="0"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US" noProof="0"/>
              <a:t>Click to edit Master title style</a:t>
            </a:r>
            <a:endParaRPr lang="en-GB" noProof="0" dirty="0"/>
          </a:p>
        </p:txBody>
      </p:sp>
      <p:sp>
        <p:nvSpPr>
          <p:cNvPr id="3" name="Vertical Text Placeholder 2"/>
          <p:cNvSpPr>
            <a:spLocks noGrp="1"/>
          </p:cNvSpPr>
          <p:nvPr>
            <p:ph type="body" orient="vert" idx="1"/>
          </p:nvPr>
        </p:nvSpPr>
        <p:spPr/>
        <p:txBody>
          <a:bodyPr vert="eaVert" rtlCol="0" anchor="t"/>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dirty="0"/>
          </a:p>
        </p:txBody>
      </p:sp>
      <p:sp>
        <p:nvSpPr>
          <p:cNvPr id="7" name="Date Placeholder 6"/>
          <p:cNvSpPr>
            <a:spLocks noGrp="1"/>
          </p:cNvSpPr>
          <p:nvPr>
            <p:ph type="dt" sz="half" idx="10"/>
          </p:nvPr>
        </p:nvSpPr>
        <p:spPr/>
        <p:txBody>
          <a:bodyPr rtlCol="0"/>
          <a:lstStyle/>
          <a:p>
            <a:pPr rtl="0"/>
            <a:fld id="{C88D4C57-1C2D-41DE-8F13-E0819B91A94A}" type="datetime1">
              <a:rPr lang="en-GB" noProof="0" smtClean="0"/>
              <a:t>28/09/2026</a:t>
            </a:fld>
            <a:endParaRPr lang="en-GB" noProof="0" dirty="0"/>
          </a:p>
        </p:txBody>
      </p:sp>
      <p:sp>
        <p:nvSpPr>
          <p:cNvPr id="8" name="Footer Placeholder 7"/>
          <p:cNvSpPr>
            <a:spLocks noGrp="1"/>
          </p:cNvSpPr>
          <p:nvPr>
            <p:ph type="ftr" sz="quarter" idx="11"/>
          </p:nvPr>
        </p:nvSpPr>
        <p:spPr/>
        <p:txBody>
          <a:bodyPr rtlCol="0"/>
          <a:lstStyle/>
          <a:p>
            <a:pPr rtl="0"/>
            <a:endParaRPr lang="en-GB" noProof="0" dirty="0"/>
          </a:p>
        </p:txBody>
      </p:sp>
      <p:sp>
        <p:nvSpPr>
          <p:cNvPr id="9" name="Slide Number Placeholder 8"/>
          <p:cNvSpPr>
            <a:spLocks noGrp="1"/>
          </p:cNvSpPr>
          <p:nvPr>
            <p:ph type="sldNum" sz="quarter" idx="12"/>
          </p:nvPr>
        </p:nvSpPr>
        <p:spPr/>
        <p:txBody>
          <a:bodyPr rtlCol="0"/>
          <a:lstStyle/>
          <a:p>
            <a:pPr rtl="0"/>
            <a:fld id="{4FAB73BC-B049-4115-A692-8D63A059BFB8}" type="slidenum">
              <a:rPr lang="en-GB" noProof="0" smtClean="0"/>
              <a:pPr/>
              <a:t>‹#›</a:t>
            </a:fld>
            <a:endParaRPr lang="en-GB" noProof="0"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81000" y="990600"/>
            <a:ext cx="2819400" cy="4953000"/>
          </a:xfrm>
        </p:spPr>
        <p:txBody>
          <a:bodyPr vert="eaVert" rtlCol="0"/>
          <a:lstStyle/>
          <a:p>
            <a:pPr rtl="0"/>
            <a:r>
              <a:rPr lang="en-US" noProof="0"/>
              <a:t>Click to edit Master title style</a:t>
            </a:r>
            <a:endParaRPr lang="en-GB" noProof="0" dirty="0"/>
          </a:p>
        </p:txBody>
      </p:sp>
      <p:sp>
        <p:nvSpPr>
          <p:cNvPr id="3" name="Vertical Text Placeholder 2"/>
          <p:cNvSpPr>
            <a:spLocks noGrp="1"/>
          </p:cNvSpPr>
          <p:nvPr>
            <p:ph type="body" orient="vert" idx="1"/>
          </p:nvPr>
        </p:nvSpPr>
        <p:spPr>
          <a:xfrm>
            <a:off x="3867912" y="868680"/>
            <a:ext cx="7315200" cy="5120640"/>
          </a:xfrm>
        </p:spPr>
        <p:txBody>
          <a:bodyPr vert="eaVert" rtlCol="0" anchor="t"/>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dirty="0"/>
          </a:p>
        </p:txBody>
      </p:sp>
      <p:sp>
        <p:nvSpPr>
          <p:cNvPr id="7" name="Date Placeholder 6"/>
          <p:cNvSpPr>
            <a:spLocks noGrp="1"/>
          </p:cNvSpPr>
          <p:nvPr>
            <p:ph type="dt" sz="half" idx="10"/>
          </p:nvPr>
        </p:nvSpPr>
        <p:spPr/>
        <p:txBody>
          <a:bodyPr rtlCol="0"/>
          <a:lstStyle/>
          <a:p>
            <a:pPr rtl="0"/>
            <a:fld id="{C97C0B0F-381F-4A25-9F25-219C5B23C063}" type="datetime1">
              <a:rPr lang="en-GB" noProof="0" smtClean="0"/>
              <a:t>28/09/2026</a:t>
            </a:fld>
            <a:endParaRPr lang="en-GB" noProof="0" dirty="0"/>
          </a:p>
        </p:txBody>
      </p:sp>
      <p:sp>
        <p:nvSpPr>
          <p:cNvPr id="8" name="Footer Placeholder 7"/>
          <p:cNvSpPr>
            <a:spLocks noGrp="1"/>
          </p:cNvSpPr>
          <p:nvPr>
            <p:ph type="ftr" sz="quarter" idx="11"/>
          </p:nvPr>
        </p:nvSpPr>
        <p:spPr/>
        <p:txBody>
          <a:bodyPr rtlCol="0"/>
          <a:lstStyle/>
          <a:p>
            <a:pPr rtl="0"/>
            <a:endParaRPr lang="en-GB" noProof="0" dirty="0"/>
          </a:p>
        </p:txBody>
      </p:sp>
      <p:sp>
        <p:nvSpPr>
          <p:cNvPr id="9" name="Slide Number Placeholder 8"/>
          <p:cNvSpPr>
            <a:spLocks noGrp="1"/>
          </p:cNvSpPr>
          <p:nvPr>
            <p:ph type="sldNum" sz="quarter" idx="12"/>
          </p:nvPr>
        </p:nvSpPr>
        <p:spPr/>
        <p:txBody>
          <a:bodyPr rtlCol="0"/>
          <a:lstStyle/>
          <a:p>
            <a:pPr rtl="0"/>
            <a:fld id="{4FAB73BC-B049-4115-A692-8D63A059BFB8}" type="slidenum">
              <a:rPr lang="en-GB" noProof="0" smtClean="0"/>
              <a:pPr/>
              <a:t>‹#›</a:t>
            </a:fld>
            <a:endParaRPr lang="en-GB" noProof="0"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758952"/>
            <a:ext cx="3443590" cy="53309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Placeholder 1"/>
          <p:cNvSpPr>
            <a:spLocks noGrp="1"/>
          </p:cNvSpPr>
          <p:nvPr>
            <p:ph type="title"/>
          </p:nvPr>
        </p:nvSpPr>
        <p:spPr>
          <a:xfrm>
            <a:off x="252919" y="1123837"/>
            <a:ext cx="2947482" cy="4601183"/>
          </a:xfrm>
          <a:prstGeom prst="rect">
            <a:avLst/>
          </a:prstGeom>
        </p:spPr>
        <p:txBody>
          <a:bodyPr vert="horz" lIns="91440" tIns="45720" rIns="91440" bIns="45720" rtlCol="0" anchor="ctr">
            <a:normAutofit/>
          </a:bodyPr>
          <a:lstStyle/>
          <a:p>
            <a:pPr rtl="0"/>
            <a:r>
              <a:rPr lang="en-US" noProof="0"/>
              <a:t>Click to edit Master title style</a:t>
            </a:r>
            <a:endParaRPr lang="en-GB" noProof="0" dirty="0"/>
          </a:p>
        </p:txBody>
      </p:sp>
      <p:sp>
        <p:nvSpPr>
          <p:cNvPr id="38" name="Rectangle 37"/>
          <p:cNvSpPr/>
          <p:nvPr/>
        </p:nvSpPr>
        <p:spPr>
          <a:xfrm>
            <a:off x="11815864"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3" name="Text Placeholder 2"/>
          <p:cNvSpPr>
            <a:spLocks noGrp="1"/>
          </p:cNvSpPr>
          <p:nvPr>
            <p:ph type="body" idx="1"/>
          </p:nvPr>
        </p:nvSpPr>
        <p:spPr>
          <a:xfrm>
            <a:off x="3869268" y="864108"/>
            <a:ext cx="7315200" cy="5120640"/>
          </a:xfrm>
          <a:prstGeom prst="rect">
            <a:avLst/>
          </a:prstGeom>
        </p:spPr>
        <p:txBody>
          <a:bodyPr vert="horz" lIns="91440" tIns="45720" rIns="91440" bIns="45720" rtlCol="0" anchor="ctr">
            <a:normAutofit/>
          </a:body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dirty="0"/>
          </a:p>
        </p:txBody>
      </p:sp>
      <p:sp>
        <p:nvSpPr>
          <p:cNvPr id="4" name="Date Placeholder 3"/>
          <p:cNvSpPr>
            <a:spLocks noGrp="1"/>
          </p:cNvSpPr>
          <p:nvPr>
            <p:ph type="dt" sz="half" idx="2"/>
          </p:nvPr>
        </p:nvSpPr>
        <p:spPr>
          <a:xfrm>
            <a:off x="262465" y="6356350"/>
            <a:ext cx="2743200"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pPr rtl="0"/>
            <a:fld id="{EB67BE62-73F4-441A-AFBE-16DFEC3DDEB8}" type="datetime1">
              <a:rPr lang="en-GB" noProof="0" smtClean="0"/>
              <a:t>28/09/2026</a:t>
            </a:fld>
            <a:endParaRPr lang="en-GB" noProof="0" dirty="0"/>
          </a:p>
        </p:txBody>
      </p:sp>
      <p:sp>
        <p:nvSpPr>
          <p:cNvPr id="5" name="Footer Placeholder 4"/>
          <p:cNvSpPr>
            <a:spLocks noGrp="1"/>
          </p:cNvSpPr>
          <p:nvPr>
            <p:ph type="ftr" sz="quarter" idx="3"/>
          </p:nvPr>
        </p:nvSpPr>
        <p:spPr>
          <a:xfrm>
            <a:off x="3869268" y="6356350"/>
            <a:ext cx="5911517"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pPr rtl="0"/>
            <a:endParaRPr lang="en-GB" noProof="0" dirty="0"/>
          </a:p>
        </p:txBody>
      </p:sp>
      <p:sp>
        <p:nvSpPr>
          <p:cNvPr id="6" name="Slide Number Placeholder 5"/>
          <p:cNvSpPr>
            <a:spLocks noGrp="1"/>
          </p:cNvSpPr>
          <p:nvPr>
            <p:ph type="sldNum" sz="quarter" idx="4"/>
          </p:nvPr>
        </p:nvSpPr>
        <p:spPr>
          <a:xfrm>
            <a:off x="10634135" y="6356350"/>
            <a:ext cx="1530927" cy="365125"/>
          </a:xfrm>
          <a:prstGeom prst="rect">
            <a:avLst/>
          </a:prstGeom>
        </p:spPr>
        <p:txBody>
          <a:bodyPr vert="horz" lIns="91440" tIns="45720" rIns="91440" bIns="45720" rtlCol="0" anchor="ctr"/>
          <a:lstStyle>
            <a:lvl1pPr algn="r">
              <a:defRPr sz="1200" b="1">
                <a:solidFill>
                  <a:schemeClr val="accent1"/>
                </a:solidFill>
              </a:defRPr>
            </a:lvl1pPr>
          </a:lstStyle>
          <a:p>
            <a:pPr rtl="0"/>
            <a:fld id="{4FAB73BC-B049-4115-A692-8D63A059BFB8}" type="slidenum">
              <a:rPr lang="en-GB" noProof="0" smtClean="0"/>
              <a:pPr/>
              <a:t>‹#›</a:t>
            </a:fld>
            <a:endParaRPr lang="en-GB" noProof="0" dirty="0"/>
          </a:p>
        </p:txBody>
      </p:sp>
    </p:spTree>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hf sldNum="0" hdr="0" ftr="0" dt="0"/>
  <p:txStyles>
    <p:titleStyle>
      <a:lvl1pPr algn="l" defTabSz="914400" rtl="0" eaLnBrk="1" latinLnBrk="0" hangingPunct="1">
        <a:lnSpc>
          <a:spcPct val="90000"/>
        </a:lnSpc>
        <a:spcBef>
          <a:spcPct val="0"/>
        </a:spcBef>
        <a:buNone/>
        <a:defRPr sz="3600" kern="1200" spc="-60" baseline="0">
          <a:solidFill>
            <a:srgbClr val="FFFFFF"/>
          </a:solid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buClr>
        <a:buFont typeface="Wingdings 2" pitchFamily="18" charset="2"/>
        <a:buChar char=""/>
        <a:defRPr sz="2000" kern="1200">
          <a:solidFill>
            <a:schemeClr val="tx1">
              <a:lumMod val="65000"/>
              <a:lumOff val="35000"/>
            </a:schemeClr>
          </a:solidFill>
          <a:latin typeface="+mn-lt"/>
          <a:ea typeface="+mn-ea"/>
          <a:cs typeface="+mn-cs"/>
        </a:defRPr>
      </a:lvl1pPr>
      <a:lvl2pPr marL="6858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800" kern="1200">
          <a:solidFill>
            <a:schemeClr val="tx1">
              <a:lumMod val="65000"/>
              <a:lumOff val="35000"/>
            </a:schemeClr>
          </a:solidFill>
          <a:latin typeface="+mn-lt"/>
          <a:ea typeface="+mn-ea"/>
          <a:cs typeface="+mn-cs"/>
        </a:defRPr>
      </a:lvl2pPr>
      <a:lvl3pPr marL="11430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600" kern="1200">
          <a:solidFill>
            <a:schemeClr val="tx1">
              <a:lumMod val="65000"/>
              <a:lumOff val="35000"/>
            </a:schemeClr>
          </a:solidFill>
          <a:latin typeface="+mn-lt"/>
          <a:ea typeface="+mn-ea"/>
          <a:cs typeface="+mn-cs"/>
        </a:defRPr>
      </a:lvl3pPr>
      <a:lvl4pPr marL="16002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4pPr>
      <a:lvl5pPr marL="20574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8pPr>
      <a:lvl9pPr marL="38862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slideLayout" Target="../slideLayouts/slideLayout4.xml"/><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hyperlink" Target="https://www.google.com/url?sa=i&amp;source=web&amp;rct=j&amp;url=https://www.facebook.com/thefemalelead/posts/according-to-the-2025-2026-hm-chief-inspector-of-prisons-for-england-and-wales-a/1113596604326683/&amp;ved=2ahUKEwjoud37kJGXAxXcWUEAHZ_OJR4Qy_kOegYIAAgUEAM&amp;opi=89978449&amp;cd&amp;psig=AOvVaw1uREAu0lGPdJhzRMrFNXC7&amp;ust=1790680000070000" TargetMode="Externa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hyperlink" Target="https://www.google.com/url?sa=i&amp;source=web&amp;rct=j&amp;url=https://prisonreformtrust.org.uk/project/women-the-criminal-justice-system/&amp;ved=2ahUKEwjoud37kJGXAxXcWUEAHZ_OJR4Qy_kOegYIAAgkEA4&amp;opi=89978449&amp;cd&amp;psig=AOvVaw1uREAu0lGPdJhzRMrFNXC7&amp;ust=1790680000070000" TargetMode="Externa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4.xml"/></Relationships>
</file>

<file path=ppt/slides/_rels/slide4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9FDD9264-A478-4B82-A891-2BEA8BF9F6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pic>
        <p:nvPicPr>
          <p:cNvPr id="5" name="Picture 4">
            <a:extLst>
              <a:ext uri="{FF2B5EF4-FFF2-40B4-BE49-F238E27FC236}">
                <a16:creationId xmlns:a16="http://schemas.microsoft.com/office/drawing/2014/main" id="{E02A32A9-E857-46CE-8AA3-D318B7D6463D}"/>
              </a:ext>
              <a:ext uri="{C183D7F6-B498-43B3-948B-1728B52AA6E4}">
                <adec:decorative xmlns:adec="http://schemas.microsoft.com/office/drawing/2017/decorative" val="1"/>
              </a:ext>
            </a:extLst>
          </p:cNvPr>
          <p:cNvPicPr>
            <a:picLocks noChangeAspect="1"/>
          </p:cNvPicPr>
          <p:nvPr/>
        </p:nvPicPr>
        <p:blipFill rotWithShape="1">
          <a:blip r:embed="rId3"/>
          <a:srcRect t="2926" r="9092" b="20447"/>
          <a:stretch/>
        </p:blipFill>
        <p:spPr>
          <a:xfrm>
            <a:off x="20" y="-1"/>
            <a:ext cx="12188932" cy="6858000"/>
          </a:xfrm>
          <a:prstGeom prst="rect">
            <a:avLst/>
          </a:prstGeom>
        </p:spPr>
      </p:pic>
      <p:sp>
        <p:nvSpPr>
          <p:cNvPr id="21" name="Rectangle 20">
            <a:extLst>
              <a:ext uri="{FF2B5EF4-FFF2-40B4-BE49-F238E27FC236}">
                <a16:creationId xmlns:a16="http://schemas.microsoft.com/office/drawing/2014/main" id="{C4D755E9-CEF5-43A7-A514-4664F25F39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761999"/>
            <a:ext cx="4642228"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50BAEEE6-69AA-4811-8D2B-F84F74D46B57}"/>
              </a:ext>
            </a:extLst>
          </p:cNvPr>
          <p:cNvSpPr>
            <a:spLocks noGrp="1"/>
          </p:cNvSpPr>
          <p:nvPr>
            <p:ph type="ctrTitle"/>
          </p:nvPr>
        </p:nvSpPr>
        <p:spPr>
          <a:xfrm>
            <a:off x="643467" y="1298448"/>
            <a:ext cx="3685070" cy="3255264"/>
          </a:xfrm>
        </p:spPr>
        <p:txBody>
          <a:bodyPr rtlCol="0">
            <a:normAutofit/>
          </a:bodyPr>
          <a:lstStyle/>
          <a:p>
            <a:pPr rtl="0"/>
            <a:r>
              <a:rPr lang="en-GB" sz="4400" dirty="0"/>
              <a:t>Forensic Psychology and the Criminal Mind</a:t>
            </a:r>
          </a:p>
        </p:txBody>
      </p:sp>
      <p:sp>
        <p:nvSpPr>
          <p:cNvPr id="3" name="Subtitle 2">
            <a:extLst>
              <a:ext uri="{FF2B5EF4-FFF2-40B4-BE49-F238E27FC236}">
                <a16:creationId xmlns:a16="http://schemas.microsoft.com/office/drawing/2014/main" id="{7721F547-2086-4D47-BB8F-44FA940064BE}"/>
              </a:ext>
            </a:extLst>
          </p:cNvPr>
          <p:cNvSpPr>
            <a:spLocks noGrp="1"/>
          </p:cNvSpPr>
          <p:nvPr>
            <p:ph type="subTitle" idx="1"/>
          </p:nvPr>
        </p:nvSpPr>
        <p:spPr>
          <a:xfrm>
            <a:off x="643467" y="4670246"/>
            <a:ext cx="3685069" cy="914400"/>
          </a:xfrm>
        </p:spPr>
        <p:txBody>
          <a:bodyPr rtlCol="0">
            <a:normAutofit/>
          </a:bodyPr>
          <a:lstStyle/>
          <a:p>
            <a:pPr rtl="0"/>
            <a:r>
              <a:rPr lang="en-GB" dirty="0"/>
              <a:t>What is Crime?</a:t>
            </a:r>
          </a:p>
        </p:txBody>
      </p:sp>
      <p:sp>
        <p:nvSpPr>
          <p:cNvPr id="23" name="Rectangle 22">
            <a:extLst>
              <a:ext uri="{FF2B5EF4-FFF2-40B4-BE49-F238E27FC236}">
                <a16:creationId xmlns:a16="http://schemas.microsoft.com/office/drawing/2014/main" id="{2BF879CD-ED15-450F-B829-699C694D2E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815864" y="758952"/>
            <a:ext cx="384048" cy="5330952"/>
          </a:xfrm>
          <a:prstGeom prst="rect">
            <a:avLst/>
          </a:prstGeom>
          <a:solidFill>
            <a:srgbClr val="C8C8C8">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35503160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86B769-00A0-54C3-225C-4B19A3FE3E96}"/>
              </a:ext>
            </a:extLst>
          </p:cNvPr>
          <p:cNvSpPr>
            <a:spLocks noGrp="1"/>
          </p:cNvSpPr>
          <p:nvPr>
            <p:ph type="title"/>
          </p:nvPr>
        </p:nvSpPr>
        <p:spPr>
          <a:xfrm>
            <a:off x="252919" y="1123837"/>
            <a:ext cx="2947482" cy="4601183"/>
          </a:xfrm>
        </p:spPr>
        <p:txBody>
          <a:bodyPr anchor="ctr">
            <a:normAutofit/>
          </a:bodyPr>
          <a:lstStyle/>
          <a:p>
            <a:r>
              <a:rPr lang="en-GB" dirty="0"/>
              <a:t>Aims of the Module:</a:t>
            </a:r>
          </a:p>
        </p:txBody>
      </p:sp>
      <p:sp>
        <p:nvSpPr>
          <p:cNvPr id="3" name="Content Placeholder 2">
            <a:extLst>
              <a:ext uri="{FF2B5EF4-FFF2-40B4-BE49-F238E27FC236}">
                <a16:creationId xmlns:a16="http://schemas.microsoft.com/office/drawing/2014/main" id="{B58242BC-F6AA-6BC8-DECE-460E8416216B}"/>
              </a:ext>
            </a:extLst>
          </p:cNvPr>
          <p:cNvSpPr>
            <a:spLocks noGrp="1"/>
          </p:cNvSpPr>
          <p:nvPr>
            <p:ph sz="half" idx="1"/>
          </p:nvPr>
        </p:nvSpPr>
        <p:spPr>
          <a:xfrm>
            <a:off x="3867912" y="868680"/>
            <a:ext cx="3474720" cy="5120640"/>
          </a:xfrm>
        </p:spPr>
        <p:txBody>
          <a:bodyPr anchor="ctr">
            <a:normAutofit/>
          </a:bodyPr>
          <a:lstStyle/>
          <a:p>
            <a:r>
              <a:rPr lang="en-GB" dirty="0"/>
              <a:t>To enable students to critically appraise the complex biological, environmental and psychological factors which impact upon criminality, judicial and rehabilitative processes, and the investigation of crime. </a:t>
            </a:r>
          </a:p>
        </p:txBody>
      </p:sp>
      <p:pic>
        <p:nvPicPr>
          <p:cNvPr id="1026" name="Picture 2" descr="crime statistics ...">
            <a:extLst>
              <a:ext uri="{FF2B5EF4-FFF2-40B4-BE49-F238E27FC236}">
                <a16:creationId xmlns:a16="http://schemas.microsoft.com/office/drawing/2014/main" id="{BFAC8112-96EF-8007-3C01-6DDE4B188971}"/>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818120" y="1683884"/>
            <a:ext cx="3474720" cy="3490232"/>
          </a:xfrm>
          <a:prstGeom prst="rect">
            <a:avLst/>
          </a:prstGeom>
          <a:solidFill>
            <a:srgbClr val="FFFFFF"/>
          </a:solidFill>
          <a:ln>
            <a:solidFill>
              <a:schemeClr val="tx2">
                <a:lumMod val="50000"/>
              </a:schemeClr>
            </a:solidFill>
          </a:ln>
        </p:spPr>
      </p:pic>
    </p:spTree>
    <p:extLst>
      <p:ext uri="{BB962C8B-B14F-4D97-AF65-F5344CB8AC3E}">
        <p14:creationId xmlns:p14="http://schemas.microsoft.com/office/powerpoint/2010/main" val="34756566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6FC97C3-A2AF-C80B-E5E9-440C567C9726}"/>
              </a:ext>
            </a:extLst>
          </p:cNvPr>
          <p:cNvSpPr>
            <a:spLocks noGrp="1"/>
          </p:cNvSpPr>
          <p:nvPr>
            <p:ph type="title"/>
          </p:nvPr>
        </p:nvSpPr>
        <p:spPr/>
        <p:txBody>
          <a:bodyPr/>
          <a:lstStyle/>
          <a:p>
            <a:r>
              <a:rPr lang="en-GB" dirty="0"/>
              <a:t>Learning outcomes:</a:t>
            </a:r>
          </a:p>
        </p:txBody>
      </p:sp>
      <p:sp>
        <p:nvSpPr>
          <p:cNvPr id="6" name="Content Placeholder 5">
            <a:extLst>
              <a:ext uri="{FF2B5EF4-FFF2-40B4-BE49-F238E27FC236}">
                <a16:creationId xmlns:a16="http://schemas.microsoft.com/office/drawing/2014/main" id="{FC1E2BB4-75F8-B0D9-78EA-2AFE6FA00298}"/>
              </a:ext>
            </a:extLst>
          </p:cNvPr>
          <p:cNvSpPr>
            <a:spLocks noGrp="1"/>
          </p:cNvSpPr>
          <p:nvPr>
            <p:ph idx="1"/>
          </p:nvPr>
        </p:nvSpPr>
        <p:spPr/>
        <p:txBody>
          <a:bodyPr/>
          <a:lstStyle/>
          <a:p>
            <a:pPr>
              <a:buFont typeface="Wingdings" panose="05000000000000000000" pitchFamily="2" charset="2"/>
              <a:buChar char="v"/>
            </a:pPr>
            <a:r>
              <a:rPr lang="en-GB" dirty="0"/>
              <a:t>Critically consider how psychological knowledge and research has informed our understanding of the causes and consequences of criminality; </a:t>
            </a:r>
          </a:p>
          <a:p>
            <a:pPr>
              <a:buFont typeface="Wingdings" panose="05000000000000000000" pitchFamily="2" charset="2"/>
              <a:buChar char="v"/>
            </a:pPr>
            <a:r>
              <a:rPr lang="en-GB" dirty="0"/>
              <a:t>Critically appraise the role of psychology in informing judicial processes; </a:t>
            </a:r>
          </a:p>
          <a:p>
            <a:pPr>
              <a:buFont typeface="Wingdings" panose="05000000000000000000" pitchFamily="2" charset="2"/>
              <a:buChar char="v"/>
            </a:pPr>
            <a:r>
              <a:rPr lang="en-GB" dirty="0"/>
              <a:t>Critically apply evidence- based practice in an attempt to identify and respond effectively to a range of criminal populations; </a:t>
            </a:r>
          </a:p>
          <a:p>
            <a:pPr>
              <a:buFont typeface="Wingdings" panose="05000000000000000000" pitchFamily="2" charset="2"/>
              <a:buChar char="v"/>
            </a:pPr>
            <a:r>
              <a:rPr lang="en-GB" dirty="0"/>
              <a:t>Take responsibility for their own learning and skill development; including effective personal planning, self-reflection and project management skills. </a:t>
            </a:r>
          </a:p>
        </p:txBody>
      </p:sp>
    </p:spTree>
    <p:extLst>
      <p:ext uri="{BB962C8B-B14F-4D97-AF65-F5344CB8AC3E}">
        <p14:creationId xmlns:p14="http://schemas.microsoft.com/office/powerpoint/2010/main" val="24699081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3AF0B7-9468-9342-B3DC-F64556C22CC1}"/>
              </a:ext>
            </a:extLst>
          </p:cNvPr>
          <p:cNvSpPr>
            <a:spLocks noGrp="1"/>
          </p:cNvSpPr>
          <p:nvPr>
            <p:ph type="title"/>
          </p:nvPr>
        </p:nvSpPr>
        <p:spPr>
          <a:xfrm>
            <a:off x="252919" y="1123837"/>
            <a:ext cx="2947482" cy="4601183"/>
          </a:xfrm>
        </p:spPr>
        <p:txBody>
          <a:bodyPr anchor="ctr">
            <a:normAutofit/>
          </a:bodyPr>
          <a:lstStyle/>
          <a:p>
            <a:r>
              <a:rPr lang="en-GB" dirty="0"/>
              <a:t>Things to consider:</a:t>
            </a:r>
          </a:p>
        </p:txBody>
      </p:sp>
      <p:graphicFrame>
        <p:nvGraphicFramePr>
          <p:cNvPr id="5" name="Content Placeholder 2">
            <a:extLst>
              <a:ext uri="{FF2B5EF4-FFF2-40B4-BE49-F238E27FC236}">
                <a16:creationId xmlns:a16="http://schemas.microsoft.com/office/drawing/2014/main" id="{67035A27-486F-05FB-BD68-2E3C6AEE2306}"/>
              </a:ext>
            </a:extLst>
          </p:cNvPr>
          <p:cNvGraphicFramePr>
            <a:graphicFrameLocks noGrp="1"/>
          </p:cNvGraphicFramePr>
          <p:nvPr>
            <p:ph idx="1"/>
            <p:extLst>
              <p:ext uri="{D42A27DB-BD31-4B8C-83A1-F6EECF244321}">
                <p14:modId xmlns:p14="http://schemas.microsoft.com/office/powerpoint/2010/main" val="2095537824"/>
              </p:ext>
            </p:extLst>
          </p:nvPr>
        </p:nvGraphicFramePr>
        <p:xfrm>
          <a:off x="3869268" y="864108"/>
          <a:ext cx="7315200" cy="51206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072976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graphicEl>
                                              <a:dgm id="{DBCDA681-9876-4617-9BE8-2E0311942E95}"/>
                                            </p:graphicEl>
                                          </p:spTgt>
                                        </p:tgtEl>
                                        <p:attrNameLst>
                                          <p:attrName>style.visibility</p:attrName>
                                        </p:attrNameLst>
                                      </p:cBhvr>
                                      <p:to>
                                        <p:strVal val="visible"/>
                                      </p:to>
                                    </p:set>
                                    <p:animEffect transition="in" filter="fade">
                                      <p:cBhvr>
                                        <p:cTn id="7" dur="2000"/>
                                        <p:tgtEl>
                                          <p:spTgt spid="5">
                                            <p:graphicEl>
                                              <a:dgm id="{DBCDA681-9876-4617-9BE8-2E0311942E95}"/>
                                            </p:graphicEl>
                                          </p:spTgt>
                                        </p:tgtEl>
                                      </p:cBhvr>
                                    </p:animEffect>
                                    <p:anim calcmode="lin" valueType="num">
                                      <p:cBhvr>
                                        <p:cTn id="8" dur="2000" fill="hold"/>
                                        <p:tgtEl>
                                          <p:spTgt spid="5">
                                            <p:graphicEl>
                                              <a:dgm id="{DBCDA681-9876-4617-9BE8-2E0311942E95}"/>
                                            </p:graphicEl>
                                          </p:spTgt>
                                        </p:tgtEl>
                                        <p:attrNameLst>
                                          <p:attrName>ppt_x</p:attrName>
                                        </p:attrNameLst>
                                      </p:cBhvr>
                                      <p:tavLst>
                                        <p:tav tm="0">
                                          <p:val>
                                            <p:strVal val="#ppt_x"/>
                                          </p:val>
                                        </p:tav>
                                        <p:tav tm="100000">
                                          <p:val>
                                            <p:strVal val="#ppt_x"/>
                                          </p:val>
                                        </p:tav>
                                      </p:tavLst>
                                    </p:anim>
                                    <p:anim calcmode="lin" valueType="num">
                                      <p:cBhvr>
                                        <p:cTn id="9" dur="2000" fill="hold"/>
                                        <p:tgtEl>
                                          <p:spTgt spid="5">
                                            <p:graphicEl>
                                              <a:dgm id="{DBCDA681-9876-4617-9BE8-2E0311942E95}"/>
                                            </p:graphic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
                                            <p:graphicEl>
                                              <a:dgm id="{8064509D-6C68-4013-8B44-BD11060CA0F4}"/>
                                            </p:graphicEl>
                                          </p:spTgt>
                                        </p:tgtEl>
                                        <p:attrNameLst>
                                          <p:attrName>style.visibility</p:attrName>
                                        </p:attrNameLst>
                                      </p:cBhvr>
                                      <p:to>
                                        <p:strVal val="visible"/>
                                      </p:to>
                                    </p:set>
                                    <p:animEffect transition="in" filter="fade">
                                      <p:cBhvr>
                                        <p:cTn id="12" dur="2000"/>
                                        <p:tgtEl>
                                          <p:spTgt spid="5">
                                            <p:graphicEl>
                                              <a:dgm id="{8064509D-6C68-4013-8B44-BD11060CA0F4}"/>
                                            </p:graphicEl>
                                          </p:spTgt>
                                        </p:tgtEl>
                                      </p:cBhvr>
                                    </p:animEffect>
                                    <p:anim calcmode="lin" valueType="num">
                                      <p:cBhvr>
                                        <p:cTn id="13" dur="2000" fill="hold"/>
                                        <p:tgtEl>
                                          <p:spTgt spid="5">
                                            <p:graphicEl>
                                              <a:dgm id="{8064509D-6C68-4013-8B44-BD11060CA0F4}"/>
                                            </p:graphicEl>
                                          </p:spTgt>
                                        </p:tgtEl>
                                        <p:attrNameLst>
                                          <p:attrName>ppt_x</p:attrName>
                                        </p:attrNameLst>
                                      </p:cBhvr>
                                      <p:tavLst>
                                        <p:tav tm="0">
                                          <p:val>
                                            <p:strVal val="#ppt_x"/>
                                          </p:val>
                                        </p:tav>
                                        <p:tav tm="100000">
                                          <p:val>
                                            <p:strVal val="#ppt_x"/>
                                          </p:val>
                                        </p:tav>
                                      </p:tavLst>
                                    </p:anim>
                                    <p:anim calcmode="lin" valueType="num">
                                      <p:cBhvr>
                                        <p:cTn id="14" dur="2000" fill="hold"/>
                                        <p:tgtEl>
                                          <p:spTgt spid="5">
                                            <p:graphicEl>
                                              <a:dgm id="{8064509D-6C68-4013-8B44-BD11060CA0F4}"/>
                                            </p:graphic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5">
                                            <p:graphicEl>
                                              <a:dgm id="{6A28D759-47DB-454E-9043-A14A8BAAEDED}"/>
                                            </p:graphicEl>
                                          </p:spTgt>
                                        </p:tgtEl>
                                        <p:attrNameLst>
                                          <p:attrName>style.visibility</p:attrName>
                                        </p:attrNameLst>
                                      </p:cBhvr>
                                      <p:to>
                                        <p:strVal val="visible"/>
                                      </p:to>
                                    </p:set>
                                    <p:animEffect transition="in" filter="fade">
                                      <p:cBhvr>
                                        <p:cTn id="19" dur="2000"/>
                                        <p:tgtEl>
                                          <p:spTgt spid="5">
                                            <p:graphicEl>
                                              <a:dgm id="{6A28D759-47DB-454E-9043-A14A8BAAEDED}"/>
                                            </p:graphicEl>
                                          </p:spTgt>
                                        </p:tgtEl>
                                      </p:cBhvr>
                                    </p:animEffect>
                                    <p:anim calcmode="lin" valueType="num">
                                      <p:cBhvr>
                                        <p:cTn id="20" dur="2000" fill="hold"/>
                                        <p:tgtEl>
                                          <p:spTgt spid="5">
                                            <p:graphicEl>
                                              <a:dgm id="{6A28D759-47DB-454E-9043-A14A8BAAEDED}"/>
                                            </p:graphicEl>
                                          </p:spTgt>
                                        </p:tgtEl>
                                        <p:attrNameLst>
                                          <p:attrName>ppt_x</p:attrName>
                                        </p:attrNameLst>
                                      </p:cBhvr>
                                      <p:tavLst>
                                        <p:tav tm="0">
                                          <p:val>
                                            <p:strVal val="#ppt_x"/>
                                          </p:val>
                                        </p:tav>
                                        <p:tav tm="100000">
                                          <p:val>
                                            <p:strVal val="#ppt_x"/>
                                          </p:val>
                                        </p:tav>
                                      </p:tavLst>
                                    </p:anim>
                                    <p:anim calcmode="lin" valueType="num">
                                      <p:cBhvr>
                                        <p:cTn id="21" dur="2000" fill="hold"/>
                                        <p:tgtEl>
                                          <p:spTgt spid="5">
                                            <p:graphicEl>
                                              <a:dgm id="{6A28D759-47DB-454E-9043-A14A8BAAEDED}"/>
                                            </p:graphicEl>
                                          </p:spTgt>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5">
                                            <p:graphicEl>
                                              <a:dgm id="{FBEF8855-DC88-4A39-816E-8F96C49ACA35}"/>
                                            </p:graphicEl>
                                          </p:spTgt>
                                        </p:tgtEl>
                                        <p:attrNameLst>
                                          <p:attrName>style.visibility</p:attrName>
                                        </p:attrNameLst>
                                      </p:cBhvr>
                                      <p:to>
                                        <p:strVal val="visible"/>
                                      </p:to>
                                    </p:set>
                                    <p:animEffect transition="in" filter="fade">
                                      <p:cBhvr>
                                        <p:cTn id="24" dur="2000"/>
                                        <p:tgtEl>
                                          <p:spTgt spid="5">
                                            <p:graphicEl>
                                              <a:dgm id="{FBEF8855-DC88-4A39-816E-8F96C49ACA35}"/>
                                            </p:graphicEl>
                                          </p:spTgt>
                                        </p:tgtEl>
                                      </p:cBhvr>
                                    </p:animEffect>
                                    <p:anim calcmode="lin" valueType="num">
                                      <p:cBhvr>
                                        <p:cTn id="25" dur="2000" fill="hold"/>
                                        <p:tgtEl>
                                          <p:spTgt spid="5">
                                            <p:graphicEl>
                                              <a:dgm id="{FBEF8855-DC88-4A39-816E-8F96C49ACA35}"/>
                                            </p:graphicEl>
                                          </p:spTgt>
                                        </p:tgtEl>
                                        <p:attrNameLst>
                                          <p:attrName>ppt_x</p:attrName>
                                        </p:attrNameLst>
                                      </p:cBhvr>
                                      <p:tavLst>
                                        <p:tav tm="0">
                                          <p:val>
                                            <p:strVal val="#ppt_x"/>
                                          </p:val>
                                        </p:tav>
                                        <p:tav tm="100000">
                                          <p:val>
                                            <p:strVal val="#ppt_x"/>
                                          </p:val>
                                        </p:tav>
                                      </p:tavLst>
                                    </p:anim>
                                    <p:anim calcmode="lin" valueType="num">
                                      <p:cBhvr>
                                        <p:cTn id="26" dur="2000" fill="hold"/>
                                        <p:tgtEl>
                                          <p:spTgt spid="5">
                                            <p:graphicEl>
                                              <a:dgm id="{FBEF8855-DC88-4A39-816E-8F96C49ACA35}"/>
                                            </p:graphicEl>
                                          </p:spTgt>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5">
                                            <p:graphicEl>
                                              <a:dgm id="{5F19D524-3437-4D9B-976A-513A2EC5B5CE}"/>
                                            </p:graphicEl>
                                          </p:spTgt>
                                        </p:tgtEl>
                                        <p:attrNameLst>
                                          <p:attrName>style.visibility</p:attrName>
                                        </p:attrNameLst>
                                      </p:cBhvr>
                                      <p:to>
                                        <p:strVal val="visible"/>
                                      </p:to>
                                    </p:set>
                                    <p:animEffect transition="in" filter="fade">
                                      <p:cBhvr>
                                        <p:cTn id="31" dur="2000"/>
                                        <p:tgtEl>
                                          <p:spTgt spid="5">
                                            <p:graphicEl>
                                              <a:dgm id="{5F19D524-3437-4D9B-976A-513A2EC5B5CE}"/>
                                            </p:graphicEl>
                                          </p:spTgt>
                                        </p:tgtEl>
                                      </p:cBhvr>
                                    </p:animEffect>
                                    <p:anim calcmode="lin" valueType="num">
                                      <p:cBhvr>
                                        <p:cTn id="32" dur="2000" fill="hold"/>
                                        <p:tgtEl>
                                          <p:spTgt spid="5">
                                            <p:graphicEl>
                                              <a:dgm id="{5F19D524-3437-4D9B-976A-513A2EC5B5CE}"/>
                                            </p:graphicEl>
                                          </p:spTgt>
                                        </p:tgtEl>
                                        <p:attrNameLst>
                                          <p:attrName>ppt_x</p:attrName>
                                        </p:attrNameLst>
                                      </p:cBhvr>
                                      <p:tavLst>
                                        <p:tav tm="0">
                                          <p:val>
                                            <p:strVal val="#ppt_x"/>
                                          </p:val>
                                        </p:tav>
                                        <p:tav tm="100000">
                                          <p:val>
                                            <p:strVal val="#ppt_x"/>
                                          </p:val>
                                        </p:tav>
                                      </p:tavLst>
                                    </p:anim>
                                    <p:anim calcmode="lin" valueType="num">
                                      <p:cBhvr>
                                        <p:cTn id="33" dur="2000" fill="hold"/>
                                        <p:tgtEl>
                                          <p:spTgt spid="5">
                                            <p:graphicEl>
                                              <a:dgm id="{5F19D524-3437-4D9B-976A-513A2EC5B5CE}"/>
                                            </p:graphicEl>
                                          </p:spTgt>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5">
                                            <p:graphicEl>
                                              <a:dgm id="{8D7F9CA1-7078-4BC8-91EE-476A05B8FD4A}"/>
                                            </p:graphicEl>
                                          </p:spTgt>
                                        </p:tgtEl>
                                        <p:attrNameLst>
                                          <p:attrName>style.visibility</p:attrName>
                                        </p:attrNameLst>
                                      </p:cBhvr>
                                      <p:to>
                                        <p:strVal val="visible"/>
                                      </p:to>
                                    </p:set>
                                    <p:animEffect transition="in" filter="fade">
                                      <p:cBhvr>
                                        <p:cTn id="36" dur="2000"/>
                                        <p:tgtEl>
                                          <p:spTgt spid="5">
                                            <p:graphicEl>
                                              <a:dgm id="{8D7F9CA1-7078-4BC8-91EE-476A05B8FD4A}"/>
                                            </p:graphicEl>
                                          </p:spTgt>
                                        </p:tgtEl>
                                      </p:cBhvr>
                                    </p:animEffect>
                                    <p:anim calcmode="lin" valueType="num">
                                      <p:cBhvr>
                                        <p:cTn id="37" dur="2000" fill="hold"/>
                                        <p:tgtEl>
                                          <p:spTgt spid="5">
                                            <p:graphicEl>
                                              <a:dgm id="{8D7F9CA1-7078-4BC8-91EE-476A05B8FD4A}"/>
                                            </p:graphicEl>
                                          </p:spTgt>
                                        </p:tgtEl>
                                        <p:attrNameLst>
                                          <p:attrName>ppt_x</p:attrName>
                                        </p:attrNameLst>
                                      </p:cBhvr>
                                      <p:tavLst>
                                        <p:tav tm="0">
                                          <p:val>
                                            <p:strVal val="#ppt_x"/>
                                          </p:val>
                                        </p:tav>
                                        <p:tav tm="100000">
                                          <p:val>
                                            <p:strVal val="#ppt_x"/>
                                          </p:val>
                                        </p:tav>
                                      </p:tavLst>
                                    </p:anim>
                                    <p:anim calcmode="lin" valueType="num">
                                      <p:cBhvr>
                                        <p:cTn id="38" dur="2000" fill="hold"/>
                                        <p:tgtEl>
                                          <p:spTgt spid="5">
                                            <p:graphicEl>
                                              <a:dgm id="{8D7F9CA1-7078-4BC8-91EE-476A05B8FD4A}"/>
                                            </p:graphicEl>
                                          </p:spTgt>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grpId="0" nodeType="clickEffect">
                                  <p:stCondLst>
                                    <p:cond delay="0"/>
                                  </p:stCondLst>
                                  <p:childTnLst>
                                    <p:set>
                                      <p:cBhvr>
                                        <p:cTn id="42" dur="1" fill="hold">
                                          <p:stCondLst>
                                            <p:cond delay="0"/>
                                          </p:stCondLst>
                                        </p:cTn>
                                        <p:tgtEl>
                                          <p:spTgt spid="5">
                                            <p:graphicEl>
                                              <a:dgm id="{B33A7F07-CFCC-41A9-82E1-9A3656432DF4}"/>
                                            </p:graphicEl>
                                          </p:spTgt>
                                        </p:tgtEl>
                                        <p:attrNameLst>
                                          <p:attrName>style.visibility</p:attrName>
                                        </p:attrNameLst>
                                      </p:cBhvr>
                                      <p:to>
                                        <p:strVal val="visible"/>
                                      </p:to>
                                    </p:set>
                                    <p:animEffect transition="in" filter="fade">
                                      <p:cBhvr>
                                        <p:cTn id="43" dur="2000"/>
                                        <p:tgtEl>
                                          <p:spTgt spid="5">
                                            <p:graphicEl>
                                              <a:dgm id="{B33A7F07-CFCC-41A9-82E1-9A3656432DF4}"/>
                                            </p:graphicEl>
                                          </p:spTgt>
                                        </p:tgtEl>
                                      </p:cBhvr>
                                    </p:animEffect>
                                    <p:anim calcmode="lin" valueType="num">
                                      <p:cBhvr>
                                        <p:cTn id="44" dur="2000" fill="hold"/>
                                        <p:tgtEl>
                                          <p:spTgt spid="5">
                                            <p:graphicEl>
                                              <a:dgm id="{B33A7F07-CFCC-41A9-82E1-9A3656432DF4}"/>
                                            </p:graphicEl>
                                          </p:spTgt>
                                        </p:tgtEl>
                                        <p:attrNameLst>
                                          <p:attrName>ppt_x</p:attrName>
                                        </p:attrNameLst>
                                      </p:cBhvr>
                                      <p:tavLst>
                                        <p:tav tm="0">
                                          <p:val>
                                            <p:strVal val="#ppt_x"/>
                                          </p:val>
                                        </p:tav>
                                        <p:tav tm="100000">
                                          <p:val>
                                            <p:strVal val="#ppt_x"/>
                                          </p:val>
                                        </p:tav>
                                      </p:tavLst>
                                    </p:anim>
                                    <p:anim calcmode="lin" valueType="num">
                                      <p:cBhvr>
                                        <p:cTn id="45" dur="2000" fill="hold"/>
                                        <p:tgtEl>
                                          <p:spTgt spid="5">
                                            <p:graphicEl>
                                              <a:dgm id="{B33A7F07-CFCC-41A9-82E1-9A3656432DF4}"/>
                                            </p:graphicEl>
                                          </p:spTgt>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5">
                                            <p:graphicEl>
                                              <a:dgm id="{E246A72C-A0C6-4F26-9EBD-BF458BDCB9E3}"/>
                                            </p:graphicEl>
                                          </p:spTgt>
                                        </p:tgtEl>
                                        <p:attrNameLst>
                                          <p:attrName>style.visibility</p:attrName>
                                        </p:attrNameLst>
                                      </p:cBhvr>
                                      <p:to>
                                        <p:strVal val="visible"/>
                                      </p:to>
                                    </p:set>
                                    <p:animEffect transition="in" filter="fade">
                                      <p:cBhvr>
                                        <p:cTn id="48" dur="2000"/>
                                        <p:tgtEl>
                                          <p:spTgt spid="5">
                                            <p:graphicEl>
                                              <a:dgm id="{E246A72C-A0C6-4F26-9EBD-BF458BDCB9E3}"/>
                                            </p:graphicEl>
                                          </p:spTgt>
                                        </p:tgtEl>
                                      </p:cBhvr>
                                    </p:animEffect>
                                    <p:anim calcmode="lin" valueType="num">
                                      <p:cBhvr>
                                        <p:cTn id="49" dur="2000" fill="hold"/>
                                        <p:tgtEl>
                                          <p:spTgt spid="5">
                                            <p:graphicEl>
                                              <a:dgm id="{E246A72C-A0C6-4F26-9EBD-BF458BDCB9E3}"/>
                                            </p:graphicEl>
                                          </p:spTgt>
                                        </p:tgtEl>
                                        <p:attrNameLst>
                                          <p:attrName>ppt_x</p:attrName>
                                        </p:attrNameLst>
                                      </p:cBhvr>
                                      <p:tavLst>
                                        <p:tav tm="0">
                                          <p:val>
                                            <p:strVal val="#ppt_x"/>
                                          </p:val>
                                        </p:tav>
                                        <p:tav tm="100000">
                                          <p:val>
                                            <p:strVal val="#ppt_x"/>
                                          </p:val>
                                        </p:tav>
                                      </p:tavLst>
                                    </p:anim>
                                    <p:anim calcmode="lin" valueType="num">
                                      <p:cBhvr>
                                        <p:cTn id="50" dur="2000" fill="hold"/>
                                        <p:tgtEl>
                                          <p:spTgt spid="5">
                                            <p:graphicEl>
                                              <a:dgm id="{E246A72C-A0C6-4F26-9EBD-BF458BDCB9E3}"/>
                                            </p:graphicEl>
                                          </p:spTgt>
                                        </p:tgtEl>
                                        <p:attrNameLst>
                                          <p:attrName>ppt_y</p:attrName>
                                        </p:attrNameLst>
                                      </p:cBhvr>
                                      <p:tavLst>
                                        <p:tav tm="0">
                                          <p:val>
                                            <p:strVal val="#ppt_y+.1"/>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42" presetClass="entr" presetSubtype="0" fill="hold" grpId="0" nodeType="clickEffect">
                                  <p:stCondLst>
                                    <p:cond delay="0"/>
                                  </p:stCondLst>
                                  <p:childTnLst>
                                    <p:set>
                                      <p:cBhvr>
                                        <p:cTn id="54" dur="1" fill="hold">
                                          <p:stCondLst>
                                            <p:cond delay="0"/>
                                          </p:stCondLst>
                                        </p:cTn>
                                        <p:tgtEl>
                                          <p:spTgt spid="5">
                                            <p:graphicEl>
                                              <a:dgm id="{AE202774-7A3A-42FF-A621-6A642A7F7604}"/>
                                            </p:graphicEl>
                                          </p:spTgt>
                                        </p:tgtEl>
                                        <p:attrNameLst>
                                          <p:attrName>style.visibility</p:attrName>
                                        </p:attrNameLst>
                                      </p:cBhvr>
                                      <p:to>
                                        <p:strVal val="visible"/>
                                      </p:to>
                                    </p:set>
                                    <p:animEffect transition="in" filter="fade">
                                      <p:cBhvr>
                                        <p:cTn id="55" dur="2000"/>
                                        <p:tgtEl>
                                          <p:spTgt spid="5">
                                            <p:graphicEl>
                                              <a:dgm id="{AE202774-7A3A-42FF-A621-6A642A7F7604}"/>
                                            </p:graphicEl>
                                          </p:spTgt>
                                        </p:tgtEl>
                                      </p:cBhvr>
                                    </p:animEffect>
                                    <p:anim calcmode="lin" valueType="num">
                                      <p:cBhvr>
                                        <p:cTn id="56" dur="2000" fill="hold"/>
                                        <p:tgtEl>
                                          <p:spTgt spid="5">
                                            <p:graphicEl>
                                              <a:dgm id="{AE202774-7A3A-42FF-A621-6A642A7F7604}"/>
                                            </p:graphicEl>
                                          </p:spTgt>
                                        </p:tgtEl>
                                        <p:attrNameLst>
                                          <p:attrName>ppt_x</p:attrName>
                                        </p:attrNameLst>
                                      </p:cBhvr>
                                      <p:tavLst>
                                        <p:tav tm="0">
                                          <p:val>
                                            <p:strVal val="#ppt_x"/>
                                          </p:val>
                                        </p:tav>
                                        <p:tav tm="100000">
                                          <p:val>
                                            <p:strVal val="#ppt_x"/>
                                          </p:val>
                                        </p:tav>
                                      </p:tavLst>
                                    </p:anim>
                                    <p:anim calcmode="lin" valueType="num">
                                      <p:cBhvr>
                                        <p:cTn id="57" dur="2000" fill="hold"/>
                                        <p:tgtEl>
                                          <p:spTgt spid="5">
                                            <p:graphicEl>
                                              <a:dgm id="{AE202774-7A3A-42FF-A621-6A642A7F7604}"/>
                                            </p:graphicEl>
                                          </p:spTgt>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0"/>
                                  </p:stCondLst>
                                  <p:childTnLst>
                                    <p:set>
                                      <p:cBhvr>
                                        <p:cTn id="59" dur="1" fill="hold">
                                          <p:stCondLst>
                                            <p:cond delay="0"/>
                                          </p:stCondLst>
                                        </p:cTn>
                                        <p:tgtEl>
                                          <p:spTgt spid="5">
                                            <p:graphicEl>
                                              <a:dgm id="{2A252E3C-2FB6-4A40-9E0D-C6582CD26A2D}"/>
                                            </p:graphicEl>
                                          </p:spTgt>
                                        </p:tgtEl>
                                        <p:attrNameLst>
                                          <p:attrName>style.visibility</p:attrName>
                                        </p:attrNameLst>
                                      </p:cBhvr>
                                      <p:to>
                                        <p:strVal val="visible"/>
                                      </p:to>
                                    </p:set>
                                    <p:animEffect transition="in" filter="fade">
                                      <p:cBhvr>
                                        <p:cTn id="60" dur="2000"/>
                                        <p:tgtEl>
                                          <p:spTgt spid="5">
                                            <p:graphicEl>
                                              <a:dgm id="{2A252E3C-2FB6-4A40-9E0D-C6582CD26A2D}"/>
                                            </p:graphicEl>
                                          </p:spTgt>
                                        </p:tgtEl>
                                      </p:cBhvr>
                                    </p:animEffect>
                                    <p:anim calcmode="lin" valueType="num">
                                      <p:cBhvr>
                                        <p:cTn id="61" dur="2000" fill="hold"/>
                                        <p:tgtEl>
                                          <p:spTgt spid="5">
                                            <p:graphicEl>
                                              <a:dgm id="{2A252E3C-2FB6-4A40-9E0D-C6582CD26A2D}"/>
                                            </p:graphicEl>
                                          </p:spTgt>
                                        </p:tgtEl>
                                        <p:attrNameLst>
                                          <p:attrName>ppt_x</p:attrName>
                                        </p:attrNameLst>
                                      </p:cBhvr>
                                      <p:tavLst>
                                        <p:tav tm="0">
                                          <p:val>
                                            <p:strVal val="#ppt_x"/>
                                          </p:val>
                                        </p:tav>
                                        <p:tav tm="100000">
                                          <p:val>
                                            <p:strVal val="#ppt_x"/>
                                          </p:val>
                                        </p:tav>
                                      </p:tavLst>
                                    </p:anim>
                                    <p:anim calcmode="lin" valueType="num">
                                      <p:cBhvr>
                                        <p:cTn id="62" dur="2000" fill="hold"/>
                                        <p:tgtEl>
                                          <p:spTgt spid="5">
                                            <p:graphicEl>
                                              <a:dgm id="{2A252E3C-2FB6-4A40-9E0D-C6582CD26A2D}"/>
                                            </p:graphicEl>
                                          </p:spTgt>
                                        </p:tgtEl>
                                        <p:attrNameLst>
                                          <p:attrName>ppt_y</p:attrName>
                                        </p:attrNameLst>
                                      </p:cBhvr>
                                      <p:tavLst>
                                        <p:tav tm="0">
                                          <p:val>
                                            <p:strVal val="#ppt_y+.1"/>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42" presetClass="entr" presetSubtype="0" fill="hold" grpId="0" nodeType="clickEffect">
                                  <p:stCondLst>
                                    <p:cond delay="0"/>
                                  </p:stCondLst>
                                  <p:childTnLst>
                                    <p:set>
                                      <p:cBhvr>
                                        <p:cTn id="66" dur="1" fill="hold">
                                          <p:stCondLst>
                                            <p:cond delay="0"/>
                                          </p:stCondLst>
                                        </p:cTn>
                                        <p:tgtEl>
                                          <p:spTgt spid="5">
                                            <p:graphicEl>
                                              <a:dgm id="{AB26E639-AEF1-4299-A1FD-E2F360959224}"/>
                                            </p:graphicEl>
                                          </p:spTgt>
                                        </p:tgtEl>
                                        <p:attrNameLst>
                                          <p:attrName>style.visibility</p:attrName>
                                        </p:attrNameLst>
                                      </p:cBhvr>
                                      <p:to>
                                        <p:strVal val="visible"/>
                                      </p:to>
                                    </p:set>
                                    <p:animEffect transition="in" filter="fade">
                                      <p:cBhvr>
                                        <p:cTn id="67" dur="2000"/>
                                        <p:tgtEl>
                                          <p:spTgt spid="5">
                                            <p:graphicEl>
                                              <a:dgm id="{AB26E639-AEF1-4299-A1FD-E2F360959224}"/>
                                            </p:graphicEl>
                                          </p:spTgt>
                                        </p:tgtEl>
                                      </p:cBhvr>
                                    </p:animEffect>
                                    <p:anim calcmode="lin" valueType="num">
                                      <p:cBhvr>
                                        <p:cTn id="68" dur="2000" fill="hold"/>
                                        <p:tgtEl>
                                          <p:spTgt spid="5">
                                            <p:graphicEl>
                                              <a:dgm id="{AB26E639-AEF1-4299-A1FD-E2F360959224}"/>
                                            </p:graphicEl>
                                          </p:spTgt>
                                        </p:tgtEl>
                                        <p:attrNameLst>
                                          <p:attrName>ppt_x</p:attrName>
                                        </p:attrNameLst>
                                      </p:cBhvr>
                                      <p:tavLst>
                                        <p:tav tm="0">
                                          <p:val>
                                            <p:strVal val="#ppt_x"/>
                                          </p:val>
                                        </p:tav>
                                        <p:tav tm="100000">
                                          <p:val>
                                            <p:strVal val="#ppt_x"/>
                                          </p:val>
                                        </p:tav>
                                      </p:tavLst>
                                    </p:anim>
                                    <p:anim calcmode="lin" valueType="num">
                                      <p:cBhvr>
                                        <p:cTn id="69" dur="2000" fill="hold"/>
                                        <p:tgtEl>
                                          <p:spTgt spid="5">
                                            <p:graphicEl>
                                              <a:dgm id="{AB26E639-AEF1-4299-A1FD-E2F360959224}"/>
                                            </p:graphicEl>
                                          </p:spTgt>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5">
                                            <p:graphicEl>
                                              <a:dgm id="{705E0A8E-E619-4556-A1D5-31465E0DFE6D}"/>
                                            </p:graphicEl>
                                          </p:spTgt>
                                        </p:tgtEl>
                                        <p:attrNameLst>
                                          <p:attrName>style.visibility</p:attrName>
                                        </p:attrNameLst>
                                      </p:cBhvr>
                                      <p:to>
                                        <p:strVal val="visible"/>
                                      </p:to>
                                    </p:set>
                                    <p:animEffect transition="in" filter="fade">
                                      <p:cBhvr>
                                        <p:cTn id="72" dur="2000"/>
                                        <p:tgtEl>
                                          <p:spTgt spid="5">
                                            <p:graphicEl>
                                              <a:dgm id="{705E0A8E-E619-4556-A1D5-31465E0DFE6D}"/>
                                            </p:graphicEl>
                                          </p:spTgt>
                                        </p:tgtEl>
                                      </p:cBhvr>
                                    </p:animEffect>
                                    <p:anim calcmode="lin" valueType="num">
                                      <p:cBhvr>
                                        <p:cTn id="73" dur="2000" fill="hold"/>
                                        <p:tgtEl>
                                          <p:spTgt spid="5">
                                            <p:graphicEl>
                                              <a:dgm id="{705E0A8E-E619-4556-A1D5-31465E0DFE6D}"/>
                                            </p:graphicEl>
                                          </p:spTgt>
                                        </p:tgtEl>
                                        <p:attrNameLst>
                                          <p:attrName>ppt_x</p:attrName>
                                        </p:attrNameLst>
                                      </p:cBhvr>
                                      <p:tavLst>
                                        <p:tav tm="0">
                                          <p:val>
                                            <p:strVal val="#ppt_x"/>
                                          </p:val>
                                        </p:tav>
                                        <p:tav tm="100000">
                                          <p:val>
                                            <p:strVal val="#ppt_x"/>
                                          </p:val>
                                        </p:tav>
                                      </p:tavLst>
                                    </p:anim>
                                    <p:anim calcmode="lin" valueType="num">
                                      <p:cBhvr>
                                        <p:cTn id="74" dur="2000" fill="hold"/>
                                        <p:tgtEl>
                                          <p:spTgt spid="5">
                                            <p:graphicEl>
                                              <a:dgm id="{705E0A8E-E619-4556-A1D5-31465E0DFE6D}"/>
                                            </p:graphic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7FDE00-06F9-C8CE-DD69-6A1EFF9FCCD6}"/>
              </a:ext>
            </a:extLst>
          </p:cNvPr>
          <p:cNvSpPr>
            <a:spLocks noGrp="1"/>
          </p:cNvSpPr>
          <p:nvPr>
            <p:ph type="title"/>
          </p:nvPr>
        </p:nvSpPr>
        <p:spPr>
          <a:xfrm>
            <a:off x="252919" y="1123837"/>
            <a:ext cx="2947482" cy="4601183"/>
          </a:xfrm>
        </p:spPr>
        <p:txBody>
          <a:bodyPr anchor="ctr">
            <a:normAutofit/>
          </a:bodyPr>
          <a:lstStyle/>
          <a:p>
            <a:r>
              <a:rPr lang="en-GB" dirty="0"/>
              <a:t>Are these behaviours ever appropriate?</a:t>
            </a:r>
          </a:p>
        </p:txBody>
      </p:sp>
      <p:pic>
        <p:nvPicPr>
          <p:cNvPr id="2050" name="Picture 2" descr="Broken nose - NHS">
            <a:extLst>
              <a:ext uri="{FF2B5EF4-FFF2-40B4-BE49-F238E27FC236}">
                <a16:creationId xmlns:a16="http://schemas.microsoft.com/office/drawing/2014/main" id="{FE6A98E6-2DD9-0B1E-5DE3-62F88C336A8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29912" r="24933" b="1"/>
          <a:stretch/>
        </p:blipFill>
        <p:spPr bwMode="auto">
          <a:xfrm>
            <a:off x="3867912" y="868680"/>
            <a:ext cx="3474720" cy="5120640"/>
          </a:xfrm>
          <a:prstGeom prst="rect">
            <a:avLst/>
          </a:prstGeom>
          <a:solidFill>
            <a:srgbClr val="FFFFFF"/>
          </a:solidFill>
          <a:ln>
            <a:solidFill>
              <a:schemeClr val="tx2">
                <a:lumMod val="50000"/>
              </a:schemeClr>
            </a:solidFill>
          </a:ln>
        </p:spPr>
      </p:pic>
      <p:sp>
        <p:nvSpPr>
          <p:cNvPr id="3" name="Content Placeholder 2">
            <a:extLst>
              <a:ext uri="{FF2B5EF4-FFF2-40B4-BE49-F238E27FC236}">
                <a16:creationId xmlns:a16="http://schemas.microsoft.com/office/drawing/2014/main" id="{44CBCF8E-2401-79C4-0A05-A61DAA6E24A7}"/>
              </a:ext>
            </a:extLst>
          </p:cNvPr>
          <p:cNvSpPr>
            <a:spLocks noGrp="1"/>
          </p:cNvSpPr>
          <p:nvPr>
            <p:ph sz="half" idx="2"/>
          </p:nvPr>
        </p:nvSpPr>
        <p:spPr>
          <a:xfrm>
            <a:off x="7818120" y="868680"/>
            <a:ext cx="3474720" cy="5120640"/>
          </a:xfrm>
        </p:spPr>
        <p:txBody>
          <a:bodyPr anchor="ctr">
            <a:normAutofit/>
          </a:bodyPr>
          <a:lstStyle/>
          <a:p>
            <a:pPr>
              <a:buFont typeface="Wingdings" panose="05000000000000000000" pitchFamily="2" charset="2"/>
              <a:buChar char="v"/>
            </a:pPr>
            <a:r>
              <a:rPr lang="en-GB" sz="2400" dirty="0"/>
              <a:t>Spraying C.S. Gas into someone's face </a:t>
            </a:r>
          </a:p>
          <a:p>
            <a:pPr>
              <a:buFont typeface="Wingdings" panose="05000000000000000000" pitchFamily="2" charset="2"/>
              <a:buChar char="v"/>
            </a:pPr>
            <a:r>
              <a:rPr lang="en-GB" sz="2400" dirty="0"/>
              <a:t>Setting fire to a drink or food substance </a:t>
            </a:r>
          </a:p>
          <a:p>
            <a:pPr>
              <a:buFont typeface="Wingdings" panose="05000000000000000000" pitchFamily="2" charset="2"/>
              <a:buChar char="v"/>
            </a:pPr>
            <a:r>
              <a:rPr lang="en-GB" sz="2400" dirty="0"/>
              <a:t>Breaking someone`s nose </a:t>
            </a:r>
          </a:p>
          <a:p>
            <a:pPr>
              <a:buFont typeface="Wingdings" panose="05000000000000000000" pitchFamily="2" charset="2"/>
              <a:buChar char="v"/>
            </a:pPr>
            <a:r>
              <a:rPr lang="en-GB" sz="2400" dirty="0"/>
              <a:t>Exceeding the speed limit </a:t>
            </a:r>
          </a:p>
          <a:p>
            <a:pPr>
              <a:buFont typeface="Wingdings" panose="05000000000000000000" pitchFamily="2" charset="2"/>
              <a:buChar char="v"/>
            </a:pPr>
            <a:r>
              <a:rPr lang="en-GB" sz="2400" dirty="0"/>
              <a:t>Carrying a gun </a:t>
            </a:r>
          </a:p>
          <a:p>
            <a:pPr>
              <a:buFont typeface="Wingdings" panose="05000000000000000000" pitchFamily="2" charset="2"/>
              <a:buChar char="v"/>
            </a:pPr>
            <a:r>
              <a:rPr lang="en-GB" sz="2400" dirty="0"/>
              <a:t>Cannibalism </a:t>
            </a:r>
          </a:p>
        </p:txBody>
      </p:sp>
    </p:spTree>
    <p:extLst>
      <p:ext uri="{BB962C8B-B14F-4D97-AF65-F5344CB8AC3E}">
        <p14:creationId xmlns:p14="http://schemas.microsoft.com/office/powerpoint/2010/main" val="4679530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2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2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2000"/>
                                        <p:tgtEl>
                                          <p:spTgt spid="3">
                                            <p:txEl>
                                              <p:pRg st="2" end="2"/>
                                            </p:txEl>
                                          </p:spTgt>
                                        </p:tgtEl>
                                      </p:cBhvr>
                                    </p:animEffect>
                                    <p:anim calcmode="lin" valueType="num">
                                      <p:cBhvr>
                                        <p:cTn id="22" dur="2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2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2000"/>
                                        <p:tgtEl>
                                          <p:spTgt spid="3">
                                            <p:txEl>
                                              <p:pRg st="3" end="3"/>
                                            </p:txEl>
                                          </p:spTgt>
                                        </p:tgtEl>
                                      </p:cBhvr>
                                    </p:animEffect>
                                    <p:anim calcmode="lin" valueType="num">
                                      <p:cBhvr>
                                        <p:cTn id="29" dur="2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2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2000"/>
                                        <p:tgtEl>
                                          <p:spTgt spid="3">
                                            <p:txEl>
                                              <p:pRg st="4" end="4"/>
                                            </p:txEl>
                                          </p:spTgt>
                                        </p:tgtEl>
                                      </p:cBhvr>
                                    </p:animEffect>
                                    <p:anim calcmode="lin" valueType="num">
                                      <p:cBhvr>
                                        <p:cTn id="36" dur="2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2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2000"/>
                                        <p:tgtEl>
                                          <p:spTgt spid="3">
                                            <p:txEl>
                                              <p:pRg st="5" end="5"/>
                                            </p:txEl>
                                          </p:spTgt>
                                        </p:tgtEl>
                                      </p:cBhvr>
                                    </p:animEffect>
                                    <p:anim calcmode="lin" valueType="num">
                                      <p:cBhvr>
                                        <p:cTn id="43" dur="2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4" dur="2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DF71D3-C2E5-CF3F-0E85-F223B0B5DB5F}"/>
              </a:ext>
            </a:extLst>
          </p:cNvPr>
          <p:cNvSpPr>
            <a:spLocks noGrp="1"/>
          </p:cNvSpPr>
          <p:nvPr>
            <p:ph type="title"/>
          </p:nvPr>
        </p:nvSpPr>
        <p:spPr/>
        <p:txBody>
          <a:bodyPr/>
          <a:lstStyle/>
          <a:p>
            <a:r>
              <a:rPr lang="en-GB" dirty="0"/>
              <a:t>Today`s session:</a:t>
            </a:r>
          </a:p>
        </p:txBody>
      </p:sp>
      <p:sp>
        <p:nvSpPr>
          <p:cNvPr id="3" name="Content Placeholder 2">
            <a:extLst>
              <a:ext uri="{FF2B5EF4-FFF2-40B4-BE49-F238E27FC236}">
                <a16:creationId xmlns:a16="http://schemas.microsoft.com/office/drawing/2014/main" id="{4BB4992C-859F-23F9-01AD-4121F49A1D7C}"/>
              </a:ext>
            </a:extLst>
          </p:cNvPr>
          <p:cNvSpPr>
            <a:spLocks noGrp="1"/>
          </p:cNvSpPr>
          <p:nvPr>
            <p:ph sz="half" idx="1"/>
          </p:nvPr>
        </p:nvSpPr>
        <p:spPr/>
        <p:txBody>
          <a:bodyPr/>
          <a:lstStyle/>
          <a:p>
            <a:pPr>
              <a:buFont typeface="Wingdings" panose="05000000000000000000" pitchFamily="2" charset="2"/>
              <a:buChar char="v"/>
            </a:pPr>
            <a:r>
              <a:rPr lang="en-GB" sz="2400" dirty="0"/>
              <a:t>The definition and measurement of crime</a:t>
            </a:r>
          </a:p>
          <a:p>
            <a:pPr>
              <a:buFont typeface="Wingdings" panose="05000000000000000000" pitchFamily="2" charset="2"/>
              <a:buChar char="v"/>
            </a:pPr>
            <a:r>
              <a:rPr lang="en-GB" sz="2400" dirty="0"/>
              <a:t>Official Crime Statistics </a:t>
            </a:r>
          </a:p>
          <a:p>
            <a:pPr>
              <a:buFont typeface="Wingdings" panose="05000000000000000000" pitchFamily="2" charset="2"/>
              <a:buChar char="v"/>
            </a:pPr>
            <a:r>
              <a:rPr lang="en-GB" sz="2400" dirty="0"/>
              <a:t>The Social Context of Crime </a:t>
            </a:r>
          </a:p>
          <a:p>
            <a:pPr>
              <a:buFont typeface="Wingdings" panose="05000000000000000000" pitchFamily="2" charset="2"/>
              <a:buChar char="v"/>
            </a:pPr>
            <a:r>
              <a:rPr lang="en-GB" sz="2400" dirty="0"/>
              <a:t>Victims of Crime </a:t>
            </a:r>
          </a:p>
          <a:p>
            <a:pPr>
              <a:buFont typeface="Wingdings" panose="05000000000000000000" pitchFamily="2" charset="2"/>
              <a:buChar char="v"/>
            </a:pPr>
            <a:r>
              <a:rPr lang="en-GB" sz="2400" dirty="0"/>
              <a:t>Modern Criminology</a:t>
            </a:r>
            <a:r>
              <a:rPr lang="en-GB" dirty="0"/>
              <a:t> </a:t>
            </a:r>
          </a:p>
        </p:txBody>
      </p:sp>
      <p:sp>
        <p:nvSpPr>
          <p:cNvPr id="4" name="Content Placeholder 3">
            <a:extLst>
              <a:ext uri="{FF2B5EF4-FFF2-40B4-BE49-F238E27FC236}">
                <a16:creationId xmlns:a16="http://schemas.microsoft.com/office/drawing/2014/main" id="{C9494CA2-7D8C-6067-8801-5B291BB23F05}"/>
              </a:ext>
            </a:extLst>
          </p:cNvPr>
          <p:cNvSpPr>
            <a:spLocks noGrp="1"/>
          </p:cNvSpPr>
          <p:nvPr>
            <p:ph sz="half" idx="2"/>
          </p:nvPr>
        </p:nvSpPr>
        <p:spPr/>
        <p:txBody>
          <a:bodyPr/>
          <a:lstStyle/>
          <a:p>
            <a:endParaRPr lang="en-GB" dirty="0"/>
          </a:p>
        </p:txBody>
      </p:sp>
      <p:pic>
        <p:nvPicPr>
          <p:cNvPr id="12" name="Camera 11">
            <a:extLst>
              <a:ext uri="{FF2B5EF4-FFF2-40B4-BE49-F238E27FC236}">
                <a16:creationId xmlns:a16="http://schemas.microsoft.com/office/drawing/2014/main" id="{3C38F39A-BC78-F771-751F-9ECD47D6A3E4}"/>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2"/>
              </a:ext>
            </a:extLst>
          </a:blip>
          <a:stretch>
            <a:fillRect/>
          </a:stretch>
        </p:blipFill>
        <p:spPr>
          <a:xfrm>
            <a:off x="7843496" y="868680"/>
            <a:ext cx="3474720" cy="5120640"/>
          </a:xfrm>
          <a:prstGeom prst="rect">
            <a:avLst/>
          </a:prstGeom>
        </p:spPr>
      </p:pic>
      <p:pic>
        <p:nvPicPr>
          <p:cNvPr id="13" name="Picture 2" descr="Office for National Statistics (ONS) on ...">
            <a:extLst>
              <a:ext uri="{FF2B5EF4-FFF2-40B4-BE49-F238E27FC236}">
                <a16:creationId xmlns:a16="http://schemas.microsoft.com/office/drawing/2014/main" id="{8888E673-4D10-FF55-8CCC-9BA50607D79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92743" y="868680"/>
            <a:ext cx="3525473" cy="2560320"/>
          </a:xfrm>
          <a:prstGeom prst="rect">
            <a:avLst/>
          </a:prstGeom>
          <a:noFill/>
          <a:ln>
            <a:solidFill>
              <a:schemeClr val="accent1">
                <a:lumMod val="50000"/>
              </a:schemeClr>
            </a:solidFill>
          </a:ln>
          <a:extLst>
            <a:ext uri="{909E8E84-426E-40DD-AFC4-6F175D3DCCD1}">
              <a14:hiddenFill xmlns:a14="http://schemas.microsoft.com/office/drawing/2010/main">
                <a:solidFill>
                  <a:srgbClr val="FFFFFF"/>
                </a:solidFill>
              </a14:hiddenFill>
            </a:ext>
          </a:extLst>
        </p:spPr>
      </p:pic>
      <p:pic>
        <p:nvPicPr>
          <p:cNvPr id="3076" name="Picture 4" descr="Crime Statistics For Wales">
            <a:extLst>
              <a:ext uri="{FF2B5EF4-FFF2-40B4-BE49-F238E27FC236}">
                <a16:creationId xmlns:a16="http://schemas.microsoft.com/office/drawing/2014/main" id="{8D33035B-F748-0C47-ECEF-07967DB1815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92742" y="3424426"/>
            <a:ext cx="3538161" cy="2560319"/>
          </a:xfrm>
          <a:prstGeom prst="rect">
            <a:avLst/>
          </a:prstGeom>
          <a:noFill/>
          <a:ln>
            <a:solidFill>
              <a:schemeClr val="accent1">
                <a:lumMod val="50000"/>
              </a:schemeClr>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399255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0F958C-675D-459A-075B-A1067C7B3AFD}"/>
              </a:ext>
            </a:extLst>
          </p:cNvPr>
          <p:cNvSpPr>
            <a:spLocks noGrp="1"/>
          </p:cNvSpPr>
          <p:nvPr>
            <p:ph type="title"/>
          </p:nvPr>
        </p:nvSpPr>
        <p:spPr/>
        <p:txBody>
          <a:bodyPr/>
          <a:lstStyle/>
          <a:p>
            <a:r>
              <a:rPr lang="en-GB" dirty="0"/>
              <a:t>A definition:</a:t>
            </a:r>
          </a:p>
        </p:txBody>
      </p:sp>
      <p:sp>
        <p:nvSpPr>
          <p:cNvPr id="3" name="Content Placeholder 2">
            <a:extLst>
              <a:ext uri="{FF2B5EF4-FFF2-40B4-BE49-F238E27FC236}">
                <a16:creationId xmlns:a16="http://schemas.microsoft.com/office/drawing/2014/main" id="{2485DFBE-87A2-0453-0F68-C7A36342A778}"/>
              </a:ext>
            </a:extLst>
          </p:cNvPr>
          <p:cNvSpPr>
            <a:spLocks noGrp="1"/>
          </p:cNvSpPr>
          <p:nvPr>
            <p:ph sz="half" idx="1"/>
          </p:nvPr>
        </p:nvSpPr>
        <p:spPr/>
        <p:txBody>
          <a:bodyPr>
            <a:normAutofit/>
          </a:bodyPr>
          <a:lstStyle/>
          <a:p>
            <a:pPr marL="0" indent="0">
              <a:buNone/>
            </a:pPr>
            <a:r>
              <a:rPr lang="en-GB" sz="2400" dirty="0"/>
              <a:t>“Crimes...are acts attracting legal punishment. [They] are offences against the community” </a:t>
            </a:r>
          </a:p>
          <a:p>
            <a:pPr marL="0" indent="0">
              <a:buNone/>
            </a:pPr>
            <a:endParaRPr lang="en-GB" sz="2400" dirty="0"/>
          </a:p>
          <a:p>
            <a:pPr marL="0" indent="0">
              <a:buNone/>
            </a:pPr>
            <a:r>
              <a:rPr lang="en-GB" sz="2400" dirty="0"/>
              <a:t>Blackburn (1993; p. 5)</a:t>
            </a:r>
          </a:p>
        </p:txBody>
      </p:sp>
      <p:sp>
        <p:nvSpPr>
          <p:cNvPr id="4" name="Content Placeholder 3">
            <a:extLst>
              <a:ext uri="{FF2B5EF4-FFF2-40B4-BE49-F238E27FC236}">
                <a16:creationId xmlns:a16="http://schemas.microsoft.com/office/drawing/2014/main" id="{5260491B-227B-2357-F4F3-EC8A3823EEC5}"/>
              </a:ext>
            </a:extLst>
          </p:cNvPr>
          <p:cNvSpPr>
            <a:spLocks noGrp="1"/>
          </p:cNvSpPr>
          <p:nvPr>
            <p:ph sz="half" idx="2"/>
          </p:nvPr>
        </p:nvSpPr>
        <p:spPr>
          <a:solidFill>
            <a:schemeClr val="accent2">
              <a:lumMod val="20000"/>
              <a:lumOff val="80000"/>
            </a:schemeClr>
          </a:solidFill>
          <a:ln>
            <a:solidFill>
              <a:schemeClr val="accent1">
                <a:lumMod val="50000"/>
              </a:schemeClr>
            </a:solidFill>
          </a:ln>
        </p:spPr>
        <p:txBody>
          <a:bodyPr>
            <a:normAutofit/>
          </a:bodyPr>
          <a:lstStyle/>
          <a:p>
            <a:pPr marL="0" indent="0">
              <a:buNone/>
            </a:pPr>
            <a:r>
              <a:rPr lang="en-GB" sz="2400" dirty="0">
                <a:solidFill>
                  <a:schemeClr val="tx1"/>
                </a:solidFill>
              </a:rPr>
              <a:t>Crimes have consequences that may range from trivial to highly injurious. </a:t>
            </a:r>
          </a:p>
          <a:p>
            <a:pPr marL="0" indent="0">
              <a:buNone/>
            </a:pPr>
            <a:r>
              <a:rPr lang="en-GB" sz="2400" dirty="0">
                <a:solidFill>
                  <a:schemeClr val="tx1"/>
                </a:solidFill>
              </a:rPr>
              <a:t>They also: </a:t>
            </a:r>
          </a:p>
          <a:p>
            <a:pPr>
              <a:buFont typeface="Wingdings" panose="05000000000000000000" pitchFamily="2" charset="2"/>
              <a:buChar char="v"/>
            </a:pPr>
            <a:r>
              <a:rPr lang="en-GB" sz="2400" dirty="0">
                <a:solidFill>
                  <a:schemeClr val="tx1"/>
                </a:solidFill>
              </a:rPr>
              <a:t>Are socially disapproved of, </a:t>
            </a:r>
          </a:p>
          <a:p>
            <a:pPr>
              <a:buFont typeface="Wingdings" panose="05000000000000000000" pitchFamily="2" charset="2"/>
              <a:buChar char="v"/>
            </a:pPr>
            <a:r>
              <a:rPr lang="en-GB" sz="2400" dirty="0">
                <a:solidFill>
                  <a:schemeClr val="tx1"/>
                </a:solidFill>
              </a:rPr>
              <a:t>Involve the violation of moral rules.</a:t>
            </a:r>
          </a:p>
          <a:p>
            <a:pPr marL="0" indent="0">
              <a:buNone/>
            </a:pPr>
            <a:r>
              <a:rPr lang="en-GB" sz="2400" dirty="0">
                <a:solidFill>
                  <a:schemeClr val="tx1"/>
                </a:solidFill>
              </a:rPr>
              <a:t>However, Blackburn notes exceptions to these conditions </a:t>
            </a:r>
          </a:p>
        </p:txBody>
      </p:sp>
    </p:spTree>
    <p:extLst>
      <p:ext uri="{BB962C8B-B14F-4D97-AF65-F5344CB8AC3E}">
        <p14:creationId xmlns:p14="http://schemas.microsoft.com/office/powerpoint/2010/main" val="9435379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8DDA9D-6261-0748-96F0-927A81ADEE25}"/>
              </a:ext>
            </a:extLst>
          </p:cNvPr>
          <p:cNvSpPr>
            <a:spLocks noGrp="1"/>
          </p:cNvSpPr>
          <p:nvPr>
            <p:ph type="title"/>
          </p:nvPr>
        </p:nvSpPr>
        <p:spPr>
          <a:xfrm>
            <a:off x="252919" y="1123837"/>
            <a:ext cx="2947482" cy="4601183"/>
          </a:xfrm>
        </p:spPr>
        <p:txBody>
          <a:bodyPr anchor="ctr">
            <a:normAutofit/>
          </a:bodyPr>
          <a:lstStyle/>
          <a:p>
            <a:r>
              <a:rPr lang="en-GB" dirty="0"/>
              <a:t>What about?</a:t>
            </a:r>
          </a:p>
        </p:txBody>
      </p:sp>
      <p:pic>
        <p:nvPicPr>
          <p:cNvPr id="4098" name="Picture 2" descr="What happens if you get caught speeding ...">
            <a:extLst>
              <a:ext uri="{FF2B5EF4-FFF2-40B4-BE49-F238E27FC236}">
                <a16:creationId xmlns:a16="http://schemas.microsoft.com/office/drawing/2014/main" id="{323B1AF5-428E-E957-1E5E-DEC6522A80FF}"/>
              </a:ext>
            </a:extLst>
          </p:cNvPr>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tretch>
            <a:fillRect/>
          </a:stretch>
        </p:blipFill>
        <p:spPr bwMode="auto">
          <a:xfrm>
            <a:off x="3867912" y="2251668"/>
            <a:ext cx="3474720" cy="2354663"/>
          </a:xfrm>
          <a:prstGeom prst="rect">
            <a:avLst/>
          </a:prstGeom>
          <a:solidFill>
            <a:srgbClr val="FFFFFF"/>
          </a:solidFill>
          <a:ln>
            <a:solidFill>
              <a:schemeClr val="accent1">
                <a:lumMod val="50000"/>
              </a:schemeClr>
            </a:solidFill>
          </a:ln>
        </p:spPr>
      </p:pic>
      <p:sp>
        <p:nvSpPr>
          <p:cNvPr id="3" name="Content Placeholder 2">
            <a:extLst>
              <a:ext uri="{FF2B5EF4-FFF2-40B4-BE49-F238E27FC236}">
                <a16:creationId xmlns:a16="http://schemas.microsoft.com/office/drawing/2014/main" id="{67BDEAAC-14E3-1B26-DA5E-4A76EFC36DB0}"/>
              </a:ext>
            </a:extLst>
          </p:cNvPr>
          <p:cNvSpPr>
            <a:spLocks noGrp="1"/>
          </p:cNvSpPr>
          <p:nvPr>
            <p:ph sz="half" idx="2"/>
          </p:nvPr>
        </p:nvSpPr>
        <p:spPr>
          <a:xfrm>
            <a:off x="7818120" y="868680"/>
            <a:ext cx="3474720" cy="5120640"/>
          </a:xfrm>
        </p:spPr>
        <p:txBody>
          <a:bodyPr anchor="ctr">
            <a:normAutofit/>
          </a:bodyPr>
          <a:lstStyle/>
          <a:p>
            <a:pPr>
              <a:buFont typeface="Wingdings" panose="05000000000000000000" pitchFamily="2" charset="2"/>
              <a:buChar char="v"/>
            </a:pPr>
            <a:r>
              <a:rPr lang="en-GB" sz="2400" dirty="0"/>
              <a:t>What about... </a:t>
            </a:r>
          </a:p>
          <a:p>
            <a:pPr>
              <a:buFont typeface="Wingdings" panose="05000000000000000000" pitchFamily="2" charset="2"/>
              <a:buChar char="v"/>
            </a:pPr>
            <a:r>
              <a:rPr lang="en-GB" sz="2400" dirty="0"/>
              <a:t>Using work stationery for personal use? </a:t>
            </a:r>
          </a:p>
          <a:p>
            <a:pPr>
              <a:buFont typeface="Wingdings" panose="05000000000000000000" pitchFamily="2" charset="2"/>
              <a:buChar char="v"/>
            </a:pPr>
            <a:r>
              <a:rPr lang="en-GB" sz="2400" dirty="0"/>
              <a:t>Exceeding the speed limit? </a:t>
            </a:r>
          </a:p>
          <a:p>
            <a:pPr>
              <a:buFont typeface="Wingdings" panose="05000000000000000000" pitchFamily="2" charset="2"/>
              <a:buChar char="v"/>
            </a:pPr>
            <a:r>
              <a:rPr lang="en-GB" sz="2400" dirty="0"/>
              <a:t>Possessing marijuana? </a:t>
            </a:r>
          </a:p>
          <a:p>
            <a:pPr>
              <a:buFont typeface="Wingdings" panose="05000000000000000000" pitchFamily="2" charset="2"/>
              <a:buChar char="v"/>
            </a:pPr>
            <a:r>
              <a:rPr lang="en-GB" sz="2400" dirty="0"/>
              <a:t>Consensual sex between 15-year-olds? </a:t>
            </a:r>
          </a:p>
        </p:txBody>
      </p:sp>
    </p:spTree>
    <p:extLst>
      <p:ext uri="{BB962C8B-B14F-4D97-AF65-F5344CB8AC3E}">
        <p14:creationId xmlns:p14="http://schemas.microsoft.com/office/powerpoint/2010/main" val="34936924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D779E6-D56E-2F62-0D6F-8F2A2FEDDB93}"/>
              </a:ext>
            </a:extLst>
          </p:cNvPr>
          <p:cNvSpPr>
            <a:spLocks noGrp="1"/>
          </p:cNvSpPr>
          <p:nvPr>
            <p:ph type="title"/>
          </p:nvPr>
        </p:nvSpPr>
        <p:spPr/>
        <p:txBody>
          <a:bodyPr/>
          <a:lstStyle/>
          <a:p>
            <a:r>
              <a:rPr lang="en-GB" dirty="0"/>
              <a:t>Various Definitions – what do you think?</a:t>
            </a:r>
          </a:p>
        </p:txBody>
      </p:sp>
      <p:sp>
        <p:nvSpPr>
          <p:cNvPr id="3" name="Content Placeholder 2">
            <a:extLst>
              <a:ext uri="{FF2B5EF4-FFF2-40B4-BE49-F238E27FC236}">
                <a16:creationId xmlns:a16="http://schemas.microsoft.com/office/drawing/2014/main" id="{96041E5B-3E93-59BE-F0FD-0452729A3B18}"/>
              </a:ext>
            </a:extLst>
          </p:cNvPr>
          <p:cNvSpPr>
            <a:spLocks noGrp="1"/>
          </p:cNvSpPr>
          <p:nvPr>
            <p:ph sz="half" idx="1"/>
          </p:nvPr>
        </p:nvSpPr>
        <p:spPr/>
        <p:txBody>
          <a:bodyPr>
            <a:normAutofit lnSpcReduction="10000"/>
          </a:bodyPr>
          <a:lstStyle/>
          <a:p>
            <a:r>
              <a:rPr lang="en-GB" dirty="0">
                <a:solidFill>
                  <a:schemeClr val="accent2">
                    <a:lumMod val="50000"/>
                  </a:schemeClr>
                </a:solidFill>
              </a:rPr>
              <a:t>The Oxford English Dictionary defines crime simply as: </a:t>
            </a:r>
          </a:p>
          <a:p>
            <a:pPr marL="0" indent="0">
              <a:buNone/>
            </a:pPr>
            <a:endParaRPr lang="en-GB" dirty="0"/>
          </a:p>
          <a:p>
            <a:r>
              <a:rPr lang="en-GB" dirty="0">
                <a:solidFill>
                  <a:schemeClr val="accent1">
                    <a:lumMod val="50000"/>
                  </a:schemeClr>
                </a:solidFill>
              </a:rPr>
              <a:t>The Oxford Dictionary of Law defines crime as being: </a:t>
            </a:r>
          </a:p>
          <a:p>
            <a:endParaRPr lang="en-GB" dirty="0"/>
          </a:p>
          <a:p>
            <a:r>
              <a:rPr lang="en-GB" dirty="0">
                <a:solidFill>
                  <a:schemeClr val="accent3">
                    <a:lumMod val="50000"/>
                  </a:schemeClr>
                </a:solidFill>
              </a:rPr>
              <a:t>The Oxford Dictionary of Sociology defines crime in a more complex way:</a:t>
            </a:r>
          </a:p>
        </p:txBody>
      </p:sp>
      <p:sp>
        <p:nvSpPr>
          <p:cNvPr id="4" name="Content Placeholder 3">
            <a:extLst>
              <a:ext uri="{FF2B5EF4-FFF2-40B4-BE49-F238E27FC236}">
                <a16:creationId xmlns:a16="http://schemas.microsoft.com/office/drawing/2014/main" id="{BCBE45DD-9B6F-9005-B95A-E5025BED89E9}"/>
              </a:ext>
            </a:extLst>
          </p:cNvPr>
          <p:cNvSpPr>
            <a:spLocks noGrp="1"/>
          </p:cNvSpPr>
          <p:nvPr>
            <p:ph sz="half" idx="2"/>
          </p:nvPr>
        </p:nvSpPr>
        <p:spPr/>
        <p:txBody>
          <a:bodyPr>
            <a:normAutofit lnSpcReduction="10000"/>
          </a:bodyPr>
          <a:lstStyle/>
          <a:p>
            <a:r>
              <a:rPr lang="en-GB" dirty="0">
                <a:solidFill>
                  <a:schemeClr val="accent2">
                    <a:lumMod val="50000"/>
                  </a:schemeClr>
                </a:solidFill>
              </a:rPr>
              <a:t>‘An action or omission which constitutes an offence and is punishable by law’.</a:t>
            </a:r>
          </a:p>
          <a:p>
            <a:r>
              <a:rPr lang="en-GB" dirty="0">
                <a:solidFill>
                  <a:schemeClr val="accent1">
                    <a:lumMod val="50000"/>
                  </a:schemeClr>
                </a:solidFill>
              </a:rPr>
              <a:t>“An act (or sometimes a failure to act) that is deemed by statute or by the common law to be a public wrong and is therefore punishable by the state in criminal proceedings.”</a:t>
            </a:r>
          </a:p>
          <a:p>
            <a:r>
              <a:rPr lang="en-GB" dirty="0">
                <a:solidFill>
                  <a:schemeClr val="accent3">
                    <a:lumMod val="50000"/>
                  </a:schemeClr>
                </a:solidFill>
              </a:rPr>
              <a:t>‘An offence which goes beyond the personal and into the public sphere, breaking </a:t>
            </a:r>
            <a:r>
              <a:rPr lang="en-GB" dirty="0" err="1">
                <a:solidFill>
                  <a:schemeClr val="accent3">
                    <a:lumMod val="50000"/>
                  </a:schemeClr>
                </a:solidFill>
              </a:rPr>
              <a:t>prohibitory</a:t>
            </a:r>
            <a:r>
              <a:rPr lang="en-GB" dirty="0">
                <a:solidFill>
                  <a:schemeClr val="accent3">
                    <a:lumMod val="50000"/>
                  </a:schemeClr>
                </a:solidFill>
              </a:rPr>
              <a:t> rules or laws, to which legitimate punishments or sanctions are attached, and which requires the intervention of a public authority.’</a:t>
            </a:r>
          </a:p>
        </p:txBody>
      </p:sp>
      <p:sp>
        <p:nvSpPr>
          <p:cNvPr id="5" name="Arrow: Right 4">
            <a:extLst>
              <a:ext uri="{FF2B5EF4-FFF2-40B4-BE49-F238E27FC236}">
                <a16:creationId xmlns:a16="http://schemas.microsoft.com/office/drawing/2014/main" id="{5E103CE6-4653-2F01-AA31-AA3F784FB63C}"/>
              </a:ext>
            </a:extLst>
          </p:cNvPr>
          <p:cNvSpPr/>
          <p:nvPr/>
        </p:nvSpPr>
        <p:spPr>
          <a:xfrm rot="20554922">
            <a:off x="6522720" y="1483360"/>
            <a:ext cx="1295400" cy="447040"/>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Arrow: Right 6">
            <a:extLst>
              <a:ext uri="{FF2B5EF4-FFF2-40B4-BE49-F238E27FC236}">
                <a16:creationId xmlns:a16="http://schemas.microsoft.com/office/drawing/2014/main" id="{A64B9785-FEAA-50D1-80C1-43DA04CFB9B6}"/>
              </a:ext>
            </a:extLst>
          </p:cNvPr>
          <p:cNvSpPr/>
          <p:nvPr/>
        </p:nvSpPr>
        <p:spPr>
          <a:xfrm rot="20554922">
            <a:off x="6522722" y="3421004"/>
            <a:ext cx="1295400" cy="447040"/>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Arrow: Right 8">
            <a:extLst>
              <a:ext uri="{FF2B5EF4-FFF2-40B4-BE49-F238E27FC236}">
                <a16:creationId xmlns:a16="http://schemas.microsoft.com/office/drawing/2014/main" id="{1F82E2F0-994B-4098-CEE5-AF2C5262F5AC}"/>
              </a:ext>
            </a:extLst>
          </p:cNvPr>
          <p:cNvSpPr/>
          <p:nvPr/>
        </p:nvSpPr>
        <p:spPr>
          <a:xfrm rot="20554922">
            <a:off x="6522720" y="5094347"/>
            <a:ext cx="1295400" cy="447040"/>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0429211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C526A8-60B2-13EF-3394-208396432DBA}"/>
              </a:ext>
            </a:extLst>
          </p:cNvPr>
          <p:cNvSpPr>
            <a:spLocks noGrp="1"/>
          </p:cNvSpPr>
          <p:nvPr>
            <p:ph type="title"/>
          </p:nvPr>
        </p:nvSpPr>
        <p:spPr/>
        <p:txBody>
          <a:bodyPr/>
          <a:lstStyle/>
          <a:p>
            <a:r>
              <a:rPr lang="en-GB" dirty="0"/>
              <a:t>“The core of criminal law is the same, but the border moves” (Feldman, 1993; p4).</a:t>
            </a:r>
          </a:p>
        </p:txBody>
      </p:sp>
      <p:sp>
        <p:nvSpPr>
          <p:cNvPr id="3" name="Content Placeholder 2">
            <a:extLst>
              <a:ext uri="{FF2B5EF4-FFF2-40B4-BE49-F238E27FC236}">
                <a16:creationId xmlns:a16="http://schemas.microsoft.com/office/drawing/2014/main" id="{D23F2401-1775-91FF-D6C2-12048E715D9B}"/>
              </a:ext>
            </a:extLst>
          </p:cNvPr>
          <p:cNvSpPr>
            <a:spLocks noGrp="1"/>
          </p:cNvSpPr>
          <p:nvPr>
            <p:ph sz="half" idx="1"/>
          </p:nvPr>
        </p:nvSpPr>
        <p:spPr/>
        <p:txBody>
          <a:bodyPr>
            <a:normAutofit/>
          </a:bodyPr>
          <a:lstStyle/>
          <a:p>
            <a:pPr>
              <a:buFont typeface="Wingdings" panose="05000000000000000000" pitchFamily="2" charset="2"/>
              <a:buChar char="v"/>
            </a:pPr>
            <a:r>
              <a:rPr lang="en-GB" sz="2800" dirty="0"/>
              <a:t>Sexual conduct </a:t>
            </a:r>
          </a:p>
          <a:p>
            <a:pPr marL="0" indent="0">
              <a:buNone/>
            </a:pPr>
            <a:endParaRPr lang="en-GB" sz="2800" dirty="0"/>
          </a:p>
          <a:p>
            <a:pPr>
              <a:buFont typeface="Wingdings" panose="05000000000000000000" pitchFamily="2" charset="2"/>
              <a:buChar char="v"/>
            </a:pPr>
            <a:r>
              <a:rPr lang="en-GB" sz="2800" dirty="0"/>
              <a:t>Drugs and alcohol </a:t>
            </a:r>
          </a:p>
          <a:p>
            <a:pPr marL="0" indent="0">
              <a:buNone/>
            </a:pPr>
            <a:endParaRPr lang="en-GB" sz="2800" dirty="0"/>
          </a:p>
          <a:p>
            <a:pPr>
              <a:buFont typeface="Wingdings" panose="05000000000000000000" pitchFamily="2" charset="2"/>
              <a:buChar char="v"/>
            </a:pPr>
            <a:r>
              <a:rPr lang="en-GB" sz="2800" dirty="0"/>
              <a:t>Religious conduct</a:t>
            </a:r>
          </a:p>
        </p:txBody>
      </p:sp>
      <p:sp>
        <p:nvSpPr>
          <p:cNvPr id="4" name="Content Placeholder 3">
            <a:extLst>
              <a:ext uri="{FF2B5EF4-FFF2-40B4-BE49-F238E27FC236}">
                <a16:creationId xmlns:a16="http://schemas.microsoft.com/office/drawing/2014/main" id="{108F2790-017C-F22D-E956-8D3AE282F82D}"/>
              </a:ext>
            </a:extLst>
          </p:cNvPr>
          <p:cNvSpPr>
            <a:spLocks noGrp="1"/>
          </p:cNvSpPr>
          <p:nvPr>
            <p:ph sz="half" idx="2"/>
          </p:nvPr>
        </p:nvSpPr>
        <p:spPr>
          <a:xfrm>
            <a:off x="7904618" y="868680"/>
            <a:ext cx="3474720" cy="5120640"/>
          </a:xfrm>
        </p:spPr>
        <p:txBody>
          <a:bodyPr>
            <a:normAutofit/>
          </a:bodyPr>
          <a:lstStyle/>
          <a:p>
            <a:pPr>
              <a:buFont typeface="Wingdings" panose="05000000000000000000" pitchFamily="2" charset="2"/>
              <a:buChar char="v"/>
            </a:pPr>
            <a:r>
              <a:rPr lang="en-GB" sz="2400" dirty="0"/>
              <a:t>Criminal law in these areas varies greatly over time and between different places. </a:t>
            </a:r>
          </a:p>
          <a:p>
            <a:pPr>
              <a:buFont typeface="Wingdings" panose="05000000000000000000" pitchFamily="2" charset="2"/>
              <a:buChar char="v"/>
            </a:pPr>
            <a:r>
              <a:rPr lang="en-GB" sz="2400" dirty="0"/>
              <a:t>Are there any acts that everyone can agree are deserving of legal punishment? </a:t>
            </a:r>
          </a:p>
          <a:p>
            <a:pPr marL="0" indent="0">
              <a:buNone/>
            </a:pPr>
            <a:endParaRPr lang="en-GB" sz="2400" dirty="0"/>
          </a:p>
          <a:p>
            <a:pPr marL="0" indent="0">
              <a:buNone/>
            </a:pPr>
            <a:endParaRPr lang="en-GB" sz="2400" dirty="0"/>
          </a:p>
        </p:txBody>
      </p:sp>
      <p:pic>
        <p:nvPicPr>
          <p:cNvPr id="5122" name="Picture 2" descr="Alcohol-Linked Diseases ...">
            <a:extLst>
              <a:ext uri="{FF2B5EF4-FFF2-40B4-BE49-F238E27FC236}">
                <a16:creationId xmlns:a16="http://schemas.microsoft.com/office/drawing/2014/main" id="{FD743354-C235-9647-BDD6-8C0D740557E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55460" y="4412732"/>
            <a:ext cx="3006684" cy="2000812"/>
          </a:xfrm>
          <a:prstGeom prst="rect">
            <a:avLst/>
          </a:prstGeom>
          <a:noFill/>
          <a:ln>
            <a:solidFill>
              <a:schemeClr val="accent1">
                <a:lumMod val="50000"/>
              </a:schemeClr>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38716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2AF1DA7-B430-081F-7308-659F7C6FB4D1}"/>
              </a:ext>
            </a:extLst>
          </p:cNvPr>
          <p:cNvSpPr>
            <a:spLocks noGrp="1"/>
          </p:cNvSpPr>
          <p:nvPr>
            <p:ph type="title"/>
          </p:nvPr>
        </p:nvSpPr>
        <p:spPr/>
        <p:txBody>
          <a:bodyPr/>
          <a:lstStyle/>
          <a:p>
            <a:r>
              <a:rPr lang="en-GB" dirty="0"/>
              <a:t>Moving borders:</a:t>
            </a:r>
          </a:p>
        </p:txBody>
      </p:sp>
      <p:sp>
        <p:nvSpPr>
          <p:cNvPr id="6" name="Content Placeholder 5">
            <a:extLst>
              <a:ext uri="{FF2B5EF4-FFF2-40B4-BE49-F238E27FC236}">
                <a16:creationId xmlns:a16="http://schemas.microsoft.com/office/drawing/2014/main" id="{15B4A060-C097-7EF4-914A-675C0CA270EE}"/>
              </a:ext>
            </a:extLst>
          </p:cNvPr>
          <p:cNvSpPr>
            <a:spLocks noGrp="1"/>
          </p:cNvSpPr>
          <p:nvPr>
            <p:ph idx="1"/>
          </p:nvPr>
        </p:nvSpPr>
        <p:spPr/>
        <p:txBody>
          <a:bodyPr>
            <a:normAutofit fontScale="92500" lnSpcReduction="10000"/>
          </a:bodyPr>
          <a:lstStyle/>
          <a:p>
            <a:pPr marL="0" indent="0">
              <a:buNone/>
            </a:pPr>
            <a:r>
              <a:rPr lang="en-GB" sz="2400" dirty="0"/>
              <a:t>Most societies condemn murder, rape and theft, however, whilst these are considered crimes pretty much everywhere, the definition of many acts as criminal depends on which societies you look at, and when. </a:t>
            </a:r>
          </a:p>
          <a:p>
            <a:pPr marL="0" indent="0">
              <a:buNone/>
            </a:pPr>
            <a:endParaRPr lang="en-GB" sz="2400" dirty="0"/>
          </a:p>
          <a:p>
            <a:pPr marL="0" indent="0">
              <a:buNone/>
            </a:pPr>
            <a:r>
              <a:rPr lang="en-GB" sz="2400" dirty="0">
                <a:solidFill>
                  <a:srgbClr val="0070C0"/>
                </a:solidFill>
              </a:rPr>
              <a:t>Feldman’s ‘moving borders’ might include laws about sexual conduct, drug and alcohol use and religious conduct. </a:t>
            </a:r>
          </a:p>
          <a:p>
            <a:pPr marL="0" indent="0">
              <a:buNone/>
            </a:pPr>
            <a:endParaRPr lang="en-GB" sz="2400" dirty="0"/>
          </a:p>
          <a:p>
            <a:pPr lvl="1">
              <a:buFont typeface="Wingdings" panose="05000000000000000000" pitchFamily="2" charset="2"/>
              <a:buChar char="v"/>
            </a:pPr>
            <a:r>
              <a:rPr lang="en-GB" sz="2200" dirty="0"/>
              <a:t>E.g. UK laws have previously prohibited adultery and consensual sex between men, both of which are now legal (1967) in the UK but not necessarily elsewhere. </a:t>
            </a:r>
          </a:p>
          <a:p>
            <a:pPr lvl="1">
              <a:buFont typeface="Wingdings" panose="05000000000000000000" pitchFamily="2" charset="2"/>
              <a:buChar char="v"/>
            </a:pPr>
            <a:r>
              <a:rPr lang="en-GB" sz="2200" dirty="0"/>
              <a:t>In the US, prohibition banned alcohol between 1919 and 1933 but not before or after, just as in many countries' alcohol is still illegal.</a:t>
            </a:r>
          </a:p>
          <a:p>
            <a:pPr lvl="1">
              <a:buFont typeface="Wingdings" panose="05000000000000000000" pitchFamily="2" charset="2"/>
              <a:buChar char="v"/>
            </a:pPr>
            <a:r>
              <a:rPr lang="en-GB" sz="2200" dirty="0"/>
              <a:t>Now, in England, Scotland and Wales, same-sex marriages are permissible and legal.</a:t>
            </a:r>
          </a:p>
          <a:p>
            <a:pPr marL="502920" lvl="1" indent="0">
              <a:buNone/>
            </a:pPr>
            <a:endParaRPr lang="en-GB" sz="2000" dirty="0"/>
          </a:p>
        </p:txBody>
      </p:sp>
    </p:spTree>
    <p:extLst>
      <p:ext uri="{BB962C8B-B14F-4D97-AF65-F5344CB8AC3E}">
        <p14:creationId xmlns:p14="http://schemas.microsoft.com/office/powerpoint/2010/main" val="36341373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1FF5E2-795B-1BAE-C1DD-347828B629BB}"/>
              </a:ext>
            </a:extLst>
          </p:cNvPr>
          <p:cNvSpPr>
            <a:spLocks noGrp="1"/>
          </p:cNvSpPr>
          <p:nvPr>
            <p:ph type="title"/>
          </p:nvPr>
        </p:nvSpPr>
        <p:spPr/>
        <p:txBody>
          <a:bodyPr>
            <a:normAutofit/>
          </a:bodyPr>
          <a:lstStyle/>
          <a:p>
            <a:r>
              <a:rPr lang="en-GB" dirty="0"/>
              <a:t>Actus Reus and </a:t>
            </a:r>
            <a:r>
              <a:rPr lang="en-GB" dirty="0" err="1"/>
              <a:t>Mens</a:t>
            </a:r>
            <a:r>
              <a:rPr lang="en-GB" dirty="0"/>
              <a:t> Rea:</a:t>
            </a:r>
          </a:p>
        </p:txBody>
      </p:sp>
      <p:sp>
        <p:nvSpPr>
          <p:cNvPr id="3" name="Content Placeholder 2">
            <a:extLst>
              <a:ext uri="{FF2B5EF4-FFF2-40B4-BE49-F238E27FC236}">
                <a16:creationId xmlns:a16="http://schemas.microsoft.com/office/drawing/2014/main" id="{7993DCA8-ABB8-946A-B16C-2DBB8682BB75}"/>
              </a:ext>
            </a:extLst>
          </p:cNvPr>
          <p:cNvSpPr>
            <a:spLocks noGrp="1"/>
          </p:cNvSpPr>
          <p:nvPr>
            <p:ph idx="1"/>
          </p:nvPr>
        </p:nvSpPr>
        <p:spPr>
          <a:solidFill>
            <a:schemeClr val="accent2">
              <a:lumMod val="20000"/>
              <a:lumOff val="80000"/>
            </a:schemeClr>
          </a:solidFill>
          <a:ln>
            <a:solidFill>
              <a:schemeClr val="accent1">
                <a:lumMod val="50000"/>
              </a:schemeClr>
            </a:solidFill>
          </a:ln>
        </p:spPr>
        <p:txBody>
          <a:bodyPr>
            <a:normAutofit fontScale="92500"/>
          </a:bodyPr>
          <a:lstStyle/>
          <a:p>
            <a:pPr>
              <a:buFont typeface="Wingdings" panose="05000000000000000000" pitchFamily="2" charset="2"/>
              <a:buChar char="v"/>
            </a:pPr>
            <a:r>
              <a:rPr lang="en-GB" sz="2400" dirty="0"/>
              <a:t>The prevailing Western legal view is that a crime involves: </a:t>
            </a:r>
          </a:p>
          <a:p>
            <a:pPr>
              <a:buFont typeface="Wingdings" panose="05000000000000000000" pitchFamily="2" charset="2"/>
              <a:buChar char="v"/>
            </a:pPr>
            <a:r>
              <a:rPr lang="en-GB" sz="2400" dirty="0">
                <a:solidFill>
                  <a:srgbClr val="C00000"/>
                </a:solidFill>
              </a:rPr>
              <a:t>Actus Reus </a:t>
            </a:r>
            <a:r>
              <a:rPr lang="en-GB" sz="2400" dirty="0"/>
              <a:t>– a voluntary act (the guilty action) </a:t>
            </a:r>
          </a:p>
          <a:p>
            <a:pPr>
              <a:buFont typeface="Wingdings" panose="05000000000000000000" pitchFamily="2" charset="2"/>
              <a:buChar char="v"/>
            </a:pPr>
            <a:r>
              <a:rPr lang="en-GB" sz="2400" dirty="0" err="1">
                <a:solidFill>
                  <a:srgbClr val="C00000"/>
                </a:solidFill>
              </a:rPr>
              <a:t>Mens</a:t>
            </a:r>
            <a:r>
              <a:rPr lang="en-GB" sz="2400" dirty="0">
                <a:solidFill>
                  <a:srgbClr val="C00000"/>
                </a:solidFill>
              </a:rPr>
              <a:t> Rea </a:t>
            </a:r>
            <a:r>
              <a:rPr lang="en-GB" sz="2400" dirty="0"/>
              <a:t>– an intention to commit the act (the state of mind) </a:t>
            </a:r>
          </a:p>
          <a:p>
            <a:pPr marL="0" indent="0">
              <a:buNone/>
            </a:pPr>
            <a:endParaRPr lang="en-GB" sz="2400" dirty="0"/>
          </a:p>
          <a:p>
            <a:pPr lvl="1">
              <a:buFont typeface="Wingdings" panose="05000000000000000000" pitchFamily="2" charset="2"/>
              <a:buChar char="v"/>
            </a:pPr>
            <a:r>
              <a:rPr lang="en-GB" sz="2400" dirty="0"/>
              <a:t>Does this distinguish between crimes and non-crimes? </a:t>
            </a:r>
          </a:p>
          <a:p>
            <a:pPr marL="502920" lvl="1" indent="0">
              <a:buNone/>
            </a:pPr>
            <a:endParaRPr lang="en-GB" sz="2400" dirty="0"/>
          </a:p>
          <a:p>
            <a:pPr lvl="1">
              <a:buFont typeface="Wingdings" panose="05000000000000000000" pitchFamily="2" charset="2"/>
              <a:buChar char="v"/>
            </a:pPr>
            <a:r>
              <a:rPr lang="en-GB" sz="2400" dirty="0"/>
              <a:t>In this view, acts that are not chosen by the individual are not crimes. </a:t>
            </a:r>
          </a:p>
          <a:p>
            <a:pPr marL="502920" lvl="1" indent="0">
              <a:buNone/>
            </a:pPr>
            <a:endParaRPr lang="en-GB" sz="2400" dirty="0"/>
          </a:p>
          <a:p>
            <a:pPr lvl="1">
              <a:buFont typeface="Wingdings" panose="05000000000000000000" pitchFamily="2" charset="2"/>
              <a:buChar char="v"/>
            </a:pPr>
            <a:r>
              <a:rPr lang="en-GB" sz="2400" dirty="0"/>
              <a:t>E.g. an injury caused by a person who was having an epileptic fit satisfies neither the </a:t>
            </a:r>
            <a:r>
              <a:rPr lang="en-GB" sz="2400" dirty="0" err="1"/>
              <a:t>mens</a:t>
            </a:r>
            <a:r>
              <a:rPr lang="en-GB" sz="2400" dirty="0"/>
              <a:t> rea nor the actus reus criterion. </a:t>
            </a:r>
          </a:p>
        </p:txBody>
      </p:sp>
    </p:spTree>
    <p:extLst>
      <p:ext uri="{BB962C8B-B14F-4D97-AF65-F5344CB8AC3E}">
        <p14:creationId xmlns:p14="http://schemas.microsoft.com/office/powerpoint/2010/main" val="613555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F70C27-582D-970E-C2FF-3D6E870E4CB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D1D40BB-4B7D-7B62-0356-48849B18DBA8}"/>
              </a:ext>
            </a:extLst>
          </p:cNvPr>
          <p:cNvSpPr>
            <a:spLocks noGrp="1"/>
          </p:cNvSpPr>
          <p:nvPr>
            <p:ph type="title"/>
          </p:nvPr>
        </p:nvSpPr>
        <p:spPr/>
        <p:txBody>
          <a:bodyPr>
            <a:normAutofit/>
          </a:bodyPr>
          <a:lstStyle/>
          <a:p>
            <a:r>
              <a:rPr lang="en-GB" dirty="0"/>
              <a:t>Actus Reus and </a:t>
            </a:r>
            <a:r>
              <a:rPr lang="en-GB" dirty="0" err="1"/>
              <a:t>Mens</a:t>
            </a:r>
            <a:r>
              <a:rPr lang="en-GB" dirty="0"/>
              <a:t> Rea:</a:t>
            </a:r>
          </a:p>
        </p:txBody>
      </p:sp>
      <p:sp>
        <p:nvSpPr>
          <p:cNvPr id="3" name="Content Placeholder 2">
            <a:extLst>
              <a:ext uri="{FF2B5EF4-FFF2-40B4-BE49-F238E27FC236}">
                <a16:creationId xmlns:a16="http://schemas.microsoft.com/office/drawing/2014/main" id="{3992F884-7693-FE71-CF09-906D428582B8}"/>
              </a:ext>
            </a:extLst>
          </p:cNvPr>
          <p:cNvSpPr>
            <a:spLocks noGrp="1"/>
          </p:cNvSpPr>
          <p:nvPr>
            <p:ph idx="1"/>
          </p:nvPr>
        </p:nvSpPr>
        <p:spPr>
          <a:solidFill>
            <a:schemeClr val="accent2">
              <a:lumMod val="20000"/>
              <a:lumOff val="80000"/>
            </a:schemeClr>
          </a:solidFill>
          <a:ln>
            <a:solidFill>
              <a:schemeClr val="accent1">
                <a:lumMod val="50000"/>
              </a:schemeClr>
            </a:solidFill>
          </a:ln>
        </p:spPr>
        <p:txBody>
          <a:bodyPr>
            <a:normAutofit/>
          </a:bodyPr>
          <a:lstStyle/>
          <a:p>
            <a:pPr>
              <a:buFont typeface="Wingdings" panose="05000000000000000000" pitchFamily="2" charset="2"/>
              <a:buChar char="v"/>
            </a:pPr>
            <a:r>
              <a:rPr lang="en-GB" sz="2400" dirty="0"/>
              <a:t>The prevailing Western legal view is that a crime involves: </a:t>
            </a:r>
          </a:p>
          <a:p>
            <a:pPr>
              <a:buFont typeface="Wingdings" panose="05000000000000000000" pitchFamily="2" charset="2"/>
              <a:buChar char="v"/>
            </a:pPr>
            <a:r>
              <a:rPr lang="en-GB" sz="2400" dirty="0">
                <a:solidFill>
                  <a:srgbClr val="C00000"/>
                </a:solidFill>
              </a:rPr>
              <a:t>Actus Reus </a:t>
            </a:r>
            <a:r>
              <a:rPr lang="en-GB" sz="2400" dirty="0"/>
              <a:t>– a voluntary act (the guilty action).</a:t>
            </a:r>
          </a:p>
          <a:p>
            <a:pPr>
              <a:buFont typeface="Wingdings" panose="05000000000000000000" pitchFamily="2" charset="2"/>
              <a:buChar char="v"/>
            </a:pPr>
            <a:r>
              <a:rPr lang="en-GB" sz="2400" dirty="0" err="1">
                <a:solidFill>
                  <a:srgbClr val="C00000"/>
                </a:solidFill>
              </a:rPr>
              <a:t>Mens</a:t>
            </a:r>
            <a:r>
              <a:rPr lang="en-GB" sz="2400" dirty="0">
                <a:solidFill>
                  <a:srgbClr val="C00000"/>
                </a:solidFill>
              </a:rPr>
              <a:t> Rea </a:t>
            </a:r>
            <a:r>
              <a:rPr lang="en-GB" sz="2400" dirty="0"/>
              <a:t>– an intention to commit the act (the state of mind). </a:t>
            </a:r>
          </a:p>
          <a:p>
            <a:pPr marL="502920" lvl="1" indent="0">
              <a:buNone/>
            </a:pPr>
            <a:r>
              <a:rPr lang="en-GB" sz="2400" dirty="0"/>
              <a:t> </a:t>
            </a:r>
          </a:p>
          <a:p>
            <a:pPr lvl="1">
              <a:buFont typeface="Wingdings" panose="05000000000000000000" pitchFamily="2" charset="2"/>
              <a:buChar char="v"/>
            </a:pPr>
            <a:r>
              <a:rPr lang="en-GB" sz="2400" dirty="0"/>
              <a:t>A person who acts under compulsion (e.g. a bank manager who opens the bank vault to a gang who are holding close relatives' hostage and threatening to kill them).</a:t>
            </a:r>
          </a:p>
          <a:p>
            <a:pPr lvl="1">
              <a:buFont typeface="Wingdings" panose="05000000000000000000" pitchFamily="2" charset="2"/>
              <a:buChar char="v"/>
            </a:pPr>
            <a:r>
              <a:rPr lang="en-GB" sz="2400" dirty="0"/>
              <a:t>Does this example satisfy the </a:t>
            </a:r>
            <a:r>
              <a:rPr lang="en-GB" sz="2400" dirty="0">
                <a:solidFill>
                  <a:srgbClr val="C00000"/>
                </a:solidFill>
              </a:rPr>
              <a:t>actus reus </a:t>
            </a:r>
            <a:r>
              <a:rPr lang="en-GB" sz="2400" dirty="0"/>
              <a:t>criterion?</a:t>
            </a:r>
          </a:p>
        </p:txBody>
      </p:sp>
    </p:spTree>
    <p:extLst>
      <p:ext uri="{BB962C8B-B14F-4D97-AF65-F5344CB8AC3E}">
        <p14:creationId xmlns:p14="http://schemas.microsoft.com/office/powerpoint/2010/main" val="351640745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140C2C-D16D-AA44-142D-C1122FE2B54B}"/>
              </a:ext>
            </a:extLst>
          </p:cNvPr>
          <p:cNvSpPr>
            <a:spLocks noGrp="1"/>
          </p:cNvSpPr>
          <p:nvPr>
            <p:ph type="title"/>
          </p:nvPr>
        </p:nvSpPr>
        <p:spPr/>
        <p:txBody>
          <a:bodyPr/>
          <a:lstStyle/>
          <a:p>
            <a:r>
              <a:rPr lang="en-GB" dirty="0"/>
              <a:t>British Law:</a:t>
            </a:r>
          </a:p>
        </p:txBody>
      </p:sp>
      <p:sp>
        <p:nvSpPr>
          <p:cNvPr id="3" name="Content Placeholder 2">
            <a:extLst>
              <a:ext uri="{FF2B5EF4-FFF2-40B4-BE49-F238E27FC236}">
                <a16:creationId xmlns:a16="http://schemas.microsoft.com/office/drawing/2014/main" id="{17966EE7-969A-A5BB-E300-07F32828521A}"/>
              </a:ext>
            </a:extLst>
          </p:cNvPr>
          <p:cNvSpPr>
            <a:spLocks noGrp="1"/>
          </p:cNvSpPr>
          <p:nvPr>
            <p:ph idx="1"/>
          </p:nvPr>
        </p:nvSpPr>
        <p:spPr>
          <a:solidFill>
            <a:schemeClr val="accent2">
              <a:lumMod val="20000"/>
              <a:lumOff val="80000"/>
            </a:schemeClr>
          </a:solidFill>
          <a:ln>
            <a:solidFill>
              <a:schemeClr val="accent1">
                <a:lumMod val="50000"/>
              </a:schemeClr>
            </a:solidFill>
          </a:ln>
        </p:spPr>
        <p:txBody>
          <a:bodyPr>
            <a:normAutofit/>
          </a:bodyPr>
          <a:lstStyle/>
          <a:p>
            <a:pPr>
              <a:buFont typeface="Wingdings" panose="05000000000000000000" pitchFamily="2" charset="2"/>
              <a:buChar char="v"/>
            </a:pPr>
            <a:r>
              <a:rPr lang="en-GB" sz="2400" dirty="0"/>
              <a:t>However, in reality, the legal picture is more complicated. </a:t>
            </a:r>
          </a:p>
          <a:p>
            <a:pPr>
              <a:buFont typeface="Wingdings" panose="05000000000000000000" pitchFamily="2" charset="2"/>
              <a:buChar char="v"/>
            </a:pPr>
            <a:r>
              <a:rPr lang="en-GB" sz="2400" dirty="0"/>
              <a:t>A general principle of British law is that ‘ignorance of the law is no excuse.` </a:t>
            </a:r>
          </a:p>
          <a:p>
            <a:pPr>
              <a:buFont typeface="Wingdings" panose="05000000000000000000" pitchFamily="2" charset="2"/>
              <a:buChar char="v"/>
            </a:pPr>
            <a:r>
              <a:rPr lang="en-GB" sz="2400" dirty="0"/>
              <a:t>Second, there are some ‘strict liability’ offences where a person’s intentions are considered irrelevant to their guilt (i.e. to have carried out the act is enough). </a:t>
            </a:r>
          </a:p>
          <a:p>
            <a:pPr marL="0" indent="0">
              <a:buNone/>
            </a:pPr>
            <a:endParaRPr lang="en-GB" sz="2400" dirty="0"/>
          </a:p>
          <a:p>
            <a:pPr>
              <a:buFont typeface="Wingdings" panose="05000000000000000000" pitchFamily="2" charset="2"/>
              <a:buChar char="v"/>
            </a:pPr>
            <a:r>
              <a:rPr lang="en-GB" sz="2400" dirty="0"/>
              <a:t>E.g. In UK law a man who has sexual intercourse with a girl under 13 years is </a:t>
            </a:r>
            <a:r>
              <a:rPr lang="en-GB" sz="2400" dirty="0">
                <a:solidFill>
                  <a:schemeClr val="accent1">
                    <a:lumMod val="75000"/>
                  </a:schemeClr>
                </a:solidFill>
              </a:rPr>
              <a:t>guilty of rape regardless </a:t>
            </a:r>
            <a:r>
              <a:rPr lang="en-GB" sz="2400" dirty="0"/>
              <a:t>of what he believed her age to be. </a:t>
            </a:r>
          </a:p>
        </p:txBody>
      </p:sp>
    </p:spTree>
    <p:extLst>
      <p:ext uri="{BB962C8B-B14F-4D97-AF65-F5344CB8AC3E}">
        <p14:creationId xmlns:p14="http://schemas.microsoft.com/office/powerpoint/2010/main" val="78504117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BF91C4-EFE0-6B11-6895-ABF6D154ACE3}"/>
              </a:ext>
            </a:extLst>
          </p:cNvPr>
          <p:cNvSpPr>
            <a:spLocks noGrp="1"/>
          </p:cNvSpPr>
          <p:nvPr>
            <p:ph type="title"/>
          </p:nvPr>
        </p:nvSpPr>
        <p:spPr/>
        <p:txBody>
          <a:bodyPr/>
          <a:lstStyle/>
          <a:p>
            <a:r>
              <a:rPr lang="en-GB" dirty="0"/>
              <a:t>One example:</a:t>
            </a:r>
          </a:p>
        </p:txBody>
      </p:sp>
      <p:sp>
        <p:nvSpPr>
          <p:cNvPr id="3" name="Content Placeholder 2">
            <a:extLst>
              <a:ext uri="{FF2B5EF4-FFF2-40B4-BE49-F238E27FC236}">
                <a16:creationId xmlns:a16="http://schemas.microsoft.com/office/drawing/2014/main" id="{15EFC62F-74C4-92BA-B455-54E6729A0C49}"/>
              </a:ext>
            </a:extLst>
          </p:cNvPr>
          <p:cNvSpPr>
            <a:spLocks noGrp="1"/>
          </p:cNvSpPr>
          <p:nvPr>
            <p:ph idx="1"/>
          </p:nvPr>
        </p:nvSpPr>
        <p:spPr>
          <a:solidFill>
            <a:schemeClr val="accent2">
              <a:lumMod val="20000"/>
              <a:lumOff val="80000"/>
            </a:schemeClr>
          </a:solidFill>
          <a:ln>
            <a:solidFill>
              <a:schemeClr val="accent1">
                <a:lumMod val="50000"/>
              </a:schemeClr>
            </a:solidFill>
          </a:ln>
        </p:spPr>
        <p:txBody>
          <a:bodyPr/>
          <a:lstStyle/>
          <a:p>
            <a:pPr>
              <a:buFont typeface="Wingdings" panose="05000000000000000000" pitchFamily="2" charset="2"/>
              <a:buChar char="v"/>
            </a:pPr>
            <a:r>
              <a:rPr lang="en-GB" dirty="0"/>
              <a:t>Leslie Gadsby killed his father in February 2004, and his mother in March 2010. Following the death of his father he was held at medium-security unit. </a:t>
            </a:r>
          </a:p>
          <a:p>
            <a:pPr>
              <a:buFont typeface="Wingdings" panose="05000000000000000000" pitchFamily="2" charset="2"/>
              <a:buChar char="v"/>
            </a:pPr>
            <a:r>
              <a:rPr lang="en-GB" dirty="0"/>
              <a:t>He was conditionally discharged in 2006 following a Mental Health Review Tribunal and moved to supported housing. </a:t>
            </a:r>
          </a:p>
          <a:p>
            <a:pPr>
              <a:buFont typeface="Wingdings" panose="05000000000000000000" pitchFamily="2" charset="2"/>
              <a:buChar char="v"/>
            </a:pPr>
            <a:r>
              <a:rPr lang="en-GB" dirty="0"/>
              <a:t>Conditions of his release were that he must not go within 200 metres of his mother's house, though they regularly met for lunch with his key workers. </a:t>
            </a:r>
          </a:p>
          <a:p>
            <a:pPr>
              <a:buFont typeface="Wingdings" panose="05000000000000000000" pitchFamily="2" charset="2"/>
              <a:buChar char="v"/>
            </a:pPr>
            <a:r>
              <a:rPr lang="en-GB" dirty="0"/>
              <a:t>His mental health continued to deteriorate, and he finally killed his mother, stabbing her five times. </a:t>
            </a:r>
          </a:p>
          <a:p>
            <a:pPr>
              <a:buFont typeface="Wingdings" panose="05000000000000000000" pitchFamily="2" charset="2"/>
              <a:buChar char="v"/>
            </a:pPr>
            <a:r>
              <a:rPr lang="en-GB" dirty="0"/>
              <a:t>He was jailed in 2011 after admitting Mrs Gadsby's manslaughter with diminished responsibility and was detained for life at a high security Hospital. </a:t>
            </a:r>
          </a:p>
        </p:txBody>
      </p:sp>
    </p:spTree>
    <p:extLst>
      <p:ext uri="{BB962C8B-B14F-4D97-AF65-F5344CB8AC3E}">
        <p14:creationId xmlns:p14="http://schemas.microsoft.com/office/powerpoint/2010/main" val="18274917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FE9C94-E730-062F-C0FB-659C3DA7A246}"/>
              </a:ext>
            </a:extLst>
          </p:cNvPr>
          <p:cNvSpPr>
            <a:spLocks noGrp="1"/>
          </p:cNvSpPr>
          <p:nvPr>
            <p:ph type="title"/>
          </p:nvPr>
        </p:nvSpPr>
        <p:spPr>
          <a:xfrm>
            <a:off x="252919" y="1123837"/>
            <a:ext cx="2947482" cy="4601183"/>
          </a:xfrm>
        </p:spPr>
        <p:txBody>
          <a:bodyPr anchor="ctr">
            <a:normAutofit/>
          </a:bodyPr>
          <a:lstStyle/>
          <a:p>
            <a:r>
              <a:rPr lang="en-GB" dirty="0"/>
              <a:t>Legally relevant</a:t>
            </a:r>
          </a:p>
        </p:txBody>
      </p:sp>
      <p:sp>
        <p:nvSpPr>
          <p:cNvPr id="3" name="Content Placeholder 2">
            <a:extLst>
              <a:ext uri="{FF2B5EF4-FFF2-40B4-BE49-F238E27FC236}">
                <a16:creationId xmlns:a16="http://schemas.microsoft.com/office/drawing/2014/main" id="{EB73AE8E-EF69-BF00-7F93-FFA356E80F44}"/>
              </a:ext>
            </a:extLst>
          </p:cNvPr>
          <p:cNvSpPr>
            <a:spLocks noGrp="1"/>
          </p:cNvSpPr>
          <p:nvPr>
            <p:ph sz="half" idx="1"/>
          </p:nvPr>
        </p:nvSpPr>
        <p:spPr>
          <a:xfrm>
            <a:off x="3867912" y="868680"/>
            <a:ext cx="3474720" cy="5120640"/>
          </a:xfrm>
        </p:spPr>
        <p:txBody>
          <a:bodyPr anchor="ctr">
            <a:normAutofit/>
          </a:bodyPr>
          <a:lstStyle/>
          <a:p>
            <a:r>
              <a:rPr lang="en-GB" dirty="0"/>
              <a:t>Then, there is the issue of establishing </a:t>
            </a:r>
            <a:r>
              <a:rPr lang="en-GB" dirty="0" err="1"/>
              <a:t>mens</a:t>
            </a:r>
            <a:r>
              <a:rPr lang="en-GB" dirty="0"/>
              <a:t> rea where it is </a:t>
            </a:r>
            <a:r>
              <a:rPr lang="en-GB" b="1" dirty="0"/>
              <a:t>legally relevant. </a:t>
            </a:r>
          </a:p>
          <a:p>
            <a:r>
              <a:rPr lang="en-GB" dirty="0"/>
              <a:t>This is difficult in cases where it is claimed that a person could not have prevented themselves from acting in violation the law (e.g. through mental illness). </a:t>
            </a:r>
          </a:p>
          <a:p>
            <a:r>
              <a:rPr lang="en-GB" dirty="0">
                <a:solidFill>
                  <a:schemeClr val="accent1">
                    <a:lumMod val="75000"/>
                  </a:schemeClr>
                </a:solidFill>
              </a:rPr>
              <a:t>E.g. Leslie Gadsby</a:t>
            </a:r>
          </a:p>
          <a:p>
            <a:endParaRPr lang="en-GB" dirty="0"/>
          </a:p>
        </p:txBody>
      </p:sp>
      <p:pic>
        <p:nvPicPr>
          <p:cNvPr id="4" name="Picture 2" descr="Les Gadsby killings: Damning report ...">
            <a:extLst>
              <a:ext uri="{FF2B5EF4-FFF2-40B4-BE49-F238E27FC236}">
                <a16:creationId xmlns:a16="http://schemas.microsoft.com/office/drawing/2014/main" id="{5992EE77-18DD-71B5-A29A-8C20C64E4C5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19405" r="12737" b="-2"/>
          <a:stretch>
            <a:fillRect/>
          </a:stretch>
        </p:blipFill>
        <p:spPr bwMode="auto">
          <a:xfrm>
            <a:off x="7818120" y="868680"/>
            <a:ext cx="3474720" cy="5120640"/>
          </a:xfrm>
          <a:prstGeom prst="rect">
            <a:avLst/>
          </a:prstGeom>
          <a:solidFill>
            <a:srgbClr val="FFFFFF"/>
          </a:solidFill>
          <a:ln>
            <a:solidFill>
              <a:schemeClr val="accent1">
                <a:lumMod val="50000"/>
              </a:schemeClr>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570128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82E874-777F-842A-D9EC-F3C0325E2B39}"/>
              </a:ext>
            </a:extLst>
          </p:cNvPr>
          <p:cNvSpPr>
            <a:spLocks noGrp="1"/>
          </p:cNvSpPr>
          <p:nvPr>
            <p:ph type="title"/>
          </p:nvPr>
        </p:nvSpPr>
        <p:spPr/>
        <p:txBody>
          <a:bodyPr/>
          <a:lstStyle/>
          <a:p>
            <a:r>
              <a:rPr lang="en-GB" dirty="0"/>
              <a:t>Leslie Gadsby</a:t>
            </a:r>
          </a:p>
        </p:txBody>
      </p:sp>
      <p:sp>
        <p:nvSpPr>
          <p:cNvPr id="3" name="Content Placeholder 2">
            <a:extLst>
              <a:ext uri="{FF2B5EF4-FFF2-40B4-BE49-F238E27FC236}">
                <a16:creationId xmlns:a16="http://schemas.microsoft.com/office/drawing/2014/main" id="{B486CE9A-5394-45D3-8ACB-4F7DEF6DD2FF}"/>
              </a:ext>
            </a:extLst>
          </p:cNvPr>
          <p:cNvSpPr>
            <a:spLocks noGrp="1"/>
          </p:cNvSpPr>
          <p:nvPr>
            <p:ph sz="half" idx="1"/>
          </p:nvPr>
        </p:nvSpPr>
        <p:spPr>
          <a:ln>
            <a:solidFill>
              <a:schemeClr val="accent1">
                <a:lumMod val="50000"/>
              </a:schemeClr>
            </a:solidFill>
          </a:ln>
        </p:spPr>
        <p:txBody>
          <a:bodyPr>
            <a:normAutofit fontScale="85000" lnSpcReduction="20000"/>
          </a:bodyPr>
          <a:lstStyle/>
          <a:p>
            <a:pPr fontAlgn="base"/>
            <a:r>
              <a:rPr lang="en-GB" dirty="0"/>
              <a:t>Liverpool Coroner Andre Rebello recorded a verdict of unlawful killing on Edna Gadsby, 70, who was stabbed by her son Leslie, 39, in March 2010.</a:t>
            </a:r>
          </a:p>
          <a:p>
            <a:pPr fontAlgn="base"/>
            <a:r>
              <a:rPr lang="en-GB" dirty="0"/>
              <a:t>Gadsby, who had paranoid schizophrenia, spent more than two years in a secure unit after killing his father, Arthur, with a hammer in 2004.</a:t>
            </a:r>
          </a:p>
          <a:p>
            <a:pPr fontAlgn="base"/>
            <a:r>
              <a:rPr lang="en-GB" dirty="0"/>
              <a:t>On release, he had been ordered not to go within 200m of his mother's house.</a:t>
            </a:r>
          </a:p>
          <a:p>
            <a:pPr fontAlgn="base"/>
            <a:r>
              <a:rPr lang="en-GB" dirty="0"/>
              <a:t>At first Mrs Gadsby did not visit her son after he killed his father.</a:t>
            </a:r>
          </a:p>
          <a:p>
            <a:r>
              <a:rPr lang="en-GB" dirty="0"/>
              <a:t>But, gradually that changed and she saw him regularly on his release from a secure hospital, in 2006.</a:t>
            </a:r>
          </a:p>
          <a:p>
            <a:endParaRPr lang="en-GB" dirty="0"/>
          </a:p>
        </p:txBody>
      </p:sp>
      <p:sp>
        <p:nvSpPr>
          <p:cNvPr id="4" name="Content Placeholder 3">
            <a:extLst>
              <a:ext uri="{FF2B5EF4-FFF2-40B4-BE49-F238E27FC236}">
                <a16:creationId xmlns:a16="http://schemas.microsoft.com/office/drawing/2014/main" id="{4F6B425F-A097-A820-3FB6-3C7293B14D19}"/>
              </a:ext>
            </a:extLst>
          </p:cNvPr>
          <p:cNvSpPr>
            <a:spLocks noGrp="1"/>
          </p:cNvSpPr>
          <p:nvPr>
            <p:ph sz="half" idx="2"/>
          </p:nvPr>
        </p:nvSpPr>
        <p:spPr>
          <a:ln>
            <a:solidFill>
              <a:schemeClr val="accent1">
                <a:lumMod val="50000"/>
              </a:schemeClr>
            </a:solidFill>
          </a:ln>
        </p:spPr>
        <p:txBody>
          <a:bodyPr>
            <a:normAutofit fontScale="85000" lnSpcReduction="20000"/>
          </a:bodyPr>
          <a:lstStyle/>
          <a:p>
            <a:pPr fontAlgn="base"/>
            <a:r>
              <a:rPr lang="en-GB" dirty="0"/>
              <a:t>Gadsby was conditionally discharged from the Scott Clinic secure hospital in 2006 because medication had stabilised his mental condition - a decision supported by his medical team.</a:t>
            </a:r>
          </a:p>
          <a:p>
            <a:pPr fontAlgn="base"/>
            <a:r>
              <a:rPr lang="en-GB" dirty="0"/>
              <a:t>The court heard the conditions of his release took into account the potential risk he posed to his mother, with the court orders preventing him from going near her home in </a:t>
            </a:r>
            <a:r>
              <a:rPr lang="en-GB" dirty="0" err="1"/>
              <a:t>Gateacre</a:t>
            </a:r>
            <a:r>
              <a:rPr lang="en-GB" dirty="0"/>
              <a:t>.</a:t>
            </a:r>
          </a:p>
          <a:p>
            <a:pPr fontAlgn="base"/>
            <a:r>
              <a:rPr lang="en-GB" dirty="0"/>
              <a:t>The inquest heard in the week before killing his mother, </a:t>
            </a:r>
            <a:r>
              <a:rPr lang="en-GB" dirty="0" err="1"/>
              <a:t>Gadbsy</a:t>
            </a:r>
            <a:r>
              <a:rPr lang="en-GB" dirty="0"/>
              <a:t> gave away money and possessions - a sign with hindsight he was nearing another psychotic episode.</a:t>
            </a:r>
          </a:p>
          <a:p>
            <a:pPr fontAlgn="base"/>
            <a:r>
              <a:rPr lang="en-GB" dirty="0"/>
              <a:t>Gadsby was sentenced to a life term in a secure psychiatric hospital in March 2011, after admitting his mother's manslaughter.</a:t>
            </a:r>
          </a:p>
          <a:p>
            <a:endParaRPr lang="en-GB" dirty="0"/>
          </a:p>
        </p:txBody>
      </p:sp>
    </p:spTree>
    <p:extLst>
      <p:ext uri="{BB962C8B-B14F-4D97-AF65-F5344CB8AC3E}">
        <p14:creationId xmlns:p14="http://schemas.microsoft.com/office/powerpoint/2010/main" val="8248491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485DC22D-99C5-F0F7-8CC1-C1E78D1E7887}"/>
              </a:ext>
            </a:extLst>
          </p:cNvPr>
          <p:cNvSpPr>
            <a:spLocks noGrp="1"/>
          </p:cNvSpPr>
          <p:nvPr>
            <p:ph type="title"/>
          </p:nvPr>
        </p:nvSpPr>
        <p:spPr/>
        <p:txBody>
          <a:bodyPr/>
          <a:lstStyle/>
          <a:p>
            <a:r>
              <a:rPr lang="en-GB" dirty="0"/>
              <a:t>Leslie Gadsby</a:t>
            </a:r>
          </a:p>
        </p:txBody>
      </p:sp>
      <p:sp>
        <p:nvSpPr>
          <p:cNvPr id="10" name="Content Placeholder 9">
            <a:extLst>
              <a:ext uri="{FF2B5EF4-FFF2-40B4-BE49-F238E27FC236}">
                <a16:creationId xmlns:a16="http://schemas.microsoft.com/office/drawing/2014/main" id="{219C103F-4CF2-8B36-C95A-8F347D838FAE}"/>
              </a:ext>
            </a:extLst>
          </p:cNvPr>
          <p:cNvSpPr>
            <a:spLocks noGrp="1"/>
          </p:cNvSpPr>
          <p:nvPr>
            <p:ph sz="half" idx="1"/>
          </p:nvPr>
        </p:nvSpPr>
        <p:spPr>
          <a:xfrm>
            <a:off x="3867911" y="868680"/>
            <a:ext cx="3691987" cy="5120640"/>
          </a:xfrm>
        </p:spPr>
        <p:txBody>
          <a:bodyPr>
            <a:normAutofit fontScale="92500" lnSpcReduction="10000"/>
          </a:bodyPr>
          <a:lstStyle/>
          <a:p>
            <a:pPr marL="0" indent="0">
              <a:buNone/>
            </a:pPr>
            <a:r>
              <a:rPr lang="en-GB" dirty="0"/>
              <a:t>This example illustrates the problem of </a:t>
            </a:r>
            <a:r>
              <a:rPr lang="en-GB" b="1" dirty="0"/>
              <a:t>criminal responsibility</a:t>
            </a:r>
            <a:r>
              <a:rPr lang="en-GB" dirty="0"/>
              <a:t>, which is one of several areas where the fields of legal and psychological knowledge may come into </a:t>
            </a:r>
            <a:r>
              <a:rPr lang="en-GB" b="1" dirty="0"/>
              <a:t>conflict</a:t>
            </a:r>
            <a:r>
              <a:rPr lang="en-GB" dirty="0"/>
              <a:t>. </a:t>
            </a:r>
          </a:p>
          <a:p>
            <a:pPr marL="0" indent="0">
              <a:buNone/>
            </a:pPr>
            <a:r>
              <a:rPr lang="en-GB" dirty="0"/>
              <a:t>Usually, insanity claims fall under </a:t>
            </a:r>
            <a:r>
              <a:rPr lang="en-GB" b="1" dirty="0">
                <a:solidFill>
                  <a:schemeClr val="accent1">
                    <a:lumMod val="75000"/>
                  </a:schemeClr>
                </a:solidFill>
              </a:rPr>
              <a:t>automatism or diminished responsibility. </a:t>
            </a:r>
          </a:p>
          <a:p>
            <a:pPr marL="0" indent="0">
              <a:buNone/>
            </a:pPr>
            <a:r>
              <a:rPr lang="en-GB" dirty="0"/>
              <a:t>Under British law, the </a:t>
            </a:r>
            <a:r>
              <a:rPr lang="en-GB" b="1" dirty="0">
                <a:solidFill>
                  <a:schemeClr val="accent1">
                    <a:lumMod val="75000"/>
                  </a:schemeClr>
                </a:solidFill>
              </a:rPr>
              <a:t>McNaughten rule, which governs the use of a plea of insanity,</a:t>
            </a:r>
            <a:r>
              <a:rPr lang="en-GB" dirty="0">
                <a:solidFill>
                  <a:schemeClr val="accent1">
                    <a:lumMod val="75000"/>
                  </a:schemeClr>
                </a:solidFill>
              </a:rPr>
              <a:t> </a:t>
            </a:r>
            <a:r>
              <a:rPr lang="en-GB" dirty="0"/>
              <a:t>a person may be found not guilty of a crime by reason of insanity, if at the time they suffered from a ‘disease of the mind’ such that they either did not know what they were doing, or did not know it was against the law.</a:t>
            </a:r>
          </a:p>
        </p:txBody>
      </p:sp>
      <p:pic>
        <p:nvPicPr>
          <p:cNvPr id="6146" name="Picture 2" descr="Les Gadsby killings: Damning report ...">
            <a:extLst>
              <a:ext uri="{FF2B5EF4-FFF2-40B4-BE49-F238E27FC236}">
                <a16:creationId xmlns:a16="http://schemas.microsoft.com/office/drawing/2014/main" id="{4E755C64-491E-6493-7BB6-70A508FB413F}"/>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820530" y="1674254"/>
            <a:ext cx="3490174" cy="3490174"/>
          </a:xfrm>
          <a:prstGeom prst="rect">
            <a:avLst/>
          </a:prstGeom>
          <a:noFill/>
          <a:ln>
            <a:solidFill>
              <a:schemeClr val="accent1">
                <a:lumMod val="50000"/>
              </a:schemeClr>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842733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A618D1-FE26-D5D5-538C-06DFBBBFC199}"/>
              </a:ext>
            </a:extLst>
          </p:cNvPr>
          <p:cNvSpPr>
            <a:spLocks noGrp="1"/>
          </p:cNvSpPr>
          <p:nvPr>
            <p:ph type="title"/>
          </p:nvPr>
        </p:nvSpPr>
        <p:spPr/>
        <p:txBody>
          <a:bodyPr/>
          <a:lstStyle/>
          <a:p>
            <a:r>
              <a:rPr lang="en-GB" dirty="0"/>
              <a:t>More Recently: </a:t>
            </a:r>
            <a:br>
              <a:rPr lang="en-GB" dirty="0"/>
            </a:br>
            <a:br>
              <a:rPr lang="en-GB" dirty="0"/>
            </a:br>
            <a:r>
              <a:rPr lang="en-GB" dirty="0"/>
              <a:t>The Lindsay Clancy Case: </a:t>
            </a:r>
            <a:br>
              <a:rPr lang="en-GB" dirty="0"/>
            </a:br>
            <a:br>
              <a:rPr lang="en-GB" dirty="0"/>
            </a:br>
            <a:r>
              <a:rPr lang="en-GB" dirty="0"/>
              <a:t>Examining Postpartum Psychosis</a:t>
            </a:r>
            <a:br>
              <a:rPr lang="en-GB" dirty="0"/>
            </a:br>
            <a:endParaRPr lang="en-GB" dirty="0"/>
          </a:p>
        </p:txBody>
      </p:sp>
      <p:sp>
        <p:nvSpPr>
          <p:cNvPr id="3" name="Content Placeholder 2">
            <a:extLst>
              <a:ext uri="{FF2B5EF4-FFF2-40B4-BE49-F238E27FC236}">
                <a16:creationId xmlns:a16="http://schemas.microsoft.com/office/drawing/2014/main" id="{749CAABC-6631-9CDD-9CBB-86B8E1ED853A}"/>
              </a:ext>
            </a:extLst>
          </p:cNvPr>
          <p:cNvSpPr>
            <a:spLocks noGrp="1"/>
          </p:cNvSpPr>
          <p:nvPr>
            <p:ph sz="half" idx="1"/>
          </p:nvPr>
        </p:nvSpPr>
        <p:spPr>
          <a:ln>
            <a:solidFill>
              <a:schemeClr val="accent1">
                <a:lumMod val="75000"/>
              </a:schemeClr>
            </a:solidFill>
          </a:ln>
        </p:spPr>
        <p:txBody>
          <a:bodyPr>
            <a:normAutofit fontScale="77500" lnSpcReduction="20000"/>
          </a:bodyPr>
          <a:lstStyle/>
          <a:p>
            <a:pPr marL="0" indent="0">
              <a:buNone/>
            </a:pPr>
            <a:r>
              <a:rPr lang="en-GB" dirty="0"/>
              <a:t>In January of 2023, Lindsay Clancy, a wife, mother, and labour and delivery nurse, was accused of murdering her three children by strangulation and attempting to kill herself by jumping off her second-story balcony, leaving her paralysed from the waist down. </a:t>
            </a:r>
          </a:p>
          <a:p>
            <a:pPr marL="0" indent="0">
              <a:buNone/>
            </a:pPr>
            <a:r>
              <a:rPr lang="en-GB" dirty="0"/>
              <a:t>Her ex-husband Patrick, colleagues, friends, and family said that Lindsay was a dedicated mother who was extremely loving with her children.</a:t>
            </a:r>
          </a:p>
          <a:p>
            <a:pPr marL="0" indent="0">
              <a:buNone/>
            </a:pPr>
            <a:r>
              <a:rPr lang="en-GB" dirty="0"/>
              <a:t>Sometime in 2022, Lindsay began showing signs of mental deterioration in the months before the killings. </a:t>
            </a:r>
          </a:p>
          <a:p>
            <a:pPr marL="0" indent="0">
              <a:buNone/>
            </a:pPr>
            <a:r>
              <a:rPr lang="en-GB" dirty="0"/>
              <a:t>Patrick testified that his ex-wife was struggling and began telling him that she was experiencing symptoms of extreme anxiety and depression. Two months before the murders, Lindsay told him she was feeling suicidal and expressed thoughts of hurting the kids.</a:t>
            </a:r>
          </a:p>
        </p:txBody>
      </p:sp>
      <p:sp>
        <p:nvSpPr>
          <p:cNvPr id="4" name="Content Placeholder 3">
            <a:extLst>
              <a:ext uri="{FF2B5EF4-FFF2-40B4-BE49-F238E27FC236}">
                <a16:creationId xmlns:a16="http://schemas.microsoft.com/office/drawing/2014/main" id="{C66C37F9-E48B-A3DC-A789-DAC7686F85FB}"/>
              </a:ext>
            </a:extLst>
          </p:cNvPr>
          <p:cNvSpPr>
            <a:spLocks noGrp="1"/>
          </p:cNvSpPr>
          <p:nvPr>
            <p:ph sz="half" idx="2"/>
          </p:nvPr>
        </p:nvSpPr>
        <p:spPr>
          <a:ln>
            <a:solidFill>
              <a:schemeClr val="accent1">
                <a:lumMod val="75000"/>
              </a:schemeClr>
            </a:solidFill>
          </a:ln>
        </p:spPr>
        <p:txBody>
          <a:bodyPr>
            <a:normAutofit fontScale="77500" lnSpcReduction="20000"/>
          </a:bodyPr>
          <a:lstStyle/>
          <a:p>
            <a:r>
              <a:rPr lang="en-GB" dirty="0"/>
              <a:t>A chaplain who met her following the killings reported that Lindsey heard a male voice telling her that if she didn't act, neither she nor her children would be safe. </a:t>
            </a:r>
          </a:p>
          <a:p>
            <a:r>
              <a:rPr lang="en-GB" dirty="0"/>
              <a:t>Her mother and sister testified that in the months leading up to the incident, she had become increasingly paranoid, with insomnia and suicidal thoughts.</a:t>
            </a:r>
          </a:p>
          <a:p>
            <a:r>
              <a:rPr lang="en-GB" dirty="0"/>
              <a:t> They claimed that she became afraid to sleep alone and believed the numerous medications prescribed were worsening her mental health. </a:t>
            </a:r>
          </a:p>
          <a:p>
            <a:r>
              <a:rPr lang="en-GB" dirty="0"/>
              <a:t>Lindsay checked herself into Women &amp; Infants Hospital of Rhode Island for treatment in December 2022 due to suicidal ideation, but she was released the same day. </a:t>
            </a:r>
          </a:p>
          <a:p>
            <a:r>
              <a:rPr lang="en-GB" dirty="0"/>
              <a:t>She also attempted admission at another hospital but was rejected again. In total 6 GP`s, 14 medications.</a:t>
            </a:r>
          </a:p>
        </p:txBody>
      </p:sp>
    </p:spTree>
    <p:extLst>
      <p:ext uri="{BB962C8B-B14F-4D97-AF65-F5344CB8AC3E}">
        <p14:creationId xmlns:p14="http://schemas.microsoft.com/office/powerpoint/2010/main" val="216102406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1DCBD1-1A92-5B3F-2C2A-85B0B63A42BE}"/>
              </a:ext>
            </a:extLst>
          </p:cNvPr>
          <p:cNvSpPr>
            <a:spLocks noGrp="1"/>
          </p:cNvSpPr>
          <p:nvPr>
            <p:ph type="title"/>
          </p:nvPr>
        </p:nvSpPr>
        <p:spPr/>
        <p:txBody>
          <a:bodyPr/>
          <a:lstStyle/>
          <a:p>
            <a:pPr algn="ctr"/>
            <a:r>
              <a:rPr lang="en-GB" dirty="0"/>
              <a:t>6-week Trial:</a:t>
            </a:r>
            <a:br>
              <a:rPr lang="en-GB" dirty="0"/>
            </a:br>
            <a:r>
              <a:rPr lang="en-GB" dirty="0"/>
              <a:t>(2026) </a:t>
            </a:r>
          </a:p>
        </p:txBody>
      </p:sp>
      <p:sp>
        <p:nvSpPr>
          <p:cNvPr id="3" name="Content Placeholder 2">
            <a:extLst>
              <a:ext uri="{FF2B5EF4-FFF2-40B4-BE49-F238E27FC236}">
                <a16:creationId xmlns:a16="http://schemas.microsoft.com/office/drawing/2014/main" id="{27DD5F27-CFF8-561E-BCB9-B5DC9AE16A36}"/>
              </a:ext>
            </a:extLst>
          </p:cNvPr>
          <p:cNvSpPr>
            <a:spLocks noGrp="1"/>
          </p:cNvSpPr>
          <p:nvPr>
            <p:ph sz="half" idx="1"/>
          </p:nvPr>
        </p:nvSpPr>
        <p:spPr>
          <a:solidFill>
            <a:schemeClr val="accent3">
              <a:lumMod val="20000"/>
              <a:lumOff val="80000"/>
            </a:schemeClr>
          </a:solidFill>
          <a:ln>
            <a:solidFill>
              <a:schemeClr val="accent1">
                <a:lumMod val="75000"/>
              </a:schemeClr>
            </a:solidFill>
          </a:ln>
        </p:spPr>
        <p:txBody>
          <a:bodyPr>
            <a:noAutofit/>
          </a:bodyPr>
          <a:lstStyle/>
          <a:p>
            <a:r>
              <a:rPr lang="en-GB" sz="1600" dirty="0"/>
              <a:t>Expert Evidence – </a:t>
            </a:r>
          </a:p>
          <a:p>
            <a:r>
              <a:rPr lang="en-GB" sz="1600" dirty="0"/>
              <a:t>The defence called two experts:</a:t>
            </a:r>
          </a:p>
          <a:p>
            <a:r>
              <a:rPr lang="en-GB" sz="1600" dirty="0"/>
              <a:t>Forensic psychologist Dr. Paul </a:t>
            </a:r>
            <a:r>
              <a:rPr lang="en-GB" sz="1600" dirty="0" err="1"/>
              <a:t>Zeizel</a:t>
            </a:r>
            <a:r>
              <a:rPr lang="en-GB" sz="1600" dirty="0"/>
              <a:t> interviewed her 45 times, from 11 days after the killings. </a:t>
            </a:r>
          </a:p>
          <a:p>
            <a:r>
              <a:rPr lang="en-GB" sz="1600" dirty="0"/>
              <a:t>He diagnosed Ms. Clancy with postpartum psychosis and bipolar II disorder</a:t>
            </a:r>
          </a:p>
          <a:p>
            <a:r>
              <a:rPr lang="en-GB" sz="1600" dirty="0"/>
              <a:t>Defence forensic psychiatrist Dr. Phillip Resnick, an expert on maternal filicide, examined Ms. Clancy four months after the killings for three hours. </a:t>
            </a:r>
          </a:p>
          <a:p>
            <a:r>
              <a:rPr lang="en-GB" sz="1600" dirty="0"/>
              <a:t>He diagnosed severe depression, bipolar II disorder, suicidal intent, and postpartum psychosis</a:t>
            </a:r>
          </a:p>
        </p:txBody>
      </p:sp>
      <p:sp>
        <p:nvSpPr>
          <p:cNvPr id="4" name="Content Placeholder 3">
            <a:extLst>
              <a:ext uri="{FF2B5EF4-FFF2-40B4-BE49-F238E27FC236}">
                <a16:creationId xmlns:a16="http://schemas.microsoft.com/office/drawing/2014/main" id="{1A8AD857-0E74-5DB3-1193-FA8552437C6E}"/>
              </a:ext>
            </a:extLst>
          </p:cNvPr>
          <p:cNvSpPr>
            <a:spLocks noGrp="1"/>
          </p:cNvSpPr>
          <p:nvPr>
            <p:ph sz="half" idx="2"/>
          </p:nvPr>
        </p:nvSpPr>
        <p:spPr>
          <a:solidFill>
            <a:schemeClr val="accent2">
              <a:lumMod val="20000"/>
              <a:lumOff val="80000"/>
            </a:schemeClr>
          </a:solidFill>
          <a:ln>
            <a:solidFill>
              <a:schemeClr val="accent1">
                <a:lumMod val="75000"/>
              </a:schemeClr>
            </a:solidFill>
          </a:ln>
        </p:spPr>
        <p:txBody>
          <a:bodyPr>
            <a:normAutofit fontScale="70000" lnSpcReduction="20000"/>
          </a:bodyPr>
          <a:lstStyle/>
          <a:p>
            <a:endParaRPr lang="en-GB" dirty="0"/>
          </a:p>
          <a:p>
            <a:endParaRPr lang="en-GB" dirty="0"/>
          </a:p>
          <a:p>
            <a:r>
              <a:rPr lang="en-GB" sz="2300" dirty="0"/>
              <a:t>Expert Evidence – </a:t>
            </a:r>
          </a:p>
          <a:p>
            <a:r>
              <a:rPr lang="en-GB" sz="2300" dirty="0"/>
              <a:t>The prosecution called three rebuttal experts:</a:t>
            </a:r>
          </a:p>
          <a:p>
            <a:r>
              <a:rPr lang="en-GB" sz="2300" dirty="0"/>
              <a:t>Psychologist Dr. Kirk Heilbrun and psychiatrist Dr. Avram Mack, interviewed the defendant together and apart for about 13 hours over three days, three years after the killings.</a:t>
            </a:r>
          </a:p>
          <a:p>
            <a:r>
              <a:rPr lang="en-GB" sz="2300" dirty="0"/>
              <a:t>Dr. Heilbrun concluded that Ms. Clancy was suicidal and did not want to leave her children behind. Dr. Avram Mack opined that Ms. Clancy suffered major depression, but not postpartum psychosis. </a:t>
            </a:r>
          </a:p>
          <a:p>
            <a:r>
              <a:rPr lang="en-GB" sz="2300" dirty="0"/>
              <a:t>Psychiatrist Dr. Gregory Saathoff, opined that Ms. Clancy was purposeful in her suicide plan, evidenced by a normal conversation with her husband before the killings. </a:t>
            </a:r>
          </a:p>
          <a:p>
            <a:endParaRPr lang="en-GB" sz="2300" dirty="0"/>
          </a:p>
          <a:p>
            <a:endParaRPr lang="en-GB" dirty="0"/>
          </a:p>
        </p:txBody>
      </p:sp>
    </p:spTree>
    <p:extLst>
      <p:ext uri="{BB962C8B-B14F-4D97-AF65-F5344CB8AC3E}">
        <p14:creationId xmlns:p14="http://schemas.microsoft.com/office/powerpoint/2010/main" val="41304130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D1D70D-2400-121A-B12D-B7178393A026}"/>
              </a:ext>
            </a:extLst>
          </p:cNvPr>
          <p:cNvSpPr>
            <a:spLocks noGrp="1"/>
          </p:cNvSpPr>
          <p:nvPr>
            <p:ph type="title"/>
          </p:nvPr>
        </p:nvSpPr>
        <p:spPr>
          <a:xfrm>
            <a:off x="252919" y="1123837"/>
            <a:ext cx="2947482" cy="4601183"/>
          </a:xfrm>
        </p:spPr>
        <p:txBody>
          <a:bodyPr anchor="ctr">
            <a:normAutofit/>
          </a:bodyPr>
          <a:lstStyle/>
          <a:p>
            <a:r>
              <a:rPr lang="en-GB" dirty="0"/>
              <a:t>What do you think?</a:t>
            </a:r>
          </a:p>
        </p:txBody>
      </p:sp>
      <p:sp>
        <p:nvSpPr>
          <p:cNvPr id="3" name="Content Placeholder 2">
            <a:extLst>
              <a:ext uri="{FF2B5EF4-FFF2-40B4-BE49-F238E27FC236}">
                <a16:creationId xmlns:a16="http://schemas.microsoft.com/office/drawing/2014/main" id="{2C949EA9-7A6D-1511-C00F-71E55DB666D8}"/>
              </a:ext>
            </a:extLst>
          </p:cNvPr>
          <p:cNvSpPr>
            <a:spLocks noGrp="1"/>
          </p:cNvSpPr>
          <p:nvPr>
            <p:ph sz="half" idx="1"/>
          </p:nvPr>
        </p:nvSpPr>
        <p:spPr>
          <a:xfrm>
            <a:off x="3867912" y="868680"/>
            <a:ext cx="3474720" cy="5120640"/>
          </a:xfrm>
        </p:spPr>
        <p:txBody>
          <a:bodyPr anchor="ctr">
            <a:normAutofit/>
          </a:bodyPr>
          <a:lstStyle/>
          <a:p>
            <a:r>
              <a:rPr lang="en-GB" dirty="0"/>
              <a:t>11 of 12 jurors found Ms. Clancy to be insane. The one holdout, expressed the belief that he had reasonable doubt about Ms. Clancy’s criminal responsibility, but refused to acquit. </a:t>
            </a:r>
          </a:p>
          <a:p>
            <a:r>
              <a:rPr lang="en-GB" dirty="0"/>
              <a:t>In Massachusetts, the burden of proof is on the prosecution to prove beyond a </a:t>
            </a:r>
            <a:r>
              <a:rPr lang="en-GB" i="1" dirty="0"/>
              <a:t>reasonable doubt</a:t>
            </a:r>
            <a:r>
              <a:rPr lang="en-GB" dirty="0"/>
              <a:t> that the defendant was criminally responsible, i.e., sane, which is why the jury foreperson complained to the Judge that the juror was refusing to follow the law. The judge disagreed.</a:t>
            </a:r>
          </a:p>
        </p:txBody>
      </p:sp>
      <p:pic>
        <p:nvPicPr>
          <p:cNvPr id="4" name="Picture 3" descr="Lindsay Clancy murder trial ends day without a verdict">
            <a:extLst>
              <a:ext uri="{FF2B5EF4-FFF2-40B4-BE49-F238E27FC236}">
                <a16:creationId xmlns:a16="http://schemas.microsoft.com/office/drawing/2014/main" id="{2BC9129F-B649-1D91-4EB9-1A7842DCB966}"/>
              </a:ext>
            </a:extLst>
          </p:cNvPr>
          <p:cNvPicPr>
            <a:picLocks noChangeAspect="1"/>
          </p:cNvPicPr>
          <p:nvPr/>
        </p:nvPicPr>
        <p:blipFill>
          <a:blip r:embed="rId2"/>
          <a:srcRect l="33125" r="28875"/>
          <a:stretch>
            <a:fillRect/>
          </a:stretch>
        </p:blipFill>
        <p:spPr>
          <a:xfrm>
            <a:off x="7818120" y="868680"/>
            <a:ext cx="3474720" cy="5120640"/>
          </a:xfrm>
          <a:prstGeom prst="rect">
            <a:avLst/>
          </a:prstGeom>
          <a:noFill/>
          <a:ln>
            <a:solidFill>
              <a:schemeClr val="accent1">
                <a:lumMod val="75000"/>
              </a:schemeClr>
            </a:solidFill>
          </a:ln>
        </p:spPr>
      </p:pic>
    </p:spTree>
    <p:extLst>
      <p:ext uri="{BB962C8B-B14F-4D97-AF65-F5344CB8AC3E}">
        <p14:creationId xmlns:p14="http://schemas.microsoft.com/office/powerpoint/2010/main" val="243600007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07E1B955-8AA8-CD7F-A04D-A82DBB41CCD4}"/>
              </a:ext>
            </a:extLst>
          </p:cNvPr>
          <p:cNvSpPr>
            <a:spLocks noGrp="1"/>
          </p:cNvSpPr>
          <p:nvPr>
            <p:ph type="title"/>
          </p:nvPr>
        </p:nvSpPr>
        <p:spPr/>
        <p:txBody>
          <a:bodyPr/>
          <a:lstStyle/>
          <a:p>
            <a:r>
              <a:rPr lang="en-GB" dirty="0"/>
              <a:t>However:</a:t>
            </a:r>
          </a:p>
        </p:txBody>
      </p:sp>
      <p:sp>
        <p:nvSpPr>
          <p:cNvPr id="6" name="Content Placeholder 5">
            <a:extLst>
              <a:ext uri="{FF2B5EF4-FFF2-40B4-BE49-F238E27FC236}">
                <a16:creationId xmlns:a16="http://schemas.microsoft.com/office/drawing/2014/main" id="{94E6FAF7-5724-82F2-8FDF-1049B890F309}"/>
              </a:ext>
            </a:extLst>
          </p:cNvPr>
          <p:cNvSpPr>
            <a:spLocks noGrp="1"/>
          </p:cNvSpPr>
          <p:nvPr>
            <p:ph idx="1"/>
          </p:nvPr>
        </p:nvSpPr>
        <p:spPr>
          <a:solidFill>
            <a:schemeClr val="accent2">
              <a:lumMod val="20000"/>
              <a:lumOff val="80000"/>
            </a:schemeClr>
          </a:solidFill>
          <a:ln>
            <a:solidFill>
              <a:schemeClr val="accent1">
                <a:lumMod val="50000"/>
              </a:schemeClr>
            </a:solidFill>
          </a:ln>
        </p:spPr>
        <p:txBody>
          <a:bodyPr>
            <a:normAutofit lnSpcReduction="10000"/>
          </a:bodyPr>
          <a:lstStyle/>
          <a:p>
            <a:pPr>
              <a:buFont typeface="Wingdings" panose="05000000000000000000" pitchFamily="2" charset="2"/>
              <a:buChar char="v"/>
            </a:pPr>
            <a:r>
              <a:rPr lang="en-GB" sz="2400" dirty="0"/>
              <a:t>For many Psychologists these criteria ‘set the bar too high’ and impute criminal responsibility to people who should not be held responsible. </a:t>
            </a:r>
          </a:p>
          <a:p>
            <a:pPr>
              <a:buFont typeface="Wingdings" panose="05000000000000000000" pitchFamily="2" charset="2"/>
              <a:buChar char="v"/>
            </a:pPr>
            <a:r>
              <a:rPr lang="en-GB" sz="2400" dirty="0"/>
              <a:t>In recognition of this, there is `diminished responsibility` which reduces the crime of murder to manslaughter if a defendant can show that their mental capacity was ‘substantially impaired’ when they carried out the crime. </a:t>
            </a:r>
          </a:p>
          <a:p>
            <a:pPr>
              <a:buFont typeface="Wingdings" panose="05000000000000000000" pitchFamily="2" charset="2"/>
              <a:buChar char="v"/>
            </a:pPr>
            <a:r>
              <a:rPr lang="en-GB" sz="2400" dirty="0"/>
              <a:t>(NB. they are still guilty, only to a lesser extent). </a:t>
            </a:r>
          </a:p>
          <a:p>
            <a:pPr>
              <a:buFont typeface="Wingdings" panose="05000000000000000000" pitchFamily="2" charset="2"/>
              <a:buChar char="v"/>
            </a:pPr>
            <a:r>
              <a:rPr lang="en-GB" sz="2400" dirty="0"/>
              <a:t>A fundamental </a:t>
            </a:r>
            <a:r>
              <a:rPr lang="en-GB" sz="2400" dirty="0">
                <a:solidFill>
                  <a:srgbClr val="C00000"/>
                </a:solidFill>
              </a:rPr>
              <a:t>area of conflict </a:t>
            </a:r>
            <a:r>
              <a:rPr lang="en-GB" sz="2400" dirty="0"/>
              <a:t>between legal and psychological understandings of crime arises from the fact that the </a:t>
            </a:r>
            <a:r>
              <a:rPr lang="en-GB" sz="2400" dirty="0">
                <a:solidFill>
                  <a:srgbClr val="C00000"/>
                </a:solidFill>
              </a:rPr>
              <a:t>legal</a:t>
            </a:r>
            <a:r>
              <a:rPr lang="en-GB" sz="2400" dirty="0"/>
              <a:t> view of human behaviour is predicated on the idea that people </a:t>
            </a:r>
            <a:r>
              <a:rPr lang="en-GB" sz="2400" dirty="0">
                <a:solidFill>
                  <a:srgbClr val="C00000"/>
                </a:solidFill>
              </a:rPr>
              <a:t>choose how they act</a:t>
            </a:r>
            <a:r>
              <a:rPr lang="en-GB" sz="2400" dirty="0"/>
              <a:t> and their choices are the causes of their actions.</a:t>
            </a:r>
          </a:p>
        </p:txBody>
      </p:sp>
    </p:spTree>
    <p:extLst>
      <p:ext uri="{BB962C8B-B14F-4D97-AF65-F5344CB8AC3E}">
        <p14:creationId xmlns:p14="http://schemas.microsoft.com/office/powerpoint/2010/main" val="68831299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BFEE21E-253E-8781-4C97-A4362FD63FAF}"/>
              </a:ext>
            </a:extLst>
          </p:cNvPr>
          <p:cNvSpPr>
            <a:spLocks noGrp="1"/>
          </p:cNvSpPr>
          <p:nvPr>
            <p:ph type="title"/>
          </p:nvPr>
        </p:nvSpPr>
        <p:spPr/>
        <p:txBody>
          <a:bodyPr/>
          <a:lstStyle/>
          <a:p>
            <a:r>
              <a:rPr lang="en-GB" dirty="0"/>
              <a:t>The issue:</a:t>
            </a:r>
          </a:p>
        </p:txBody>
      </p:sp>
      <p:sp>
        <p:nvSpPr>
          <p:cNvPr id="5" name="Content Placeholder 4">
            <a:extLst>
              <a:ext uri="{FF2B5EF4-FFF2-40B4-BE49-F238E27FC236}">
                <a16:creationId xmlns:a16="http://schemas.microsoft.com/office/drawing/2014/main" id="{4868B5BE-B751-8C6E-9C1A-71AD7DC344B9}"/>
              </a:ext>
            </a:extLst>
          </p:cNvPr>
          <p:cNvSpPr>
            <a:spLocks noGrp="1"/>
          </p:cNvSpPr>
          <p:nvPr>
            <p:ph sz="half" idx="1"/>
          </p:nvPr>
        </p:nvSpPr>
        <p:spPr>
          <a:xfrm>
            <a:off x="3867912" y="568960"/>
            <a:ext cx="3474720" cy="5638800"/>
          </a:xfrm>
        </p:spPr>
        <p:txBody>
          <a:bodyPr>
            <a:normAutofit/>
          </a:bodyPr>
          <a:lstStyle/>
          <a:p>
            <a:pPr>
              <a:buFont typeface="Wingdings" panose="05000000000000000000" pitchFamily="2" charset="2"/>
              <a:buChar char="v"/>
            </a:pPr>
            <a:r>
              <a:rPr lang="en-GB" dirty="0"/>
              <a:t>There is, therefore, an explicit endorsement of the idea of </a:t>
            </a:r>
            <a:r>
              <a:rPr lang="en-GB" b="1" dirty="0">
                <a:solidFill>
                  <a:schemeClr val="accent1">
                    <a:lumMod val="75000"/>
                  </a:schemeClr>
                </a:solidFill>
              </a:rPr>
              <a:t>free will in the legal </a:t>
            </a:r>
            <a:r>
              <a:rPr lang="en-GB" dirty="0"/>
              <a:t>view of crime. </a:t>
            </a:r>
          </a:p>
          <a:p>
            <a:pPr>
              <a:buFont typeface="Wingdings" panose="05000000000000000000" pitchFamily="2" charset="2"/>
              <a:buChar char="v"/>
            </a:pPr>
            <a:r>
              <a:rPr lang="en-GB" dirty="0"/>
              <a:t>However, most Psychologists take a </a:t>
            </a:r>
            <a:r>
              <a:rPr lang="en-GB" b="1" dirty="0">
                <a:solidFill>
                  <a:schemeClr val="accent1">
                    <a:lumMod val="75000"/>
                  </a:schemeClr>
                </a:solidFill>
              </a:rPr>
              <a:t>deterministic</a:t>
            </a:r>
            <a:r>
              <a:rPr lang="en-GB" dirty="0"/>
              <a:t> view of behaviour where every action has a cause, and each cause has causes of its own. </a:t>
            </a:r>
          </a:p>
          <a:p>
            <a:pPr>
              <a:buFont typeface="Wingdings" panose="05000000000000000000" pitchFamily="2" charset="2"/>
              <a:buChar char="v"/>
            </a:pPr>
            <a:r>
              <a:rPr lang="en-GB" dirty="0"/>
              <a:t>Since the chains of causation that determine a person’s actions ultimately extend outside the person it could be argued that </a:t>
            </a:r>
            <a:r>
              <a:rPr lang="en-GB" dirty="0">
                <a:solidFill>
                  <a:srgbClr val="C00000"/>
                </a:solidFill>
              </a:rPr>
              <a:t>no-one actually chooses how they act,</a:t>
            </a:r>
            <a:r>
              <a:rPr lang="en-GB" dirty="0"/>
              <a:t> which </a:t>
            </a:r>
            <a:r>
              <a:rPr lang="en-GB" b="1" dirty="0"/>
              <a:t>undermines</a:t>
            </a:r>
            <a:r>
              <a:rPr lang="en-GB" dirty="0"/>
              <a:t> the legal conception of </a:t>
            </a:r>
            <a:r>
              <a:rPr lang="en-GB" b="1" dirty="0">
                <a:solidFill>
                  <a:schemeClr val="accent1">
                    <a:lumMod val="75000"/>
                  </a:schemeClr>
                </a:solidFill>
              </a:rPr>
              <a:t>criminal responsibility.</a:t>
            </a:r>
          </a:p>
        </p:txBody>
      </p:sp>
      <p:pic>
        <p:nvPicPr>
          <p:cNvPr id="7170" name="Picture 2" descr="The Vinod Wadhawan Blog: 28. Free Will ...">
            <a:extLst>
              <a:ext uri="{FF2B5EF4-FFF2-40B4-BE49-F238E27FC236}">
                <a16:creationId xmlns:a16="http://schemas.microsoft.com/office/drawing/2014/main" id="{91DC1B57-B479-E3BC-1246-3621DDBFDFF3}"/>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331082" y="1339403"/>
            <a:ext cx="4407532" cy="41212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0021251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95FBA7-A8AF-C08F-2928-5D46103C9CC5}"/>
              </a:ext>
            </a:extLst>
          </p:cNvPr>
          <p:cNvSpPr>
            <a:spLocks noGrp="1"/>
          </p:cNvSpPr>
          <p:nvPr>
            <p:ph type="title"/>
          </p:nvPr>
        </p:nvSpPr>
        <p:spPr/>
        <p:txBody>
          <a:bodyPr/>
          <a:lstStyle/>
          <a:p>
            <a:r>
              <a:rPr lang="en-GB" dirty="0"/>
              <a:t>What can we agree upon?</a:t>
            </a:r>
          </a:p>
        </p:txBody>
      </p:sp>
      <p:sp>
        <p:nvSpPr>
          <p:cNvPr id="3" name="Content Placeholder 2">
            <a:extLst>
              <a:ext uri="{FF2B5EF4-FFF2-40B4-BE49-F238E27FC236}">
                <a16:creationId xmlns:a16="http://schemas.microsoft.com/office/drawing/2014/main" id="{306550C3-B476-FEEE-6DBE-6CD49B8044C2}"/>
              </a:ext>
            </a:extLst>
          </p:cNvPr>
          <p:cNvSpPr>
            <a:spLocks noGrp="1"/>
          </p:cNvSpPr>
          <p:nvPr>
            <p:ph sz="half" idx="1"/>
          </p:nvPr>
        </p:nvSpPr>
        <p:spPr/>
        <p:txBody>
          <a:bodyPr>
            <a:normAutofit/>
          </a:bodyPr>
          <a:lstStyle/>
          <a:p>
            <a:pPr>
              <a:buFont typeface="Wingdings" panose="05000000000000000000" pitchFamily="2" charset="2"/>
              <a:buChar char="v"/>
            </a:pPr>
            <a:r>
              <a:rPr lang="en-GB" dirty="0"/>
              <a:t>What we can agree upon, is that crime violates the law of a particular society at a particular time. </a:t>
            </a:r>
          </a:p>
          <a:p>
            <a:pPr>
              <a:buFont typeface="Wingdings" panose="05000000000000000000" pitchFamily="2" charset="2"/>
              <a:buChar char="v"/>
            </a:pPr>
            <a:r>
              <a:rPr lang="en-GB" dirty="0"/>
              <a:t>Beyond that, ‘crime’ is a </a:t>
            </a:r>
            <a:r>
              <a:rPr lang="en-GB" b="1" dirty="0">
                <a:solidFill>
                  <a:schemeClr val="accent1">
                    <a:lumMod val="75000"/>
                  </a:schemeClr>
                </a:solidFill>
              </a:rPr>
              <a:t>social construction </a:t>
            </a:r>
            <a:r>
              <a:rPr lang="en-GB" dirty="0"/>
              <a:t>– it means different things to different people in different societies and at different times. </a:t>
            </a:r>
          </a:p>
          <a:p>
            <a:pPr>
              <a:buFont typeface="Wingdings" panose="05000000000000000000" pitchFamily="2" charset="2"/>
              <a:buChar char="v"/>
            </a:pPr>
            <a:r>
              <a:rPr lang="en-GB" dirty="0"/>
              <a:t>Crime is not a natural category of behaviour. </a:t>
            </a:r>
          </a:p>
          <a:p>
            <a:pPr>
              <a:buFont typeface="Wingdings" panose="05000000000000000000" pitchFamily="2" charset="2"/>
              <a:buChar char="v"/>
            </a:pPr>
            <a:r>
              <a:rPr lang="en-GB" dirty="0"/>
              <a:t>This leaves open the question of what it is that Forensic Psychologists should study. </a:t>
            </a:r>
          </a:p>
        </p:txBody>
      </p:sp>
      <p:sp>
        <p:nvSpPr>
          <p:cNvPr id="4" name="Content Placeholder 3">
            <a:extLst>
              <a:ext uri="{FF2B5EF4-FFF2-40B4-BE49-F238E27FC236}">
                <a16:creationId xmlns:a16="http://schemas.microsoft.com/office/drawing/2014/main" id="{0EEB4AD7-4FC6-10C0-EF38-BE6A43D18050}"/>
              </a:ext>
            </a:extLst>
          </p:cNvPr>
          <p:cNvSpPr>
            <a:spLocks noGrp="1"/>
          </p:cNvSpPr>
          <p:nvPr>
            <p:ph sz="half" idx="2"/>
          </p:nvPr>
        </p:nvSpPr>
        <p:spPr/>
        <p:txBody>
          <a:bodyPr>
            <a:normAutofit/>
          </a:bodyPr>
          <a:lstStyle/>
          <a:p>
            <a:pPr marL="0" indent="0">
              <a:buNone/>
            </a:pPr>
            <a:r>
              <a:rPr lang="en-GB" dirty="0">
                <a:solidFill>
                  <a:srgbClr val="C00000"/>
                </a:solidFill>
              </a:rPr>
              <a:t>There are two choices – </a:t>
            </a:r>
          </a:p>
          <a:p>
            <a:pPr marL="0" indent="0">
              <a:buNone/>
            </a:pPr>
            <a:r>
              <a:rPr lang="en-GB" dirty="0">
                <a:solidFill>
                  <a:srgbClr val="C00000"/>
                </a:solidFill>
              </a:rPr>
              <a:t>1. A legal definition </a:t>
            </a:r>
          </a:p>
          <a:p>
            <a:pPr marL="0" indent="0">
              <a:buNone/>
            </a:pPr>
            <a:r>
              <a:rPr lang="en-GB" dirty="0"/>
              <a:t>But, this is unsatisfactory because Psychology must study natural phenomena; the law, changing as it does, does not fit this criteria easily.</a:t>
            </a:r>
          </a:p>
          <a:p>
            <a:endParaRPr lang="en-GB" dirty="0"/>
          </a:p>
        </p:txBody>
      </p:sp>
    </p:spTree>
    <p:extLst>
      <p:ext uri="{BB962C8B-B14F-4D97-AF65-F5344CB8AC3E}">
        <p14:creationId xmlns:p14="http://schemas.microsoft.com/office/powerpoint/2010/main" val="219152840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B1AFDF-1045-CB4C-CDDB-985581019685}"/>
              </a:ext>
            </a:extLst>
          </p:cNvPr>
          <p:cNvSpPr>
            <a:spLocks noGrp="1"/>
          </p:cNvSpPr>
          <p:nvPr>
            <p:ph type="title"/>
          </p:nvPr>
        </p:nvSpPr>
        <p:spPr>
          <a:xfrm>
            <a:off x="252919" y="1123837"/>
            <a:ext cx="2947482" cy="4601183"/>
          </a:xfrm>
        </p:spPr>
        <p:txBody>
          <a:bodyPr anchor="ctr">
            <a:normAutofit/>
          </a:bodyPr>
          <a:lstStyle/>
          <a:p>
            <a:r>
              <a:rPr lang="en-GB" dirty="0"/>
              <a:t>What can we agree upon?</a:t>
            </a:r>
          </a:p>
        </p:txBody>
      </p:sp>
      <p:pic>
        <p:nvPicPr>
          <p:cNvPr id="8194" name="Picture 2" descr="Timid Children and Aggressive Children - India Parenting">
            <a:extLst>
              <a:ext uri="{FF2B5EF4-FFF2-40B4-BE49-F238E27FC236}">
                <a16:creationId xmlns:a16="http://schemas.microsoft.com/office/drawing/2014/main" id="{F887A288-7BA2-D32A-D327-101BEF45CAFD}"/>
              </a:ext>
            </a:extLst>
          </p:cNvPr>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l="34124" r="20752" b="2"/>
          <a:stretch/>
        </p:blipFill>
        <p:spPr bwMode="auto">
          <a:xfrm>
            <a:off x="3867912" y="868680"/>
            <a:ext cx="3474720" cy="5120640"/>
          </a:xfrm>
          <a:prstGeom prst="rect">
            <a:avLst/>
          </a:prstGeom>
          <a:solidFill>
            <a:srgbClr val="FFFFFF"/>
          </a:solidFill>
          <a:ln>
            <a:solidFill>
              <a:schemeClr val="accent1">
                <a:lumMod val="50000"/>
              </a:schemeClr>
            </a:solidFill>
          </a:ln>
        </p:spPr>
      </p:pic>
      <p:sp>
        <p:nvSpPr>
          <p:cNvPr id="3" name="Content Placeholder 2">
            <a:extLst>
              <a:ext uri="{FF2B5EF4-FFF2-40B4-BE49-F238E27FC236}">
                <a16:creationId xmlns:a16="http://schemas.microsoft.com/office/drawing/2014/main" id="{BD47D05C-F7A3-75FE-5337-1689517116F1}"/>
              </a:ext>
            </a:extLst>
          </p:cNvPr>
          <p:cNvSpPr>
            <a:spLocks noGrp="1"/>
          </p:cNvSpPr>
          <p:nvPr>
            <p:ph sz="half" idx="2"/>
          </p:nvPr>
        </p:nvSpPr>
        <p:spPr>
          <a:xfrm>
            <a:off x="7818120" y="868680"/>
            <a:ext cx="3474720" cy="5120640"/>
          </a:xfrm>
        </p:spPr>
        <p:txBody>
          <a:bodyPr anchor="ctr">
            <a:normAutofit/>
          </a:bodyPr>
          <a:lstStyle/>
          <a:p>
            <a:pPr>
              <a:buFont typeface="Wingdings" panose="05000000000000000000" pitchFamily="2" charset="2"/>
              <a:buChar char="v"/>
            </a:pPr>
            <a:r>
              <a:rPr lang="en-GB" sz="1900" dirty="0">
                <a:solidFill>
                  <a:srgbClr val="C00000"/>
                </a:solidFill>
              </a:rPr>
              <a:t>Or 2. B</a:t>
            </a:r>
            <a:r>
              <a:rPr lang="en-GB" sz="1900" dirty="0"/>
              <a:t>. Adopt a broader definition of crime, to include harmful and antisocial behaviour which may fall outside the legal definition of crime. </a:t>
            </a:r>
          </a:p>
          <a:p>
            <a:pPr>
              <a:buFont typeface="Wingdings" panose="05000000000000000000" pitchFamily="2" charset="2"/>
              <a:buChar char="v"/>
            </a:pPr>
            <a:r>
              <a:rPr lang="en-GB" sz="1900" dirty="0"/>
              <a:t>Blackburn (1993) suggests the conscious breaking of rules. People who understand that an act they are contemplating is a crime, know that it attracts punishment, yet carry it out anyway. </a:t>
            </a:r>
          </a:p>
          <a:p>
            <a:pPr>
              <a:buFont typeface="Wingdings" panose="05000000000000000000" pitchFamily="2" charset="2"/>
              <a:buChar char="v"/>
            </a:pPr>
            <a:r>
              <a:rPr lang="en-GB" sz="1900" dirty="0"/>
              <a:t>Looked at this way, Forensic Psychology encompasses not only law-breaking but other types of rule breaking and acts, such as aggression in children. </a:t>
            </a:r>
          </a:p>
        </p:txBody>
      </p:sp>
    </p:spTree>
    <p:extLst>
      <p:ext uri="{BB962C8B-B14F-4D97-AF65-F5344CB8AC3E}">
        <p14:creationId xmlns:p14="http://schemas.microsoft.com/office/powerpoint/2010/main" val="347154051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48987F-8C46-3CF2-AAD1-D17C57FB433B}"/>
              </a:ext>
            </a:extLst>
          </p:cNvPr>
          <p:cNvSpPr>
            <a:spLocks noGrp="1"/>
          </p:cNvSpPr>
          <p:nvPr>
            <p:ph type="title"/>
          </p:nvPr>
        </p:nvSpPr>
        <p:spPr>
          <a:xfrm>
            <a:off x="252919" y="1123837"/>
            <a:ext cx="2947482" cy="4601183"/>
          </a:xfrm>
        </p:spPr>
        <p:txBody>
          <a:bodyPr anchor="ctr">
            <a:normAutofit/>
          </a:bodyPr>
          <a:lstStyle/>
          <a:p>
            <a:r>
              <a:rPr lang="en-GB" dirty="0"/>
              <a:t>Conclusions:</a:t>
            </a:r>
          </a:p>
        </p:txBody>
      </p:sp>
      <p:sp>
        <p:nvSpPr>
          <p:cNvPr id="3" name="Content Placeholder 2">
            <a:extLst>
              <a:ext uri="{FF2B5EF4-FFF2-40B4-BE49-F238E27FC236}">
                <a16:creationId xmlns:a16="http://schemas.microsoft.com/office/drawing/2014/main" id="{C7A1B192-C60F-B4E5-8AD8-D217121673DA}"/>
              </a:ext>
            </a:extLst>
          </p:cNvPr>
          <p:cNvSpPr>
            <a:spLocks noGrp="1"/>
          </p:cNvSpPr>
          <p:nvPr>
            <p:ph sz="half" idx="1"/>
          </p:nvPr>
        </p:nvSpPr>
        <p:spPr>
          <a:xfrm>
            <a:off x="3867912" y="868680"/>
            <a:ext cx="3474720" cy="5120640"/>
          </a:xfrm>
        </p:spPr>
        <p:txBody>
          <a:bodyPr anchor="ctr">
            <a:normAutofit/>
          </a:bodyPr>
          <a:lstStyle/>
          <a:p>
            <a:pPr marL="0" indent="0">
              <a:buNone/>
            </a:pPr>
            <a:r>
              <a:rPr lang="en-GB" dirty="0"/>
              <a:t>Some basic conclusions: </a:t>
            </a:r>
          </a:p>
          <a:p>
            <a:pPr>
              <a:buFont typeface="Wingdings" panose="05000000000000000000" pitchFamily="2" charset="2"/>
              <a:buChar char="v"/>
            </a:pPr>
            <a:r>
              <a:rPr lang="en-GB" dirty="0"/>
              <a:t>A crime is an act that violates the criminal law of a particular society at a particular time. </a:t>
            </a:r>
          </a:p>
          <a:p>
            <a:pPr>
              <a:buFont typeface="Wingdings" panose="05000000000000000000" pitchFamily="2" charset="2"/>
              <a:buChar char="v"/>
            </a:pPr>
            <a:r>
              <a:rPr lang="en-GB" dirty="0"/>
              <a:t>‘Crime’ is not a natural or homogenous category of behaviour. </a:t>
            </a:r>
          </a:p>
          <a:p>
            <a:pPr>
              <a:buFont typeface="Wingdings" panose="05000000000000000000" pitchFamily="2" charset="2"/>
              <a:buChar char="v"/>
            </a:pPr>
            <a:r>
              <a:rPr lang="en-GB" dirty="0"/>
              <a:t>So Forensic Psychologists study- </a:t>
            </a:r>
          </a:p>
          <a:p>
            <a:pPr>
              <a:buFont typeface="Wingdings" panose="05000000000000000000" pitchFamily="2" charset="2"/>
              <a:buChar char="v"/>
            </a:pPr>
            <a:r>
              <a:rPr lang="en-GB" b="1" dirty="0">
                <a:solidFill>
                  <a:schemeClr val="accent1">
                    <a:lumMod val="75000"/>
                  </a:schemeClr>
                </a:solidFill>
              </a:rPr>
              <a:t>Crime as legally defined, and </a:t>
            </a:r>
          </a:p>
          <a:p>
            <a:pPr>
              <a:buFont typeface="Wingdings" panose="05000000000000000000" pitchFamily="2" charset="2"/>
              <a:buChar char="v"/>
            </a:pPr>
            <a:r>
              <a:rPr lang="en-GB" b="1" dirty="0">
                <a:solidFill>
                  <a:schemeClr val="accent1">
                    <a:lumMod val="75000"/>
                  </a:schemeClr>
                </a:solidFill>
              </a:rPr>
              <a:t>Harmful antisocial behaviour (‘criminal’ or not).</a:t>
            </a:r>
          </a:p>
        </p:txBody>
      </p:sp>
      <p:pic>
        <p:nvPicPr>
          <p:cNvPr id="9218" name="Picture 2" descr="Underage Drinking: Causes, Effects ...">
            <a:extLst>
              <a:ext uri="{FF2B5EF4-FFF2-40B4-BE49-F238E27FC236}">
                <a16:creationId xmlns:a16="http://schemas.microsoft.com/office/drawing/2014/main" id="{8F22F64F-9000-C241-F760-EE36C763FBCA}"/>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l="3422" r="51423" b="1"/>
          <a:stretch/>
        </p:blipFill>
        <p:spPr bwMode="auto">
          <a:xfrm>
            <a:off x="7818120" y="868680"/>
            <a:ext cx="3474720" cy="5120640"/>
          </a:xfrm>
          <a:prstGeom prst="rect">
            <a:avLst/>
          </a:prstGeom>
          <a:solidFill>
            <a:srgbClr val="FFFFFF"/>
          </a:solidFill>
          <a:ln>
            <a:solidFill>
              <a:schemeClr val="accent1">
                <a:lumMod val="50000"/>
              </a:schemeClr>
            </a:solidFill>
          </a:ln>
        </p:spPr>
      </p:pic>
      <p:sp>
        <p:nvSpPr>
          <p:cNvPr id="4" name="TextBox 3">
            <a:extLst>
              <a:ext uri="{FF2B5EF4-FFF2-40B4-BE49-F238E27FC236}">
                <a16:creationId xmlns:a16="http://schemas.microsoft.com/office/drawing/2014/main" id="{EDF999C6-EA95-7C8B-02B7-E49F3D2E1667}"/>
              </a:ext>
            </a:extLst>
          </p:cNvPr>
          <p:cNvSpPr txBox="1"/>
          <p:nvPr/>
        </p:nvSpPr>
        <p:spPr>
          <a:xfrm>
            <a:off x="3738880" y="5989320"/>
            <a:ext cx="3769360" cy="646331"/>
          </a:xfrm>
          <a:prstGeom prst="rect">
            <a:avLst/>
          </a:prstGeom>
          <a:noFill/>
        </p:spPr>
        <p:txBody>
          <a:bodyPr wrap="square" rtlCol="0">
            <a:spAutoFit/>
          </a:bodyPr>
          <a:lstStyle/>
          <a:p>
            <a:pPr algn="ctr"/>
            <a:r>
              <a:rPr lang="en-GB" dirty="0">
                <a:solidFill>
                  <a:srgbClr val="002060"/>
                </a:solidFill>
              </a:rPr>
              <a:t>We will be considering the insanity defence in more detail later on…</a:t>
            </a:r>
          </a:p>
        </p:txBody>
      </p:sp>
    </p:spTree>
    <p:extLst>
      <p:ext uri="{BB962C8B-B14F-4D97-AF65-F5344CB8AC3E}">
        <p14:creationId xmlns:p14="http://schemas.microsoft.com/office/powerpoint/2010/main" val="306132778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FCBE25-898C-29FE-A506-4D2077A6A202}"/>
              </a:ext>
            </a:extLst>
          </p:cNvPr>
          <p:cNvSpPr>
            <a:spLocks noGrp="1"/>
          </p:cNvSpPr>
          <p:nvPr>
            <p:ph type="title"/>
          </p:nvPr>
        </p:nvSpPr>
        <p:spPr>
          <a:xfrm>
            <a:off x="252919" y="1123837"/>
            <a:ext cx="2947482" cy="4601183"/>
          </a:xfrm>
        </p:spPr>
        <p:txBody>
          <a:bodyPr anchor="ctr">
            <a:normAutofit/>
          </a:bodyPr>
          <a:lstStyle/>
          <a:p>
            <a:r>
              <a:rPr lang="en-GB" dirty="0"/>
              <a:t>Knowledge and meaning:</a:t>
            </a:r>
          </a:p>
        </p:txBody>
      </p:sp>
      <p:pic>
        <p:nvPicPr>
          <p:cNvPr id="10242" name="Picture 2" descr="Burnt out car hi-res stock photography ...">
            <a:extLst>
              <a:ext uri="{FF2B5EF4-FFF2-40B4-BE49-F238E27FC236}">
                <a16:creationId xmlns:a16="http://schemas.microsoft.com/office/drawing/2014/main" id="{DF03732B-9549-3BED-839A-E1129BCEAF97}"/>
              </a:ext>
            </a:extLst>
          </p:cNvPr>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tretch>
            <a:fillRect/>
          </a:stretch>
        </p:blipFill>
        <p:spPr bwMode="auto">
          <a:xfrm>
            <a:off x="3867912" y="2155820"/>
            <a:ext cx="3474720" cy="2546359"/>
          </a:xfrm>
          <a:prstGeom prst="rect">
            <a:avLst/>
          </a:prstGeom>
          <a:solidFill>
            <a:srgbClr val="FFFFFF"/>
          </a:solidFill>
        </p:spPr>
      </p:pic>
      <p:sp>
        <p:nvSpPr>
          <p:cNvPr id="3" name="Content Placeholder 2">
            <a:extLst>
              <a:ext uri="{FF2B5EF4-FFF2-40B4-BE49-F238E27FC236}">
                <a16:creationId xmlns:a16="http://schemas.microsoft.com/office/drawing/2014/main" id="{CCEC95A0-9922-060B-9BBF-60E961354AB5}"/>
              </a:ext>
            </a:extLst>
          </p:cNvPr>
          <p:cNvSpPr>
            <a:spLocks noGrp="1"/>
          </p:cNvSpPr>
          <p:nvPr>
            <p:ph sz="half" idx="2"/>
          </p:nvPr>
        </p:nvSpPr>
        <p:spPr>
          <a:xfrm>
            <a:off x="7818120" y="868680"/>
            <a:ext cx="3474720" cy="5120640"/>
          </a:xfrm>
          <a:solidFill>
            <a:schemeClr val="accent2">
              <a:lumMod val="20000"/>
              <a:lumOff val="80000"/>
            </a:schemeClr>
          </a:solidFill>
          <a:ln>
            <a:solidFill>
              <a:schemeClr val="accent1">
                <a:lumMod val="50000"/>
              </a:schemeClr>
            </a:solidFill>
          </a:ln>
        </p:spPr>
        <p:txBody>
          <a:bodyPr anchor="ctr">
            <a:normAutofit/>
          </a:bodyPr>
          <a:lstStyle/>
          <a:p>
            <a:pPr marL="0" indent="0">
              <a:buNone/>
            </a:pPr>
            <a:r>
              <a:rPr lang="en-GB" sz="2400" dirty="0"/>
              <a:t>“one common feature is the knowledge of the lawbreaker that it attracts legal punishment [...] </a:t>
            </a:r>
          </a:p>
          <a:p>
            <a:pPr marL="0" indent="0">
              <a:buNone/>
            </a:pPr>
            <a:r>
              <a:rPr lang="en-GB" sz="2400" dirty="0"/>
              <a:t>rule breaking is a meaningful [...] focus for criminological psychology.” </a:t>
            </a:r>
          </a:p>
          <a:p>
            <a:pPr marL="0" indent="0">
              <a:buNone/>
            </a:pPr>
            <a:r>
              <a:rPr lang="en-GB" sz="2400" dirty="0"/>
              <a:t>Blackburn (1993; p.17)</a:t>
            </a:r>
          </a:p>
        </p:txBody>
      </p:sp>
    </p:spTree>
    <p:extLst>
      <p:ext uri="{BB962C8B-B14F-4D97-AF65-F5344CB8AC3E}">
        <p14:creationId xmlns:p14="http://schemas.microsoft.com/office/powerpoint/2010/main" val="308073618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A1F13F-34CA-9C6C-ADC5-BF99618F6F11}"/>
              </a:ext>
            </a:extLst>
          </p:cNvPr>
          <p:cNvSpPr>
            <a:spLocks noGrp="1"/>
          </p:cNvSpPr>
          <p:nvPr>
            <p:ph type="title"/>
          </p:nvPr>
        </p:nvSpPr>
        <p:spPr/>
        <p:txBody>
          <a:bodyPr/>
          <a:lstStyle/>
          <a:p>
            <a:r>
              <a:rPr lang="en-GB" dirty="0"/>
              <a:t>Moderating and mediating factors:</a:t>
            </a:r>
          </a:p>
        </p:txBody>
      </p:sp>
      <p:sp>
        <p:nvSpPr>
          <p:cNvPr id="3" name="Content Placeholder 2">
            <a:extLst>
              <a:ext uri="{FF2B5EF4-FFF2-40B4-BE49-F238E27FC236}">
                <a16:creationId xmlns:a16="http://schemas.microsoft.com/office/drawing/2014/main" id="{B4F701B4-B2C7-7676-DEB7-2DAB2FE5C9A3}"/>
              </a:ext>
            </a:extLst>
          </p:cNvPr>
          <p:cNvSpPr>
            <a:spLocks noGrp="1"/>
          </p:cNvSpPr>
          <p:nvPr>
            <p:ph sz="half" idx="1"/>
          </p:nvPr>
        </p:nvSpPr>
        <p:spPr>
          <a:xfrm>
            <a:off x="3867912" y="729049"/>
            <a:ext cx="3474720" cy="5362832"/>
          </a:xfrm>
          <a:solidFill>
            <a:schemeClr val="accent2">
              <a:lumMod val="20000"/>
              <a:lumOff val="80000"/>
            </a:schemeClr>
          </a:solidFill>
          <a:ln>
            <a:solidFill>
              <a:schemeClr val="accent1">
                <a:lumMod val="50000"/>
              </a:schemeClr>
            </a:solidFill>
          </a:ln>
        </p:spPr>
        <p:txBody>
          <a:bodyPr>
            <a:normAutofit/>
          </a:bodyPr>
          <a:lstStyle/>
          <a:p>
            <a:pPr>
              <a:buFont typeface="Wingdings" panose="05000000000000000000" pitchFamily="2" charset="2"/>
              <a:buChar char="v"/>
            </a:pPr>
            <a:r>
              <a:rPr lang="en-GB" sz="2400" dirty="0"/>
              <a:t>What issues arise in defining crime? </a:t>
            </a:r>
          </a:p>
          <a:p>
            <a:pPr>
              <a:buFont typeface="Wingdings" panose="05000000000000000000" pitchFamily="2" charset="2"/>
              <a:buChar char="v"/>
            </a:pPr>
            <a:r>
              <a:rPr lang="en-GB" sz="2400" dirty="0"/>
              <a:t>Moderating and mediating factors… </a:t>
            </a:r>
          </a:p>
          <a:p>
            <a:pPr>
              <a:buFont typeface="Wingdings" panose="05000000000000000000" pitchFamily="2" charset="2"/>
              <a:buChar char="v"/>
            </a:pPr>
            <a:r>
              <a:rPr lang="en-GB" sz="2400" dirty="0"/>
              <a:t>Age = moderator </a:t>
            </a:r>
          </a:p>
          <a:p>
            <a:pPr>
              <a:buFont typeface="Wingdings" panose="05000000000000000000" pitchFamily="2" charset="2"/>
              <a:buChar char="v"/>
            </a:pPr>
            <a:r>
              <a:rPr lang="en-GB" sz="2400" dirty="0"/>
              <a:t>SES = mediator. </a:t>
            </a:r>
          </a:p>
        </p:txBody>
      </p:sp>
      <p:sp>
        <p:nvSpPr>
          <p:cNvPr id="4" name="Content Placeholder 3">
            <a:extLst>
              <a:ext uri="{FF2B5EF4-FFF2-40B4-BE49-F238E27FC236}">
                <a16:creationId xmlns:a16="http://schemas.microsoft.com/office/drawing/2014/main" id="{268BE27E-B3B7-0F23-4DFD-6EF006EC9CC0}"/>
              </a:ext>
            </a:extLst>
          </p:cNvPr>
          <p:cNvSpPr>
            <a:spLocks noGrp="1"/>
          </p:cNvSpPr>
          <p:nvPr>
            <p:ph sz="half" idx="2"/>
          </p:nvPr>
        </p:nvSpPr>
        <p:spPr/>
        <p:txBody>
          <a:bodyPr/>
          <a:lstStyle/>
          <a:p>
            <a:pPr>
              <a:buFont typeface="Wingdings" panose="05000000000000000000" pitchFamily="2" charset="2"/>
              <a:buChar char="v"/>
            </a:pPr>
            <a:r>
              <a:rPr lang="en-GB" dirty="0"/>
              <a:t>A moderator is something that acts upon a variable and </a:t>
            </a:r>
            <a:r>
              <a:rPr lang="en-GB" dirty="0">
                <a:solidFill>
                  <a:srgbClr val="C00000"/>
                </a:solidFill>
              </a:rPr>
              <a:t>changes its direction or strength</a:t>
            </a:r>
            <a:r>
              <a:rPr lang="en-GB" dirty="0"/>
              <a:t>. </a:t>
            </a:r>
          </a:p>
          <a:p>
            <a:pPr>
              <a:buFont typeface="Wingdings" panose="05000000000000000000" pitchFamily="2" charset="2"/>
              <a:buChar char="v"/>
            </a:pPr>
            <a:r>
              <a:rPr lang="en-GB" dirty="0"/>
              <a:t>Age can moderate the likelihood of an individual committing a crime. As you get older your propensity to crime is reduced…</a:t>
            </a:r>
          </a:p>
          <a:p>
            <a:pPr>
              <a:buFont typeface="Wingdings" panose="05000000000000000000" pitchFamily="2" charset="2"/>
              <a:buChar char="v"/>
            </a:pPr>
            <a:r>
              <a:rPr lang="en-GB" dirty="0"/>
              <a:t>A mediator is a go-between for two variables. It explains the process through which </a:t>
            </a:r>
            <a:r>
              <a:rPr lang="en-GB" dirty="0">
                <a:solidFill>
                  <a:srgbClr val="C00000"/>
                </a:solidFill>
              </a:rPr>
              <a:t>two variables are related</a:t>
            </a:r>
            <a:r>
              <a:rPr lang="en-GB" dirty="0"/>
              <a:t>.  </a:t>
            </a:r>
          </a:p>
          <a:p>
            <a:pPr>
              <a:buFont typeface="Wingdings" panose="05000000000000000000" pitchFamily="2" charset="2"/>
              <a:buChar char="v"/>
            </a:pPr>
            <a:r>
              <a:rPr lang="en-GB" dirty="0"/>
              <a:t>SES can affect the relationship between Employment and Criminality</a:t>
            </a:r>
          </a:p>
        </p:txBody>
      </p:sp>
    </p:spTree>
    <p:extLst>
      <p:ext uri="{BB962C8B-B14F-4D97-AF65-F5344CB8AC3E}">
        <p14:creationId xmlns:p14="http://schemas.microsoft.com/office/powerpoint/2010/main" val="318021806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DD91F3-6ABD-F09C-0DD4-FF00FD2A6A61}"/>
              </a:ext>
            </a:extLst>
          </p:cNvPr>
          <p:cNvSpPr>
            <a:spLocks noGrp="1"/>
          </p:cNvSpPr>
          <p:nvPr>
            <p:ph type="title"/>
          </p:nvPr>
        </p:nvSpPr>
        <p:spPr/>
        <p:txBody>
          <a:bodyPr/>
          <a:lstStyle/>
          <a:p>
            <a:r>
              <a:rPr lang="en-GB" dirty="0"/>
              <a:t>Usually:</a:t>
            </a:r>
          </a:p>
        </p:txBody>
      </p:sp>
      <p:sp>
        <p:nvSpPr>
          <p:cNvPr id="3" name="Content Placeholder 2">
            <a:extLst>
              <a:ext uri="{FF2B5EF4-FFF2-40B4-BE49-F238E27FC236}">
                <a16:creationId xmlns:a16="http://schemas.microsoft.com/office/drawing/2014/main" id="{EC0CB1C4-4AAD-8D59-8518-4AED02F2F8F5}"/>
              </a:ext>
            </a:extLst>
          </p:cNvPr>
          <p:cNvSpPr>
            <a:spLocks noGrp="1"/>
          </p:cNvSpPr>
          <p:nvPr>
            <p:ph sz="half" idx="1"/>
          </p:nvPr>
        </p:nvSpPr>
        <p:spPr/>
        <p:txBody>
          <a:bodyPr>
            <a:noAutofit/>
          </a:bodyPr>
          <a:lstStyle/>
          <a:p>
            <a:pPr marL="0" indent="0">
              <a:buNone/>
            </a:pPr>
            <a:r>
              <a:rPr lang="en-GB" sz="2400" dirty="0"/>
              <a:t>Age</a:t>
            </a:r>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r>
              <a:rPr lang="en-GB" sz="2400" dirty="0"/>
              <a:t>Crime</a:t>
            </a:r>
          </a:p>
        </p:txBody>
      </p:sp>
      <p:sp>
        <p:nvSpPr>
          <p:cNvPr id="5" name="Arrow: Up-Down 4">
            <a:extLst>
              <a:ext uri="{FF2B5EF4-FFF2-40B4-BE49-F238E27FC236}">
                <a16:creationId xmlns:a16="http://schemas.microsoft.com/office/drawing/2014/main" id="{E7D9242C-A12E-4788-4826-0B06F23CE29A}"/>
              </a:ext>
            </a:extLst>
          </p:cNvPr>
          <p:cNvSpPr/>
          <p:nvPr/>
        </p:nvSpPr>
        <p:spPr>
          <a:xfrm>
            <a:off x="5222212" y="1238012"/>
            <a:ext cx="766119" cy="4223674"/>
          </a:xfrm>
          <a:prstGeom prst="up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A149C5E6-9DD1-D74B-80D6-544EFE4DB4DF}"/>
              </a:ext>
            </a:extLst>
          </p:cNvPr>
          <p:cNvSpPr/>
          <p:nvPr/>
        </p:nvSpPr>
        <p:spPr>
          <a:xfrm>
            <a:off x="8390238" y="1482811"/>
            <a:ext cx="2347784" cy="1013254"/>
          </a:xfrm>
          <a:prstGeom prst="ellipse">
            <a:avLst/>
          </a:prstGeom>
          <a:solidFill>
            <a:schemeClr val="accent2">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SES</a:t>
            </a:r>
          </a:p>
        </p:txBody>
      </p:sp>
      <p:sp>
        <p:nvSpPr>
          <p:cNvPr id="10" name="Content Placeholder 9">
            <a:extLst>
              <a:ext uri="{FF2B5EF4-FFF2-40B4-BE49-F238E27FC236}">
                <a16:creationId xmlns:a16="http://schemas.microsoft.com/office/drawing/2014/main" id="{A1C1A0D2-5684-85E5-78C9-98087C9B97E1}"/>
              </a:ext>
            </a:extLst>
          </p:cNvPr>
          <p:cNvSpPr>
            <a:spLocks noGrp="1"/>
          </p:cNvSpPr>
          <p:nvPr>
            <p:ph sz="half" idx="2"/>
          </p:nvPr>
        </p:nvSpPr>
        <p:spPr>
          <a:xfrm>
            <a:off x="9684526" y="3682314"/>
            <a:ext cx="2106992" cy="906162"/>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dirty="0"/>
              <a:t>Crime</a:t>
            </a:r>
          </a:p>
        </p:txBody>
      </p:sp>
      <p:sp>
        <p:nvSpPr>
          <p:cNvPr id="11" name="Oval 10">
            <a:extLst>
              <a:ext uri="{FF2B5EF4-FFF2-40B4-BE49-F238E27FC236}">
                <a16:creationId xmlns:a16="http://schemas.microsoft.com/office/drawing/2014/main" id="{1E639EEE-93F7-3481-2596-7731D258B1D0}"/>
              </a:ext>
            </a:extLst>
          </p:cNvPr>
          <p:cNvSpPr/>
          <p:nvPr/>
        </p:nvSpPr>
        <p:spPr>
          <a:xfrm>
            <a:off x="7208171" y="3682314"/>
            <a:ext cx="2213325" cy="906162"/>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dirty="0"/>
              <a:t>Unemployment</a:t>
            </a:r>
          </a:p>
        </p:txBody>
      </p:sp>
      <p:cxnSp>
        <p:nvCxnSpPr>
          <p:cNvPr id="13" name="Straight Arrow Connector 12">
            <a:extLst>
              <a:ext uri="{FF2B5EF4-FFF2-40B4-BE49-F238E27FC236}">
                <a16:creationId xmlns:a16="http://schemas.microsoft.com/office/drawing/2014/main" id="{79E9F913-5703-C872-B8B1-4F20EE84C64E}"/>
              </a:ext>
            </a:extLst>
          </p:cNvPr>
          <p:cNvCxnSpPr>
            <a:cxnSpLocks/>
          </p:cNvCxnSpPr>
          <p:nvPr/>
        </p:nvCxnSpPr>
        <p:spPr>
          <a:xfrm>
            <a:off x="10264455" y="2384854"/>
            <a:ext cx="695988" cy="1297460"/>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A83A9ADC-FDE1-872B-AEDD-BF9239BB6C00}"/>
              </a:ext>
            </a:extLst>
          </p:cNvPr>
          <p:cNvCxnSpPr>
            <a:cxnSpLocks/>
            <a:endCxn id="11" idx="0"/>
          </p:cNvCxnSpPr>
          <p:nvPr/>
        </p:nvCxnSpPr>
        <p:spPr>
          <a:xfrm flipH="1">
            <a:off x="8314834" y="2384854"/>
            <a:ext cx="538617" cy="1297460"/>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a:extLst>
              <a:ext uri="{FF2B5EF4-FFF2-40B4-BE49-F238E27FC236}">
                <a16:creationId xmlns:a16="http://schemas.microsoft.com/office/drawing/2014/main" id="{B246312E-704C-C5A6-5B86-45EA8B5A443C}"/>
              </a:ext>
            </a:extLst>
          </p:cNvPr>
          <p:cNvCxnSpPr>
            <a:cxnSpLocks/>
          </p:cNvCxnSpPr>
          <p:nvPr/>
        </p:nvCxnSpPr>
        <p:spPr>
          <a:xfrm>
            <a:off x="9008076" y="3628768"/>
            <a:ext cx="1194013" cy="0"/>
          </a:xfrm>
          <a:prstGeom prst="straightConnector1">
            <a:avLst/>
          </a:prstGeom>
          <a:ln w="57150">
            <a:solidFill>
              <a:srgbClr val="C00000"/>
            </a:solidFill>
            <a:headEnd type="triangl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4241718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EE945D-B97C-D063-C23D-ADD1ADFE31E0}"/>
              </a:ext>
            </a:extLst>
          </p:cNvPr>
          <p:cNvSpPr>
            <a:spLocks noGrp="1"/>
          </p:cNvSpPr>
          <p:nvPr>
            <p:ph type="title"/>
          </p:nvPr>
        </p:nvSpPr>
        <p:spPr>
          <a:xfrm>
            <a:off x="252919" y="1123837"/>
            <a:ext cx="2947482" cy="4601183"/>
          </a:xfrm>
        </p:spPr>
        <p:txBody>
          <a:bodyPr anchor="ctr">
            <a:normAutofit/>
          </a:bodyPr>
          <a:lstStyle/>
          <a:p>
            <a:r>
              <a:rPr lang="en-GB" dirty="0"/>
              <a:t>Where does Forensic Psychology originate from?</a:t>
            </a:r>
          </a:p>
        </p:txBody>
      </p:sp>
      <p:pic>
        <p:nvPicPr>
          <p:cNvPr id="11266" name="Picture 2" descr="Promises Healthcare">
            <a:extLst>
              <a:ext uri="{FF2B5EF4-FFF2-40B4-BE49-F238E27FC236}">
                <a16:creationId xmlns:a16="http://schemas.microsoft.com/office/drawing/2014/main" id="{70377BCD-101F-D02C-5678-061A48E232B1}"/>
              </a:ext>
            </a:extLst>
          </p:cNvPr>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tretch>
            <a:fillRect/>
          </a:stretch>
        </p:blipFill>
        <p:spPr bwMode="auto">
          <a:xfrm>
            <a:off x="3867912" y="2132662"/>
            <a:ext cx="3474720" cy="2592675"/>
          </a:xfrm>
          <a:prstGeom prst="rect">
            <a:avLst/>
          </a:prstGeom>
          <a:solidFill>
            <a:srgbClr val="FFFFFF"/>
          </a:solidFill>
          <a:ln>
            <a:solidFill>
              <a:schemeClr val="accent1">
                <a:lumMod val="75000"/>
              </a:schemeClr>
            </a:solidFill>
          </a:ln>
        </p:spPr>
      </p:pic>
      <p:sp>
        <p:nvSpPr>
          <p:cNvPr id="3" name="Content Placeholder 2">
            <a:extLst>
              <a:ext uri="{FF2B5EF4-FFF2-40B4-BE49-F238E27FC236}">
                <a16:creationId xmlns:a16="http://schemas.microsoft.com/office/drawing/2014/main" id="{88B9BE99-2A18-A8A6-C4A9-0299585CF285}"/>
              </a:ext>
            </a:extLst>
          </p:cNvPr>
          <p:cNvSpPr>
            <a:spLocks noGrp="1"/>
          </p:cNvSpPr>
          <p:nvPr>
            <p:ph sz="half" idx="2"/>
          </p:nvPr>
        </p:nvSpPr>
        <p:spPr>
          <a:xfrm>
            <a:off x="7818120" y="868680"/>
            <a:ext cx="3474720" cy="5120640"/>
          </a:xfrm>
          <a:solidFill>
            <a:schemeClr val="accent2">
              <a:lumMod val="20000"/>
              <a:lumOff val="80000"/>
            </a:schemeClr>
          </a:solidFill>
          <a:ln>
            <a:solidFill>
              <a:schemeClr val="accent1">
                <a:lumMod val="75000"/>
              </a:schemeClr>
            </a:solidFill>
          </a:ln>
        </p:spPr>
        <p:txBody>
          <a:bodyPr anchor="ctr">
            <a:normAutofit/>
          </a:bodyPr>
          <a:lstStyle/>
          <a:p>
            <a:pPr>
              <a:buFont typeface="Wingdings" panose="05000000000000000000" pitchFamily="2" charset="2"/>
              <a:buChar char="v"/>
            </a:pPr>
            <a:r>
              <a:rPr lang="en-GB" sz="1700" dirty="0"/>
              <a:t>The term literally translates `Psychology in the context of Law` </a:t>
            </a:r>
          </a:p>
          <a:p>
            <a:pPr>
              <a:buFont typeface="Wingdings" panose="05000000000000000000" pitchFamily="2" charset="2"/>
              <a:buChar char="v"/>
            </a:pPr>
            <a:r>
              <a:rPr lang="en-GB" sz="1700" dirty="0"/>
              <a:t>Forensic Psychology took off in the 1980`s but its history goes back centuries to when `diminished responsibility` and fitness for trial were introduced into the legal system.</a:t>
            </a:r>
          </a:p>
          <a:p>
            <a:pPr>
              <a:buFont typeface="Wingdings" panose="05000000000000000000" pitchFamily="2" charset="2"/>
              <a:buChar char="v"/>
            </a:pPr>
            <a:r>
              <a:rPr lang="en-GB" sz="1700" dirty="0"/>
              <a:t> Diminished responsibility 16th century </a:t>
            </a:r>
          </a:p>
          <a:p>
            <a:pPr>
              <a:buFont typeface="Wingdings" panose="05000000000000000000" pitchFamily="2" charset="2"/>
              <a:buChar char="v"/>
            </a:pPr>
            <a:r>
              <a:rPr lang="en-GB" sz="1700" dirty="0"/>
              <a:t>Expert witness 17th century </a:t>
            </a:r>
          </a:p>
          <a:p>
            <a:pPr>
              <a:buFont typeface="Wingdings" panose="05000000000000000000" pitchFamily="2" charset="2"/>
              <a:buChar char="v"/>
            </a:pPr>
            <a:r>
              <a:rPr lang="en-GB" sz="1700" dirty="0"/>
              <a:t>Mental illness and crime 18th century </a:t>
            </a:r>
          </a:p>
          <a:p>
            <a:pPr>
              <a:buFont typeface="Wingdings" panose="05000000000000000000" pitchFamily="2" charset="2"/>
              <a:buChar char="v"/>
            </a:pPr>
            <a:r>
              <a:rPr lang="en-GB" sz="1700" dirty="0"/>
              <a:t>Criminology 18th century </a:t>
            </a:r>
          </a:p>
          <a:p>
            <a:pPr>
              <a:buFont typeface="Wingdings" panose="05000000000000000000" pitchFamily="2" charset="2"/>
              <a:buChar char="v"/>
            </a:pPr>
            <a:r>
              <a:rPr lang="en-GB" sz="1700" dirty="0"/>
              <a:t>First official crime statistics: France (1827) </a:t>
            </a:r>
          </a:p>
        </p:txBody>
      </p:sp>
    </p:spTree>
    <p:extLst>
      <p:ext uri="{BB962C8B-B14F-4D97-AF65-F5344CB8AC3E}">
        <p14:creationId xmlns:p14="http://schemas.microsoft.com/office/powerpoint/2010/main" val="272088661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9E5D71-EAF0-F530-D4AD-2E6ABB4D73BF}"/>
              </a:ext>
            </a:extLst>
          </p:cNvPr>
          <p:cNvSpPr>
            <a:spLocks noGrp="1"/>
          </p:cNvSpPr>
          <p:nvPr>
            <p:ph type="title"/>
          </p:nvPr>
        </p:nvSpPr>
        <p:spPr>
          <a:xfrm>
            <a:off x="252919" y="1123837"/>
            <a:ext cx="2947482" cy="4601183"/>
          </a:xfrm>
        </p:spPr>
        <p:txBody>
          <a:bodyPr anchor="ctr">
            <a:normAutofit/>
          </a:bodyPr>
          <a:lstStyle/>
          <a:p>
            <a:r>
              <a:rPr lang="en-GB" dirty="0"/>
              <a:t>Early concepts of criminality:</a:t>
            </a:r>
          </a:p>
        </p:txBody>
      </p:sp>
      <p:pic>
        <p:nvPicPr>
          <p:cNvPr id="12290" name="Picture 2" descr="Kleptomania - causes, DSM, therapy ...">
            <a:extLst>
              <a:ext uri="{FF2B5EF4-FFF2-40B4-BE49-F238E27FC236}">
                <a16:creationId xmlns:a16="http://schemas.microsoft.com/office/drawing/2014/main" id="{60970070-FB8B-8ECF-B5E9-E1BCBB9818BD}"/>
              </a:ext>
            </a:extLst>
          </p:cNvPr>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tretch>
            <a:fillRect/>
          </a:stretch>
        </p:blipFill>
        <p:spPr bwMode="auto">
          <a:xfrm>
            <a:off x="3867912" y="2266548"/>
            <a:ext cx="3474720" cy="2324903"/>
          </a:xfrm>
          <a:prstGeom prst="rect">
            <a:avLst/>
          </a:prstGeom>
          <a:solidFill>
            <a:srgbClr val="FFFFFF"/>
          </a:solidFill>
          <a:ln>
            <a:solidFill>
              <a:schemeClr val="accent1">
                <a:lumMod val="75000"/>
              </a:schemeClr>
            </a:solidFill>
          </a:ln>
        </p:spPr>
      </p:pic>
      <p:sp>
        <p:nvSpPr>
          <p:cNvPr id="3" name="Content Placeholder 2">
            <a:extLst>
              <a:ext uri="{FF2B5EF4-FFF2-40B4-BE49-F238E27FC236}">
                <a16:creationId xmlns:a16="http://schemas.microsoft.com/office/drawing/2014/main" id="{36B22C3C-A58E-FD6B-84DD-5934E12AB9D3}"/>
              </a:ext>
            </a:extLst>
          </p:cNvPr>
          <p:cNvSpPr>
            <a:spLocks noGrp="1"/>
          </p:cNvSpPr>
          <p:nvPr>
            <p:ph sz="half" idx="2"/>
          </p:nvPr>
        </p:nvSpPr>
        <p:spPr>
          <a:xfrm>
            <a:off x="7818120" y="868680"/>
            <a:ext cx="3474720" cy="5120640"/>
          </a:xfrm>
        </p:spPr>
        <p:txBody>
          <a:bodyPr anchor="ctr">
            <a:normAutofit/>
          </a:bodyPr>
          <a:lstStyle/>
          <a:p>
            <a:pPr>
              <a:buFont typeface="Wingdings" panose="05000000000000000000" pitchFamily="2" charset="2"/>
              <a:buChar char="v"/>
            </a:pPr>
            <a:r>
              <a:rPr lang="en-GB" dirty="0"/>
              <a:t>One of the earliest concepts in relation to Forensic Psychology was KLEPTOMANIA (1816) which refers to `stealing insanity`. </a:t>
            </a:r>
          </a:p>
          <a:p>
            <a:pPr>
              <a:buFont typeface="Wingdings" panose="05000000000000000000" pitchFamily="2" charset="2"/>
              <a:buChar char="v"/>
            </a:pPr>
            <a:r>
              <a:rPr lang="en-GB" dirty="0"/>
              <a:t>Characterised by impulses to steal negligible value goods, not out of economic necessity, accompanied by elation or a sense of relief – often affecting women. </a:t>
            </a:r>
          </a:p>
          <a:p>
            <a:pPr>
              <a:buFont typeface="Wingdings" panose="05000000000000000000" pitchFamily="2" charset="2"/>
              <a:buChar char="v"/>
            </a:pPr>
            <a:r>
              <a:rPr lang="en-GB" dirty="0"/>
              <a:t>Some argued it was a form of repressed sexual desire or a form of penis envy, stealing phallic symbols. </a:t>
            </a:r>
          </a:p>
          <a:p>
            <a:pPr>
              <a:buFont typeface="Wingdings" panose="05000000000000000000" pitchFamily="2" charset="2"/>
              <a:buChar char="v"/>
            </a:pPr>
            <a:r>
              <a:rPr lang="en-GB" dirty="0"/>
              <a:t>It still exists in DSM(5)TR</a:t>
            </a:r>
          </a:p>
        </p:txBody>
      </p:sp>
    </p:spTree>
    <p:extLst>
      <p:ext uri="{BB962C8B-B14F-4D97-AF65-F5344CB8AC3E}">
        <p14:creationId xmlns:p14="http://schemas.microsoft.com/office/powerpoint/2010/main" val="98053763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D5F85E09-8420-41DB-42E0-9AC416CD8DD7}"/>
              </a:ext>
            </a:extLst>
          </p:cNvPr>
          <p:cNvSpPr>
            <a:spLocks noGrp="1"/>
          </p:cNvSpPr>
          <p:nvPr>
            <p:ph type="title"/>
          </p:nvPr>
        </p:nvSpPr>
        <p:spPr/>
        <p:txBody>
          <a:bodyPr/>
          <a:lstStyle/>
          <a:p>
            <a:r>
              <a:rPr lang="en-GB" dirty="0"/>
              <a:t>Early concepts of crime:</a:t>
            </a:r>
          </a:p>
        </p:txBody>
      </p:sp>
      <p:sp>
        <p:nvSpPr>
          <p:cNvPr id="6" name="Content Placeholder 5">
            <a:extLst>
              <a:ext uri="{FF2B5EF4-FFF2-40B4-BE49-F238E27FC236}">
                <a16:creationId xmlns:a16="http://schemas.microsoft.com/office/drawing/2014/main" id="{A7420C5A-C601-BEAC-6A0A-46E5D67050D7}"/>
              </a:ext>
            </a:extLst>
          </p:cNvPr>
          <p:cNvSpPr>
            <a:spLocks noGrp="1"/>
          </p:cNvSpPr>
          <p:nvPr>
            <p:ph idx="1"/>
          </p:nvPr>
        </p:nvSpPr>
        <p:spPr>
          <a:solidFill>
            <a:schemeClr val="accent2">
              <a:lumMod val="20000"/>
              <a:lumOff val="80000"/>
            </a:schemeClr>
          </a:solidFill>
          <a:ln>
            <a:solidFill>
              <a:schemeClr val="accent1">
                <a:lumMod val="75000"/>
              </a:schemeClr>
            </a:solidFill>
          </a:ln>
        </p:spPr>
        <p:txBody>
          <a:bodyPr>
            <a:normAutofit/>
          </a:bodyPr>
          <a:lstStyle/>
          <a:p>
            <a:pPr>
              <a:buFont typeface="Wingdings" panose="05000000000000000000" pitchFamily="2" charset="2"/>
              <a:buChar char="v"/>
            </a:pPr>
            <a:r>
              <a:rPr lang="en-GB" sz="2400" dirty="0"/>
              <a:t>Crime is not seen in isolation. </a:t>
            </a:r>
          </a:p>
          <a:p>
            <a:pPr>
              <a:buFont typeface="Wingdings" panose="05000000000000000000" pitchFamily="2" charset="2"/>
              <a:buChar char="v"/>
            </a:pPr>
            <a:r>
              <a:rPr lang="en-GB" sz="2400" dirty="0"/>
              <a:t>It is affected by many factors. For example: </a:t>
            </a:r>
          </a:p>
          <a:p>
            <a:pPr>
              <a:buFont typeface="Wingdings" panose="05000000000000000000" pitchFamily="2" charset="2"/>
              <a:buChar char="v"/>
            </a:pPr>
            <a:r>
              <a:rPr lang="en-GB" sz="2400" dirty="0"/>
              <a:t>Media Representation. </a:t>
            </a:r>
          </a:p>
          <a:p>
            <a:pPr>
              <a:buFont typeface="Wingdings" panose="05000000000000000000" pitchFamily="2" charset="2"/>
              <a:buChar char="v"/>
            </a:pPr>
            <a:r>
              <a:rPr lang="en-GB" sz="2400" dirty="0"/>
              <a:t>The different interpretations of crime statistics. </a:t>
            </a:r>
          </a:p>
          <a:p>
            <a:pPr>
              <a:buFont typeface="Wingdings" panose="05000000000000000000" pitchFamily="2" charset="2"/>
              <a:buChar char="v"/>
            </a:pPr>
            <a:r>
              <a:rPr lang="en-GB" sz="2400" dirty="0"/>
              <a:t>Crime research suggests that nearly half of men admit to committing at least one offence, and a third of women. </a:t>
            </a:r>
          </a:p>
          <a:p>
            <a:pPr>
              <a:buFont typeface="Wingdings" panose="05000000000000000000" pitchFamily="2" charset="2"/>
              <a:buChar char="v"/>
            </a:pPr>
            <a:r>
              <a:rPr lang="en-GB" sz="2400" dirty="0"/>
              <a:t>International comparisons of crime demonstrate variations across the world. </a:t>
            </a:r>
          </a:p>
          <a:p>
            <a:pPr>
              <a:buFont typeface="Wingdings" panose="05000000000000000000" pitchFamily="2" charset="2"/>
              <a:buChar char="v"/>
            </a:pPr>
            <a:r>
              <a:rPr lang="en-GB" sz="2400" dirty="0"/>
              <a:t>The variety of criminal justice systems worldwide show how the principles of crime are not universally applicable. </a:t>
            </a:r>
          </a:p>
        </p:txBody>
      </p:sp>
    </p:spTree>
    <p:extLst>
      <p:ext uri="{BB962C8B-B14F-4D97-AF65-F5344CB8AC3E}">
        <p14:creationId xmlns:p14="http://schemas.microsoft.com/office/powerpoint/2010/main" val="26854829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bg/>
                                          </p:spTgt>
                                        </p:tgtEl>
                                        <p:attrNameLst>
                                          <p:attrName>style.visibility</p:attrName>
                                        </p:attrNameLst>
                                      </p:cBhvr>
                                      <p:to>
                                        <p:strVal val="visible"/>
                                      </p:to>
                                    </p:set>
                                    <p:animEffect transition="in" filter="fade">
                                      <p:cBhvr>
                                        <p:cTn id="7" dur="1000"/>
                                        <p:tgtEl>
                                          <p:spTgt spid="6">
                                            <p:bg/>
                                          </p:spTgt>
                                        </p:tgtEl>
                                      </p:cBhvr>
                                    </p:animEffect>
                                    <p:anim calcmode="lin" valueType="num">
                                      <p:cBhvr>
                                        <p:cTn id="8" dur="1000" fill="hold"/>
                                        <p:tgtEl>
                                          <p:spTgt spid="6">
                                            <p:bg/>
                                          </p:spTgt>
                                        </p:tgtEl>
                                        <p:attrNameLst>
                                          <p:attrName>ppt_x</p:attrName>
                                        </p:attrNameLst>
                                      </p:cBhvr>
                                      <p:tavLst>
                                        <p:tav tm="0">
                                          <p:val>
                                            <p:strVal val="#ppt_x"/>
                                          </p:val>
                                        </p:tav>
                                        <p:tav tm="100000">
                                          <p:val>
                                            <p:strVal val="#ppt_x"/>
                                          </p:val>
                                        </p:tav>
                                      </p:tavLst>
                                    </p:anim>
                                    <p:anim calcmode="lin" valueType="num">
                                      <p:cBhvr>
                                        <p:cTn id="9" dur="1000" fill="hold"/>
                                        <p:tgtEl>
                                          <p:spTgt spid="6">
                                            <p:bg/>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xEl>
                                              <p:pRg st="0" end="0"/>
                                            </p:txEl>
                                          </p:spTgt>
                                        </p:tgtEl>
                                        <p:attrNameLst>
                                          <p:attrName>style.visibility</p:attrName>
                                        </p:attrNameLst>
                                      </p:cBhvr>
                                      <p:to>
                                        <p:strVal val="visible"/>
                                      </p:to>
                                    </p:set>
                                    <p:animEffect transition="in" filter="fade">
                                      <p:cBhvr>
                                        <p:cTn id="14" dur="1000"/>
                                        <p:tgtEl>
                                          <p:spTgt spid="6">
                                            <p:txEl>
                                              <p:pRg st="0" end="0"/>
                                            </p:txEl>
                                          </p:spTgt>
                                        </p:tgtEl>
                                      </p:cBhvr>
                                    </p:animEffect>
                                    <p:anim calcmode="lin" valueType="num">
                                      <p:cBhvr>
                                        <p:cTn id="15"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6">
                                            <p:txEl>
                                              <p:pRg st="1" end="1"/>
                                            </p:txEl>
                                          </p:spTgt>
                                        </p:tgtEl>
                                        <p:attrNameLst>
                                          <p:attrName>style.visibility</p:attrName>
                                        </p:attrNameLst>
                                      </p:cBhvr>
                                      <p:to>
                                        <p:strVal val="visible"/>
                                      </p:to>
                                    </p:set>
                                    <p:animEffect transition="in" filter="fade">
                                      <p:cBhvr>
                                        <p:cTn id="21" dur="1000"/>
                                        <p:tgtEl>
                                          <p:spTgt spid="6">
                                            <p:txEl>
                                              <p:pRg st="1" end="1"/>
                                            </p:txEl>
                                          </p:spTgt>
                                        </p:tgtEl>
                                      </p:cBhvr>
                                    </p:animEffect>
                                    <p:anim calcmode="lin" valueType="num">
                                      <p:cBhvr>
                                        <p:cTn id="22"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6">
                                            <p:txEl>
                                              <p:pRg st="2" end="2"/>
                                            </p:txEl>
                                          </p:spTgt>
                                        </p:tgtEl>
                                        <p:attrNameLst>
                                          <p:attrName>style.visibility</p:attrName>
                                        </p:attrNameLst>
                                      </p:cBhvr>
                                      <p:to>
                                        <p:strVal val="visible"/>
                                      </p:to>
                                    </p:set>
                                    <p:animEffect transition="in" filter="fade">
                                      <p:cBhvr>
                                        <p:cTn id="28" dur="1000"/>
                                        <p:tgtEl>
                                          <p:spTgt spid="6">
                                            <p:txEl>
                                              <p:pRg st="2" end="2"/>
                                            </p:txEl>
                                          </p:spTgt>
                                        </p:tgtEl>
                                      </p:cBhvr>
                                    </p:animEffect>
                                    <p:anim calcmode="lin" valueType="num">
                                      <p:cBhvr>
                                        <p:cTn id="29"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6">
                                            <p:txEl>
                                              <p:pRg st="3" end="3"/>
                                            </p:txEl>
                                          </p:spTgt>
                                        </p:tgtEl>
                                        <p:attrNameLst>
                                          <p:attrName>style.visibility</p:attrName>
                                        </p:attrNameLst>
                                      </p:cBhvr>
                                      <p:to>
                                        <p:strVal val="visible"/>
                                      </p:to>
                                    </p:set>
                                    <p:animEffect transition="in" filter="fade">
                                      <p:cBhvr>
                                        <p:cTn id="35" dur="1000"/>
                                        <p:tgtEl>
                                          <p:spTgt spid="6">
                                            <p:txEl>
                                              <p:pRg st="3" end="3"/>
                                            </p:txEl>
                                          </p:spTgt>
                                        </p:tgtEl>
                                      </p:cBhvr>
                                    </p:animEffect>
                                    <p:anim calcmode="lin" valueType="num">
                                      <p:cBhvr>
                                        <p:cTn id="36" dur="1000" fill="hold"/>
                                        <p:tgtEl>
                                          <p:spTgt spid="6">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6">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6">
                                            <p:txEl>
                                              <p:pRg st="4" end="4"/>
                                            </p:txEl>
                                          </p:spTgt>
                                        </p:tgtEl>
                                        <p:attrNameLst>
                                          <p:attrName>style.visibility</p:attrName>
                                        </p:attrNameLst>
                                      </p:cBhvr>
                                      <p:to>
                                        <p:strVal val="visible"/>
                                      </p:to>
                                    </p:set>
                                    <p:animEffect transition="in" filter="fade">
                                      <p:cBhvr>
                                        <p:cTn id="42" dur="1000"/>
                                        <p:tgtEl>
                                          <p:spTgt spid="6">
                                            <p:txEl>
                                              <p:pRg st="4" end="4"/>
                                            </p:txEl>
                                          </p:spTgt>
                                        </p:tgtEl>
                                      </p:cBhvr>
                                    </p:animEffect>
                                    <p:anim calcmode="lin" valueType="num">
                                      <p:cBhvr>
                                        <p:cTn id="43" dur="1000" fill="hold"/>
                                        <p:tgtEl>
                                          <p:spTgt spid="6">
                                            <p:txEl>
                                              <p:pRg st="4" end="4"/>
                                            </p:txEl>
                                          </p:spTgt>
                                        </p:tgtEl>
                                        <p:attrNameLst>
                                          <p:attrName>ppt_x</p:attrName>
                                        </p:attrNameLst>
                                      </p:cBhvr>
                                      <p:tavLst>
                                        <p:tav tm="0">
                                          <p:val>
                                            <p:strVal val="#ppt_x"/>
                                          </p:val>
                                        </p:tav>
                                        <p:tav tm="100000">
                                          <p:val>
                                            <p:strVal val="#ppt_x"/>
                                          </p:val>
                                        </p:tav>
                                      </p:tavLst>
                                    </p:anim>
                                    <p:anim calcmode="lin" valueType="num">
                                      <p:cBhvr>
                                        <p:cTn id="44" dur="1000" fill="hold"/>
                                        <p:tgtEl>
                                          <p:spTgt spid="6">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6">
                                            <p:txEl>
                                              <p:pRg st="5" end="5"/>
                                            </p:txEl>
                                          </p:spTgt>
                                        </p:tgtEl>
                                        <p:attrNameLst>
                                          <p:attrName>style.visibility</p:attrName>
                                        </p:attrNameLst>
                                      </p:cBhvr>
                                      <p:to>
                                        <p:strVal val="visible"/>
                                      </p:to>
                                    </p:set>
                                    <p:animEffect transition="in" filter="fade">
                                      <p:cBhvr>
                                        <p:cTn id="49" dur="1000"/>
                                        <p:tgtEl>
                                          <p:spTgt spid="6">
                                            <p:txEl>
                                              <p:pRg st="5" end="5"/>
                                            </p:txEl>
                                          </p:spTgt>
                                        </p:tgtEl>
                                      </p:cBhvr>
                                    </p:animEffect>
                                    <p:anim calcmode="lin" valueType="num">
                                      <p:cBhvr>
                                        <p:cTn id="50" dur="1000" fill="hold"/>
                                        <p:tgtEl>
                                          <p:spTgt spid="6">
                                            <p:txEl>
                                              <p:pRg st="5" end="5"/>
                                            </p:txEl>
                                          </p:spTgt>
                                        </p:tgtEl>
                                        <p:attrNameLst>
                                          <p:attrName>ppt_x</p:attrName>
                                        </p:attrNameLst>
                                      </p:cBhvr>
                                      <p:tavLst>
                                        <p:tav tm="0">
                                          <p:val>
                                            <p:strVal val="#ppt_x"/>
                                          </p:val>
                                        </p:tav>
                                        <p:tav tm="100000">
                                          <p:val>
                                            <p:strVal val="#ppt_x"/>
                                          </p:val>
                                        </p:tav>
                                      </p:tavLst>
                                    </p:anim>
                                    <p:anim calcmode="lin" valueType="num">
                                      <p:cBhvr>
                                        <p:cTn id="51" dur="1000" fill="hold"/>
                                        <p:tgtEl>
                                          <p:spTgt spid="6">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6">
                                            <p:txEl>
                                              <p:pRg st="6" end="6"/>
                                            </p:txEl>
                                          </p:spTgt>
                                        </p:tgtEl>
                                        <p:attrNameLst>
                                          <p:attrName>style.visibility</p:attrName>
                                        </p:attrNameLst>
                                      </p:cBhvr>
                                      <p:to>
                                        <p:strVal val="visible"/>
                                      </p:to>
                                    </p:set>
                                    <p:animEffect transition="in" filter="fade">
                                      <p:cBhvr>
                                        <p:cTn id="56" dur="1000"/>
                                        <p:tgtEl>
                                          <p:spTgt spid="6">
                                            <p:txEl>
                                              <p:pRg st="6" end="6"/>
                                            </p:txEl>
                                          </p:spTgt>
                                        </p:tgtEl>
                                      </p:cBhvr>
                                    </p:animEffect>
                                    <p:anim calcmode="lin" valueType="num">
                                      <p:cBhvr>
                                        <p:cTn id="57" dur="1000" fill="hold"/>
                                        <p:tgtEl>
                                          <p:spTgt spid="6">
                                            <p:txEl>
                                              <p:pRg st="6" end="6"/>
                                            </p:txEl>
                                          </p:spTgt>
                                        </p:tgtEl>
                                        <p:attrNameLst>
                                          <p:attrName>ppt_x</p:attrName>
                                        </p:attrNameLst>
                                      </p:cBhvr>
                                      <p:tavLst>
                                        <p:tav tm="0">
                                          <p:val>
                                            <p:strVal val="#ppt_x"/>
                                          </p:val>
                                        </p:tav>
                                        <p:tav tm="100000">
                                          <p:val>
                                            <p:strVal val="#ppt_x"/>
                                          </p:val>
                                        </p:tav>
                                      </p:tavLst>
                                    </p:anim>
                                    <p:anim calcmode="lin" valueType="num">
                                      <p:cBhvr>
                                        <p:cTn id="58" dur="1000" fill="hold"/>
                                        <p:tgtEl>
                                          <p:spTgt spid="6">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19659A-B799-EEDB-3904-53B51C40ED46}"/>
              </a:ext>
            </a:extLst>
          </p:cNvPr>
          <p:cNvSpPr>
            <a:spLocks noGrp="1"/>
          </p:cNvSpPr>
          <p:nvPr>
            <p:ph type="title"/>
          </p:nvPr>
        </p:nvSpPr>
        <p:spPr/>
        <p:txBody>
          <a:bodyPr/>
          <a:lstStyle/>
          <a:p>
            <a:r>
              <a:rPr lang="en-GB" dirty="0"/>
              <a:t>Question:</a:t>
            </a:r>
          </a:p>
        </p:txBody>
      </p:sp>
      <p:sp>
        <p:nvSpPr>
          <p:cNvPr id="3" name="Content Placeholder 2">
            <a:extLst>
              <a:ext uri="{FF2B5EF4-FFF2-40B4-BE49-F238E27FC236}">
                <a16:creationId xmlns:a16="http://schemas.microsoft.com/office/drawing/2014/main" id="{3C5A69D0-68EE-AB68-8F43-B6146566C532}"/>
              </a:ext>
            </a:extLst>
          </p:cNvPr>
          <p:cNvSpPr>
            <a:spLocks noGrp="1"/>
          </p:cNvSpPr>
          <p:nvPr>
            <p:ph sz="half" idx="1"/>
          </p:nvPr>
        </p:nvSpPr>
        <p:spPr>
          <a:xfrm>
            <a:off x="3563112" y="864108"/>
            <a:ext cx="3474720" cy="5120640"/>
          </a:xfrm>
        </p:spPr>
        <p:txBody>
          <a:bodyPr>
            <a:normAutofit/>
          </a:bodyPr>
          <a:lstStyle/>
          <a:p>
            <a:pPr marL="0" indent="0">
              <a:buNone/>
            </a:pPr>
            <a:r>
              <a:rPr lang="en-GB" sz="2400" dirty="0"/>
              <a:t>In which ways might the true extent of crime be distorted by looking at: </a:t>
            </a:r>
          </a:p>
          <a:p>
            <a:pPr marL="457200" indent="-457200">
              <a:buFont typeface="+mj-lt"/>
              <a:buAutoNum type="arabicPeriod"/>
            </a:pPr>
            <a:r>
              <a:rPr lang="en-GB" sz="2400" dirty="0"/>
              <a:t>The numbers of people convicted of various types of offence? </a:t>
            </a:r>
          </a:p>
          <a:p>
            <a:pPr marL="457200" indent="-457200">
              <a:buFont typeface="+mj-lt"/>
              <a:buAutoNum type="arabicPeriod"/>
            </a:pPr>
            <a:r>
              <a:rPr lang="en-GB" sz="2400" dirty="0"/>
              <a:t>The numbers of people imprisoned for various types of offence? </a:t>
            </a:r>
          </a:p>
        </p:txBody>
      </p:sp>
      <p:pic>
        <p:nvPicPr>
          <p:cNvPr id="13314" name="Picture 2" descr="Criminal Justice Statistics quarterly: December 2023 (HTML) - GOV.UK">
            <a:extLst>
              <a:ext uri="{FF2B5EF4-FFF2-40B4-BE49-F238E27FC236}">
                <a16:creationId xmlns:a16="http://schemas.microsoft.com/office/drawing/2014/main" id="{8FC29586-99CF-D379-ED0B-F9F0BB6BFF5A}"/>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037832" y="1712890"/>
            <a:ext cx="4545126" cy="4012130"/>
          </a:xfrm>
          <a:prstGeom prst="rect">
            <a:avLst/>
          </a:prstGeom>
          <a:noFill/>
          <a:ln>
            <a:solidFill>
              <a:schemeClr val="accent1">
                <a:lumMod val="50000"/>
              </a:schemeClr>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0506630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77A565-F277-635B-9A46-0C2DB6EAD2C3}"/>
              </a:ext>
            </a:extLst>
          </p:cNvPr>
          <p:cNvSpPr>
            <a:spLocks noGrp="1"/>
          </p:cNvSpPr>
          <p:nvPr>
            <p:ph type="title"/>
          </p:nvPr>
        </p:nvSpPr>
        <p:spPr/>
        <p:txBody>
          <a:bodyPr/>
          <a:lstStyle/>
          <a:p>
            <a:r>
              <a:rPr lang="en-GB" dirty="0"/>
              <a:t>Crime Statistics:</a:t>
            </a:r>
          </a:p>
        </p:txBody>
      </p:sp>
      <p:sp>
        <p:nvSpPr>
          <p:cNvPr id="3" name="Content Placeholder 2">
            <a:extLst>
              <a:ext uri="{FF2B5EF4-FFF2-40B4-BE49-F238E27FC236}">
                <a16:creationId xmlns:a16="http://schemas.microsoft.com/office/drawing/2014/main" id="{5121C7C3-4FC0-3987-3892-4E126347E01B}"/>
              </a:ext>
            </a:extLst>
          </p:cNvPr>
          <p:cNvSpPr>
            <a:spLocks noGrp="1"/>
          </p:cNvSpPr>
          <p:nvPr>
            <p:ph sz="half" idx="1"/>
          </p:nvPr>
        </p:nvSpPr>
        <p:spPr/>
        <p:txBody>
          <a:bodyPr>
            <a:normAutofit lnSpcReduction="10000"/>
          </a:bodyPr>
          <a:lstStyle/>
          <a:p>
            <a:pPr>
              <a:buFont typeface="Wingdings" panose="05000000000000000000" pitchFamily="2" charset="2"/>
              <a:buChar char="v"/>
            </a:pPr>
            <a:r>
              <a:rPr lang="en-GB" dirty="0"/>
              <a:t>Working out how much crime takes place is not easy. </a:t>
            </a:r>
          </a:p>
          <a:p>
            <a:pPr>
              <a:buFont typeface="Wingdings" panose="05000000000000000000" pitchFamily="2" charset="2"/>
              <a:buChar char="v"/>
            </a:pPr>
            <a:r>
              <a:rPr lang="en-GB" dirty="0"/>
              <a:t>Attempts to measure crime give a misleading picture of how much there is. </a:t>
            </a:r>
          </a:p>
          <a:p>
            <a:pPr>
              <a:buFont typeface="Wingdings" panose="05000000000000000000" pitchFamily="2" charset="2"/>
              <a:buChar char="v"/>
            </a:pPr>
            <a:r>
              <a:rPr lang="en-GB" dirty="0"/>
              <a:t>Different ways of measuring offending biases the measurement in various ways. </a:t>
            </a:r>
          </a:p>
          <a:p>
            <a:pPr>
              <a:buFont typeface="Wingdings" panose="05000000000000000000" pitchFamily="2" charset="2"/>
              <a:buChar char="v"/>
            </a:pPr>
            <a:r>
              <a:rPr lang="en-GB" dirty="0"/>
              <a:t>This does not mean that crime statistics are useless, but it does mean that no single measure can be relied upon to tell ‘the whole truth’ about the extent of crime. </a:t>
            </a:r>
          </a:p>
          <a:p>
            <a:pPr>
              <a:buFont typeface="Wingdings" panose="05000000000000000000" pitchFamily="2" charset="2"/>
              <a:buChar char="v"/>
            </a:pPr>
            <a:r>
              <a:rPr lang="en-GB" dirty="0"/>
              <a:t>Where does the information come from? </a:t>
            </a:r>
          </a:p>
        </p:txBody>
      </p:sp>
      <p:sp>
        <p:nvSpPr>
          <p:cNvPr id="4" name="Content Placeholder 3">
            <a:extLst>
              <a:ext uri="{FF2B5EF4-FFF2-40B4-BE49-F238E27FC236}">
                <a16:creationId xmlns:a16="http://schemas.microsoft.com/office/drawing/2014/main" id="{3055DAA2-4826-387F-B075-5FB0638610FF}"/>
              </a:ext>
            </a:extLst>
          </p:cNvPr>
          <p:cNvSpPr>
            <a:spLocks noGrp="1"/>
          </p:cNvSpPr>
          <p:nvPr>
            <p:ph sz="half" idx="2"/>
          </p:nvPr>
        </p:nvSpPr>
        <p:spPr>
          <a:solidFill>
            <a:schemeClr val="accent2">
              <a:lumMod val="20000"/>
              <a:lumOff val="80000"/>
            </a:schemeClr>
          </a:solidFill>
          <a:ln>
            <a:solidFill>
              <a:schemeClr val="accent1">
                <a:lumMod val="75000"/>
              </a:schemeClr>
            </a:solidFill>
          </a:ln>
        </p:spPr>
        <p:txBody>
          <a:bodyPr>
            <a:normAutofit lnSpcReduction="10000"/>
          </a:bodyPr>
          <a:lstStyle/>
          <a:p>
            <a:pPr>
              <a:buFont typeface="Wingdings" panose="05000000000000000000" pitchFamily="2" charset="2"/>
              <a:buChar char="v"/>
            </a:pPr>
            <a:r>
              <a:rPr lang="en-GB" sz="2400" dirty="0"/>
              <a:t>Official statistics </a:t>
            </a:r>
          </a:p>
          <a:p>
            <a:pPr>
              <a:buFont typeface="Wingdings" panose="05000000000000000000" pitchFamily="2" charset="2"/>
              <a:buChar char="v"/>
            </a:pPr>
            <a:r>
              <a:rPr lang="en-GB" sz="2400" dirty="0"/>
              <a:t>Crimes reported to the police </a:t>
            </a:r>
          </a:p>
          <a:p>
            <a:pPr>
              <a:buFont typeface="Wingdings" panose="05000000000000000000" pitchFamily="2" charset="2"/>
              <a:buChar char="v"/>
            </a:pPr>
            <a:r>
              <a:rPr lang="en-GB" sz="2400" dirty="0"/>
              <a:t>Court &amp; prison statistics </a:t>
            </a:r>
          </a:p>
          <a:p>
            <a:pPr>
              <a:buFont typeface="Wingdings" panose="05000000000000000000" pitchFamily="2" charset="2"/>
              <a:buChar char="v"/>
            </a:pPr>
            <a:r>
              <a:rPr lang="en-GB" sz="2400" dirty="0"/>
              <a:t>General population surveys </a:t>
            </a:r>
          </a:p>
          <a:p>
            <a:pPr>
              <a:buFont typeface="Wingdings" panose="05000000000000000000" pitchFamily="2" charset="2"/>
              <a:buChar char="v"/>
            </a:pPr>
            <a:r>
              <a:rPr lang="en-GB" sz="2400" dirty="0"/>
              <a:t>Victimisation surveys </a:t>
            </a:r>
          </a:p>
          <a:p>
            <a:pPr>
              <a:buFont typeface="Wingdings" panose="05000000000000000000" pitchFamily="2" charset="2"/>
              <a:buChar char="v"/>
            </a:pPr>
            <a:r>
              <a:rPr lang="en-GB" sz="2400" dirty="0"/>
              <a:t>Offender surveys </a:t>
            </a:r>
          </a:p>
          <a:p>
            <a:pPr marL="0" indent="0">
              <a:buNone/>
            </a:pPr>
            <a:endParaRPr lang="en-GB" sz="2400" dirty="0"/>
          </a:p>
          <a:p>
            <a:pPr lvl="1">
              <a:buFont typeface="Wingdings" panose="05000000000000000000" pitchFamily="2" charset="2"/>
              <a:buChar char="v"/>
            </a:pPr>
            <a:r>
              <a:rPr lang="en-GB" sz="2200" dirty="0">
                <a:solidFill>
                  <a:srgbClr val="C00000"/>
                </a:solidFill>
              </a:rPr>
              <a:t>Problems?</a:t>
            </a:r>
          </a:p>
          <a:p>
            <a:pPr marL="502920" lvl="1" indent="0">
              <a:buNone/>
            </a:pPr>
            <a:endParaRPr lang="en-GB" sz="2200" dirty="0">
              <a:solidFill>
                <a:srgbClr val="C00000"/>
              </a:solidFill>
            </a:endParaRPr>
          </a:p>
          <a:p>
            <a:pPr lvl="1">
              <a:buFont typeface="Wingdings" panose="05000000000000000000" pitchFamily="2" charset="2"/>
              <a:buChar char="v"/>
            </a:pPr>
            <a:r>
              <a:rPr lang="en-GB" sz="2200" dirty="0">
                <a:solidFill>
                  <a:srgbClr val="C00000"/>
                </a:solidFill>
              </a:rPr>
              <a:t>How and why?</a:t>
            </a:r>
          </a:p>
        </p:txBody>
      </p:sp>
    </p:spTree>
    <p:extLst>
      <p:ext uri="{BB962C8B-B14F-4D97-AF65-F5344CB8AC3E}">
        <p14:creationId xmlns:p14="http://schemas.microsoft.com/office/powerpoint/2010/main" val="316582644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F1376F-9453-B043-D452-C743D6C42127}"/>
              </a:ext>
            </a:extLst>
          </p:cNvPr>
          <p:cNvSpPr>
            <a:spLocks noGrp="1"/>
          </p:cNvSpPr>
          <p:nvPr>
            <p:ph type="title"/>
          </p:nvPr>
        </p:nvSpPr>
        <p:spPr/>
        <p:txBody>
          <a:bodyPr/>
          <a:lstStyle/>
          <a:p>
            <a:r>
              <a:rPr lang="en-GB" dirty="0"/>
              <a:t>Problems:</a:t>
            </a:r>
          </a:p>
        </p:txBody>
      </p:sp>
      <p:sp>
        <p:nvSpPr>
          <p:cNvPr id="3" name="Content Placeholder 2">
            <a:extLst>
              <a:ext uri="{FF2B5EF4-FFF2-40B4-BE49-F238E27FC236}">
                <a16:creationId xmlns:a16="http://schemas.microsoft.com/office/drawing/2014/main" id="{0CEEFFF3-6576-B7E2-9A20-406F9B6A59EF}"/>
              </a:ext>
            </a:extLst>
          </p:cNvPr>
          <p:cNvSpPr>
            <a:spLocks noGrp="1"/>
          </p:cNvSpPr>
          <p:nvPr>
            <p:ph sz="half" idx="1"/>
          </p:nvPr>
        </p:nvSpPr>
        <p:spPr/>
        <p:txBody>
          <a:bodyPr>
            <a:noAutofit/>
          </a:bodyPr>
          <a:lstStyle/>
          <a:p>
            <a:pPr>
              <a:buFont typeface="Wingdings" panose="05000000000000000000" pitchFamily="2" charset="2"/>
              <a:buChar char="v"/>
            </a:pPr>
            <a:r>
              <a:rPr lang="en-GB" sz="2400" dirty="0"/>
              <a:t>An obvious source of information on the extent of crime is the police. </a:t>
            </a:r>
          </a:p>
          <a:p>
            <a:pPr>
              <a:buFont typeface="Wingdings" panose="05000000000000000000" pitchFamily="2" charset="2"/>
              <a:buChar char="v"/>
            </a:pPr>
            <a:r>
              <a:rPr lang="en-GB" sz="2400" dirty="0"/>
              <a:t>The police compile records of the crimes that come to their attention, divided into types: </a:t>
            </a:r>
          </a:p>
          <a:p>
            <a:pPr lvl="1">
              <a:buFont typeface="Wingdings" panose="05000000000000000000" pitchFamily="2" charset="2"/>
              <a:buChar char="v"/>
            </a:pPr>
            <a:r>
              <a:rPr lang="en-GB" sz="2200" dirty="0"/>
              <a:t>Violence against the person, </a:t>
            </a:r>
          </a:p>
          <a:p>
            <a:pPr lvl="1">
              <a:buFont typeface="Wingdings" panose="05000000000000000000" pitchFamily="2" charset="2"/>
              <a:buChar char="v"/>
            </a:pPr>
            <a:r>
              <a:rPr lang="en-GB" sz="2200" dirty="0"/>
              <a:t>Sexual crimes,</a:t>
            </a:r>
          </a:p>
          <a:p>
            <a:pPr lvl="1">
              <a:buFont typeface="Wingdings" panose="05000000000000000000" pitchFamily="2" charset="2"/>
              <a:buChar char="v"/>
            </a:pPr>
            <a:r>
              <a:rPr lang="en-GB" sz="2200" dirty="0"/>
              <a:t> Burglary, </a:t>
            </a:r>
          </a:p>
          <a:p>
            <a:pPr lvl="1">
              <a:buFont typeface="Wingdings" panose="05000000000000000000" pitchFamily="2" charset="2"/>
              <a:buChar char="v"/>
            </a:pPr>
            <a:r>
              <a:rPr lang="en-GB" sz="2200" dirty="0"/>
              <a:t>Vehicle crimes etc. </a:t>
            </a:r>
          </a:p>
        </p:txBody>
      </p:sp>
      <p:sp>
        <p:nvSpPr>
          <p:cNvPr id="4" name="Content Placeholder 3">
            <a:extLst>
              <a:ext uri="{FF2B5EF4-FFF2-40B4-BE49-F238E27FC236}">
                <a16:creationId xmlns:a16="http://schemas.microsoft.com/office/drawing/2014/main" id="{93AEBA28-7CB4-E0D1-AFCE-7480197F103B}"/>
              </a:ext>
            </a:extLst>
          </p:cNvPr>
          <p:cNvSpPr>
            <a:spLocks noGrp="1"/>
          </p:cNvSpPr>
          <p:nvPr>
            <p:ph sz="half" idx="2"/>
          </p:nvPr>
        </p:nvSpPr>
        <p:spPr>
          <a:solidFill>
            <a:schemeClr val="accent2">
              <a:lumMod val="20000"/>
              <a:lumOff val="80000"/>
            </a:schemeClr>
          </a:solidFill>
          <a:ln>
            <a:solidFill>
              <a:schemeClr val="accent1">
                <a:lumMod val="75000"/>
              </a:schemeClr>
            </a:solidFill>
          </a:ln>
        </p:spPr>
        <p:txBody>
          <a:bodyPr>
            <a:normAutofit/>
          </a:bodyPr>
          <a:lstStyle/>
          <a:p>
            <a:pPr>
              <a:buFont typeface="Wingdings" panose="05000000000000000000" pitchFamily="2" charset="2"/>
              <a:buChar char="v"/>
            </a:pPr>
            <a:r>
              <a:rPr lang="en-GB" sz="2400" dirty="0"/>
              <a:t>These give an indication of whether crime is increasing or decreasing and allow geographical comparisons. </a:t>
            </a:r>
          </a:p>
          <a:p>
            <a:pPr>
              <a:buFont typeface="Wingdings" panose="05000000000000000000" pitchFamily="2" charset="2"/>
              <a:buChar char="v"/>
            </a:pPr>
            <a:r>
              <a:rPr lang="en-GB" sz="2400" dirty="0"/>
              <a:t>However, there are many sources of bias. </a:t>
            </a:r>
          </a:p>
          <a:p>
            <a:pPr>
              <a:buFont typeface="Wingdings" panose="05000000000000000000" pitchFamily="2" charset="2"/>
              <a:buChar char="v"/>
            </a:pPr>
            <a:r>
              <a:rPr lang="en-GB" sz="2400" dirty="0"/>
              <a:t>The courts record </a:t>
            </a:r>
            <a:r>
              <a:rPr lang="en-GB" sz="2400" dirty="0">
                <a:solidFill>
                  <a:srgbClr val="C00000"/>
                </a:solidFill>
              </a:rPr>
              <a:t>convictions</a:t>
            </a:r>
            <a:r>
              <a:rPr lang="en-GB" sz="2400" dirty="0"/>
              <a:t>, and the prison system records how many </a:t>
            </a:r>
            <a:r>
              <a:rPr lang="en-GB" sz="2400" dirty="0">
                <a:solidFill>
                  <a:srgbClr val="C00000"/>
                </a:solidFill>
              </a:rPr>
              <a:t>offenders are in prison </a:t>
            </a:r>
            <a:r>
              <a:rPr lang="en-GB" sz="2400" dirty="0"/>
              <a:t>and what for. </a:t>
            </a:r>
          </a:p>
          <a:p>
            <a:endParaRPr lang="en-GB" dirty="0"/>
          </a:p>
        </p:txBody>
      </p:sp>
    </p:spTree>
    <p:extLst>
      <p:ext uri="{BB962C8B-B14F-4D97-AF65-F5344CB8AC3E}">
        <p14:creationId xmlns:p14="http://schemas.microsoft.com/office/powerpoint/2010/main" val="86606028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3CBEB66B-173D-127A-85C3-B3056712B770}"/>
              </a:ext>
            </a:extLst>
          </p:cNvPr>
          <p:cNvSpPr>
            <a:spLocks noGrp="1"/>
          </p:cNvSpPr>
          <p:nvPr>
            <p:ph type="title"/>
          </p:nvPr>
        </p:nvSpPr>
        <p:spPr/>
        <p:txBody>
          <a:bodyPr/>
          <a:lstStyle/>
          <a:p>
            <a:r>
              <a:rPr lang="en-GB" dirty="0"/>
              <a:t>Why?</a:t>
            </a:r>
          </a:p>
        </p:txBody>
      </p:sp>
      <p:sp>
        <p:nvSpPr>
          <p:cNvPr id="6" name="Content Placeholder 5">
            <a:extLst>
              <a:ext uri="{FF2B5EF4-FFF2-40B4-BE49-F238E27FC236}">
                <a16:creationId xmlns:a16="http://schemas.microsoft.com/office/drawing/2014/main" id="{9F996747-14EB-BF32-A7B6-7FD7B58A4033}"/>
              </a:ext>
            </a:extLst>
          </p:cNvPr>
          <p:cNvSpPr>
            <a:spLocks noGrp="1"/>
          </p:cNvSpPr>
          <p:nvPr>
            <p:ph idx="1"/>
          </p:nvPr>
        </p:nvSpPr>
        <p:spPr>
          <a:solidFill>
            <a:schemeClr val="accent2">
              <a:lumMod val="20000"/>
              <a:lumOff val="80000"/>
            </a:schemeClr>
          </a:solidFill>
          <a:ln>
            <a:solidFill>
              <a:schemeClr val="accent1">
                <a:lumMod val="75000"/>
              </a:schemeClr>
            </a:solidFill>
          </a:ln>
        </p:spPr>
        <p:txBody>
          <a:bodyPr/>
          <a:lstStyle/>
          <a:p>
            <a:pPr>
              <a:buFont typeface="Wingdings" panose="05000000000000000000" pitchFamily="2" charset="2"/>
              <a:buChar char="v"/>
            </a:pPr>
            <a:r>
              <a:rPr lang="en-GB" dirty="0"/>
              <a:t>The Crown Prosecution Service (CPS) may decide that there is </a:t>
            </a:r>
            <a:r>
              <a:rPr lang="en-GB" dirty="0">
                <a:solidFill>
                  <a:srgbClr val="C00000"/>
                </a:solidFill>
              </a:rPr>
              <a:t>insufficient evidence </a:t>
            </a:r>
            <a:r>
              <a:rPr lang="en-GB" dirty="0"/>
              <a:t>to mount a prosecution. </a:t>
            </a:r>
          </a:p>
          <a:p>
            <a:pPr>
              <a:buFont typeface="Wingdings" panose="05000000000000000000" pitchFamily="2" charset="2"/>
              <a:buChar char="v"/>
            </a:pPr>
            <a:r>
              <a:rPr lang="en-GB" dirty="0"/>
              <a:t>The </a:t>
            </a:r>
            <a:r>
              <a:rPr lang="en-GB" dirty="0">
                <a:solidFill>
                  <a:srgbClr val="C00000"/>
                </a:solidFill>
              </a:rPr>
              <a:t>jury</a:t>
            </a:r>
            <a:r>
              <a:rPr lang="en-GB" dirty="0"/>
              <a:t> may not be convinced by the prosecution’s case. </a:t>
            </a:r>
          </a:p>
          <a:p>
            <a:pPr>
              <a:buFont typeface="Wingdings" panose="05000000000000000000" pitchFamily="2" charset="2"/>
              <a:buChar char="v"/>
            </a:pPr>
            <a:r>
              <a:rPr lang="en-GB" dirty="0"/>
              <a:t>It may also be that a prolific offender is tried and convicted of </a:t>
            </a:r>
            <a:r>
              <a:rPr lang="en-GB" dirty="0">
                <a:solidFill>
                  <a:srgbClr val="C00000"/>
                </a:solidFill>
              </a:rPr>
              <a:t>only one or a few of many </a:t>
            </a:r>
            <a:r>
              <a:rPr lang="en-GB" dirty="0"/>
              <a:t>offences they have actually committed.</a:t>
            </a:r>
          </a:p>
          <a:p>
            <a:pPr>
              <a:buFont typeface="Wingdings" panose="05000000000000000000" pitchFamily="2" charset="2"/>
              <a:buChar char="v"/>
            </a:pPr>
            <a:r>
              <a:rPr lang="en-GB" dirty="0"/>
              <a:t> Consequently, statistics on criminal convictions may also </a:t>
            </a:r>
            <a:r>
              <a:rPr lang="en-GB" dirty="0">
                <a:solidFill>
                  <a:srgbClr val="C00000"/>
                </a:solidFill>
              </a:rPr>
              <a:t>underestimate</a:t>
            </a:r>
            <a:r>
              <a:rPr lang="en-GB" dirty="0"/>
              <a:t> the true extent of crime. </a:t>
            </a:r>
          </a:p>
          <a:p>
            <a:pPr>
              <a:buFont typeface="Wingdings" panose="05000000000000000000" pitchFamily="2" charset="2"/>
              <a:buChar char="v"/>
            </a:pPr>
            <a:r>
              <a:rPr lang="en-GB" dirty="0">
                <a:solidFill>
                  <a:srgbClr val="C00000"/>
                </a:solidFill>
              </a:rPr>
              <a:t>Prison statistics </a:t>
            </a:r>
            <a:r>
              <a:rPr lang="en-GB" dirty="0"/>
              <a:t>suffer from the same problems with the additional issue that they also </a:t>
            </a:r>
            <a:r>
              <a:rPr lang="en-GB" dirty="0">
                <a:solidFill>
                  <a:srgbClr val="C00000"/>
                </a:solidFill>
              </a:rPr>
              <a:t>reflect sentencing policies that may be politically determined. </a:t>
            </a:r>
          </a:p>
          <a:p>
            <a:pPr>
              <a:buFont typeface="Wingdings" panose="05000000000000000000" pitchFamily="2" charset="2"/>
              <a:buChar char="v"/>
            </a:pPr>
            <a:r>
              <a:rPr lang="en-GB" dirty="0"/>
              <a:t>E.g. government ‘crackdown’ on drug offences or burglaries, translating into harsher sentencing policies, resulting in more imprisonments despite actual rates of offending remaining unchanged.</a:t>
            </a:r>
          </a:p>
        </p:txBody>
      </p:sp>
    </p:spTree>
    <p:extLst>
      <p:ext uri="{BB962C8B-B14F-4D97-AF65-F5344CB8AC3E}">
        <p14:creationId xmlns:p14="http://schemas.microsoft.com/office/powerpoint/2010/main" val="370917542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2ECF2AF-7BA8-EFE8-3418-DD8E56931F45}"/>
              </a:ext>
            </a:extLst>
          </p:cNvPr>
          <p:cNvSpPr>
            <a:spLocks noGrp="1"/>
          </p:cNvSpPr>
          <p:nvPr>
            <p:ph type="title"/>
          </p:nvPr>
        </p:nvSpPr>
        <p:spPr/>
        <p:txBody>
          <a:bodyPr/>
          <a:lstStyle/>
          <a:p>
            <a:r>
              <a:rPr lang="en-GB" dirty="0"/>
              <a:t>Surveys:</a:t>
            </a:r>
          </a:p>
        </p:txBody>
      </p:sp>
      <p:sp>
        <p:nvSpPr>
          <p:cNvPr id="5" name="Content Placeholder 4">
            <a:extLst>
              <a:ext uri="{FF2B5EF4-FFF2-40B4-BE49-F238E27FC236}">
                <a16:creationId xmlns:a16="http://schemas.microsoft.com/office/drawing/2014/main" id="{71013259-1282-1AB2-B389-8D89E16BEB0B}"/>
              </a:ext>
            </a:extLst>
          </p:cNvPr>
          <p:cNvSpPr>
            <a:spLocks noGrp="1"/>
          </p:cNvSpPr>
          <p:nvPr>
            <p:ph sz="half" idx="1"/>
          </p:nvPr>
        </p:nvSpPr>
        <p:spPr>
          <a:xfrm>
            <a:off x="3684080" y="868680"/>
            <a:ext cx="3474720" cy="5120640"/>
          </a:xfrm>
        </p:spPr>
        <p:txBody>
          <a:bodyPr>
            <a:normAutofit fontScale="92500" lnSpcReduction="10000"/>
          </a:bodyPr>
          <a:lstStyle/>
          <a:p>
            <a:pPr marL="0" indent="0">
              <a:buNone/>
            </a:pPr>
            <a:endParaRPr lang="en-GB" b="1" dirty="0"/>
          </a:p>
          <a:p>
            <a:pPr marL="0" indent="0">
              <a:buNone/>
            </a:pPr>
            <a:r>
              <a:rPr lang="en-GB" b="1" dirty="0"/>
              <a:t>General population surveys: </a:t>
            </a:r>
          </a:p>
          <a:p>
            <a:pPr>
              <a:buFont typeface="Wingdings" panose="05000000000000000000" pitchFamily="2" charset="2"/>
              <a:buChar char="v"/>
            </a:pPr>
            <a:r>
              <a:rPr lang="en-GB" dirty="0"/>
              <a:t>Provided the sample is sufficiently large and representative, this approach may avoid some of the biasing factors that affect official crime statistics. </a:t>
            </a:r>
          </a:p>
          <a:p>
            <a:pPr>
              <a:buFont typeface="Wingdings" panose="05000000000000000000" pitchFamily="2" charset="2"/>
              <a:buChar char="v"/>
            </a:pPr>
            <a:endParaRPr lang="en-GB" dirty="0"/>
          </a:p>
          <a:p>
            <a:pPr>
              <a:buFont typeface="Wingdings" panose="05000000000000000000" pitchFamily="2" charset="2"/>
              <a:buChar char="v"/>
            </a:pPr>
            <a:endParaRPr lang="en-GB" dirty="0"/>
          </a:p>
          <a:p>
            <a:pPr>
              <a:buFont typeface="Wingdings" panose="05000000000000000000" pitchFamily="2" charset="2"/>
              <a:buChar char="v"/>
            </a:pPr>
            <a:endParaRPr lang="en-GB" dirty="0"/>
          </a:p>
          <a:p>
            <a:pPr>
              <a:buFont typeface="Wingdings" panose="05000000000000000000" pitchFamily="2" charset="2"/>
              <a:buChar char="v"/>
            </a:pPr>
            <a:endParaRPr lang="en-GB" dirty="0"/>
          </a:p>
          <a:p>
            <a:pPr>
              <a:buFont typeface="Wingdings" panose="05000000000000000000" pitchFamily="2" charset="2"/>
              <a:buChar char="v"/>
            </a:pPr>
            <a:endParaRPr lang="en-GB" dirty="0"/>
          </a:p>
          <a:p>
            <a:pPr>
              <a:buFont typeface="Wingdings" panose="05000000000000000000" pitchFamily="2" charset="2"/>
              <a:buChar char="v"/>
            </a:pPr>
            <a:endParaRPr lang="en-GB" dirty="0"/>
          </a:p>
          <a:p>
            <a:pPr>
              <a:buFont typeface="Wingdings" panose="05000000000000000000" pitchFamily="2" charset="2"/>
              <a:buChar char="v"/>
            </a:pPr>
            <a:endParaRPr lang="en-GB" dirty="0"/>
          </a:p>
          <a:p>
            <a:pPr marL="0" indent="0">
              <a:buNone/>
            </a:pPr>
            <a:endParaRPr lang="en-GB" dirty="0"/>
          </a:p>
        </p:txBody>
      </p:sp>
      <p:sp>
        <p:nvSpPr>
          <p:cNvPr id="6" name="Content Placeholder 5">
            <a:extLst>
              <a:ext uri="{FF2B5EF4-FFF2-40B4-BE49-F238E27FC236}">
                <a16:creationId xmlns:a16="http://schemas.microsoft.com/office/drawing/2014/main" id="{6A40B2DD-7E58-D91E-335E-A55E2F38EE45}"/>
              </a:ext>
            </a:extLst>
          </p:cNvPr>
          <p:cNvSpPr>
            <a:spLocks noGrp="1"/>
          </p:cNvSpPr>
          <p:nvPr>
            <p:ph sz="half" idx="2"/>
          </p:nvPr>
        </p:nvSpPr>
        <p:spPr>
          <a:solidFill>
            <a:schemeClr val="accent2">
              <a:lumMod val="20000"/>
              <a:lumOff val="80000"/>
            </a:schemeClr>
          </a:solidFill>
          <a:ln>
            <a:solidFill>
              <a:schemeClr val="accent1">
                <a:lumMod val="75000"/>
              </a:schemeClr>
            </a:solidFill>
          </a:ln>
        </p:spPr>
        <p:txBody>
          <a:bodyPr>
            <a:normAutofit fontScale="92500" lnSpcReduction="10000"/>
          </a:bodyPr>
          <a:lstStyle/>
          <a:p>
            <a:pPr marL="0" indent="0">
              <a:buNone/>
            </a:pPr>
            <a:r>
              <a:rPr lang="en-GB" b="1" dirty="0"/>
              <a:t>Offender surveys: </a:t>
            </a:r>
          </a:p>
          <a:p>
            <a:pPr>
              <a:buFont typeface="Wingdings" panose="05000000000000000000" pitchFamily="2" charset="2"/>
              <a:buChar char="v"/>
            </a:pPr>
            <a:r>
              <a:rPr lang="en-GB" dirty="0"/>
              <a:t>In a general population offender survey randomly selected members of the population are asked about the crimes they have committed recently. </a:t>
            </a:r>
          </a:p>
          <a:p>
            <a:pPr>
              <a:buFont typeface="Wingdings" panose="05000000000000000000" pitchFamily="2" charset="2"/>
              <a:buChar char="v"/>
            </a:pPr>
            <a:r>
              <a:rPr lang="en-GB" dirty="0"/>
              <a:t>Whilst this approach is likely to detect some crimes that have escaped police attention, they are likely to be biased by </a:t>
            </a:r>
          </a:p>
          <a:p>
            <a:pPr>
              <a:buFont typeface="Wingdings" panose="05000000000000000000" pitchFamily="2" charset="2"/>
              <a:buChar char="v"/>
            </a:pPr>
            <a:r>
              <a:rPr lang="en-GB" dirty="0"/>
              <a:t>1. a tendency to under-report and </a:t>
            </a:r>
          </a:p>
          <a:p>
            <a:pPr>
              <a:buFont typeface="Wingdings" panose="05000000000000000000" pitchFamily="2" charset="2"/>
              <a:buChar char="v"/>
            </a:pPr>
            <a:r>
              <a:rPr lang="en-GB" dirty="0"/>
              <a:t>2. the perpetrators of more serious offences are more likely to have been detected and convicted, removing them from the sampling frame.</a:t>
            </a:r>
          </a:p>
        </p:txBody>
      </p:sp>
      <p:pic>
        <p:nvPicPr>
          <p:cNvPr id="14338" name="Picture 2" descr="Scottish Crime and Justice Survey 2014 ...">
            <a:extLst>
              <a:ext uri="{FF2B5EF4-FFF2-40B4-BE49-F238E27FC236}">
                <a16:creationId xmlns:a16="http://schemas.microsoft.com/office/drawing/2014/main" id="{5951B9B2-DD7D-DDFD-B481-DC829FFCFD4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70528" y="3237470"/>
            <a:ext cx="4160730" cy="2487549"/>
          </a:xfrm>
          <a:prstGeom prst="rect">
            <a:avLst/>
          </a:prstGeom>
          <a:noFill/>
          <a:ln>
            <a:solidFill>
              <a:schemeClr val="accent1">
                <a:lumMod val="50000"/>
              </a:schemeClr>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2419657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35A8CAEC-FA7D-FA44-03AC-B760BC94C4B6}"/>
              </a:ext>
            </a:extLst>
          </p:cNvPr>
          <p:cNvSpPr>
            <a:spLocks noGrp="1"/>
          </p:cNvSpPr>
          <p:nvPr>
            <p:ph type="title"/>
          </p:nvPr>
        </p:nvSpPr>
        <p:spPr/>
        <p:txBody>
          <a:bodyPr/>
          <a:lstStyle/>
          <a:p>
            <a:r>
              <a:rPr lang="en-GB" dirty="0"/>
              <a:t>The British crime Survey:</a:t>
            </a:r>
          </a:p>
        </p:txBody>
      </p:sp>
      <p:sp>
        <p:nvSpPr>
          <p:cNvPr id="6" name="Content Placeholder 5">
            <a:extLst>
              <a:ext uri="{FF2B5EF4-FFF2-40B4-BE49-F238E27FC236}">
                <a16:creationId xmlns:a16="http://schemas.microsoft.com/office/drawing/2014/main" id="{B4C75DA7-F300-62BD-FA9A-23ECDB9CDAD8}"/>
              </a:ext>
            </a:extLst>
          </p:cNvPr>
          <p:cNvSpPr>
            <a:spLocks noGrp="1"/>
          </p:cNvSpPr>
          <p:nvPr>
            <p:ph idx="1"/>
          </p:nvPr>
        </p:nvSpPr>
        <p:spPr/>
        <p:txBody>
          <a:bodyPr>
            <a:noAutofit/>
          </a:bodyPr>
          <a:lstStyle/>
          <a:p>
            <a:pPr>
              <a:buFont typeface="Wingdings" panose="05000000000000000000" pitchFamily="2" charset="2"/>
              <a:buChar char="v"/>
            </a:pPr>
            <a:r>
              <a:rPr lang="en-GB" dirty="0"/>
              <a:t>In the UK the BCS samples a large number of people about their experiences of crime and victimization in the previous year and their attitudes. </a:t>
            </a:r>
          </a:p>
          <a:p>
            <a:pPr>
              <a:buFont typeface="Wingdings" panose="05000000000000000000" pitchFamily="2" charset="2"/>
              <a:buChar char="v"/>
            </a:pPr>
            <a:r>
              <a:rPr lang="en-GB" dirty="0"/>
              <a:t>The BCS produces estimates of the crime rate that are </a:t>
            </a:r>
            <a:r>
              <a:rPr lang="en-GB" b="1" dirty="0"/>
              <a:t>substantially higher than official </a:t>
            </a:r>
            <a:r>
              <a:rPr lang="en-GB" dirty="0"/>
              <a:t>figures. Only about half of the crimes recorded by the BCS are reported to the police. </a:t>
            </a:r>
          </a:p>
          <a:p>
            <a:pPr>
              <a:buFont typeface="Wingdings" panose="05000000000000000000" pitchFamily="2" charset="2"/>
              <a:buChar char="v"/>
            </a:pPr>
            <a:r>
              <a:rPr lang="en-GB" dirty="0"/>
              <a:t>The BCS is considered the most accurate measure but is also affected by biasing factors. </a:t>
            </a:r>
          </a:p>
          <a:p>
            <a:pPr>
              <a:buFont typeface="Wingdings" panose="05000000000000000000" pitchFamily="2" charset="2"/>
              <a:buChar char="v"/>
            </a:pPr>
            <a:r>
              <a:rPr lang="en-GB" dirty="0"/>
              <a:t>It relies on respondents’ willingness to report victimisation, which they may not. </a:t>
            </a:r>
          </a:p>
          <a:p>
            <a:pPr>
              <a:buFont typeface="Wingdings" panose="05000000000000000000" pitchFamily="2" charset="2"/>
              <a:buChar char="v"/>
            </a:pPr>
            <a:r>
              <a:rPr lang="en-GB" dirty="0"/>
              <a:t>It also records incidents that the police might regard as ‘no crime’ so there could be a tendency for some types of offence to be over reported. </a:t>
            </a:r>
          </a:p>
          <a:p>
            <a:pPr>
              <a:buFont typeface="Wingdings" panose="05000000000000000000" pitchFamily="2" charset="2"/>
              <a:buChar char="v"/>
            </a:pPr>
            <a:r>
              <a:rPr lang="en-GB" dirty="0"/>
              <a:t>The BCS only samples individuals, so crimes against companies are not recorded and neither are crimes where the victim is not a person (e.g. vandalism of bus shelters).</a:t>
            </a:r>
          </a:p>
          <a:p>
            <a:pPr>
              <a:buFont typeface="Wingdings" panose="05000000000000000000" pitchFamily="2" charset="2"/>
              <a:buChar char="v"/>
            </a:pPr>
            <a:r>
              <a:rPr lang="en-GB" dirty="0"/>
              <a:t>Until 2010, the BCS was limited to adults. From 2010, however, children aged 10-15 have been included in the results. </a:t>
            </a:r>
          </a:p>
        </p:txBody>
      </p:sp>
    </p:spTree>
    <p:extLst>
      <p:ext uri="{BB962C8B-B14F-4D97-AF65-F5344CB8AC3E}">
        <p14:creationId xmlns:p14="http://schemas.microsoft.com/office/powerpoint/2010/main" val="98296263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803E91-CDC6-BF3D-FBF9-07E3916ED470}"/>
              </a:ext>
            </a:extLst>
          </p:cNvPr>
          <p:cNvSpPr>
            <a:spLocks noGrp="1"/>
          </p:cNvSpPr>
          <p:nvPr>
            <p:ph type="title"/>
          </p:nvPr>
        </p:nvSpPr>
        <p:spPr/>
        <p:txBody>
          <a:bodyPr/>
          <a:lstStyle/>
          <a:p>
            <a:r>
              <a:rPr lang="en-GB" dirty="0"/>
              <a:t>But:</a:t>
            </a:r>
          </a:p>
        </p:txBody>
      </p:sp>
      <p:sp>
        <p:nvSpPr>
          <p:cNvPr id="3" name="Content Placeholder 2">
            <a:extLst>
              <a:ext uri="{FF2B5EF4-FFF2-40B4-BE49-F238E27FC236}">
                <a16:creationId xmlns:a16="http://schemas.microsoft.com/office/drawing/2014/main" id="{5989E298-5A57-7F29-04AA-2AB2464B1721}"/>
              </a:ext>
            </a:extLst>
          </p:cNvPr>
          <p:cNvSpPr>
            <a:spLocks noGrp="1"/>
          </p:cNvSpPr>
          <p:nvPr>
            <p:ph idx="1"/>
          </p:nvPr>
        </p:nvSpPr>
        <p:spPr>
          <a:solidFill>
            <a:schemeClr val="accent2">
              <a:lumMod val="20000"/>
              <a:lumOff val="80000"/>
            </a:schemeClr>
          </a:solidFill>
          <a:ln>
            <a:solidFill>
              <a:schemeClr val="accent1">
                <a:lumMod val="75000"/>
              </a:schemeClr>
            </a:solidFill>
          </a:ln>
        </p:spPr>
        <p:txBody>
          <a:bodyPr>
            <a:normAutofit/>
          </a:bodyPr>
          <a:lstStyle/>
          <a:p>
            <a:pPr>
              <a:buFont typeface="Wingdings" panose="05000000000000000000" pitchFamily="2" charset="2"/>
              <a:buChar char="v"/>
            </a:pPr>
            <a:r>
              <a:rPr lang="en-GB" dirty="0"/>
              <a:t>Each of these measures provide a different perspective on the extent of crime. </a:t>
            </a:r>
          </a:p>
          <a:p>
            <a:pPr>
              <a:buFont typeface="Wingdings" panose="05000000000000000000" pitchFamily="2" charset="2"/>
              <a:buChar char="v"/>
            </a:pPr>
            <a:r>
              <a:rPr lang="en-GB" dirty="0"/>
              <a:t>Different measures are useful for different purposes. E.g. even though </a:t>
            </a:r>
            <a:r>
              <a:rPr lang="en-GB" b="1" dirty="0"/>
              <a:t>police statistics tend to underestimate </a:t>
            </a:r>
            <a:r>
              <a:rPr lang="en-GB" dirty="0"/>
              <a:t>the crime rate, they may still provide useful information about offending trends. </a:t>
            </a:r>
          </a:p>
          <a:p>
            <a:pPr>
              <a:buFont typeface="Wingdings" panose="05000000000000000000" pitchFamily="2" charset="2"/>
              <a:buChar char="v"/>
            </a:pPr>
            <a:r>
              <a:rPr lang="en-GB" dirty="0"/>
              <a:t>This, however, assumes that biased reporting remains constant over time, but </a:t>
            </a:r>
            <a:r>
              <a:rPr lang="en-GB" b="1" dirty="0"/>
              <a:t>changing public attitudes may affect the rate </a:t>
            </a:r>
            <a:r>
              <a:rPr lang="en-GB" dirty="0"/>
              <a:t>of reporting. E.g. If the number of reported rapes increase, there is a question of whether more rapes were committed, or victims were more likely to report having been raped. </a:t>
            </a:r>
          </a:p>
          <a:p>
            <a:pPr>
              <a:buFont typeface="Wingdings" panose="05000000000000000000" pitchFamily="2" charset="2"/>
              <a:buChar char="v"/>
            </a:pPr>
            <a:r>
              <a:rPr lang="en-GB" dirty="0"/>
              <a:t>This raises a third issue. </a:t>
            </a:r>
            <a:r>
              <a:rPr lang="en-GB" b="1" dirty="0"/>
              <a:t>Definitions of crime change </a:t>
            </a:r>
            <a:r>
              <a:rPr lang="en-GB" dirty="0"/>
              <a:t>over time producing artefacts in measures of crime. </a:t>
            </a:r>
          </a:p>
          <a:p>
            <a:pPr>
              <a:buFont typeface="Wingdings" panose="05000000000000000000" pitchFamily="2" charset="2"/>
              <a:buChar char="v"/>
            </a:pPr>
            <a:r>
              <a:rPr lang="en-GB" dirty="0"/>
              <a:t>In the example of rape, until 2003 English law only allowed for women to be the victims of rape, making it difficult to compare statistics before and after this date.</a:t>
            </a:r>
          </a:p>
        </p:txBody>
      </p:sp>
    </p:spTree>
    <p:extLst>
      <p:ext uri="{BB962C8B-B14F-4D97-AF65-F5344CB8AC3E}">
        <p14:creationId xmlns:p14="http://schemas.microsoft.com/office/powerpoint/2010/main" val="369313270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849596-6F93-50CB-138A-890C3880FFFD}"/>
              </a:ext>
            </a:extLst>
          </p:cNvPr>
          <p:cNvSpPr>
            <a:spLocks noGrp="1"/>
          </p:cNvSpPr>
          <p:nvPr>
            <p:ph type="title"/>
          </p:nvPr>
        </p:nvSpPr>
        <p:spPr>
          <a:xfrm>
            <a:off x="252919" y="1123837"/>
            <a:ext cx="2947482" cy="4601183"/>
          </a:xfrm>
        </p:spPr>
        <p:txBody>
          <a:bodyPr anchor="ctr">
            <a:normAutofit/>
          </a:bodyPr>
          <a:lstStyle/>
          <a:p>
            <a:r>
              <a:rPr lang="en-GB" dirty="0"/>
              <a:t>The `Dark Figure`:</a:t>
            </a:r>
          </a:p>
        </p:txBody>
      </p:sp>
      <p:pic>
        <p:nvPicPr>
          <p:cNvPr id="15362" name="Picture 2" descr="Dark Figure of Crime | Mind Map">
            <a:extLst>
              <a:ext uri="{FF2B5EF4-FFF2-40B4-BE49-F238E27FC236}">
                <a16:creationId xmlns:a16="http://schemas.microsoft.com/office/drawing/2014/main" id="{BE7838E0-DB1B-1F9D-D926-219C4DB5C156}"/>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709115" y="2331076"/>
            <a:ext cx="3783815" cy="2356834"/>
          </a:xfrm>
          <a:prstGeom prst="rect">
            <a:avLst/>
          </a:prstGeom>
          <a:solidFill>
            <a:srgbClr val="FFFFFF"/>
          </a:solidFill>
          <a:ln>
            <a:solidFill>
              <a:schemeClr val="accent1">
                <a:lumMod val="50000"/>
              </a:schemeClr>
            </a:solidFill>
          </a:ln>
        </p:spPr>
      </p:pic>
      <p:sp>
        <p:nvSpPr>
          <p:cNvPr id="3" name="Content Placeholder 2">
            <a:extLst>
              <a:ext uri="{FF2B5EF4-FFF2-40B4-BE49-F238E27FC236}">
                <a16:creationId xmlns:a16="http://schemas.microsoft.com/office/drawing/2014/main" id="{E94FB039-5F0B-2780-92F7-7F171DF13FF3}"/>
              </a:ext>
            </a:extLst>
          </p:cNvPr>
          <p:cNvSpPr>
            <a:spLocks noGrp="1"/>
          </p:cNvSpPr>
          <p:nvPr>
            <p:ph sz="half" idx="2"/>
          </p:nvPr>
        </p:nvSpPr>
        <p:spPr>
          <a:xfrm>
            <a:off x="7737666" y="438668"/>
            <a:ext cx="3611742" cy="5971519"/>
          </a:xfrm>
          <a:solidFill>
            <a:schemeClr val="accent2">
              <a:lumMod val="20000"/>
              <a:lumOff val="80000"/>
            </a:schemeClr>
          </a:solidFill>
          <a:ln>
            <a:solidFill>
              <a:schemeClr val="accent1">
                <a:lumMod val="75000"/>
              </a:schemeClr>
            </a:solidFill>
          </a:ln>
        </p:spPr>
        <p:txBody>
          <a:bodyPr anchor="ctr">
            <a:normAutofit/>
          </a:bodyPr>
          <a:lstStyle/>
          <a:p>
            <a:pPr>
              <a:buFont typeface="Wingdings" panose="05000000000000000000" pitchFamily="2" charset="2"/>
              <a:buChar char="v"/>
            </a:pPr>
            <a:r>
              <a:rPr lang="en-GB" sz="2400" dirty="0"/>
              <a:t>There is a ‘dark figure’ of unreported and unrecorded crime </a:t>
            </a:r>
          </a:p>
          <a:p>
            <a:pPr>
              <a:buFont typeface="Wingdings" panose="05000000000000000000" pitchFamily="2" charset="2"/>
              <a:buChar char="v"/>
            </a:pPr>
            <a:r>
              <a:rPr lang="en-GB" sz="2400" dirty="0"/>
              <a:t>Generally, the more serious crimes are more likely to be noticed &amp; reported, so much of the dark figure consists of less serious crime… </a:t>
            </a:r>
          </a:p>
          <a:p>
            <a:pPr marL="0" indent="0">
              <a:buNone/>
            </a:pPr>
            <a:endParaRPr lang="en-GB" sz="2400" dirty="0"/>
          </a:p>
          <a:p>
            <a:pPr>
              <a:buFont typeface="Wingdings" panose="05000000000000000000" pitchFamily="2" charset="2"/>
              <a:buChar char="v"/>
            </a:pPr>
            <a:r>
              <a:rPr lang="en-GB" sz="2400" dirty="0"/>
              <a:t>Or does it?</a:t>
            </a:r>
          </a:p>
        </p:txBody>
      </p:sp>
    </p:spTree>
    <p:extLst>
      <p:ext uri="{BB962C8B-B14F-4D97-AF65-F5344CB8AC3E}">
        <p14:creationId xmlns:p14="http://schemas.microsoft.com/office/powerpoint/2010/main" val="125134251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5C9C8225-B624-F58C-1E16-E72A2E8FDAF2}"/>
              </a:ext>
            </a:extLst>
          </p:cNvPr>
          <p:cNvSpPr>
            <a:spLocks noGrp="1"/>
          </p:cNvSpPr>
          <p:nvPr>
            <p:ph type="title"/>
          </p:nvPr>
        </p:nvSpPr>
        <p:spPr/>
        <p:txBody>
          <a:bodyPr/>
          <a:lstStyle/>
          <a:p>
            <a:r>
              <a:rPr lang="en-GB" dirty="0"/>
              <a:t>Biases or observations?</a:t>
            </a:r>
          </a:p>
        </p:txBody>
      </p:sp>
      <p:sp>
        <p:nvSpPr>
          <p:cNvPr id="6" name="Content Placeholder 5">
            <a:extLst>
              <a:ext uri="{FF2B5EF4-FFF2-40B4-BE49-F238E27FC236}">
                <a16:creationId xmlns:a16="http://schemas.microsoft.com/office/drawing/2014/main" id="{646D1821-30E5-2CFA-2FDD-019E27EB7CB6}"/>
              </a:ext>
            </a:extLst>
          </p:cNvPr>
          <p:cNvSpPr>
            <a:spLocks noGrp="1"/>
          </p:cNvSpPr>
          <p:nvPr>
            <p:ph idx="1"/>
          </p:nvPr>
        </p:nvSpPr>
        <p:spPr>
          <a:solidFill>
            <a:schemeClr val="accent2">
              <a:lumMod val="20000"/>
              <a:lumOff val="80000"/>
            </a:schemeClr>
          </a:solidFill>
          <a:ln>
            <a:solidFill>
              <a:schemeClr val="accent1">
                <a:lumMod val="75000"/>
              </a:schemeClr>
            </a:solidFill>
          </a:ln>
        </p:spPr>
        <p:txBody>
          <a:bodyPr/>
          <a:lstStyle/>
          <a:p>
            <a:pPr marL="0" indent="0">
              <a:buNone/>
            </a:pPr>
            <a:r>
              <a:rPr lang="en-GB" sz="2400" b="1" dirty="0"/>
              <a:t>What about Fraud, embezzlement, tax evasion? </a:t>
            </a:r>
          </a:p>
          <a:p>
            <a:pPr>
              <a:buFont typeface="Wingdings" panose="05000000000000000000" pitchFamily="2" charset="2"/>
              <a:buChar char="v"/>
            </a:pPr>
            <a:r>
              <a:rPr lang="en-GB" dirty="0"/>
              <a:t>Biases in the criminal justice system?</a:t>
            </a:r>
          </a:p>
          <a:p>
            <a:pPr>
              <a:buFont typeface="Wingdings" panose="05000000000000000000" pitchFamily="2" charset="2"/>
              <a:buChar char="v"/>
            </a:pPr>
            <a:r>
              <a:rPr lang="en-GB" dirty="0"/>
              <a:t>15% of women are sent to prison for violent offences; in men’s prisons, almost half of the prisoners are sentenced for violent and sexual crimes. </a:t>
            </a:r>
          </a:p>
          <a:p>
            <a:pPr>
              <a:buFont typeface="Wingdings" panose="05000000000000000000" pitchFamily="2" charset="2"/>
              <a:buChar char="v"/>
            </a:pPr>
            <a:r>
              <a:rPr lang="en-GB" dirty="0"/>
              <a:t>By June 2026, the total prison population stood at around 86,000 and the sentenced population at around 70,000.</a:t>
            </a:r>
          </a:p>
          <a:p>
            <a:pPr>
              <a:buFont typeface="Wingdings" panose="05000000000000000000" pitchFamily="2" charset="2"/>
              <a:buChar char="v"/>
            </a:pPr>
            <a:r>
              <a:rPr lang="en-GB" dirty="0"/>
              <a:t>64% of persons jailed are of ethnic minority –true or false?</a:t>
            </a:r>
          </a:p>
          <a:p>
            <a:pPr>
              <a:buFont typeface="Wingdings" panose="05000000000000000000" pitchFamily="2" charset="2"/>
              <a:buChar char="v"/>
            </a:pPr>
            <a:r>
              <a:rPr lang="en-GB" dirty="0"/>
              <a:t>While White prisoners accounted for 73% of the sentenced population, they represented only 64% of the remand population. By contrast, all other reported ethnic groups had a </a:t>
            </a:r>
            <a:r>
              <a:rPr lang="en-GB" b="1" dirty="0"/>
              <a:t>higher proportional representation </a:t>
            </a:r>
            <a:r>
              <a:rPr lang="en-GB" dirty="0"/>
              <a:t>in the remand population than in the sentenced population.</a:t>
            </a:r>
          </a:p>
        </p:txBody>
      </p:sp>
    </p:spTree>
    <p:extLst>
      <p:ext uri="{BB962C8B-B14F-4D97-AF65-F5344CB8AC3E}">
        <p14:creationId xmlns:p14="http://schemas.microsoft.com/office/powerpoint/2010/main" val="39190192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bg/>
                                          </p:spTgt>
                                        </p:tgtEl>
                                        <p:attrNameLst>
                                          <p:attrName>style.visibility</p:attrName>
                                        </p:attrNameLst>
                                      </p:cBhvr>
                                      <p:to>
                                        <p:strVal val="visible"/>
                                      </p:to>
                                    </p:set>
                                    <p:animEffect transition="in" filter="fade">
                                      <p:cBhvr>
                                        <p:cTn id="7" dur="1000"/>
                                        <p:tgtEl>
                                          <p:spTgt spid="6">
                                            <p:bg/>
                                          </p:spTgt>
                                        </p:tgtEl>
                                      </p:cBhvr>
                                    </p:animEffect>
                                    <p:anim calcmode="lin" valueType="num">
                                      <p:cBhvr>
                                        <p:cTn id="8" dur="1000" fill="hold"/>
                                        <p:tgtEl>
                                          <p:spTgt spid="6">
                                            <p:bg/>
                                          </p:spTgt>
                                        </p:tgtEl>
                                        <p:attrNameLst>
                                          <p:attrName>ppt_x</p:attrName>
                                        </p:attrNameLst>
                                      </p:cBhvr>
                                      <p:tavLst>
                                        <p:tav tm="0">
                                          <p:val>
                                            <p:strVal val="#ppt_x"/>
                                          </p:val>
                                        </p:tav>
                                        <p:tav tm="100000">
                                          <p:val>
                                            <p:strVal val="#ppt_x"/>
                                          </p:val>
                                        </p:tav>
                                      </p:tavLst>
                                    </p:anim>
                                    <p:anim calcmode="lin" valueType="num">
                                      <p:cBhvr>
                                        <p:cTn id="9" dur="1000" fill="hold"/>
                                        <p:tgtEl>
                                          <p:spTgt spid="6">
                                            <p:bg/>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xEl>
                                              <p:pRg st="0" end="0"/>
                                            </p:txEl>
                                          </p:spTgt>
                                        </p:tgtEl>
                                        <p:attrNameLst>
                                          <p:attrName>style.visibility</p:attrName>
                                        </p:attrNameLst>
                                      </p:cBhvr>
                                      <p:to>
                                        <p:strVal val="visible"/>
                                      </p:to>
                                    </p:set>
                                    <p:animEffect transition="in" filter="fade">
                                      <p:cBhvr>
                                        <p:cTn id="14" dur="1000"/>
                                        <p:tgtEl>
                                          <p:spTgt spid="6">
                                            <p:txEl>
                                              <p:pRg st="0" end="0"/>
                                            </p:txEl>
                                          </p:spTgt>
                                        </p:tgtEl>
                                      </p:cBhvr>
                                    </p:animEffect>
                                    <p:anim calcmode="lin" valueType="num">
                                      <p:cBhvr>
                                        <p:cTn id="15"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6">
                                            <p:txEl>
                                              <p:pRg st="1" end="1"/>
                                            </p:txEl>
                                          </p:spTgt>
                                        </p:tgtEl>
                                        <p:attrNameLst>
                                          <p:attrName>style.visibility</p:attrName>
                                        </p:attrNameLst>
                                      </p:cBhvr>
                                      <p:to>
                                        <p:strVal val="visible"/>
                                      </p:to>
                                    </p:set>
                                    <p:animEffect transition="in" filter="fade">
                                      <p:cBhvr>
                                        <p:cTn id="21" dur="1000"/>
                                        <p:tgtEl>
                                          <p:spTgt spid="6">
                                            <p:txEl>
                                              <p:pRg st="1" end="1"/>
                                            </p:txEl>
                                          </p:spTgt>
                                        </p:tgtEl>
                                      </p:cBhvr>
                                    </p:animEffect>
                                    <p:anim calcmode="lin" valueType="num">
                                      <p:cBhvr>
                                        <p:cTn id="22"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6">
                                            <p:txEl>
                                              <p:pRg st="2" end="2"/>
                                            </p:txEl>
                                          </p:spTgt>
                                        </p:tgtEl>
                                        <p:attrNameLst>
                                          <p:attrName>style.visibility</p:attrName>
                                        </p:attrNameLst>
                                      </p:cBhvr>
                                      <p:to>
                                        <p:strVal val="visible"/>
                                      </p:to>
                                    </p:set>
                                    <p:animEffect transition="in" filter="fade">
                                      <p:cBhvr>
                                        <p:cTn id="28" dur="1000"/>
                                        <p:tgtEl>
                                          <p:spTgt spid="6">
                                            <p:txEl>
                                              <p:pRg st="2" end="2"/>
                                            </p:txEl>
                                          </p:spTgt>
                                        </p:tgtEl>
                                      </p:cBhvr>
                                    </p:animEffect>
                                    <p:anim calcmode="lin" valueType="num">
                                      <p:cBhvr>
                                        <p:cTn id="29"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6">
                                            <p:txEl>
                                              <p:pRg st="3" end="3"/>
                                            </p:txEl>
                                          </p:spTgt>
                                        </p:tgtEl>
                                        <p:attrNameLst>
                                          <p:attrName>style.visibility</p:attrName>
                                        </p:attrNameLst>
                                      </p:cBhvr>
                                      <p:to>
                                        <p:strVal val="visible"/>
                                      </p:to>
                                    </p:set>
                                    <p:animEffect transition="in" filter="fade">
                                      <p:cBhvr>
                                        <p:cTn id="35" dur="1000"/>
                                        <p:tgtEl>
                                          <p:spTgt spid="6">
                                            <p:txEl>
                                              <p:pRg st="3" end="3"/>
                                            </p:txEl>
                                          </p:spTgt>
                                        </p:tgtEl>
                                      </p:cBhvr>
                                    </p:animEffect>
                                    <p:anim calcmode="lin" valueType="num">
                                      <p:cBhvr>
                                        <p:cTn id="36" dur="1000" fill="hold"/>
                                        <p:tgtEl>
                                          <p:spTgt spid="6">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6">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6">
                                            <p:txEl>
                                              <p:pRg st="4" end="4"/>
                                            </p:txEl>
                                          </p:spTgt>
                                        </p:tgtEl>
                                        <p:attrNameLst>
                                          <p:attrName>style.visibility</p:attrName>
                                        </p:attrNameLst>
                                      </p:cBhvr>
                                      <p:to>
                                        <p:strVal val="visible"/>
                                      </p:to>
                                    </p:set>
                                    <p:animEffect transition="in" filter="fade">
                                      <p:cBhvr>
                                        <p:cTn id="42" dur="1000"/>
                                        <p:tgtEl>
                                          <p:spTgt spid="6">
                                            <p:txEl>
                                              <p:pRg st="4" end="4"/>
                                            </p:txEl>
                                          </p:spTgt>
                                        </p:tgtEl>
                                      </p:cBhvr>
                                    </p:animEffect>
                                    <p:anim calcmode="lin" valueType="num">
                                      <p:cBhvr>
                                        <p:cTn id="43" dur="1000" fill="hold"/>
                                        <p:tgtEl>
                                          <p:spTgt spid="6">
                                            <p:txEl>
                                              <p:pRg st="4" end="4"/>
                                            </p:txEl>
                                          </p:spTgt>
                                        </p:tgtEl>
                                        <p:attrNameLst>
                                          <p:attrName>ppt_x</p:attrName>
                                        </p:attrNameLst>
                                      </p:cBhvr>
                                      <p:tavLst>
                                        <p:tav tm="0">
                                          <p:val>
                                            <p:strVal val="#ppt_x"/>
                                          </p:val>
                                        </p:tav>
                                        <p:tav tm="100000">
                                          <p:val>
                                            <p:strVal val="#ppt_x"/>
                                          </p:val>
                                        </p:tav>
                                      </p:tavLst>
                                    </p:anim>
                                    <p:anim calcmode="lin" valueType="num">
                                      <p:cBhvr>
                                        <p:cTn id="44" dur="1000" fill="hold"/>
                                        <p:tgtEl>
                                          <p:spTgt spid="6">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6">
                                            <p:txEl>
                                              <p:pRg st="5" end="5"/>
                                            </p:txEl>
                                          </p:spTgt>
                                        </p:tgtEl>
                                        <p:attrNameLst>
                                          <p:attrName>style.visibility</p:attrName>
                                        </p:attrNameLst>
                                      </p:cBhvr>
                                      <p:to>
                                        <p:strVal val="visible"/>
                                      </p:to>
                                    </p:set>
                                    <p:animEffect transition="in" filter="fade">
                                      <p:cBhvr>
                                        <p:cTn id="49" dur="1000"/>
                                        <p:tgtEl>
                                          <p:spTgt spid="6">
                                            <p:txEl>
                                              <p:pRg st="5" end="5"/>
                                            </p:txEl>
                                          </p:spTgt>
                                        </p:tgtEl>
                                      </p:cBhvr>
                                    </p:animEffect>
                                    <p:anim calcmode="lin" valueType="num">
                                      <p:cBhvr>
                                        <p:cTn id="50" dur="1000" fill="hold"/>
                                        <p:tgtEl>
                                          <p:spTgt spid="6">
                                            <p:txEl>
                                              <p:pRg st="5" end="5"/>
                                            </p:txEl>
                                          </p:spTgt>
                                        </p:tgtEl>
                                        <p:attrNameLst>
                                          <p:attrName>ppt_x</p:attrName>
                                        </p:attrNameLst>
                                      </p:cBhvr>
                                      <p:tavLst>
                                        <p:tav tm="0">
                                          <p:val>
                                            <p:strVal val="#ppt_x"/>
                                          </p:val>
                                        </p:tav>
                                        <p:tav tm="100000">
                                          <p:val>
                                            <p:strVal val="#ppt_x"/>
                                          </p:val>
                                        </p:tav>
                                      </p:tavLst>
                                    </p:anim>
                                    <p:anim calcmode="lin" valueType="num">
                                      <p:cBhvr>
                                        <p:cTn id="51" dur="1000" fill="hold"/>
                                        <p:tgtEl>
                                          <p:spTgt spid="6">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11738B-B94B-131A-1D80-2CF4B162EACF}"/>
              </a:ext>
            </a:extLst>
          </p:cNvPr>
          <p:cNvSpPr>
            <a:spLocks noGrp="1"/>
          </p:cNvSpPr>
          <p:nvPr>
            <p:ph type="title"/>
          </p:nvPr>
        </p:nvSpPr>
        <p:spPr>
          <a:xfrm>
            <a:off x="252919" y="1351280"/>
            <a:ext cx="2947482" cy="4373740"/>
          </a:xfrm>
        </p:spPr>
        <p:txBody>
          <a:bodyPr>
            <a:normAutofit fontScale="90000"/>
          </a:bodyPr>
          <a:lstStyle/>
          <a:p>
            <a:pPr marL="342900" indent="-342900">
              <a:buFont typeface="Arial" panose="020B0604020202020204" pitchFamily="34" charset="0"/>
              <a:buChar char="•"/>
            </a:pPr>
            <a:r>
              <a:rPr lang="en-GB" sz="2000" dirty="0"/>
              <a:t>Extended Determinate Sentences</a:t>
            </a:r>
            <a:br>
              <a:rPr lang="en-GB" sz="2000" dirty="0"/>
            </a:br>
            <a:br>
              <a:rPr lang="en-GB" sz="2000" dirty="0"/>
            </a:br>
            <a:r>
              <a:rPr lang="en-GB" sz="2000" dirty="0"/>
              <a:t>Sexual offences</a:t>
            </a:r>
            <a:br>
              <a:rPr lang="en-GB" sz="2000" dirty="0"/>
            </a:br>
            <a:br>
              <a:rPr lang="en-GB" sz="2000" dirty="0"/>
            </a:br>
            <a:r>
              <a:rPr lang="en-GB" sz="2000" dirty="0"/>
              <a:t>Violence against the person</a:t>
            </a:r>
            <a:br>
              <a:rPr lang="en-GB" sz="2000" dirty="0"/>
            </a:br>
            <a:br>
              <a:rPr lang="en-GB" sz="2000" dirty="0"/>
            </a:br>
            <a:r>
              <a:rPr lang="en-GB" sz="2000" dirty="0"/>
              <a:t>Public Order offences</a:t>
            </a:r>
            <a:br>
              <a:rPr lang="en-GB" sz="2000" dirty="0"/>
            </a:br>
            <a:br>
              <a:rPr lang="en-GB" sz="2000" dirty="0"/>
            </a:br>
            <a:r>
              <a:rPr lang="en-GB" sz="2000" dirty="0"/>
              <a:t>Recalls – 32% above 2025 </a:t>
            </a:r>
            <a:br>
              <a:rPr lang="en-GB" sz="2000" dirty="0"/>
            </a:br>
            <a:r>
              <a:rPr lang="en-GB" sz="2000" dirty="0"/>
              <a:t> </a:t>
            </a:r>
            <a:br>
              <a:rPr lang="en-GB" sz="2000" dirty="0"/>
            </a:br>
            <a:r>
              <a:rPr lang="en-GB" sz="2000" dirty="0"/>
              <a:t>Reoffending 58% above 2025</a:t>
            </a:r>
            <a:br>
              <a:rPr lang="en-GB" sz="2000" dirty="0"/>
            </a:br>
            <a:br>
              <a:rPr lang="en-GB" sz="2000" dirty="0"/>
            </a:br>
            <a:r>
              <a:rPr lang="en-GB" sz="2000" dirty="0"/>
              <a:t>Fraud/Cybercrime -highest</a:t>
            </a:r>
            <a:br>
              <a:rPr lang="en-GB" sz="2000" dirty="0"/>
            </a:br>
            <a:br>
              <a:rPr lang="en-GB" sz="2000" dirty="0"/>
            </a:br>
            <a:r>
              <a:rPr lang="en-GB" sz="2000" dirty="0"/>
              <a:t>……………………………….</a:t>
            </a:r>
            <a:br>
              <a:rPr lang="en-GB" sz="2000" dirty="0"/>
            </a:br>
            <a:br>
              <a:rPr lang="en-GB" sz="2000" dirty="0"/>
            </a:br>
            <a:r>
              <a:rPr lang="en-GB" sz="2000" dirty="0"/>
              <a:t>Short sentences</a:t>
            </a:r>
            <a:br>
              <a:rPr lang="en-GB" sz="2000" dirty="0"/>
            </a:br>
            <a:br>
              <a:rPr lang="en-GB" sz="2000" dirty="0"/>
            </a:br>
            <a:r>
              <a:rPr lang="en-GB" sz="2000" dirty="0"/>
              <a:t>FNOs</a:t>
            </a:r>
            <a:br>
              <a:rPr lang="en-GB" sz="2000" dirty="0"/>
            </a:br>
            <a:r>
              <a:rPr lang="en-GB" sz="2000" dirty="0"/>
              <a:t> </a:t>
            </a:r>
          </a:p>
        </p:txBody>
      </p:sp>
      <p:pic>
        <p:nvPicPr>
          <p:cNvPr id="5" name="Content Placeholder 4">
            <a:extLst>
              <a:ext uri="{FF2B5EF4-FFF2-40B4-BE49-F238E27FC236}">
                <a16:creationId xmlns:a16="http://schemas.microsoft.com/office/drawing/2014/main" id="{0965A007-75CE-A3FD-FF15-FE3AC14A7129}"/>
              </a:ext>
            </a:extLst>
          </p:cNvPr>
          <p:cNvPicPr>
            <a:picLocks noGrp="1" noChangeAspect="1"/>
          </p:cNvPicPr>
          <p:nvPr>
            <p:ph idx="1"/>
          </p:nvPr>
        </p:nvPicPr>
        <p:blipFill>
          <a:blip r:embed="rId2"/>
          <a:stretch>
            <a:fillRect/>
          </a:stretch>
        </p:blipFill>
        <p:spPr>
          <a:xfrm>
            <a:off x="3925888" y="1624012"/>
            <a:ext cx="7200900" cy="3600450"/>
          </a:xfrm>
          <a:prstGeom prst="rect">
            <a:avLst/>
          </a:prstGeom>
          <a:ln>
            <a:solidFill>
              <a:schemeClr val="accent1">
                <a:lumMod val="50000"/>
              </a:schemeClr>
            </a:solidFill>
          </a:ln>
        </p:spPr>
      </p:pic>
      <p:cxnSp>
        <p:nvCxnSpPr>
          <p:cNvPr id="7" name="Straight Arrow Connector 6">
            <a:extLst>
              <a:ext uri="{FF2B5EF4-FFF2-40B4-BE49-F238E27FC236}">
                <a16:creationId xmlns:a16="http://schemas.microsoft.com/office/drawing/2014/main" id="{3071E39D-F975-59B2-0B2A-5A733FEB743E}"/>
              </a:ext>
            </a:extLst>
          </p:cNvPr>
          <p:cNvCxnSpPr>
            <a:cxnSpLocks/>
          </p:cNvCxnSpPr>
          <p:nvPr/>
        </p:nvCxnSpPr>
        <p:spPr>
          <a:xfrm flipV="1">
            <a:off x="3048000" y="3429000"/>
            <a:ext cx="0" cy="645160"/>
          </a:xfrm>
          <a:prstGeom prst="straightConnector1">
            <a:avLst/>
          </a:prstGeom>
          <a:ln w="38100">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a:extLst>
              <a:ext uri="{FF2B5EF4-FFF2-40B4-BE49-F238E27FC236}">
                <a16:creationId xmlns:a16="http://schemas.microsoft.com/office/drawing/2014/main" id="{A6E48B1F-07C8-4678-8206-DA2C459B9241}"/>
              </a:ext>
            </a:extLst>
          </p:cNvPr>
          <p:cNvCxnSpPr>
            <a:cxnSpLocks/>
          </p:cNvCxnSpPr>
          <p:nvPr/>
        </p:nvCxnSpPr>
        <p:spPr>
          <a:xfrm>
            <a:off x="3037840" y="5224462"/>
            <a:ext cx="0" cy="670560"/>
          </a:xfrm>
          <a:prstGeom prst="straightConnector1">
            <a:avLst/>
          </a:prstGeom>
          <a:ln w="38100">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2C20D05C-BDE1-62FB-762C-AEBDD9CBDBF0}"/>
              </a:ext>
            </a:extLst>
          </p:cNvPr>
          <p:cNvSpPr txBox="1"/>
          <p:nvPr/>
        </p:nvSpPr>
        <p:spPr>
          <a:xfrm>
            <a:off x="5466080" y="741680"/>
            <a:ext cx="4338320" cy="523220"/>
          </a:xfrm>
          <a:prstGeom prst="rect">
            <a:avLst/>
          </a:prstGeom>
          <a:noFill/>
        </p:spPr>
        <p:txBody>
          <a:bodyPr wrap="square" rtlCol="0">
            <a:spAutoFit/>
          </a:bodyPr>
          <a:lstStyle/>
          <a:p>
            <a:r>
              <a:rPr lang="en-GB" sz="2800" dirty="0"/>
              <a:t>Prison Statistics 2016-2026</a:t>
            </a:r>
          </a:p>
        </p:txBody>
      </p:sp>
    </p:spTree>
    <p:extLst>
      <p:ext uri="{BB962C8B-B14F-4D97-AF65-F5344CB8AC3E}">
        <p14:creationId xmlns:p14="http://schemas.microsoft.com/office/powerpoint/2010/main" val="56486584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9E8A68-FC93-4AC0-8D09-3594E0DC9889}"/>
              </a:ext>
            </a:extLst>
          </p:cNvPr>
          <p:cNvSpPr>
            <a:spLocks noGrp="1"/>
          </p:cNvSpPr>
          <p:nvPr>
            <p:ph type="title"/>
          </p:nvPr>
        </p:nvSpPr>
        <p:spPr/>
        <p:txBody>
          <a:bodyPr/>
          <a:lstStyle/>
          <a:p>
            <a:r>
              <a:rPr lang="en-GB" dirty="0"/>
              <a:t>What is happening at this current time?</a:t>
            </a:r>
          </a:p>
        </p:txBody>
      </p:sp>
      <p:sp>
        <p:nvSpPr>
          <p:cNvPr id="3" name="Content Placeholder 2">
            <a:extLst>
              <a:ext uri="{FF2B5EF4-FFF2-40B4-BE49-F238E27FC236}">
                <a16:creationId xmlns:a16="http://schemas.microsoft.com/office/drawing/2014/main" id="{444E11B2-A2F3-8B20-4345-2ACDFE0662A7}"/>
              </a:ext>
            </a:extLst>
          </p:cNvPr>
          <p:cNvSpPr>
            <a:spLocks noGrp="1"/>
          </p:cNvSpPr>
          <p:nvPr>
            <p:ph idx="1"/>
          </p:nvPr>
        </p:nvSpPr>
        <p:spPr/>
        <p:txBody>
          <a:bodyPr>
            <a:normAutofit lnSpcReduction="10000"/>
          </a:bodyPr>
          <a:lstStyle/>
          <a:p>
            <a:r>
              <a:rPr lang="en-GB" dirty="0"/>
              <a:t>UK prisons face an acute overcrowding crisis operating near 98% capacity, prompting the government to implement controversial early release schemes.</a:t>
            </a:r>
          </a:p>
          <a:p>
            <a:pPr lvl="0"/>
            <a:r>
              <a:rPr lang="en-GB" b="1" dirty="0">
                <a:solidFill>
                  <a:schemeClr val="accent1">
                    <a:lumMod val="50000"/>
                  </a:schemeClr>
                </a:solidFill>
              </a:rPr>
              <a:t>High Capacity:</a:t>
            </a:r>
            <a:r>
              <a:rPr lang="en-GB" dirty="0">
                <a:solidFill>
                  <a:schemeClr val="accent1">
                    <a:lumMod val="50000"/>
                  </a:schemeClr>
                </a:solidFill>
              </a:rPr>
              <a:t> </a:t>
            </a:r>
            <a:r>
              <a:rPr lang="en-GB" dirty="0"/>
              <a:t>Prisons in England and Wales remain near total capacity, forcing staff to double up inmates in single-occupancy prefab cells. </a:t>
            </a:r>
          </a:p>
          <a:p>
            <a:pPr lvl="0"/>
            <a:r>
              <a:rPr lang="en-GB" b="1" dirty="0">
                <a:solidFill>
                  <a:schemeClr val="accent1">
                    <a:lumMod val="50000"/>
                  </a:schemeClr>
                </a:solidFill>
              </a:rPr>
              <a:t>Early Release Scheme:</a:t>
            </a:r>
            <a:r>
              <a:rPr lang="en-GB" dirty="0">
                <a:solidFill>
                  <a:schemeClr val="accent1">
                    <a:lumMod val="50000"/>
                  </a:schemeClr>
                </a:solidFill>
              </a:rPr>
              <a:t> </a:t>
            </a:r>
            <a:r>
              <a:rPr lang="en-GB" dirty="0"/>
              <a:t>Around 700 prisoners are scheduled for release on October 1 under modified arrangements, allowing some to leave partway through their sentences. </a:t>
            </a:r>
          </a:p>
          <a:p>
            <a:pPr lvl="0"/>
            <a:r>
              <a:rPr lang="en-GB" b="1" dirty="0">
                <a:solidFill>
                  <a:schemeClr val="accent1">
                    <a:lumMod val="50000"/>
                  </a:schemeClr>
                </a:solidFill>
              </a:rPr>
              <a:t>Exclusions:</a:t>
            </a:r>
            <a:r>
              <a:rPr lang="en-GB" dirty="0">
                <a:solidFill>
                  <a:schemeClr val="accent1">
                    <a:lumMod val="50000"/>
                  </a:schemeClr>
                </a:solidFill>
              </a:rPr>
              <a:t> </a:t>
            </a:r>
            <a:r>
              <a:rPr lang="en-GB" dirty="0"/>
              <a:t>Following intense public outcry and victim lobbying, the government excluded individuals convicted of unlawful killing, rape, serious child sex offences, and grooming from these early releases.</a:t>
            </a:r>
          </a:p>
          <a:p>
            <a:pPr lvl="0"/>
            <a:r>
              <a:rPr lang="en-GB" b="1" dirty="0">
                <a:solidFill>
                  <a:schemeClr val="accent1">
                    <a:lumMod val="50000"/>
                  </a:schemeClr>
                </a:solidFill>
              </a:rPr>
              <a:t>Vocational Courses Dropped:</a:t>
            </a:r>
            <a:r>
              <a:rPr lang="en-GB" dirty="0">
                <a:solidFill>
                  <a:schemeClr val="accent1">
                    <a:lumMod val="50000"/>
                  </a:schemeClr>
                </a:solidFill>
              </a:rPr>
              <a:t> </a:t>
            </a:r>
            <a:r>
              <a:rPr lang="en-GB" dirty="0"/>
              <a:t>Watchdogs recently expressed alarm over deep cuts to prison education, noting a 25% national reduction in core education and the dropping of vocational programs that support rehabilitation.</a:t>
            </a:r>
          </a:p>
          <a:p>
            <a:endParaRPr lang="en-GB" dirty="0"/>
          </a:p>
        </p:txBody>
      </p:sp>
    </p:spTree>
    <p:extLst>
      <p:ext uri="{BB962C8B-B14F-4D97-AF65-F5344CB8AC3E}">
        <p14:creationId xmlns:p14="http://schemas.microsoft.com/office/powerpoint/2010/main" val="323966748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801137-CA73-7E77-3DA6-8E25C768C18A}"/>
              </a:ext>
            </a:extLst>
          </p:cNvPr>
          <p:cNvSpPr>
            <a:spLocks noGrp="1"/>
          </p:cNvSpPr>
          <p:nvPr>
            <p:ph type="title"/>
          </p:nvPr>
        </p:nvSpPr>
        <p:spPr/>
        <p:txBody>
          <a:bodyPr/>
          <a:lstStyle/>
          <a:p>
            <a:r>
              <a:rPr lang="en-GB" dirty="0"/>
              <a:t>Exclusions and Conditions</a:t>
            </a:r>
          </a:p>
        </p:txBody>
      </p:sp>
      <p:sp>
        <p:nvSpPr>
          <p:cNvPr id="3" name="Content Placeholder 2">
            <a:extLst>
              <a:ext uri="{FF2B5EF4-FFF2-40B4-BE49-F238E27FC236}">
                <a16:creationId xmlns:a16="http://schemas.microsoft.com/office/drawing/2014/main" id="{54A1CF69-4436-CAAA-4E6D-D265C0EFAEC7}"/>
              </a:ext>
            </a:extLst>
          </p:cNvPr>
          <p:cNvSpPr>
            <a:spLocks noGrp="1"/>
          </p:cNvSpPr>
          <p:nvPr>
            <p:ph idx="1"/>
          </p:nvPr>
        </p:nvSpPr>
        <p:spPr/>
        <p:txBody>
          <a:bodyPr/>
          <a:lstStyle/>
          <a:p>
            <a:r>
              <a:rPr lang="en-GB" dirty="0"/>
              <a:t>The government has updated the </a:t>
            </a:r>
            <a:r>
              <a:rPr lang="en-GB" b="1" dirty="0">
                <a:solidFill>
                  <a:schemeClr val="accent1">
                    <a:lumMod val="50000"/>
                  </a:schemeClr>
                </a:solidFill>
              </a:rPr>
              <a:t>Sentencing Act 2026 early release provisions</a:t>
            </a:r>
            <a:r>
              <a:rPr lang="en-GB" dirty="0"/>
              <a:t> (often referred to as the earned progression model or SDS changes) to explicitly exclude several broad categories of serious offences.</a:t>
            </a:r>
          </a:p>
          <a:p>
            <a:r>
              <a:rPr lang="en-GB" dirty="0"/>
              <a:t>1. Sexual Offences and Exploitation</a:t>
            </a:r>
          </a:p>
          <a:p>
            <a:r>
              <a:rPr lang="en-GB" dirty="0"/>
              <a:t>2. Unlawful Killing and Fatal Incidents</a:t>
            </a:r>
          </a:p>
          <a:p>
            <a:r>
              <a:rPr lang="en-GB" dirty="0"/>
              <a:t>3. General Sentence-Type Exclusions (EDS, Stalking, Terrorism)</a:t>
            </a:r>
          </a:p>
          <a:p>
            <a:r>
              <a:rPr lang="en-GB" dirty="0"/>
              <a:t>Under the Sentencing Act 2026, prisoner early releases are staggered across 10 monthly tranches between October 2026 and June 2027 based on sentence length, to manage the flow safely.</a:t>
            </a:r>
          </a:p>
          <a:p>
            <a:r>
              <a:rPr lang="en-GB" dirty="0"/>
              <a:t> Qualified individuals released early are subject to intensive community oversight, strict licence conditions, and an expanded system of mandatory electronic monitoring. </a:t>
            </a:r>
          </a:p>
        </p:txBody>
      </p:sp>
    </p:spTree>
    <p:extLst>
      <p:ext uri="{BB962C8B-B14F-4D97-AF65-F5344CB8AC3E}">
        <p14:creationId xmlns:p14="http://schemas.microsoft.com/office/powerpoint/2010/main" val="390153756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DE6A07-5A39-C56C-8567-9A9443F6F5E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BFFE8C1-DBC9-CCF5-ECCE-EC56369CE439}"/>
              </a:ext>
            </a:extLst>
          </p:cNvPr>
          <p:cNvSpPr>
            <a:spLocks noGrp="1"/>
          </p:cNvSpPr>
          <p:nvPr>
            <p:ph type="title"/>
          </p:nvPr>
        </p:nvSpPr>
        <p:spPr/>
        <p:txBody>
          <a:bodyPr/>
          <a:lstStyle/>
          <a:p>
            <a:r>
              <a:rPr lang="en-GB" dirty="0"/>
              <a:t>What is happening with female prisoners at this current time?</a:t>
            </a:r>
          </a:p>
        </p:txBody>
      </p:sp>
      <p:sp>
        <p:nvSpPr>
          <p:cNvPr id="3" name="Content Placeholder 2">
            <a:extLst>
              <a:ext uri="{FF2B5EF4-FFF2-40B4-BE49-F238E27FC236}">
                <a16:creationId xmlns:a16="http://schemas.microsoft.com/office/drawing/2014/main" id="{FDA8E465-6827-47D6-D300-EED4D1854B4E}"/>
              </a:ext>
            </a:extLst>
          </p:cNvPr>
          <p:cNvSpPr>
            <a:spLocks noGrp="1"/>
          </p:cNvSpPr>
          <p:nvPr>
            <p:ph idx="1"/>
          </p:nvPr>
        </p:nvSpPr>
        <p:spPr/>
        <p:txBody>
          <a:bodyPr>
            <a:normAutofit/>
          </a:bodyPr>
          <a:lstStyle/>
          <a:p>
            <a:pPr lvl="0"/>
            <a:r>
              <a:rPr lang="en-GB" dirty="0"/>
              <a:t>According to the latest </a:t>
            </a:r>
            <a:r>
              <a:rPr lang="en-GB" dirty="0">
                <a:hlinkClick r:id="rId2"/>
              </a:rPr>
              <a:t>HM Chief Inspector of Prisons Annual Report</a:t>
            </a:r>
            <a:r>
              <a:rPr lang="en-GB" dirty="0"/>
              <a:t>, self-harm in the female estate is roughly eight times higher than in the male estate.</a:t>
            </a:r>
          </a:p>
          <a:p>
            <a:pPr lvl="0"/>
            <a:r>
              <a:rPr lang="en-GB" b="1" dirty="0">
                <a:solidFill>
                  <a:schemeClr val="accent1">
                    <a:lumMod val="50000"/>
                  </a:schemeClr>
                </a:solidFill>
              </a:rPr>
              <a:t>Frequency of Incidents:</a:t>
            </a:r>
            <a:r>
              <a:rPr lang="en-GB" dirty="0">
                <a:solidFill>
                  <a:schemeClr val="accent1">
                    <a:lumMod val="50000"/>
                  </a:schemeClr>
                </a:solidFill>
              </a:rPr>
              <a:t> </a:t>
            </a:r>
            <a:r>
              <a:rPr lang="en-GB" dirty="0"/>
              <a:t>Ministry of Justice data indicates that roughly </a:t>
            </a:r>
            <a:r>
              <a:rPr lang="en-GB" b="1" dirty="0"/>
              <a:t>one in three women in prison commit at least one act of self-harm</a:t>
            </a:r>
            <a:r>
              <a:rPr lang="en-GB" dirty="0"/>
              <a:t> per year, compared to just one in eight men. Furthermore, women who self-harm do so with a much higher frequency, averaging more than </a:t>
            </a:r>
            <a:r>
              <a:rPr lang="en-GB" b="1" dirty="0"/>
              <a:t>12 to 17 separate incidents per year</a:t>
            </a:r>
            <a:r>
              <a:rPr lang="en-GB" dirty="0"/>
              <a:t>. </a:t>
            </a:r>
          </a:p>
          <a:p>
            <a:pPr lvl="0"/>
            <a:r>
              <a:rPr lang="en-GB" b="1" dirty="0">
                <a:solidFill>
                  <a:schemeClr val="accent1">
                    <a:lumMod val="50000"/>
                  </a:schemeClr>
                </a:solidFill>
              </a:rPr>
              <a:t>Young Women:</a:t>
            </a:r>
            <a:r>
              <a:rPr lang="en-GB" dirty="0">
                <a:solidFill>
                  <a:schemeClr val="accent1">
                    <a:lumMod val="50000"/>
                  </a:schemeClr>
                </a:solidFill>
              </a:rPr>
              <a:t> </a:t>
            </a:r>
            <a:r>
              <a:rPr lang="en-GB" dirty="0"/>
              <a:t>Analyses reveal that young women aged 18–24 account for over 40% of all self-harm incidents. Girls in youth custody self-harm at ten times the rate of boys.</a:t>
            </a:r>
          </a:p>
          <a:p>
            <a:pPr lvl="0"/>
            <a:r>
              <a:rPr lang="en-GB" b="1" dirty="0">
                <a:solidFill>
                  <a:schemeClr val="accent1">
                    <a:lumMod val="50000"/>
                  </a:schemeClr>
                </a:solidFill>
              </a:rPr>
              <a:t>Women on Remand:</a:t>
            </a:r>
            <a:r>
              <a:rPr lang="en-GB" dirty="0">
                <a:solidFill>
                  <a:schemeClr val="accent1">
                    <a:lumMod val="50000"/>
                  </a:schemeClr>
                </a:solidFill>
              </a:rPr>
              <a:t> </a:t>
            </a:r>
            <a:r>
              <a:rPr lang="en-GB" dirty="0"/>
              <a:t>Those held in prison while awaiting trial or sentencing display heavily elevated rates of distress and self-harm.</a:t>
            </a:r>
          </a:p>
          <a:p>
            <a:endParaRPr lang="en-GB" dirty="0"/>
          </a:p>
          <a:p>
            <a:endParaRPr lang="en-GB" dirty="0"/>
          </a:p>
        </p:txBody>
      </p:sp>
    </p:spTree>
    <p:extLst>
      <p:ext uri="{BB962C8B-B14F-4D97-AF65-F5344CB8AC3E}">
        <p14:creationId xmlns:p14="http://schemas.microsoft.com/office/powerpoint/2010/main" val="74793661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DD5DB1-2942-9AF6-DC99-FA13F51F5D0E}"/>
              </a:ext>
            </a:extLst>
          </p:cNvPr>
          <p:cNvSpPr>
            <a:spLocks noGrp="1"/>
          </p:cNvSpPr>
          <p:nvPr>
            <p:ph type="title"/>
          </p:nvPr>
        </p:nvSpPr>
        <p:spPr/>
        <p:txBody>
          <a:bodyPr/>
          <a:lstStyle/>
          <a:p>
            <a:r>
              <a:rPr lang="en-GB" dirty="0"/>
              <a:t>The wider picture for women:</a:t>
            </a:r>
          </a:p>
        </p:txBody>
      </p:sp>
      <p:sp>
        <p:nvSpPr>
          <p:cNvPr id="3" name="Content Placeholder 2">
            <a:extLst>
              <a:ext uri="{FF2B5EF4-FFF2-40B4-BE49-F238E27FC236}">
                <a16:creationId xmlns:a16="http://schemas.microsoft.com/office/drawing/2014/main" id="{BFF76C57-B7EB-4AB6-503E-8906B095C13B}"/>
              </a:ext>
            </a:extLst>
          </p:cNvPr>
          <p:cNvSpPr>
            <a:spLocks noGrp="1"/>
          </p:cNvSpPr>
          <p:nvPr>
            <p:ph idx="1"/>
          </p:nvPr>
        </p:nvSpPr>
        <p:spPr/>
        <p:txBody>
          <a:bodyPr/>
          <a:lstStyle/>
          <a:p>
            <a:pPr lvl="0"/>
            <a:r>
              <a:rPr lang="en-GB" b="1" dirty="0">
                <a:solidFill>
                  <a:schemeClr val="accent1">
                    <a:lumMod val="50000"/>
                  </a:schemeClr>
                </a:solidFill>
              </a:rPr>
              <a:t>Prior Abuse and Trauma:</a:t>
            </a:r>
            <a:r>
              <a:rPr lang="en-GB" dirty="0">
                <a:solidFill>
                  <a:schemeClr val="accent1">
                    <a:lumMod val="50000"/>
                  </a:schemeClr>
                </a:solidFill>
              </a:rPr>
              <a:t> </a:t>
            </a:r>
            <a:r>
              <a:rPr lang="en-GB" dirty="0"/>
              <a:t>An overwhelming majority of women entering custody are victims themselves. Around </a:t>
            </a:r>
            <a:r>
              <a:rPr lang="en-GB" b="1" dirty="0"/>
              <a:t>82% of female inmates report mental health issues</a:t>
            </a:r>
            <a:r>
              <a:rPr lang="en-GB" dirty="0"/>
              <a:t>, and over </a:t>
            </a:r>
            <a:r>
              <a:rPr lang="en-GB" b="1" dirty="0"/>
              <a:t>60% have documented histories of severe trauma</a:t>
            </a:r>
            <a:r>
              <a:rPr lang="en-GB" dirty="0"/>
              <a:t>, including domestic violence and childhood abuse. </a:t>
            </a:r>
          </a:p>
          <a:p>
            <a:pPr lvl="0"/>
            <a:r>
              <a:rPr lang="en-GB" b="1" dirty="0">
                <a:solidFill>
                  <a:schemeClr val="accent1">
                    <a:lumMod val="50000"/>
                  </a:schemeClr>
                </a:solidFill>
              </a:rPr>
              <a:t>Inappropriate Sentencing:</a:t>
            </a:r>
            <a:r>
              <a:rPr lang="en-GB" dirty="0">
                <a:solidFill>
                  <a:schemeClr val="accent1">
                    <a:lumMod val="50000"/>
                  </a:schemeClr>
                </a:solidFill>
              </a:rPr>
              <a:t> </a:t>
            </a:r>
            <a:r>
              <a:rPr lang="en-GB" dirty="0"/>
              <a:t>A charity report (Inquest) found that prisons have become holding centres for women experiencing acute psychiatric or addiction crises. The report criticised prisons for ignoring signs of distress, failing to respond to emergency cell bells, and leaving vulnerable women without adequate medical oversight. </a:t>
            </a:r>
          </a:p>
          <a:p>
            <a:pPr lvl="0"/>
            <a:r>
              <a:rPr lang="en-GB" b="1" dirty="0">
                <a:solidFill>
                  <a:schemeClr val="accent1">
                    <a:lumMod val="50000"/>
                  </a:schemeClr>
                </a:solidFill>
              </a:rPr>
              <a:t>Short-Term Destabilisation:</a:t>
            </a:r>
            <a:r>
              <a:rPr lang="en-GB" dirty="0">
                <a:solidFill>
                  <a:schemeClr val="accent1">
                    <a:lumMod val="50000"/>
                  </a:schemeClr>
                </a:solidFill>
              </a:rPr>
              <a:t> </a:t>
            </a:r>
            <a:r>
              <a:rPr lang="en-GB" dirty="0"/>
              <a:t>The </a:t>
            </a:r>
            <a:r>
              <a:rPr lang="en-GB" dirty="0">
                <a:hlinkClick r:id="rId2"/>
              </a:rPr>
              <a:t>Prison Reform Trust</a:t>
            </a:r>
            <a:r>
              <a:rPr lang="en-GB" dirty="0"/>
              <a:t> notes that most women are jailed for short, non-violent offences (such as shoplifting). These brief sentences tear mothers away from an estimated 17,000 children annually, completely dismantling their housing and support systems, which dramatically worsens their mental health. </a:t>
            </a:r>
          </a:p>
          <a:p>
            <a:endParaRPr lang="en-GB" dirty="0"/>
          </a:p>
        </p:txBody>
      </p:sp>
    </p:spTree>
    <p:extLst>
      <p:ext uri="{BB962C8B-B14F-4D97-AF65-F5344CB8AC3E}">
        <p14:creationId xmlns:p14="http://schemas.microsoft.com/office/powerpoint/2010/main" val="417412115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C22421-2BC7-3E76-DC33-33BE2F700B3D}"/>
              </a:ext>
            </a:extLst>
          </p:cNvPr>
          <p:cNvSpPr>
            <a:spLocks noGrp="1"/>
          </p:cNvSpPr>
          <p:nvPr>
            <p:ph type="title"/>
          </p:nvPr>
        </p:nvSpPr>
        <p:spPr>
          <a:xfrm>
            <a:off x="252919" y="1123837"/>
            <a:ext cx="2947482" cy="4601183"/>
          </a:xfrm>
        </p:spPr>
        <p:txBody>
          <a:bodyPr anchor="ctr">
            <a:normAutofit/>
          </a:bodyPr>
          <a:lstStyle/>
          <a:p>
            <a:r>
              <a:rPr lang="en-GB" dirty="0"/>
              <a:t>The extent of criminality?</a:t>
            </a:r>
          </a:p>
        </p:txBody>
      </p:sp>
      <p:sp>
        <p:nvSpPr>
          <p:cNvPr id="3" name="Content Placeholder 2">
            <a:extLst>
              <a:ext uri="{FF2B5EF4-FFF2-40B4-BE49-F238E27FC236}">
                <a16:creationId xmlns:a16="http://schemas.microsoft.com/office/drawing/2014/main" id="{5A8DDF0B-AD44-93C6-7B20-AE95093FC1B0}"/>
              </a:ext>
            </a:extLst>
          </p:cNvPr>
          <p:cNvSpPr>
            <a:spLocks noGrp="1"/>
          </p:cNvSpPr>
          <p:nvPr>
            <p:ph sz="half" idx="1"/>
          </p:nvPr>
        </p:nvSpPr>
        <p:spPr>
          <a:xfrm>
            <a:off x="3867912" y="868680"/>
            <a:ext cx="3474720" cy="5120640"/>
          </a:xfrm>
        </p:spPr>
        <p:txBody>
          <a:bodyPr anchor="ctr">
            <a:normAutofit/>
          </a:bodyPr>
          <a:lstStyle/>
          <a:p>
            <a:pPr marL="0" indent="0">
              <a:buNone/>
            </a:pPr>
            <a:r>
              <a:rPr lang="en-GB" b="1" dirty="0"/>
              <a:t>`Once a criminal, always a criminal…` </a:t>
            </a:r>
          </a:p>
          <a:p>
            <a:pPr marL="0" indent="0">
              <a:buNone/>
            </a:pPr>
            <a:endParaRPr lang="en-GB" b="1" dirty="0"/>
          </a:p>
          <a:p>
            <a:pPr>
              <a:buFont typeface="Wingdings" panose="05000000000000000000" pitchFamily="2" charset="2"/>
              <a:buChar char="v"/>
            </a:pPr>
            <a:r>
              <a:rPr lang="en-GB" dirty="0"/>
              <a:t>The media promotes the publicity of serious crime. </a:t>
            </a:r>
          </a:p>
          <a:p>
            <a:pPr marL="0" indent="0">
              <a:buNone/>
            </a:pPr>
            <a:endParaRPr lang="en-GB" dirty="0"/>
          </a:p>
          <a:p>
            <a:pPr>
              <a:buFont typeface="Wingdings" panose="05000000000000000000" pitchFamily="2" charset="2"/>
              <a:buChar char="v"/>
            </a:pPr>
            <a:r>
              <a:rPr lang="en-GB" dirty="0"/>
              <a:t>Also, people's perceptions of crime and their vulnerability is varied. </a:t>
            </a:r>
          </a:p>
          <a:p>
            <a:pPr marL="0" indent="0">
              <a:buNone/>
            </a:pPr>
            <a:endParaRPr lang="en-GB" dirty="0"/>
          </a:p>
          <a:p>
            <a:pPr>
              <a:buFont typeface="Wingdings" panose="05000000000000000000" pitchFamily="2" charset="2"/>
              <a:buChar char="v"/>
            </a:pPr>
            <a:r>
              <a:rPr lang="en-GB" dirty="0"/>
              <a:t>How / Why?</a:t>
            </a:r>
          </a:p>
          <a:p>
            <a:pPr>
              <a:buFont typeface="Wingdings" panose="05000000000000000000" pitchFamily="2" charset="2"/>
              <a:buChar char="v"/>
            </a:pPr>
            <a:endParaRPr lang="en-GB" dirty="0"/>
          </a:p>
          <a:p>
            <a:pPr>
              <a:buFont typeface="Wingdings" panose="05000000000000000000" pitchFamily="2" charset="2"/>
              <a:buChar char="v"/>
            </a:pPr>
            <a:endParaRPr lang="en-GB" dirty="0"/>
          </a:p>
          <a:p>
            <a:pPr marL="0" indent="0">
              <a:buNone/>
            </a:pPr>
            <a:endParaRPr lang="en-GB" dirty="0"/>
          </a:p>
        </p:txBody>
      </p:sp>
      <p:pic>
        <p:nvPicPr>
          <p:cNvPr id="16386" name="Picture 2" descr="Criminal Stereotype Cartoons and Comics ...">
            <a:extLst>
              <a:ext uri="{FF2B5EF4-FFF2-40B4-BE49-F238E27FC236}">
                <a16:creationId xmlns:a16="http://schemas.microsoft.com/office/drawing/2014/main" id="{6B1471BE-D00D-84AD-E318-5D7978180C2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16417" r="23139"/>
          <a:stretch/>
        </p:blipFill>
        <p:spPr bwMode="auto">
          <a:xfrm>
            <a:off x="7818120" y="868680"/>
            <a:ext cx="3474720" cy="5120640"/>
          </a:xfrm>
          <a:prstGeom prst="rect">
            <a:avLst/>
          </a:prstGeom>
          <a:solidFill>
            <a:srgbClr val="FFFFFF"/>
          </a:solidFill>
        </p:spPr>
      </p:pic>
    </p:spTree>
    <p:extLst>
      <p:ext uri="{BB962C8B-B14F-4D97-AF65-F5344CB8AC3E}">
        <p14:creationId xmlns:p14="http://schemas.microsoft.com/office/powerpoint/2010/main" val="388359805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A19FA3-F201-7007-9578-33AFF6F70DF3}"/>
              </a:ext>
            </a:extLst>
          </p:cNvPr>
          <p:cNvSpPr>
            <a:spLocks noGrp="1"/>
          </p:cNvSpPr>
          <p:nvPr>
            <p:ph type="title"/>
          </p:nvPr>
        </p:nvSpPr>
        <p:spPr/>
        <p:txBody>
          <a:bodyPr/>
          <a:lstStyle/>
          <a:p>
            <a:r>
              <a:rPr lang="en-GB" dirty="0"/>
              <a:t>Final conclusions:</a:t>
            </a:r>
          </a:p>
        </p:txBody>
      </p:sp>
      <p:sp>
        <p:nvSpPr>
          <p:cNvPr id="3" name="Content Placeholder 2">
            <a:extLst>
              <a:ext uri="{FF2B5EF4-FFF2-40B4-BE49-F238E27FC236}">
                <a16:creationId xmlns:a16="http://schemas.microsoft.com/office/drawing/2014/main" id="{DF965E3C-6FD1-923F-0026-9AF679EE32F9}"/>
              </a:ext>
            </a:extLst>
          </p:cNvPr>
          <p:cNvSpPr>
            <a:spLocks noGrp="1"/>
          </p:cNvSpPr>
          <p:nvPr>
            <p:ph sz="half" idx="1"/>
          </p:nvPr>
        </p:nvSpPr>
        <p:spPr>
          <a:xfrm>
            <a:off x="3867912" y="868680"/>
            <a:ext cx="3474720" cy="5120640"/>
          </a:xfrm>
        </p:spPr>
        <p:txBody>
          <a:bodyPr>
            <a:normAutofit lnSpcReduction="10000"/>
          </a:bodyPr>
          <a:lstStyle/>
          <a:p>
            <a:pPr>
              <a:buFont typeface="Wingdings" panose="05000000000000000000" pitchFamily="2" charset="2"/>
              <a:buChar char="v"/>
            </a:pPr>
            <a:r>
              <a:rPr lang="en-GB" dirty="0"/>
              <a:t>Crime is not easy to measure. </a:t>
            </a:r>
          </a:p>
          <a:p>
            <a:pPr>
              <a:buFont typeface="Wingdings" panose="05000000000000000000" pitchFamily="2" charset="2"/>
              <a:buChar char="v"/>
            </a:pPr>
            <a:r>
              <a:rPr lang="en-GB" dirty="0"/>
              <a:t>Crime statistics are not necessarily accurate. </a:t>
            </a:r>
          </a:p>
          <a:p>
            <a:pPr>
              <a:buFont typeface="Wingdings" panose="05000000000000000000" pitchFamily="2" charset="2"/>
              <a:buChar char="v"/>
            </a:pPr>
            <a:r>
              <a:rPr lang="en-GB" dirty="0"/>
              <a:t>Criminal activity is diverse and subject to change across culture and time. </a:t>
            </a:r>
          </a:p>
          <a:p>
            <a:pPr>
              <a:buFont typeface="Wingdings" panose="05000000000000000000" pitchFamily="2" charset="2"/>
              <a:buChar char="v"/>
            </a:pPr>
            <a:r>
              <a:rPr lang="en-GB" dirty="0"/>
              <a:t>Public perceptions and beliefs about crime are influenced by many factors. </a:t>
            </a:r>
          </a:p>
          <a:p>
            <a:pPr marL="0" indent="0" algn="ctr">
              <a:buNone/>
            </a:pPr>
            <a:r>
              <a:rPr lang="en-GB" dirty="0">
                <a:solidFill>
                  <a:srgbClr val="C00000"/>
                </a:solidFill>
              </a:rPr>
              <a:t>This poses a problem for psychologists, particularly when aiming to explain criminality and devise successful rehabilitation strategies.</a:t>
            </a:r>
          </a:p>
          <a:p>
            <a:pPr marL="0" indent="0" algn="ctr">
              <a:buNone/>
            </a:pPr>
            <a:r>
              <a:rPr lang="en-GB" dirty="0">
                <a:solidFill>
                  <a:schemeClr val="accent1">
                    <a:lumMod val="75000"/>
                  </a:schemeClr>
                </a:solidFill>
              </a:rPr>
              <a:t>More on that later…</a:t>
            </a:r>
          </a:p>
        </p:txBody>
      </p:sp>
      <p:pic>
        <p:nvPicPr>
          <p:cNvPr id="17410" name="Picture 2" descr="Leveraging Geospatial Technologies for ...">
            <a:extLst>
              <a:ext uri="{FF2B5EF4-FFF2-40B4-BE49-F238E27FC236}">
                <a16:creationId xmlns:a16="http://schemas.microsoft.com/office/drawing/2014/main" id="{28381517-CC35-AB8A-A68A-85047610E947}"/>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342632" y="1635618"/>
            <a:ext cx="4158203" cy="3078050"/>
          </a:xfrm>
          <a:prstGeom prst="rect">
            <a:avLst/>
          </a:prstGeom>
          <a:noFill/>
          <a:ln>
            <a:solidFill>
              <a:schemeClr val="accent1">
                <a:lumMod val="75000"/>
              </a:schemeClr>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6542436"/>
      </p:ext>
    </p:extLst>
  </p:cSld>
  <p:clrMapOvr>
    <a:masterClrMapping/>
  </p:clrMapOvr>
</p:sld>
</file>

<file path=ppt/theme/theme1.xml><?xml version="1.0" encoding="utf-8"?>
<a:theme xmlns:a="http://schemas.openxmlformats.org/drawingml/2006/main" name="Frame">
  <a:themeElements>
    <a:clrScheme name="Frame">
      <a:dk1>
        <a:srgbClr val="000000"/>
      </a:dk1>
      <a:lt1>
        <a:srgbClr val="FFFFFF"/>
      </a:lt1>
      <a:dk2>
        <a:srgbClr val="545454"/>
      </a:dk2>
      <a:lt2>
        <a:srgbClr val="BFBFBF"/>
      </a:lt2>
      <a:accent1>
        <a:srgbClr val="40BAD2"/>
      </a:accent1>
      <a:accent2>
        <a:srgbClr val="FAB900"/>
      </a:accent2>
      <a:accent3>
        <a:srgbClr val="90BB23"/>
      </a:accent3>
      <a:accent4>
        <a:srgbClr val="EE7008"/>
      </a:accent4>
      <a:accent5>
        <a:srgbClr val="1AB39F"/>
      </a:accent5>
      <a:accent6>
        <a:srgbClr val="D5393D"/>
      </a:accent6>
      <a:hlink>
        <a:srgbClr val="90BB23"/>
      </a:hlink>
      <a:folHlink>
        <a:srgbClr val="EE7008"/>
      </a:folHlink>
    </a:clrScheme>
    <a:fontScheme name="Frame">
      <a:maj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Frame">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20000"/>
                <a:lumMod val="102000"/>
              </a:schemeClr>
            </a:gs>
            <a:gs pos="48000">
              <a:schemeClr val="phClr">
                <a:tint val="98000"/>
                <a:shade val="90000"/>
                <a:satMod val="110000"/>
                <a:lumMod val="103000"/>
              </a:schemeClr>
            </a:gs>
            <a:gs pos="100000">
              <a:schemeClr val="phClr">
                <a:tint val="98000"/>
                <a:shade val="8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Office_36807680_TF00804820.potx" id="{F1252CA1-CDE9-42D7-B95E-7B176FB2DC60}" vid="{61761AF7-3E5E-4562-943A-4FDBA285BE5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77210f24a1be23c92c90fd886aa0aa">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60e05723c5c1908df1a1a4ebf11d344e"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5A9C098-A058-4A59-AA77-E2402053F600}">
  <ds:schemaRefs>
    <ds:schemaRef ds:uri="http://schemas.microsoft.com/office/2006/metadata/properties"/>
    <ds:schemaRef ds:uri="http://schemas.microsoft.com/office/infopath/2007/PartnerControls"/>
    <ds:schemaRef ds:uri="71af3243-3dd4-4a8d-8c0d-dd76da1f02a5"/>
  </ds:schemaRefs>
</ds:datastoreItem>
</file>

<file path=customXml/itemProps2.xml><?xml version="1.0" encoding="utf-8"?>
<ds:datastoreItem xmlns:ds="http://schemas.openxmlformats.org/officeDocument/2006/customXml" ds:itemID="{8CEA0254-3646-4633-AE89-92733C2D6975}">
  <ds:schemaRefs>
    <ds:schemaRef ds:uri="http://schemas.microsoft.com/sharepoint/v3/contenttype/forms"/>
  </ds:schemaRefs>
</ds:datastoreItem>
</file>

<file path=customXml/itemProps3.xml><?xml version="1.0" encoding="utf-8"?>
<ds:datastoreItem xmlns:ds="http://schemas.openxmlformats.org/officeDocument/2006/customXml" ds:itemID="{0BD8AF61-0EFE-4B67-AC63-165AA360F94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Frame design</Template>
  <TotalTime>0</TotalTime>
  <Words>4621</Words>
  <Application>Microsoft Office PowerPoint</Application>
  <PresentationFormat>Widescreen</PresentationFormat>
  <Paragraphs>340</Paragraphs>
  <Slides>48</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48</vt:i4>
      </vt:variant>
    </vt:vector>
  </HeadingPairs>
  <TitlesOfParts>
    <vt:vector size="54" baseType="lpstr">
      <vt:lpstr>Arial</vt:lpstr>
      <vt:lpstr>Calibri</vt:lpstr>
      <vt:lpstr>Corbel</vt:lpstr>
      <vt:lpstr>Wingdings</vt:lpstr>
      <vt:lpstr>Wingdings 2</vt:lpstr>
      <vt:lpstr>Frame</vt:lpstr>
      <vt:lpstr>Forensic Psychology and the Criminal Mind</vt:lpstr>
      <vt:lpstr>Aims of the Module:</vt:lpstr>
      <vt:lpstr>Learning outcomes:</vt:lpstr>
      <vt:lpstr>Things to consider:</vt:lpstr>
      <vt:lpstr>Are these behaviours ever appropriate?</vt:lpstr>
      <vt:lpstr>Today`s session:</vt:lpstr>
      <vt:lpstr>A definition:</vt:lpstr>
      <vt:lpstr>What about?</vt:lpstr>
      <vt:lpstr>Various Definitions – what do you think?</vt:lpstr>
      <vt:lpstr>“The core of criminal law is the same, but the border moves” (Feldman, 1993; p4).</vt:lpstr>
      <vt:lpstr>Moving borders:</vt:lpstr>
      <vt:lpstr>Actus Reus and Mens Rea:</vt:lpstr>
      <vt:lpstr>Actus Reus and Mens Rea:</vt:lpstr>
      <vt:lpstr>British Law:</vt:lpstr>
      <vt:lpstr>One example:</vt:lpstr>
      <vt:lpstr>Legally relevant</vt:lpstr>
      <vt:lpstr>Leslie Gadsby</vt:lpstr>
      <vt:lpstr>Leslie Gadsby</vt:lpstr>
      <vt:lpstr>More Recently:   The Lindsay Clancy Case:   Examining Postpartum Psychosis </vt:lpstr>
      <vt:lpstr>6-week Trial: (2026) </vt:lpstr>
      <vt:lpstr>What do you think?</vt:lpstr>
      <vt:lpstr>However:</vt:lpstr>
      <vt:lpstr>The issue:</vt:lpstr>
      <vt:lpstr>What can we agree upon?</vt:lpstr>
      <vt:lpstr>What can we agree upon?</vt:lpstr>
      <vt:lpstr>Conclusions:</vt:lpstr>
      <vt:lpstr>Knowledge and meaning:</vt:lpstr>
      <vt:lpstr>Moderating and mediating factors:</vt:lpstr>
      <vt:lpstr>Usually:</vt:lpstr>
      <vt:lpstr>Where does Forensic Psychology originate from?</vt:lpstr>
      <vt:lpstr>Early concepts of criminality:</vt:lpstr>
      <vt:lpstr>Early concepts of crime:</vt:lpstr>
      <vt:lpstr>Question:</vt:lpstr>
      <vt:lpstr>Crime Statistics:</vt:lpstr>
      <vt:lpstr>Problems:</vt:lpstr>
      <vt:lpstr>Why?</vt:lpstr>
      <vt:lpstr>Surveys:</vt:lpstr>
      <vt:lpstr>The British crime Survey:</vt:lpstr>
      <vt:lpstr>But:</vt:lpstr>
      <vt:lpstr>The `Dark Figure`:</vt:lpstr>
      <vt:lpstr>Biases or observations?</vt:lpstr>
      <vt:lpstr>Extended Determinate Sentences  Sexual offences  Violence against the person  Public Order offences  Recalls – 32% above 2025    Reoffending 58% above 2025  Fraud/Cybercrime -highest  ……………………………….  Short sentences  FNOs  </vt:lpstr>
      <vt:lpstr>What is happening at this current time?</vt:lpstr>
      <vt:lpstr>Exclusions and Conditions</vt:lpstr>
      <vt:lpstr>What is happening with female prisoners at this current time?</vt:lpstr>
      <vt:lpstr>The wider picture for women:</vt:lpstr>
      <vt:lpstr>The extent of criminality?</vt:lpstr>
      <vt:lpstr>Final conclusions: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Karen EatonThomas</dc:creator>
  <cp:lastModifiedBy>Karen EatonThomas</cp:lastModifiedBy>
  <cp:revision>1</cp:revision>
  <dcterms:created xsi:type="dcterms:W3CDTF">2024-10-01T11:52:08Z</dcterms:created>
  <dcterms:modified xsi:type="dcterms:W3CDTF">2026-09-28T13:06:59Z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