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17" r:id="rId1"/>
  </p:sldMasterIdLst>
  <p:notesMasterIdLst>
    <p:notesMasterId r:id="rId31"/>
  </p:notesMasterIdLst>
  <p:handoutMasterIdLst>
    <p:handoutMasterId r:id="rId32"/>
  </p:handoutMasterIdLst>
  <p:sldIdLst>
    <p:sldId id="256" r:id="rId2"/>
    <p:sldId id="266" r:id="rId3"/>
    <p:sldId id="292" r:id="rId4"/>
    <p:sldId id="285" r:id="rId5"/>
    <p:sldId id="284" r:id="rId6"/>
    <p:sldId id="286" r:id="rId7"/>
    <p:sldId id="287" r:id="rId8"/>
    <p:sldId id="294" r:id="rId9"/>
    <p:sldId id="288" r:id="rId10"/>
    <p:sldId id="262" r:id="rId11"/>
    <p:sldId id="264" r:id="rId12"/>
    <p:sldId id="265" r:id="rId13"/>
    <p:sldId id="267" r:id="rId14"/>
    <p:sldId id="268" r:id="rId15"/>
    <p:sldId id="269" r:id="rId16"/>
    <p:sldId id="295" r:id="rId17"/>
    <p:sldId id="296" r:id="rId18"/>
    <p:sldId id="273" r:id="rId19"/>
    <p:sldId id="274" r:id="rId20"/>
    <p:sldId id="275" r:id="rId21"/>
    <p:sldId id="276" r:id="rId22"/>
    <p:sldId id="277" r:id="rId23"/>
    <p:sldId id="278" r:id="rId24"/>
    <p:sldId id="290" r:id="rId25"/>
    <p:sldId id="279" r:id="rId26"/>
    <p:sldId id="282" r:id="rId27"/>
    <p:sldId id="283" r:id="rId28"/>
    <p:sldId id="291" r:id="rId29"/>
    <p:sldId id="293" r:id="rId30"/>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8015" autoAdjust="0"/>
    <p:restoredTop sz="94660"/>
  </p:normalViewPr>
  <p:slideViewPr>
    <p:cSldViewPr>
      <p:cViewPr varScale="1">
        <p:scale>
          <a:sx n="86" d="100"/>
          <a:sy n="86" d="100"/>
        </p:scale>
        <p:origin x="831" y="45"/>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6332"/>
          </a:xfrm>
          <a:prstGeom prst="rect">
            <a:avLst/>
          </a:prstGeom>
        </p:spPr>
        <p:txBody>
          <a:bodyPr vert="horz" lIns="91440" tIns="45720" rIns="91440" bIns="45720" rtlCol="0"/>
          <a:lstStyle>
            <a:lvl1pPr algn="r">
              <a:defRPr sz="1200"/>
            </a:lvl1pPr>
          </a:lstStyle>
          <a:p>
            <a:fld id="{E5EDBFE8-7AC9-4A30-901F-1C15E0FB8B58}" type="datetimeFigureOut">
              <a:rPr lang="en-GB" smtClean="0"/>
              <a:t>04/12/2019</a:t>
            </a:fld>
            <a:endParaRPr lang="en-GB"/>
          </a:p>
        </p:txBody>
      </p:sp>
      <p:sp>
        <p:nvSpPr>
          <p:cNvPr id="4" name="Footer Placeholder 3"/>
          <p:cNvSpPr>
            <a:spLocks noGrp="1"/>
          </p:cNvSpPr>
          <p:nvPr>
            <p:ph type="ftr" sz="quarter" idx="2"/>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3"/>
            <a:ext cx="2945659" cy="496332"/>
          </a:xfrm>
          <a:prstGeom prst="rect">
            <a:avLst/>
          </a:prstGeom>
        </p:spPr>
        <p:txBody>
          <a:bodyPr vert="horz" lIns="91440" tIns="45720" rIns="91440" bIns="45720" rtlCol="0" anchor="b"/>
          <a:lstStyle>
            <a:lvl1pPr algn="r">
              <a:defRPr sz="1200"/>
            </a:lvl1pPr>
          </a:lstStyle>
          <a:p>
            <a:fld id="{390CDE00-1B95-4E7E-87E8-4F170B65FB37}" type="slidenum">
              <a:rPr lang="en-GB" smtClean="0"/>
              <a:t>‹#›</a:t>
            </a:fld>
            <a:endParaRPr lang="en-GB"/>
          </a:p>
        </p:txBody>
      </p:sp>
    </p:spTree>
    <p:extLst>
      <p:ext uri="{BB962C8B-B14F-4D97-AF65-F5344CB8AC3E}">
        <p14:creationId xmlns:p14="http://schemas.microsoft.com/office/powerpoint/2010/main" val="15962603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76DE02E1-7D40-4ABD-B70F-C77F8004CB89}" type="datetimeFigureOut">
              <a:rPr lang="en-GB" smtClean="0"/>
              <a:t>04/12/2019</a:t>
            </a:fld>
            <a:endParaRPr lang="en-GB"/>
          </a:p>
        </p:txBody>
      </p:sp>
      <p:sp>
        <p:nvSpPr>
          <p:cNvPr id="4" name="Slide Image Placeholder 3"/>
          <p:cNvSpPr>
            <a:spLocks noGrp="1" noRot="1" noChangeAspect="1"/>
          </p:cNvSpPr>
          <p:nvPr>
            <p:ph type="sldImg" idx="2"/>
          </p:nvPr>
        </p:nvSpPr>
        <p:spPr>
          <a:xfrm>
            <a:off x="1165225" y="1241425"/>
            <a:ext cx="44672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1157B2C-F137-46ED-B094-B89247F527AE}" type="slidenum">
              <a:rPr lang="en-GB" smtClean="0"/>
              <a:t>‹#›</a:t>
            </a:fld>
            <a:endParaRPr lang="en-GB"/>
          </a:p>
        </p:txBody>
      </p:sp>
    </p:spTree>
    <p:extLst>
      <p:ext uri="{BB962C8B-B14F-4D97-AF65-F5344CB8AC3E}">
        <p14:creationId xmlns:p14="http://schemas.microsoft.com/office/powerpoint/2010/main" val="25159415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A1157B2C-F137-46ED-B094-B89247F527AE}" type="slidenum">
              <a:rPr lang="en-GB" smtClean="0"/>
              <a:t>1</a:t>
            </a:fld>
            <a:endParaRPr lang="en-GB"/>
          </a:p>
        </p:txBody>
      </p:sp>
    </p:spTree>
    <p:extLst>
      <p:ext uri="{BB962C8B-B14F-4D97-AF65-F5344CB8AC3E}">
        <p14:creationId xmlns:p14="http://schemas.microsoft.com/office/powerpoint/2010/main" val="53378682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04/12/2019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130773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04/12/2019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031886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04/12/2019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94610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04/12/2019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141665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04/12/2019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3547221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04/12/2019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641347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04/12/2019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5399573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04/12/2019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9800132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smtClean="0"/>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04/12/2019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4050492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04/12/2019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0224441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04/12/2019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8677506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04/12/2019</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247477059"/>
      </p:ext>
    </p:extLst>
  </p:cSld>
  <p:clrMap bg1="lt1" tx1="dk1" bg2="lt2" tx2="dk2" accent1="accent1" accent2="accent2" accent3="accent3" accent4="accent4" accent5="accent5" accent6="accent6" hlink="hlink" folHlink="folHlink"/>
  <p:sldLayoutIdLst>
    <p:sldLayoutId id="2147483718" r:id="rId1"/>
    <p:sldLayoutId id="2147483719" r:id="rId2"/>
    <p:sldLayoutId id="2147483720" r:id="rId3"/>
    <p:sldLayoutId id="2147483721" r:id="rId4"/>
    <p:sldLayoutId id="2147483722" r:id="rId5"/>
    <p:sldLayoutId id="2147483723" r:id="rId6"/>
    <p:sldLayoutId id="2147483724" r:id="rId7"/>
    <p:sldLayoutId id="2147483725" r:id="rId8"/>
    <p:sldLayoutId id="2147483726" r:id="rId9"/>
    <p:sldLayoutId id="2147483727" r:id="rId10"/>
    <p:sldLayoutId id="2147483728"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moodle.uwtsd.ac.uk/mod/url/view.php?id=133964" TargetMode="External"/><Relationship Id="rId2" Type="http://schemas.openxmlformats.org/officeDocument/2006/relationships/hyperlink" Target="https://moodle.uwtsd.ac.uk/mod/resource/view.php?id=136587"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hyperlink" Target="https://moodle.uwtsd.ac.uk/mod/resource/view.php?id=136587"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hyperlink" Target="http://www.google.co.uk/url?sa=i&amp;rct=j&amp;q=&amp;esrc=s&amp;source=images&amp;cd=&amp;cad=rja&amp;uact=8&amp;docid=KXzBAagaeb442M&amp;tbnid=c0I0hQB_haDDGM:&amp;ved=0CAcQjRw&amp;url=http://en.wikipedia.org/wiki/Fear&amp;ei=ktYSVIrdLYnVarbqgrgO&amp;bvm=bv.75097201,d.ZGU&amp;psig=AFQjCNFvwKYhUsEegC6fGFj0Ys4kzryvAQ&amp;ust=1410607039856776" TargetMode="External"/><Relationship Id="rId7" Type="http://schemas.openxmlformats.org/officeDocument/2006/relationships/hyperlink" Target="http://www.google.co.uk/url?sa=i&amp;rct=j&amp;q=&amp;esrc=s&amp;source=images&amp;cd=&amp;cad=rja&amp;uact=8&amp;docid=KXzBAagaeb442M&amp;tbnid=c0I0hQB_haDDGM:&amp;ved=0CAcQjRw&amp;url=http://seriousfacts.com/amygdala-part-human-brain-controls-fear-remove-wouldnt-able-feel-afraid/&amp;ei=A9cSVMzsKMHwaP7qgmg&amp;bvm=bv.75097201,d.ZGU&amp;psig=AFQjCNFvwKYhUsEegC6fGFj0Ys4kzryvAQ&amp;ust=1410607039856776" TargetMode="Externa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5.jpeg"/><Relationship Id="rId5" Type="http://schemas.openxmlformats.org/officeDocument/2006/relationships/hyperlink" Target="http://www.google.co.uk/url?sa=i&amp;rct=j&amp;q=&amp;esrc=s&amp;source=images&amp;cd=&amp;cad=rja&amp;uact=8&amp;docid=KXzBAagaeb442M&amp;tbnid=c0I0hQB_haDDGM:&amp;ved=0CAcQjRw&amp;url=http://www.all-about-body-language.com/facial-expression.html&amp;ei=8dYSVKQhk91omv6BgA0&amp;bvm=bv.75097201,d.ZGU&amp;psig=AFQjCNFvwKYhUsEegC6fGFj0Ys4kzryvAQ&amp;ust=1410607039856776" TargetMode="External"/><Relationship Id="rId10" Type="http://schemas.openxmlformats.org/officeDocument/2006/relationships/image" Target="../media/image7.jpeg"/><Relationship Id="rId4" Type="http://schemas.openxmlformats.org/officeDocument/2006/relationships/image" Target="../media/image4.jpeg"/><Relationship Id="rId9" Type="http://schemas.openxmlformats.org/officeDocument/2006/relationships/hyperlink" Target="https://www.google.co.uk/imgres?imgurl=http://3.bp.blogspot.com/-YLjYWzl1IIk/UrwmB9r6HbI/AAAAAAAAC1U/Tq_wfOxSz0k/s1600/IMG_20131226_140854.jpg&amp;imgrefurl=http://processoflife.blogspot.com/2013/12/2013-changing-fear-reaction-towards.html&amp;docid=BT8hDphW935KGM&amp;tbnid=tfzhtT3jOltS8M&amp;w=530&amp;h=530&amp;ei=fdYSVKPaLY_laKPggLAP&amp;ved=0CAcQxiAwBQ&amp;iact=c"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hyperlink" Target="http://www.google.co.uk/url?sa=i&amp;rct=j&amp;q=&amp;esrc=s&amp;source=images&amp;cd=&amp;cad=rja&amp;uact=8&amp;docid=aniKPBNZ6ZUbiM&amp;tbnid=_J7PdfnT-O0z1M:&amp;ved=0CAcQjRw&amp;url=http://www.wymandillon.co.uk/market-social-research.php&amp;ei=HtkSVNvINobvaKLDgegK&amp;psig=AFQjCNEGzo4vHFnyJK44Cs0ZegGMnrrGWw&amp;ust=1410607770058925" TargetMode="Externa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https://whel-primo.hosted.exlibrisgroup.com/primo-explore/fulldisplay?docid=44UWTSD_ALMA21165827560002421&amp;context=L&amp;vid=44WHELF_UWTSD_VU1&amp;lang=en_US&amp;search_scope=CSCOP_EVERYTHING&amp;adaptor=Local%20Search%20Engine&amp;tab=tab1&amp;query=any,contains,creswell&amp;offset=0" TargetMode="Externa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hyperlink" Target="https://whel-primo.hosted.exlibrisgroup.com/primo-explore/fulldisplay?docid=44UWTSD_ALMA21166267590002421&amp;context=L&amp;vid=44WHELF_UWTSD_VU1&amp;lang=en_US&amp;search_scope=CSCOP_EVERYTHING&amp;adaptor=Local%20Search%20Engine&amp;isFrbr=true&amp;tab=tab1&amp;query=any,contains,creswell%20john&amp;sortby=date&amp;facet=frbrgroupid,include,43675205&amp;offset=0" TargetMode="Externa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hyperlink" Target="http://www.esrc.ac.uk/about-us/what-is-social-science/videos-what-is-social-science/"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7.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2" Type="http://schemas.openxmlformats.org/officeDocument/2006/relationships/hyperlink" Target="http://www.esrc.ac.uk/about-us/what-is-social-science/social-science-discipline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196752"/>
            <a:ext cx="9141768" cy="1254001"/>
          </a:xfrm>
        </p:spPr>
        <p:txBody>
          <a:bodyPr>
            <a:normAutofit fontScale="90000"/>
          </a:bodyPr>
          <a:lstStyle/>
          <a:p>
            <a:r>
              <a:rPr lang="en-GB" sz="2800" dirty="0" smtClean="0"/>
              <a:t/>
            </a:r>
            <a:br>
              <a:rPr lang="en-GB" sz="2800" dirty="0" smtClean="0"/>
            </a:br>
            <a:r>
              <a:rPr lang="en-GB" sz="2800" dirty="0" smtClean="0"/>
              <a:t/>
            </a:r>
            <a:br>
              <a:rPr lang="en-GB" sz="2800" dirty="0" smtClean="0"/>
            </a:br>
            <a:r>
              <a:rPr lang="en-GB" sz="4000" dirty="0" smtClean="0">
                <a:solidFill>
                  <a:schemeClr val="bg1"/>
                </a:solidFill>
              </a:rPr>
              <a:t>ECGE7001 Philosophy and </a:t>
            </a:r>
            <a:br>
              <a:rPr lang="en-GB" sz="4000" dirty="0" smtClean="0">
                <a:solidFill>
                  <a:schemeClr val="bg1"/>
                </a:solidFill>
              </a:rPr>
            </a:br>
            <a:r>
              <a:rPr lang="en-GB" sz="4000" dirty="0" smtClean="0">
                <a:solidFill>
                  <a:schemeClr val="bg1"/>
                </a:solidFill>
              </a:rPr>
              <a:t>Practice of Social Research </a:t>
            </a:r>
            <a:endParaRPr lang="en-GB" sz="4000" dirty="0">
              <a:solidFill>
                <a:schemeClr val="bg1"/>
              </a:solidFill>
            </a:endParaRPr>
          </a:p>
        </p:txBody>
      </p:sp>
      <p:sp>
        <p:nvSpPr>
          <p:cNvPr id="3" name="Subtitle 2"/>
          <p:cNvSpPr>
            <a:spLocks noGrp="1"/>
          </p:cNvSpPr>
          <p:nvPr>
            <p:ph type="subTitle" idx="1"/>
          </p:nvPr>
        </p:nvSpPr>
        <p:spPr>
          <a:xfrm>
            <a:off x="2483768" y="3429000"/>
            <a:ext cx="6400800" cy="1752600"/>
          </a:xfrm>
        </p:spPr>
        <p:txBody>
          <a:bodyPr/>
          <a:lstStyle/>
          <a:p>
            <a:r>
              <a:rPr lang="en-GB" dirty="0" smtClean="0">
                <a:solidFill>
                  <a:schemeClr val="bg1"/>
                </a:solidFill>
              </a:rPr>
              <a:t>Introduction to Module </a:t>
            </a:r>
            <a:endParaRPr lang="en-GB" dirty="0">
              <a:solidFill>
                <a:schemeClr val="bg1"/>
              </a:solidFill>
            </a:endParaRPr>
          </a:p>
        </p:txBody>
      </p:sp>
    </p:spTree>
    <p:extLst>
      <p:ext uri="{BB962C8B-B14F-4D97-AF65-F5344CB8AC3E}">
        <p14:creationId xmlns:p14="http://schemas.microsoft.com/office/powerpoint/2010/main" val="3408955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Aims Of Session 1  </a:t>
            </a:r>
            <a:endParaRPr lang="en-GB" dirty="0"/>
          </a:p>
        </p:txBody>
      </p:sp>
      <p:sp>
        <p:nvSpPr>
          <p:cNvPr id="3" name="Content Placeholder 2"/>
          <p:cNvSpPr>
            <a:spLocks noGrp="1"/>
          </p:cNvSpPr>
          <p:nvPr>
            <p:ph idx="1"/>
          </p:nvPr>
        </p:nvSpPr>
        <p:spPr/>
        <p:txBody>
          <a:bodyPr>
            <a:normAutofit/>
          </a:bodyPr>
          <a:lstStyle/>
          <a:p>
            <a:pPr marL="0" indent="0">
              <a:buNone/>
            </a:pPr>
            <a:endParaRPr lang="en-GB" dirty="0" smtClean="0"/>
          </a:p>
          <a:p>
            <a:pPr marL="514350" indent="-514350">
              <a:buFont typeface="+mj-lt"/>
              <a:buAutoNum type="arabicPeriod"/>
            </a:pPr>
            <a:r>
              <a:rPr lang="en-GB" dirty="0" smtClean="0"/>
              <a:t>Overview of Module and Assessment </a:t>
            </a:r>
          </a:p>
          <a:p>
            <a:pPr marL="514350" indent="-514350">
              <a:buFont typeface="+mj-lt"/>
              <a:buAutoNum type="arabicPeriod"/>
            </a:pPr>
            <a:r>
              <a:rPr lang="en-GB" dirty="0" smtClean="0"/>
              <a:t>What is research ? </a:t>
            </a:r>
          </a:p>
          <a:p>
            <a:pPr marL="514350" indent="-514350">
              <a:buFont typeface="+mj-lt"/>
              <a:buAutoNum type="arabicPeriod"/>
            </a:pPr>
            <a:r>
              <a:rPr lang="en-GB" dirty="0" smtClean="0"/>
              <a:t>Address any issues questions</a:t>
            </a:r>
          </a:p>
        </p:txBody>
      </p:sp>
    </p:spTree>
    <p:extLst>
      <p:ext uri="{BB962C8B-B14F-4D97-AF65-F5344CB8AC3E}">
        <p14:creationId xmlns:p14="http://schemas.microsoft.com/office/powerpoint/2010/main" val="4263646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Aims </a:t>
            </a:r>
            <a:endParaRPr lang="en-GB" dirty="0"/>
          </a:p>
        </p:txBody>
      </p:sp>
      <p:sp>
        <p:nvSpPr>
          <p:cNvPr id="3" name="Content Placeholder 2"/>
          <p:cNvSpPr>
            <a:spLocks noGrp="1"/>
          </p:cNvSpPr>
          <p:nvPr>
            <p:ph idx="1"/>
          </p:nvPr>
        </p:nvSpPr>
        <p:spPr/>
        <p:txBody>
          <a:bodyPr>
            <a:normAutofit lnSpcReduction="10000"/>
          </a:bodyPr>
          <a:lstStyle/>
          <a:p>
            <a:pPr lvl="0" hangingPunct="0"/>
            <a:r>
              <a:rPr lang="en-GB" dirty="0" smtClean="0"/>
              <a:t>To </a:t>
            </a:r>
            <a:r>
              <a:rPr lang="en-GB" dirty="0"/>
              <a:t>develop an in-depth knowledge, understanding and skills of social research methodologies and research methods appropriate to research with and for young children, children, young people, adults and groups who are at risk of exclusion and within wider community settings or educational contexts</a:t>
            </a:r>
            <a:r>
              <a:rPr lang="en-GB" b="1" dirty="0"/>
              <a:t>.</a:t>
            </a:r>
            <a:endParaRPr lang="en-GB" dirty="0"/>
          </a:p>
          <a:p>
            <a:endParaRPr lang="en-GB" dirty="0"/>
          </a:p>
        </p:txBody>
      </p:sp>
    </p:spTree>
    <p:extLst>
      <p:ext uri="{BB962C8B-B14F-4D97-AF65-F5344CB8AC3E}">
        <p14:creationId xmlns:p14="http://schemas.microsoft.com/office/powerpoint/2010/main" val="33011675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Learning Outcomes </a:t>
            </a:r>
            <a:endParaRPr lang="en-GB" dirty="0"/>
          </a:p>
        </p:txBody>
      </p:sp>
      <p:sp>
        <p:nvSpPr>
          <p:cNvPr id="3" name="Content Placeholder 2"/>
          <p:cNvSpPr>
            <a:spLocks noGrp="1"/>
          </p:cNvSpPr>
          <p:nvPr>
            <p:ph idx="1"/>
          </p:nvPr>
        </p:nvSpPr>
        <p:spPr>
          <a:xfrm>
            <a:off x="457200" y="1196752"/>
            <a:ext cx="8229600" cy="4320481"/>
          </a:xfrm>
        </p:spPr>
        <p:txBody>
          <a:bodyPr>
            <a:normAutofit fontScale="85000" lnSpcReduction="10000"/>
          </a:bodyPr>
          <a:lstStyle/>
          <a:p>
            <a:pPr marL="845820" lvl="1" indent="-342900" hangingPunct="0">
              <a:buFont typeface="+mj-lt"/>
              <a:buAutoNum type="arabicParenR"/>
            </a:pPr>
            <a:r>
              <a:rPr lang="en-GB" dirty="0" smtClean="0"/>
              <a:t>critically </a:t>
            </a:r>
            <a:r>
              <a:rPr lang="en-GB" dirty="0"/>
              <a:t>evaluate the nature of philosophical concepts in qualitative research and how they differ from concepts of quantitative research;</a:t>
            </a:r>
          </a:p>
          <a:p>
            <a:pPr marL="845820" lvl="1" indent="-342900" hangingPunct="0">
              <a:buFont typeface="+mj-lt"/>
              <a:buAutoNum type="arabicParenR"/>
            </a:pPr>
            <a:r>
              <a:rPr lang="en-GB" dirty="0"/>
              <a:t>undertake critical analysis and evaluation of research methodology, identifying implications for practice and/or their applications in policies and contexts;</a:t>
            </a:r>
          </a:p>
          <a:p>
            <a:pPr marL="845820" lvl="1" indent="-342900" hangingPunct="0">
              <a:buFont typeface="+mj-lt"/>
              <a:buAutoNum type="arabicParenR"/>
            </a:pPr>
            <a:r>
              <a:rPr lang="en-GB" dirty="0"/>
              <a:t>critically reflect on the complex ethical frameworks and legal implications which underpin all research and analyse specific ethical implications of research for and with young children, children, young people, adults and groups who are at risk of exclusion, within wider community settings or educational contexts;</a:t>
            </a:r>
          </a:p>
          <a:p>
            <a:pPr hangingPunct="0"/>
            <a:endParaRPr lang="en-GB" dirty="0"/>
          </a:p>
          <a:p>
            <a:pPr hangingPunct="0"/>
            <a:endParaRPr lang="en-GB" dirty="0"/>
          </a:p>
        </p:txBody>
      </p:sp>
    </p:spTree>
    <p:extLst>
      <p:ext uri="{BB962C8B-B14F-4D97-AF65-F5344CB8AC3E}">
        <p14:creationId xmlns:p14="http://schemas.microsoft.com/office/powerpoint/2010/main" val="40674898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Module Learning Outcomes </a:t>
            </a:r>
            <a:r>
              <a:rPr lang="en-GB" dirty="0" smtClean="0"/>
              <a:t>cont.…</a:t>
            </a:r>
            <a:endParaRPr lang="en-GB" dirty="0"/>
          </a:p>
        </p:txBody>
      </p:sp>
      <p:sp>
        <p:nvSpPr>
          <p:cNvPr id="3" name="Content Placeholder 2"/>
          <p:cNvSpPr>
            <a:spLocks noGrp="1"/>
          </p:cNvSpPr>
          <p:nvPr>
            <p:ph idx="1"/>
          </p:nvPr>
        </p:nvSpPr>
        <p:spPr/>
        <p:txBody>
          <a:bodyPr/>
          <a:lstStyle/>
          <a:p>
            <a:pPr marL="1017270" lvl="1" indent="-514350" hangingPunct="0">
              <a:buFont typeface="+mj-lt"/>
              <a:buAutoNum type="arabicParenR" startAt="4"/>
            </a:pPr>
            <a:r>
              <a:rPr lang="en-GB" dirty="0"/>
              <a:t>consider at a higher level the role of reflection within the research </a:t>
            </a:r>
            <a:r>
              <a:rPr lang="en-GB" dirty="0" smtClean="0"/>
              <a:t>process;</a:t>
            </a:r>
          </a:p>
          <a:p>
            <a:pPr marL="1017270" lvl="1" indent="-514350" hangingPunct="0">
              <a:buFont typeface="+mj-lt"/>
              <a:buAutoNum type="arabicParenR" startAt="4"/>
            </a:pPr>
            <a:endParaRPr lang="en-GB" dirty="0"/>
          </a:p>
          <a:p>
            <a:pPr marL="1017270" lvl="1" indent="-514350" hangingPunct="0">
              <a:buFont typeface="+mj-lt"/>
              <a:buAutoNum type="arabicParenR" startAt="4"/>
            </a:pPr>
            <a:r>
              <a:rPr lang="en-GB" dirty="0" smtClean="0"/>
              <a:t>present </a:t>
            </a:r>
            <a:r>
              <a:rPr lang="en-GB" dirty="0"/>
              <a:t>their work appropriately, within ethical and research frameworks, and with an understanding of the requirements of critical thinking.</a:t>
            </a:r>
          </a:p>
          <a:p>
            <a:endParaRPr lang="en-GB" dirty="0"/>
          </a:p>
        </p:txBody>
      </p:sp>
      <p:sp>
        <p:nvSpPr>
          <p:cNvPr id="6" name="Content Placeholder 2"/>
          <p:cNvSpPr txBox="1">
            <a:spLocks/>
          </p:cNvSpPr>
          <p:nvPr/>
        </p:nvSpPr>
        <p:spPr>
          <a:xfrm>
            <a:off x="325561" y="2348880"/>
            <a:ext cx="8361239" cy="5444452"/>
          </a:xfrm>
          <a:prstGeom prst="rect">
            <a:avLst/>
          </a:prstGeom>
        </p:spPr>
        <p:txBody>
          <a:bodyPr vert="horz" lIns="91440" tIns="45720" rIns="91440" bIns="45720" rtlCol="0" anchor="ctr">
            <a:normAutofit/>
          </a:bodyPr>
          <a:lst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a:lstStyle>
          <a:p>
            <a:pPr hangingPunct="0"/>
            <a:endParaRPr lang="en-GB" dirty="0" smtClean="0"/>
          </a:p>
          <a:p>
            <a:pPr hangingPunct="0"/>
            <a:endParaRPr lang="en-GB" dirty="0"/>
          </a:p>
        </p:txBody>
      </p:sp>
    </p:spTree>
    <p:extLst>
      <p:ext uri="{BB962C8B-B14F-4D97-AF65-F5344CB8AC3E}">
        <p14:creationId xmlns:p14="http://schemas.microsoft.com/office/powerpoint/2010/main" val="132340829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sp>
        <p:nvSpPr>
          <p:cNvPr id="3" name="Content Placeholder 2"/>
          <p:cNvSpPr>
            <a:spLocks noGrp="1"/>
          </p:cNvSpPr>
          <p:nvPr>
            <p:ph idx="1"/>
          </p:nvPr>
        </p:nvSpPr>
        <p:spPr>
          <a:xfrm>
            <a:off x="457200" y="1268760"/>
            <a:ext cx="8229600" cy="4464495"/>
          </a:xfrm>
        </p:spPr>
        <p:txBody>
          <a:bodyPr>
            <a:normAutofit fontScale="62500" lnSpcReduction="20000"/>
          </a:bodyPr>
          <a:lstStyle/>
          <a:p>
            <a:pPr hangingPunct="0"/>
            <a:r>
              <a:rPr lang="en-GB" b="1" dirty="0"/>
              <a:t>Assessment Component 1 – </a:t>
            </a:r>
            <a:r>
              <a:rPr lang="en-GB" b="1" dirty="0" smtClean="0"/>
              <a:t>50%</a:t>
            </a:r>
            <a:endParaRPr lang="en-GB" dirty="0"/>
          </a:p>
          <a:p>
            <a:pPr hangingPunct="0"/>
            <a:r>
              <a:rPr lang="en-GB" dirty="0" smtClean="0"/>
              <a:t>Written </a:t>
            </a:r>
            <a:r>
              <a:rPr lang="en-GB" dirty="0"/>
              <a:t>Assignment </a:t>
            </a:r>
            <a:r>
              <a:rPr lang="en-GB" dirty="0" smtClean="0"/>
              <a:t>(5000 </a:t>
            </a:r>
            <a:r>
              <a:rPr lang="en-GB" dirty="0"/>
              <a:t>words</a:t>
            </a:r>
            <a:r>
              <a:rPr lang="en-GB" dirty="0" smtClean="0"/>
              <a:t>): </a:t>
            </a:r>
            <a:r>
              <a:rPr lang="en-GB" dirty="0"/>
              <a:t> </a:t>
            </a:r>
            <a:r>
              <a:rPr lang="en-GB" dirty="0" smtClean="0"/>
              <a:t>Develop a Research proposal that includes: </a:t>
            </a:r>
            <a:endParaRPr lang="en-GB" dirty="0"/>
          </a:p>
          <a:p>
            <a:r>
              <a:rPr lang="en-GB" dirty="0"/>
              <a:t>Develop a research proposal suitable for your client group (e.g. with young children or children or young people or those excluded, or within wider community settings or educational contexts). Your research proposal should include:</a:t>
            </a:r>
          </a:p>
          <a:p>
            <a:pPr lvl="1"/>
            <a:r>
              <a:rPr lang="en-GB" dirty="0"/>
              <a:t> </a:t>
            </a:r>
            <a:r>
              <a:rPr lang="en-GB" dirty="0" smtClean="0"/>
              <a:t>A </a:t>
            </a:r>
            <a:r>
              <a:rPr lang="en-GB" dirty="0"/>
              <a:t>rationale for the choice of focus and its potential impact on the student’s own practice,</a:t>
            </a:r>
          </a:p>
          <a:p>
            <a:pPr lvl="1"/>
            <a:r>
              <a:rPr lang="en-GB" dirty="0" smtClean="0"/>
              <a:t>critical </a:t>
            </a:r>
            <a:r>
              <a:rPr lang="en-GB" dirty="0"/>
              <a:t>evaluation of the research paradigm and methodology to be adopted,</a:t>
            </a:r>
          </a:p>
          <a:p>
            <a:pPr lvl="1"/>
            <a:r>
              <a:rPr lang="en-GB" dirty="0" smtClean="0"/>
              <a:t>an </a:t>
            </a:r>
            <a:r>
              <a:rPr lang="en-GB" dirty="0"/>
              <a:t>example of an empirical data collection tool on a research area of your choice; include a consent form and letter of introduction, e.g. a questionnaire or a focus group schedule or an interview schedule or </a:t>
            </a:r>
            <a:r>
              <a:rPr lang="en-GB" dirty="0" smtClean="0"/>
              <a:t>equivalent,</a:t>
            </a:r>
          </a:p>
          <a:p>
            <a:pPr lvl="1"/>
            <a:r>
              <a:rPr lang="en-GB" dirty="0" smtClean="0"/>
              <a:t>Ethical </a:t>
            </a:r>
            <a:r>
              <a:rPr lang="en-GB" dirty="0"/>
              <a:t>considerations relating to your research.</a:t>
            </a:r>
          </a:p>
          <a:p>
            <a:pPr fontAlgn="base" hangingPunct="0"/>
            <a:endParaRPr lang="en-GB" i="1" u="sng" dirty="0"/>
          </a:p>
        </p:txBody>
      </p:sp>
    </p:spTree>
    <p:extLst>
      <p:ext uri="{BB962C8B-B14F-4D97-AF65-F5344CB8AC3E}">
        <p14:creationId xmlns:p14="http://schemas.microsoft.com/office/powerpoint/2010/main" val="2684322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Assessment </a:t>
            </a:r>
            <a:endParaRPr lang="en-GB" dirty="0"/>
          </a:p>
        </p:txBody>
      </p:sp>
      <p:sp>
        <p:nvSpPr>
          <p:cNvPr id="3" name="Content Placeholder 2"/>
          <p:cNvSpPr>
            <a:spLocks noGrp="1"/>
          </p:cNvSpPr>
          <p:nvPr>
            <p:ph idx="1"/>
          </p:nvPr>
        </p:nvSpPr>
        <p:spPr/>
        <p:txBody>
          <a:bodyPr>
            <a:normAutofit fontScale="70000" lnSpcReduction="20000"/>
          </a:bodyPr>
          <a:lstStyle/>
          <a:p>
            <a:pPr hangingPunct="0"/>
            <a:r>
              <a:rPr lang="en-GB" b="1" dirty="0" smtClean="0"/>
              <a:t>Assessment </a:t>
            </a:r>
            <a:r>
              <a:rPr lang="en-GB" b="1" dirty="0"/>
              <a:t>Component 2 – 50%  </a:t>
            </a:r>
            <a:endParaRPr lang="en-GB" b="1" dirty="0" smtClean="0"/>
          </a:p>
          <a:p>
            <a:r>
              <a:rPr lang="en-GB" dirty="0"/>
              <a:t>Presentation/Online ‘defence’  (1500 words) </a:t>
            </a:r>
            <a:r>
              <a:rPr lang="en-GB" dirty="0" smtClean="0"/>
              <a:t>&amp; </a:t>
            </a:r>
            <a:r>
              <a:rPr lang="en-GB" dirty="0" smtClean="0">
                <a:hlinkClick r:id="rId2" tooltip="Ethics Form"/>
              </a:rPr>
              <a:t>Ethics Form</a:t>
            </a:r>
            <a:r>
              <a:rPr lang="en-GB" dirty="0"/>
              <a:t> </a:t>
            </a:r>
            <a:r>
              <a:rPr lang="en-GB" dirty="0" smtClean="0"/>
              <a:t>Presentation/Online </a:t>
            </a:r>
            <a:r>
              <a:rPr lang="en-GB" dirty="0"/>
              <a:t>‘defence’ of a draft Research </a:t>
            </a:r>
            <a:r>
              <a:rPr lang="en-GB" dirty="0">
                <a:hlinkClick r:id="rId3" tooltip="ethics"/>
              </a:rPr>
              <a:t>Ethics</a:t>
            </a:r>
            <a:r>
              <a:rPr lang="en-GB" dirty="0"/>
              <a:t> Request Form.  Submission of a final and revised copy of the Research </a:t>
            </a:r>
            <a:r>
              <a:rPr lang="en-GB" dirty="0">
                <a:hlinkClick r:id="rId3" tooltip="ethics"/>
              </a:rPr>
              <a:t>Ethics</a:t>
            </a:r>
            <a:r>
              <a:rPr lang="en-GB" dirty="0"/>
              <a:t> Request Form</a:t>
            </a:r>
          </a:p>
          <a:p>
            <a:pPr lvl="1"/>
            <a:r>
              <a:rPr lang="en-GB" dirty="0"/>
              <a:t>The Presentation/ Online defence will take the following format:</a:t>
            </a:r>
          </a:p>
          <a:p>
            <a:pPr lvl="1"/>
            <a:r>
              <a:rPr lang="en-GB" dirty="0"/>
              <a:t>Discussion 1, 1000 words: A defence / rationale for your ethical choices that will be presented in your </a:t>
            </a:r>
            <a:r>
              <a:rPr lang="en-GB" dirty="0">
                <a:hlinkClick r:id="rId2" tooltip="Ethics Form"/>
              </a:rPr>
              <a:t>ethics form</a:t>
            </a:r>
            <a:r>
              <a:rPr lang="en-GB" dirty="0"/>
              <a:t>. This should include a critical evaluation of relevant ethical guidelines and research </a:t>
            </a:r>
            <a:r>
              <a:rPr lang="en-GB" dirty="0">
                <a:hlinkClick r:id="rId3" tooltip="ethics"/>
              </a:rPr>
              <a:t>ethics</a:t>
            </a:r>
            <a:r>
              <a:rPr lang="en-GB" dirty="0"/>
              <a:t> literature. </a:t>
            </a:r>
          </a:p>
          <a:p>
            <a:pPr lvl="1"/>
            <a:r>
              <a:rPr lang="en-GB" dirty="0"/>
              <a:t>Discussion 2, 500 words, a reflective response to the ethical discussions outlined by peers.</a:t>
            </a:r>
          </a:p>
          <a:p>
            <a:pPr lvl="1"/>
            <a:r>
              <a:rPr lang="en-GB" dirty="0"/>
              <a:t>A final revised copy of your </a:t>
            </a:r>
            <a:r>
              <a:rPr lang="en-GB" dirty="0">
                <a:hlinkClick r:id="rId2" tooltip="Ethics Form"/>
              </a:rPr>
              <a:t>Ethics Form</a:t>
            </a:r>
            <a:r>
              <a:rPr lang="en-GB" dirty="0"/>
              <a:t> to be submitted.</a:t>
            </a:r>
          </a:p>
          <a:p>
            <a:pPr hangingPunct="0"/>
            <a:endParaRPr lang="en-GB" dirty="0"/>
          </a:p>
        </p:txBody>
      </p:sp>
    </p:spTree>
    <p:extLst>
      <p:ext uri="{BB962C8B-B14F-4D97-AF65-F5344CB8AC3E}">
        <p14:creationId xmlns:p14="http://schemas.microsoft.com/office/powerpoint/2010/main" val="32046851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Deadlines </a:t>
            </a:r>
            <a:endParaRPr lang="en-GB" dirty="0"/>
          </a:p>
        </p:txBody>
      </p:sp>
      <p:sp>
        <p:nvSpPr>
          <p:cNvPr id="3" name="Content Placeholder 2"/>
          <p:cNvSpPr>
            <a:spLocks noGrp="1"/>
          </p:cNvSpPr>
          <p:nvPr>
            <p:ph idx="1"/>
          </p:nvPr>
        </p:nvSpPr>
        <p:spPr/>
        <p:txBody>
          <a:bodyPr>
            <a:normAutofit/>
          </a:bodyPr>
          <a:lstStyle/>
          <a:p>
            <a:r>
              <a:rPr lang="en-GB" dirty="0" smtClean="0"/>
              <a:t>1. Assessment </a:t>
            </a:r>
            <a:r>
              <a:rPr lang="en-GB" dirty="0"/>
              <a:t>1 </a:t>
            </a:r>
            <a:r>
              <a:rPr lang="en-GB" dirty="0" smtClean="0"/>
              <a:t>: </a:t>
            </a:r>
            <a:r>
              <a:rPr lang="en-GB" dirty="0"/>
              <a:t> </a:t>
            </a:r>
            <a:r>
              <a:rPr lang="en-GB" b="1" dirty="0"/>
              <a:t> 11th </a:t>
            </a:r>
            <a:r>
              <a:rPr lang="en-GB" b="1" dirty="0" smtClean="0"/>
              <a:t>January</a:t>
            </a:r>
          </a:p>
          <a:p>
            <a:endParaRPr lang="en-GB" b="1" dirty="0"/>
          </a:p>
          <a:p>
            <a:r>
              <a:rPr lang="en-GB" dirty="0"/>
              <a:t>2. </a:t>
            </a:r>
            <a:r>
              <a:rPr lang="en-GB" dirty="0" smtClean="0"/>
              <a:t> Assessment 2</a:t>
            </a:r>
            <a:endParaRPr lang="en-GB" dirty="0"/>
          </a:p>
          <a:p>
            <a:pPr lvl="1"/>
            <a:r>
              <a:rPr lang="en-GB" dirty="0"/>
              <a:t>Online Discussion 1 : </a:t>
            </a:r>
            <a:r>
              <a:rPr lang="en-GB" b="1" dirty="0"/>
              <a:t>7th December</a:t>
            </a:r>
            <a:endParaRPr lang="en-GB" dirty="0"/>
          </a:p>
          <a:p>
            <a:pPr lvl="1"/>
            <a:r>
              <a:rPr lang="en-GB" dirty="0"/>
              <a:t>Online Discussion 2:  </a:t>
            </a:r>
            <a:r>
              <a:rPr lang="en-GB" b="1" dirty="0"/>
              <a:t>4th January </a:t>
            </a:r>
            <a:endParaRPr lang="en-GB" dirty="0"/>
          </a:p>
          <a:p>
            <a:pPr lvl="1"/>
            <a:r>
              <a:rPr lang="en-GB" dirty="0"/>
              <a:t>Final Submission of </a:t>
            </a:r>
            <a:r>
              <a:rPr lang="en-GB" dirty="0">
                <a:hlinkClick r:id="rId2" tooltip="Ethics Form"/>
              </a:rPr>
              <a:t>Ethics Form</a:t>
            </a:r>
            <a:r>
              <a:rPr lang="en-GB" dirty="0"/>
              <a:t>:</a:t>
            </a:r>
            <a:r>
              <a:rPr lang="en-GB"/>
              <a:t> </a:t>
            </a:r>
            <a:r>
              <a:rPr lang="en-GB" b="1" dirty="0"/>
              <a:t>7</a:t>
            </a:r>
            <a:r>
              <a:rPr lang="en-GB" b="1" smtClean="0"/>
              <a:t>th </a:t>
            </a:r>
            <a:r>
              <a:rPr lang="en-GB" b="1" dirty="0"/>
              <a:t>January</a:t>
            </a:r>
            <a:endParaRPr lang="en-GB" dirty="0"/>
          </a:p>
          <a:p>
            <a:endParaRPr lang="en-GB" b="1" dirty="0" smtClean="0"/>
          </a:p>
          <a:p>
            <a:endParaRPr lang="en-GB" dirty="0"/>
          </a:p>
        </p:txBody>
      </p:sp>
    </p:spTree>
    <p:extLst>
      <p:ext uri="{BB962C8B-B14F-4D97-AF65-F5344CB8AC3E}">
        <p14:creationId xmlns:p14="http://schemas.microsoft.com/office/powerpoint/2010/main" val="7283205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Expectations</a:t>
            </a:r>
            <a:endParaRPr lang="en-GB" dirty="0"/>
          </a:p>
        </p:txBody>
      </p:sp>
      <p:sp>
        <p:nvSpPr>
          <p:cNvPr id="3" name="Content Placeholder 2"/>
          <p:cNvSpPr>
            <a:spLocks noGrp="1"/>
          </p:cNvSpPr>
          <p:nvPr>
            <p:ph idx="1"/>
          </p:nvPr>
        </p:nvSpPr>
        <p:spPr/>
        <p:txBody>
          <a:bodyPr/>
          <a:lstStyle/>
          <a:p>
            <a:r>
              <a:rPr lang="en-GB" dirty="0" smtClean="0"/>
              <a:t>???????</a:t>
            </a:r>
          </a:p>
          <a:p>
            <a:r>
              <a:rPr lang="en-GB" dirty="0" smtClean="0"/>
              <a:t>Best way of working? </a:t>
            </a:r>
            <a:endParaRPr lang="en-GB" dirty="0"/>
          </a:p>
        </p:txBody>
      </p:sp>
    </p:spTree>
    <p:extLst>
      <p:ext uri="{BB962C8B-B14F-4D97-AF65-F5344CB8AC3E}">
        <p14:creationId xmlns:p14="http://schemas.microsoft.com/office/powerpoint/2010/main" val="37628621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57200" y="116632"/>
            <a:ext cx="8229600"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smtClean="0"/>
              <a:t>Research – your first thoughts?</a:t>
            </a:r>
            <a:endParaRPr lang="en-GB" dirty="0"/>
          </a:p>
        </p:txBody>
      </p:sp>
      <p:sp>
        <p:nvSpPr>
          <p:cNvPr id="5" name="Content Placeholder 2"/>
          <p:cNvSpPr txBox="1">
            <a:spLocks/>
          </p:cNvSpPr>
          <p:nvPr/>
        </p:nvSpPr>
        <p:spPr>
          <a:xfrm>
            <a:off x="457200" y="1600200"/>
            <a:ext cx="8229600" cy="4525963"/>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en-GB" smtClean="0"/>
          </a:p>
          <a:p>
            <a:endParaRPr lang="en-GB" dirty="0"/>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275861"/>
            <a:ext cx="3894181" cy="43924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6" descr="https://encrypted-tbn2.gstatic.com/images?q=tbn:ANd9GcRzGLsLL1XXqrVDC7CSEjO7FFvPYpXs7fnBytJaZbHyan1JlGNh">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94301" y="1124744"/>
            <a:ext cx="2381250" cy="29813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6" descr="https://encrypted-tbn1.gstatic.com/images?q=tbn:ANd9GcTMlFe0At_9bHf6BogDq9u9TfTjM5cnuvGH3B_c7bs8V94lXaSK">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81641" y="1275861"/>
            <a:ext cx="2171700" cy="289560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https://encrypted-tbn2.gstatic.com/images?q=tbn:ANd9GcRdm2bLD1TbNKmSHi-s6IIppMjLC-W6pVPHDRW72nZ8OgBZd5d2">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612914" y="4171462"/>
            <a:ext cx="2857500" cy="234315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0" descr="https://encrypted-tbn1.gstatic.com/images?q=tbn:ANd9GcQWccwiXlOWNQwp3uDY5Fmm9KlD6m9KwdqQqFtC11pRkwz6bXGqdl2HPA">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55776" y="3775629"/>
            <a:ext cx="2858021" cy="28580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56021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2"/>
          <p:cNvSpPr txBox="1">
            <a:spLocks/>
          </p:cNvSpPr>
          <p:nvPr/>
        </p:nvSpPr>
        <p:spPr>
          <a:xfrm>
            <a:off x="7239000" y="6248400"/>
            <a:ext cx="1905000" cy="457200"/>
          </a:xfrm>
          <a:prstGeom prst="rect">
            <a:avLst/>
          </a:prstGeom>
        </p:spPr>
        <p:txBody>
          <a:bodyPr vert="horz" lIns="91440" tIns="45720" rIns="91440" bIns="45720" rtlCol="0" anchor="ctr"/>
          <a:lstStyle>
            <a:defPPr>
              <a:defRPr lang="en-US"/>
            </a:defPPr>
            <a:lvl1pPr algn="r" rtl="0" fontAlgn="auto">
              <a:spcBef>
                <a:spcPts val="0"/>
              </a:spcBef>
              <a:spcAft>
                <a:spcPts val="0"/>
              </a:spcAft>
              <a:defRPr sz="1200" kern="1200">
                <a:solidFill>
                  <a:schemeClr val="tx1">
                    <a:tint val="75000"/>
                  </a:schemeClr>
                </a:solidFill>
                <a:latin typeface="+mn-lt"/>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a:defRPr/>
            </a:pPr>
            <a:fld id="{BC4A76D4-DA25-4BC0-B7D2-3867260B0891}" type="slidenum">
              <a:rPr lang="cy-GB" smtClean="0"/>
              <a:pPr>
                <a:defRPr/>
              </a:pPr>
              <a:t>11</a:t>
            </a:fld>
            <a:endParaRPr lang="cy-GB"/>
          </a:p>
        </p:txBody>
      </p:sp>
      <p:sp>
        <p:nvSpPr>
          <p:cNvPr id="3" name="Title 1"/>
          <p:cNvSpPr txBox="1">
            <a:spLocks/>
          </p:cNvSpPr>
          <p:nvPr/>
        </p:nvSpPr>
        <p:spPr>
          <a:xfrm>
            <a:off x="457200" y="274638"/>
            <a:ext cx="8229600"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smtClean="0"/>
              <a:t>Research – First thoughts (cont’d)</a:t>
            </a:r>
            <a:endParaRPr lang="en-GB" dirty="0"/>
          </a:p>
        </p:txBody>
      </p:sp>
      <p:sp>
        <p:nvSpPr>
          <p:cNvPr id="4" name="Content Placeholder 2"/>
          <p:cNvSpPr txBox="1">
            <a:spLocks/>
          </p:cNvSpPr>
          <p:nvPr/>
        </p:nvSpPr>
        <p:spPr>
          <a:xfrm>
            <a:off x="457200" y="1600200"/>
            <a:ext cx="8229600" cy="4525963"/>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endParaRPr lang="en-GB" smtClean="0"/>
          </a:p>
          <a:p>
            <a:pPr marL="0" indent="0">
              <a:buFont typeface="Arial" charset="0"/>
              <a:buNone/>
            </a:pPr>
            <a:endParaRPr lang="en-GB"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50" y="1600200"/>
            <a:ext cx="4999180" cy="48245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4" descr="https://encrypted-tbn1.gstatic.com/images?q=tbn:ANd9GcQTC70jama5a8w5mx7-YjeD04tV7AnMhjySE6aZz__kNWA1SWp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95627" y="1600200"/>
            <a:ext cx="3730014" cy="2808312"/>
          </a:xfrm>
          <a:prstGeom prst="rect">
            <a:avLst/>
          </a:prstGeom>
          <a:noFill/>
          <a:extLst>
            <a:ext uri="{909E8E84-426E-40DD-AFC4-6F175D3DCCD1}">
              <a14:hiddenFill xmlns:a14="http://schemas.microsoft.com/office/drawing/2010/main">
                <a:solidFill>
                  <a:srgbClr val="FFFFFF"/>
                </a:solidFill>
              </a14:hiddenFill>
            </a:ext>
          </a:extLst>
        </p:spPr>
      </p:pic>
      <p:sp>
        <p:nvSpPr>
          <p:cNvPr id="7" name="AutoShape 6" descr="data:image/jpeg;base64,/9j/4AAQSkZJRgABAQAAAQABAAD/2wCEAAkGBxQTEhUSEhQUFBQUGBoYGBcVFRQWGBcXFxQXGBUVGhoYHyggGBolHBQUITEhJSkrLi8uFx8zODMsNygtLisBCgoKDg0OGxAQGywkHyQsLCwtLCwsNCwsLCwsLCwsLCwsLSwsLCwsLCwsLCwsLCwsLCwsLCwsLCwsLCwsLCwsLP/AABEIALcBEwMBIgACEQEDEQH/xAAcAAABBQEBAQAAAAAAAAAAAAAAAQIEBQYDBwj/xABBEAABAwIEAggEBAQFAgcAAAABAAIRAyEEEjFBBVEGEyJSYXGBkQcyobEUQmLwFSPB0TNygpLhQ1MWNGNzosLx/8QAGQEBAQEBAQEAAAAAAAAAAAAAAAECAwQF/8QAKBEAAgICAQQCAQQDAAAAAAAAAAECEQMSIRMxQVEEYTIiI6HwM3GR/9oADAMBAAIRAxEAPwD1iEsJ0JYXazz0NhEJ+VLCWWhkJYT4SwpYo5wlyp8JcqWWhmVGVdIRCCjnCIXSEkIKOcJIXWEkIKORCQhdCEhCpKOcJIT4SQhBkIToRCoGIToRCEGoToSQgEQlhEIBqE5IgEQlQgEQlQqBEickQgiEqEBKASwnQlhczrQ2EsJ0JYQUNhEJyEKJCISoUAkIhKhAJCzPGekuQltKDFpIJkx6QtJiH5WucBJa0mOcCYXj/FOKNgOGaXk2Ejz/ALErjmk1SR3wQTts0tDpZUDpJBaDBbFoPIjf/jmtxQqB7Q4aOErxhmLhuwg2nVzjHYAHzWGpjZeodDa5fh5IIGYwDqNLLGGTumbzwVWXMJCF0hJC9R5KOZCbC6wkyqko5wkhdISQgo5wiF0hGVCUcoRC6ZUZUsUcoRC6ZUZVbFHOEkLpCMqWKOcIhPyoypZKOcIhdMqSFQMhEJ8IhAMhCdCVAS4QlhKuZ0EQlQhREJUIBEKk4z0uwmGOWrWbnH5GS9w8w35fWFkuMfFWkabmYWnV602a+o1gY2dXxmJJGwI1QF70t6bMwT2tLM/eJdlE9xtjLoueUj0xTvi1V2bSJ1gsfcejra6+SxeJrPrVGCvXeWl4l9Ql5aHOGdwG8Akx6WWi6f1eH4bD0sHw97Xku6ytVa4Pc+GkMD6gsTLicos2NBKlmqJ+D+I+M7PXdUKNTOBUygOkAEgAP2LmjTRwMrlhuloL8rhLDIBOgJ87t9yPJZzom5xaH1GzTYSym47OJzvA73zAnzA5LYUq5i4EOsGZWmR5EGfPTw3Xux4Vkx0/P0ePLncMtok8H4YzEVAxnZcZcXROUxd0eZhel4HBtpMbTYIa39knxWR+G5ZOIY1g7DwM41iAerMnQGYjYQdBO2XgWJY20e2ebqJMSEkJyRaOYkJITkQgGwkhPhJCoGwkhPhEIKGQiE+EkIKGQiE+EQlkoZCTKukIhBRzhGVdIRCCjllRlXSEQqKOeVJlXWEZUJRyyoXXKhQUdUJUQsmxEJYRCARVnSPhz8Rh6lGlVNF7wIeJ2IJaYIMECDHP0VpCIVB83dI+j+IwTstdmUH5Xtux/wDldz8DB8FWUMwa5wBMCXGCQ1sgS4/lEkXPML2L4xcRYMOzCmC+o4VNQMrWE3E3km1tg5UPQTCGhRNYgB1a8/8ApAQ1pGhBuY8QhpHmD8QSYGvMXP8AZdeH4Nri4mTlECby5zg0ewL3f6V6Nxrotha4JoxhKh7jZokf+3Y0/wDTb9KwmMw/4V7qb3U3OYQew4lpMQ0CwMwTqB82y1jjcuTGR1Hg1HRLCVcQ1lPI3q8IHgZYBc6o8vJdmMF1o9ArvBxUrdSyRULg17TZ4DjEmZlviCRZL8OeJt/D5MpY9znOdI+aTYjwiPqtB0d6LN/iL8c4l2RgFMTGVzgWu01tm173gtQ+ZJZHBLjx7E/hReJZG226v1/fBr+G8MpYdpZRY1jScxgXc46ucdSbC5UtLCIXMtCISwiFAIhLCIQDUJyEA2EQnIVA2EQnIQDUJyRANhEJyEA2EQnIhANhEJ0IhANhEJ0IhANhCdCEA5CVChREJUIBEJUIDzX4odB6+LrMxNA54a2m+nIDg0OJzsmAfnMtkaCJVJiuJ9W7q6jXUstsrgWmBYWPkvXOJYsUaT6pBcGiYaCSbwNATqRfbVfOnTXimJxNfrK/WsmTTa4OphrJgZWna1zeSNSqU02O4/Ta2QSXGwAFyeQVBheDSTWqQajjmM3AnYA2t48tlYdFuAMqNFQ1B1mVp7QL/maDa4i5Vlj8A9guOz3hcefMfZej488N/qfJ5vkRzV+lcFf/ADaJbWp5XssHlkwJ1a4G7CDodDzuvQuivHASHbOs7w8fRea5n0X9Yx2WRqCIcOXj5LbdF+H5sOcSKXVlzolhJYMp7RybMcHAyNMuwscfMw3+5H8l/J0+Dnr9uX4v+D0wIVbw3EhrWsc4E6NMi/IKzXnhNSVo7Tg4umIhKhaMiISoQCISoQCISoQCISoQCISoQCISoQCISoQCISoQCISoQCISoQAhEpZQAhEolACESjMOaAFkfiPwxteg3M1jshJBdFiQBry1tvbktYag5j3VT0maH0SBDtwNZIFlmfETUPyPGsKX0ao3aeyXC7f07QBoFpv4xmOV1MafMwi3elrmkEeUlNxPB21gQXOAiS3KGARtYXUfAnrWkdkPYYIIALtpJF5j7ry2ek5u4Wx/+GWtMzHai+stcBEjkvTeiOHFPC06bcsMkdnSS4kn6rBMeW9l7T5iD/bMPWfNa/olioBpk7TpEbb/ALsuuOb7HLJBfkD+iYZU63DuykunK8ktHzTlNyB2tPK4iFf0sRJyuGV/dO/i0/mC6dc3vD3C51ixwhxBHnBB5g7HxXeMUvBynNyq2d0KEMVks5we3vbj/MN/MewUoVmn8w9wq4tGVJMehcjimd4e6YcazvD3SmLRIQoxxrO833SsxjTbM33TVjZEhCZ1ze833CacSzvN9woWzqhR/wAbT77fdBx1Pvt91aZNkSEKKcezvt9008QZ32pqybImIUQ49nfH0TDxBneCasbInIUIY5vfHunjFM/7g901GxKQoxxTO+PdNOOp98e6UWyWhRfx1Pvj3QeIU++PdShZKQov8Rp99vuhKLZgjWdNs3uV0bWMXn3Ke3Cn9Sayg6TAMei9do8moCqdpj1QXu3ke6HYc6jMLrr1MiO1KWhqNa8nn7lNc8t2J9V2Zw07Ep7+FvFy4aq2hqRILtj7rniKjmtMeG/mp/4B3ev5KDxwmlQBdoXiXOMDQgX21XD5El02dvjwfURSYnEOd+YidfLkko4fNSc9gg5y8RrAAB9bEqDi8WDZrmGeTwZ8AtRwTAnqKYBIlsxBsSST915PjwUm0/R6/kScUq9kPBY5zmta9jXuGhzFpI3cI3U7C0yTLJykwWvAJE6w5sGPORbTdRq3C6jS5tjTbL2nQtMXbpMf3TeBCvlFR7y3NpTboPEnUn2HguUk8b5OsUsq4J5mdEhd5JXYer3z7LqzBOjUklfXs+Tqc2zy9koLm6iW8puP8p28tPLVd6WEdycnHAuj5XE+JsljUjVZiWXA1OhHgRt9uRTWm91ZU8PlGa7THMH0I3CaMO0XgHzH7CqVmWqIQeExw5XVicAx2rY8RZcqfCSTAdHLxRxrkLnghFxH5U1rjpYK0/h53fp4FOHCS64qC36SubkjpoyAGRuEhneCrdnBSR84PkE3EcPa3UmfJN0NGVg8VzcwkbyrZ+AaW5i6APBdqGHpESHNjebKbIuhRNaea6sYdplW1SvhabS7MwxreYWfq9KMB1wHWOvYAfKs7o1oTDbYlLnO4CuKVOnlL2tkRIvqq+hiqdSXEBkHQkTbexTYuhypgpQJNl0xXFaNNsktuYAVNiOmOEa7K7UG8CVNkXRloSZhFRx5Kmf8QsMLBjyOcBcXfEfDadVU9hb6rO6Loy9ZSdHypVQj4l4f/tVD7f3Qm6Gh6LSpse2WgEcxcJRgG6lq+b8Fj8TRJZRxFemC0GA8gGDpGgVjQ6a41zerfiKsg2Mx4wSLrl1GddD6AGBbs0J4wQ5LwnhPSLEhwH4moxrj2iXF0eMFehficUabTTxVKoTo4QCR7rDz0WMEzZHADcfVBwLAJifIrzPinE69IPzYtpcRBYBJ9I0WSPS2vTllN7+ZzPLjPhKizbeCuFHvdYhjZjQb8+SyXSDEucOrYMz3mGt5uNh5f0VT0P4zWxFF9Sq4kNIaJ5gS4/8AyaqviHSk0K+doD3NBAHKdT5xI9V58kt5UevEljx7G56M9G2YVuUMzPcZqVIAl3Ibho0A9dStIKInUey8v4d8THF7RVYAw69oghaPD9PMK90F0DmXL0LIkqPK1s7L3i72to1AYktI/wB3Z/qs00dukwWlzR7uAKtMfxOhWouFO5OWDIP5gdj4LPV8RUZUa6izrHsvl25T9V5sstpo9mBa4pG+q4ZoFhmPKAujMI2OXoFin9MqwaGnDubVJ3d2T5bqVhekuJgF+DdG+WoJ9ivT1o+zxaP0a38MPH2Cf+HChcN4lSqtkHK7djzDgeUTf0Uus5jRLiB/qj+q3tatEoR1Bs5Y18Ao1Oi0dh1j6XHMLnV4thm/NWYPN/8AyoHEuP4DJ267TyyOLnA8xCscldzMoluxkD08FWP7OIawfmM223/oVlMV0zaDloufUA/M6m7/AOrpJ9FW4TpqynWNWrTrPcBAgZBpG916I5IRTeyODTbSpnrD6ITPw4jRefD4p0hrhq4E7Om3qr3CdN8HUbmmqDF2lj5H9PqvJuj0mkZhWjT7lK/CNOolZur02wbWFxdUBGjS1wJ8tkzh/T7CPMF7qfLPp7puhRqPw7dMoXHE8NY8ZSxpB1lFHilF4ltamfJ7f7qQyq12jgfIhb2JRU/+FcLBHUtE2tKqanw7wpcSGwDpBMjyWmxGKLCP5b3DctvHpqhuPadnDzEfdRsqXopmdD6WXIX1S3lnI+yj0OgOGY/O3OD/AJp+61LHgodVA1IQGaxHQXCvMvDnRpLior/hvgj+R3o4rWGu06H2EpRUHNOC8mSHw4wQ/wCm4jlmKc/4e4I/9E/7itUCN3H3T7c/qpQsyA+HOC/7J/3lC1+QIVolnzNh8M6wMDnm5/mEqdS4SX6uEbbG3LYhU9bjWWo7sjIDazoECLE3mdVPL65ZmzO6t9wQCBYiRO0GF5ZbI6VH7IVRxYcpaYJjaxmPa67Yaux0hr8rhsRcKXhOB1arsoBkG5dIAJEyf3urZvQ8lwYalPS8tddG0Y0b7IqAwd6UDDNJsLjwvbUq7q9F6zB2HU3jwJEe65YfhrqZa8uYHZi0gzpo4ydRBCjkI4pN0aLh9M0MAxsQ94dVdGzXElpP+nKsJXpOJL4kHtF15E7Hkdrq2xPHq4e/Buyve6GhzXEksLbGTqI5xoVU53teBMBw1JuQbgZeRBCkU+Wd87pKK8DX0Ju1oJ8U9mGffstI1snAu0iRaCWut5xZSKcnSxnW/wBeStnlsmdDyTimgsLQ1rieXy/8q86R4mrSe3qS4OM5iCBa3PUX+ipuEY6qx/8AL6skggmoQAOcE68kcZxhBbWxLX04dAJzNYcv5Rl/xGHlcGbrFXKz2Y/8NLyQ8fiajnZ6rnF2xL4jy5Lu/iNWINV3L5zom08W+tHUN61l3RD6bDJvla8hx82t1MSoNV7iZdTfT5SxwbMfrE//AKulI88oteTvVp54JcSfO/ulqYN7tHE+Bfsq9zyBs6+0/ZdqZqbctN1LS7nMe7h5aZ18J0TTRPr9k/M46EgjmDBP73U3DZfzQBqYjQa66K7L0KfshMY8GQYI3DiCp+E4ziGTDi5v6gHn3IVNxSo4vd1LTkGl2knmR+9lHoveCGkz4EtEb85O6uqaKnXk3FLpm8MDTh2vPMiPoq7FdMKjgQ2lSaeeQmPSVRV+tLWghpAvGaI3OmqTqSbwD6iYF/6rLijXUl7LfD8fcAS6nRqTs5hb7XUOvxx0kijRPg1gt7lR6JgXnXzH70SmraQ1hB3OVSibs6YTi9SS5g6s6g5QNdhOyusBxzEsYSahyP1Ja31hwFo8FQ1Kw3bl8BpZDMQXCBJaNtvHldWyxlzyeiYXpQHsy9Y9pAkEus48lU4zpdiqFUVGuc9k5QHw4EDR1joZj0WSeGkeH/FlxaYbMwPVRJp3ZqWRNVRv2/FLETHUUB55/tKg8U6eYuq2A2nS8WNuR5uJWSpv0Bj97Jpo7g76i1v3K6XJrucjTcM6ZYzDn/EDwJGSp2hJvMiD9VaUfirX0fQpHxaXiR7mFhGCSQIMXIJH3T3MMwWgRr6eSicvYPST8VW5f/Kkumw6wAR5xM+iUfFFlpwlW+sVGnyiRdebdaW6BvgS0n+tyuDwTvBNjLTHmLrW0vZePZtsT8S8Rnd1dINZPZDnOLgNpi0pVhm0rfMD6PH9Uqlstm3wPCqVMxTDBvZp97n7KfTxNEEkvEi13GB6Ss/TrvDAx4GYEiC6C5uxDoVZRrEExh3iDBEl1xvPJcafk9t+jb1sQwx/MAvAiLnYQLruHtiM7QfGJWXwvFKgaQ5jA8CWhwnsnSwVbwWs2sTUqFzXglpItHMRupRLN1maCILXSOarekHBaWJAFVrmuHyvpRmafMXjwKjMpgOImWWyiIIIvMrr/EanWDLGTck3ceQAUV3waZGwfAaWVrXOqYjqgW9tznFoOtuWnspVHgNEi9A9glvaLnWGhEuPpfw2UivjZcAxxBJg20sdUzC4GpTBh83mHe9jF0bfslJjqnAaRHZptafAAHTwPuoeL6PEkmnmbyzH7RO/NSzxAtDnVXWbcxyi8qlqdOKTXgBpI1JknzEBWKk+xiUYeUdDwk0gOsfXcS63VNs2IM9gZgJA35Kj4/h676g/k1azwf8AEcaj+zDoHaJ5jlutlhuLiu0uoVQP0mxmdIU2j19g57JOuW33Tdpm1Fa0jBng+NZUZkaKQm2U3ECBOUFpBEzPePgrnA8AqOk4nEPrOjLDZDQL7vAJBnTbnpGl/F1AXNy2AgEEEn3XDB4Ck0FrQM25cczr73sq5tk1RRUui7etmo0NpAahzpLtiA1xygXtdXGG4Vh6ZswOiLu7XrBt9FLq4VmQNiI3BPv5qN+DfBy1BHiLz6arNtjSPoeWUfm6mkdLBjTHMzFl0bhaTpHVMEaEgD6BcGYWpbNUAHIAqU3DcquuwaFC0vQtLA0mi1MN/U0ifWbqi6T8AxFZgFHq/ma+ScjiGmcsxvbfZTuMYSs7IadRgAIJcbOIBEgbCYUulxGcrA4Fx2zDZLadl1TVGdwfDMUGkCgymf0vZBPjGt11/gOLfGapTY28sBOaJ1kCP2VoXMqXBIaNewJd6yuVOt1kglzTsXAajy0Ku79E1RGwnRktaA+sXkTcjY6C0ToNVMrcFpmxeTzjX7qPT4fVZUP85paQOzBmecyn1mFrS4ua2LlxJso5MqQwcEZpNQiSZfkdqN94tsm1uA0csZWdZ3sgA9tEz8VUsXvbD/lcA64ifRScNjgLEjzgmfBTZjVGW4v0exL3nqW0nMBAhmVrwIBJcLAqid0Y4gCTUY0kaAOZPO9gNN16UMbTmd51G650uKS42Jp7F2pPkV1WR12ObxRbPLcSarSGPpNpPmM1U9m28yAPNcn4Su2o4Oa14sSGOYQAL5mwbiFv+OVKdcjrKDXMbMEzA2dI3Wc41h6TRlw9Nuk5m8h4rcZJ+Dm8SRTMrt03IgzYi4+tgg4hwHZJA0AuQPKFXnDZj2ZLi76r0ngdEsotD2hp3s0qzqJiOPY89r4twMyfQcxBudFyZXE6m+wcvUiKRtlafNrVDrcIpO1pMnwEFY3Rvovwzz44o95x8xP1lC3LuA0psAPDIChb3+/7/wAOfSn6IXDsa6q0vkQbNzjWPA6KyoMqhoEMM6luyj4erky0wyWho9o1lTKNcAAAxGxXFnrRxo4VkvBDmk2lxm+xHhKqP4YKJLrh86/Mw87LQYgh5DpAgeCSiaTQZYXTrBPvGyJsNEHE8eFIZWjNVe2YgxG0yovCOMOLXGoBn/TsCbEBWOJ4ZScYznS0gSPCdVXYCkcOXBlydn3Lh4ckVJEd2P49xAty5TmymTAg+C78L4vUccpzFw8reaHYNtQPDmua54jsCRm10VXw7BVMPn65hDXe5HelOKHNl5juJdc0sqsMOsSIFpuZWI4zhSyqTSEh2kxMbeq29KsysczXHI0fI0AQYi51Ko+P0mF4DSMoaNCZsd1qEqZmatFT0apV21mEAiHXvqPRemVaj98oMba+Cy3DsQygxrhDhUnKXXLSPmUjCY83OubWf7KTezssf08F9h8Y4kjV4iWyNOYUnGUWNAqQcxA01KqGVACIA58rpv49wLnGzRO/2WOUdOGd34jKRDiJkQTP3TqPEwwXg96NlUYTGPxTbtLWzcutYaQVOpcOax+ftOBG5t5q/wCyEhuNzvgST6iPNSagdHZI9eS4VMVF2wD5I607AX+qhRw4e1wmpVmbZWyFQP4Y44llQAMYwfblCvG1dQQBH3VXisXl5+qqfojRN4txp1JhcNdMwvt4rKnjlRge51X5jJa0bwuHSHiQc3KHc5His005tQb2An6r0Y8fHJwnPng1/DelFcA56nZ0aSAYO0lOxXTCoS1rmtcA4ZwLBwhZKi+oAGgZpsWkTIXbG4cOylrXNcJLpECeS04xsypSo1+G6TufTqh1IljXdk6gDkVx4d0mo/4bmkXsZj6qB0dxjGtdnIBcIINlXVuEPc51RmR1MHn91zSjbRu5VZvqPEaNTstq5MurTf68lxqVWmpDazIOgG3ovOG1Q2pIMWvG5CdVIeWljiH667LXRRnqM9MxNFwHZe1867LJvac7gWvZLiJaYtGqoMNiawzA1JjkSCCrPDdIS1obXHWDn+YTvO6nTa7Gt0+5W06oFWG7O+oW5w3EHVA05TO8fdY6tQaHmq05qWsjadirrDY8u07LBomR3RYKu5qMNh5/NlP3TcVVqU7jtge6rsDxVtmlwlP4hjZ+WoG891w8nXiuCDiukJDz2yPCNEJzsNRdcxJ1QuloxTI9PFEEiT5ea54jjeSWkSZ3HPxQhVRTJKTRJwdUznPynZTmYrKdCZMDbXdCFzfc2uxMrghuxi91Drvzs3zDcG48PEJEKMeaEfjjTpAkmANl0q8Qz0pNxBsZ3CEKIplaGMqUHfyzuDBXHF1g+uMziwuOmovqhC9KS7/R5/obxLEup5qQdmYHQDEGfDkpvBePMDpqXIGVtifElCFdE0TZ2a3FjNTLx2ezmA8lFbjRTaOs38CUIXmXo9HixtTi1Nw7JIBMQAQEYTiIgubnA89SPApULeqM2d8JjCZna8wFZOxo6slozOHMQhC5s2cnEkAkXIk3ULFB5Dny0NjSJQhZvk1XBieLUB2szrsdsNZVVny6aAzO90IXsxs8c/yND0Tois8kuIe2IMSFoOk3C6rgxsty6yBB0QhccjqZ2hzEwON1I7s+qkcAxJpE7g2IvdKhemSuJxi6ZZUKTTUdlgAiYIkQlZwZhM3GbblzQhedtrsdkkyJxzgYpAdXuueH4e4tGYiTohC3Gb1RhxVl+7gzRT7FjHaB+V3moHDcKav8tpyxshC53wzpXKHiac9kGDvzUjDOa9x7MHeNEqFAT24JhEyUIQs2wf/Z"/>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65851" y="4206077"/>
            <a:ext cx="3081708" cy="20507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AutoShape 9" descr="data:image/jpeg;base64,/9j/4AAQSkZJRgABAQAAAQABAAD/2wCEAAkGBxQSEhQUEhQUFBUUFxcVFxcUFBQVFxQUFxQWFhQVFRUYHCggGBwlHBQUITEhJSkrLi4uFx8zODMsNygtLiwBCgoKDg0OGhAQGiwkHCQtLC8sLCwsLCwsLCwsLCwsLCwsLCwsLCwsLCwsLCwsLCwsLCwsLCwsLCwsLCwsLCwsLP/AABEIAHcBpwMBEQACEQEDEQH/xAAbAAACAgMBAAAAAAAAAAAAAAABAgAEAwUGB//EAEEQAAIBAgMFBQUFBgUEAwAAAAECAAMRBBIhBQYxUYETIkFhkTJxobHBQlJictEHFCOCsuEkQ5KiwlPS4vAVM2P/xAAaAQEAAgMBAAAAAAAAAAAAAAAAAQUCAwQG/8QANBEAAgIBAwMDAgQEBgMAAAAAAAECAxEEITEFEkETUWEicTJCgaEjUpGxFBXB0eHwM0Px/9oADAMBAAIRAxEAPwDQbw7eq4yq1SozEEnIl+6i30UDw08fGCTVFoAA0AJaALAFaAQQBkMAgaAK4kAVX90kGRZAN7uiL1KhPggHq3/jKTrcv4cI+7LPpq+qTOnnmy3YZIJlkZACIApSSmBeyEnuApw8nvAv7sJPqMYMiYUTF2MYMe2FCYeqdPZIHvPdHznX09ylqYLPk59XhUyfwcMJ7M86QwBXgg2W7g7rn8QHov8Aedem4Z57rL/iRXwbi86SmKGKxpWsqXATIzsT4WNhr4TW54lg7KtMrKJT37spIarim7ami2IZWZvHQWy2Mly+pJEQoj6E7JcppI1mFxlRXrLTTOe0ZmJNgBpp79JpjJptJFjdp6pwrnZLH0pIvVNrDLTKKXaqLqo0PnczZ6uyx5OOOgl3SU3hR5YUxZqXpOGo1CCRre4HirDTpJ7u7Z7Mxlp1Vi2LU4ef+Sgmzy1dlarUOVFuwIB1Ps+6a1BueMnfLVRhp4zVaWXx428m9pJlUC5Nha5NyfeZvSwsFNZNyk5DgyTBMobbb+H72UfX6TTf+As+lRzqM/DNLOE9OS0AloApEAkAUiALAFMAIMAZYA0ANoAIALQBSIBv9zd6a2BqgqzNTNw1Mk5W0NjbwINtRANHmgAzQAiAB4AIALwCQBnOloBh7SAMWgBQi8Ac3kA6XdBO7Ub8QX0H955zrcvrhH4ZcdNj9En8nRgSjLIkEjgyASQCWkgBEAFoJCBIAwgg029lS2HI+8yj43+ktOjxzqc+yZxa94pf3OPE9aUJDAFcyQbzduneiTzdvkB9J26f8J5nq+9/6G17Kbyqwc/t3Dk10VeNVMnTPcn0nPasyS9y86dOMaJSf5Xn9jLsWg3buH40UFO/MZjY9QBJrz37+DDXdvoRcPzPP7f7mbB0WVcSQpzGo5UW9rui1ufGTFNKRrulCU6U3thZ/qVqFH93NJ6gIHZZCcpOV75iDy4zFLsabN1snqozhXz3Z+6Go4g1MTTbIypldULC2bTUyU+6aeDGytVaSUe5OWVn4MmZ6datamzl8uUjRbAeLeEnLUnsYOFdtFeZpKOc+5tkU2Ga17a24X8bTcVk8J/TwHsoMcGs3h9hR+L5KZz6j8KLfo6/iyfwaOcZ6MaASAAwCQAEQBWEAQwAWgDGAFYAQYAYBIApEAiDWAITABAGBMAOaAGAAiARRAEcmAJaQBlEAzILQAM0A6/dRLUL/edj6WH0nlesSzqMeyRe9PWKc+7N0DKo7gmQCt++fxuyt/l9pmvw72UDrN/o/wAH1c+cGvv/AInZ8FwTQbCQAQCSCQ2gAEkg5/fR+5SXm5Potv8AlLzocfrnL4RW9Sf0RXyctPSFMEiSDHVMA6zdnD/4ZDzLH/cZ30fgR5bqf1ahmz7GbThwBqAuDbUcNNRzgnfjJMnlBO+NyEQRgloG4CsEEyQSL2cENEywPBot6P8ALHmx9AP1nLqXsi66Ot5v7GkRpyl6N4wCEwCWgAMAggAgCEQAFYAogBJtAGEAN4BIBDAIvGAYjABADAJAGEAkAYQDGRfX5QCSAZKa+MAYtAMZ4wDud36dsPT8wT6sTPHdSl3amf3PQ6RYpiPtvFNSw9V09pUJXT7XAfEzVpK42XRjLhvc2Xyca21yJitojsKzK3eohlYgcKmUcOepEzhp368E1tLf9DGVy9OTT3W36moxBrNiadJGs70KYep4qLlnYDn4TvgqlRKyS2Unhe/hHNLvdqhF7tLLM+G2s9Ogo1q1GqVKdPMbXVGIzu3IAcZrs0kbL3+WKSbx8+EZxvcK15eXgFLeF0Ssz5KophbNSBCF2NslzxtobiJ9PrnKEY5jnOz5wvJEdVJRk3h49uMmxw+06xs1Wh2VMC7O1Ve6LcctuE5Z6albQn3S8JI3RtnzKOF75Dh9uoxHcqhCcoqslkLE2Av5ngYnoJxXKcvZPcR1MZeHj38G2vOA6TC2klA5XfKtepSXkrH1IH/Gek6JDEJy+So6k/qijSiXhVisZIMNU6SAejbt4a2FoeaA+ussa/wo8vrF3XSfyXzQmZy9onYwR2imjAwKcPBHaKaEkYFNGBgBpQQLkMDAOygjtOZ3t0emPwsfUj9JyanlF70hYhN/KNIOs5i5GUwAmACAEmAC8AMAUiAIYBIABACsAaAC8AMAKCxgFcwAhoAbwCCANaAOsAjrAMNjAGEAyCABj75AMbGAeiYFMtOmOSKPgJ4bUS7rZS92z09SxBL4K+8GHepQdaQzOStgSBwYE8fdNuhshXepT43MNRGUq2o8mixOz3pZKF8/70yF2/8A0Vs1XoVAt7jLSGortzdx2J4Xw1hfuccqpQxX/NjP+pvDgnWtiKwAJamq0gDrdVJI14d7LK5XwlVXU3+bMjq9OSnOfxhGqxGzUpphjXQtTSmy1OJyOxDZmA1tfMOs7K9ROyVqqeJNrHyltg0SqjBQc1lJbjY/F061MU8MjMivTZiiEIqiotxrxPHhMaarKrHZdLdp+d+CbJxsio1rbK8bclzevDu1LRiFDA1AFDXTMO9zNuNvGaOm2Qja8rdrbfz/AMm3WRbhs9vJXweHSvo2MeuBYlFyotgdLqBw0E223To3VPbny9zXCEbNnZn4OkzSnZ3gYiAcTvW3+It91F+Nz9Z6zo8cafPu2UXUH/Fx8GpD3lqcAW84BgxDaGAevbKo5aFJeVNB/tEsY8I8vY8zb+Sz2cyMMCvSkEOJjKySGgZYIQuWCMC5YIwDsYyO0BoyR2g7GB2nEb7f/ei8kHxY/pOPUP6i96WsVP7mopISbCaVFt4Rb1VStl2wWWQgg6jWGsGEouLw1uC8ggYGAAQAMIABAGgCsNYAloAogDE6wBjAJa8AKi0AiiAVzAIIBCYBBAGEAygwBXMAW8AmaAODIBHgCKuYgfeIHqbTGbxFsyistI9Kt8J4NvLyeoSJIJJJyyA3kEhvAGXTyhtvkcEkZBjSgovlULfjlAF/faZyslL8TyQopcDATAkyKsA893jbNiqvkQPRQJ7Lp0e3TQ+x57WPN0ignGdxylmthXRVZlZVcXUkGzA8jMVOMnhPcFGtrpfjp6zMh7I9pw7LlAVlNgBowPASwTPLtPO5mtJMQEQSKyQQIEkkYG7KQTgYU4JJkgANOBgASCDznfhv8Ww5Ig+BP1nJd+IvenrFP6j7N2cQgZhYtrbkPATfTX2xz5PZdO0vpV90uX/Yevs/MLW/XofCZyrUuTqu09dy+tGqxOzXThdhy+0P1nLOlx4KPU9Nsr3h9S/cqAzSVo6iAKYApEAIMAjCAJaAQCACAPABeAEwAodYBjtAIFgCsnlAABAGFoBlEAxvAEMAJaAFTIATAM+zFvWpD8a/A3+k5tZLtom/hm/TLNsV8noN54k9GGCQiAS0AIgBkAMEktAGAkEDCAeYY2rmq1G5u56ZjPd0R7aox+EeZufdOT+WZ9k4Q1qq0x4m58lAuT9OsX2qqtyZqPSKgJXIQMtrZSARYaAWnmlOSl3Z3Bye1t1KZJakTTJ4rqyHoeHSWNOvnFYmsg5DaOzqlA95SB95TcHqOHWWtWohZ+FmLSfgqJjaq+zVqD8tRx8jN/czB1QfKX9C3S3lxieziao97Zv6gZl6kvc1vS0vmKL2H36xycaqv+emh/pAmaul7mqWhpfjBcX9pGLH2KB/kb/uk+vIw/y6v3ZnX9p+I8aFE/zOI9d+xj/l0f5mWE/ai/2sMvSq31WZev8ABg+m+0v2LNL9qCfaw1T+V0PztJ9dGP8Al0/5kXaH7S8M3tUq69Eb5NJ9aJhLp9vjBep79YM/ace+m30k+rEx/wADd7fuc3VZMbj3qJc0hlJJFr5VAC28yD0ExhFWWZ8HpOjaJywprZbs6Z6YM7D15VqUbSMEmGol+MgxNXtDZwbXgeY49ec02VKRxanQ13b8P3RqamHKXv6jh15Gck63HkodRpLKX9S29zERMDlFMAggBgCmAAwAaQAiAS0Al4BBxEAggEtAFywAWgBy38DAHKGAYzABeAQQCWkAYGAX931viafIZj6Kf1nB1OXbppfOx16FZuR24M8gXwQ0YJHDSANeQZBBgEvBBAIJGAkZA+WRkCV2yqx5KT6An6TOtd04r5RjJ4i2eVU+fOe+SxseWb3O83G2bam1ZhrUOVfyKdT1PylL1K7ukq14/uQdDVpyuQKOISZA11elMk/Yk57aW7VOpcr/AA2/CO6fev6Ttq11kNnuhg5rHbGrUdSuZfvLqOo4iWdWqrs4eH8kGvBBnSQHLBJMsEEywAhIA6rBJlUcLC5Og8z4QSk28I9A2DguxphftHvMfxHw6cJZVw7Y4PV6TTqmtR8+fubdWmw6xgIAj0rwCrUpSCMFDEYflMWiGk1hmqxGD5aH4H9JzToXMSp1PTIy+qrZ+xRdSDZhYzmaa5KSyqdbxNYYsg1ktAA8AUwAQB0gEMAFoAU4wAAwCGAAGAFmgER9YAc8EGMveCSGAYyYAYBkAgG23aX+OT91D8SBKnq7xQl7tf6nf06ObW/g6rPPM4LoYNIwB1aQyR1aYkj3kAIgDhZBI8YIDIBQ3gqZcNWP4CP9XdHznZoId2pgvk0amXbVJ/B59s3CGtUSknFzb3DxPQXnsbbFXBzZ5xnrdGkEVUUWVQAB5CeYlJybbMQNIBXqpMsklKvRHlJXwCq9CSSYTRk5BqtpbvUqupXI33l09RwM6KtZZX5yvknBzOO3brUtVHaLzXj1Xj6XlpVrqp7PZ/JjhmpA/wDeU7QErACFgDwSbzdbZ+d+1Yd1DZfN7anpf1nTp4Z+plt0zTd0vVlwuPv/AMHZU1naX5ZVYAc0EhBgCkwDA9IGQwUq+HmODE1uIw/gReYSinyaraYWLE1k11XCEarr5eP95zTpa4KTU9MnDevdfuYLTQVeMCg8YIFMAkAI4wAgQAGANTOsAUmAISYAsAZTAITAIDAJaAAwBgIApUQDIik6AEnjYeUlJvgyjCUniKyISfAke4kH4TCUE9pIJuPBDiqy+zVqD+Yn5zRLSUS5gjatTauJMZdu4pf8wH8yKflaaJdN08vy/ubFrbl5LFLezEL7S0m6MvxzTRLpFL4bRuj1CxcpMtUt+CPaof6X/UTnl0T+Wf7G1dS94l6lvvQPtJVXorfIzml0W5cSTNq6jX5TL9HfLBn/ADGX81Nx8QDOeXSdUvCf6o2rXUvz+xdp7x4VuFel1bL85oloNTHmDNq1NL4ki5TxlNtVdG9zqfkZpdNkeYv+hsU4vhozo15raxyZGl3zrWwrD7zIv+4Mf6ZZdHhnUp+yZx6+WKX8lb9nmA0eu3j3E932z62HQy06ldlqtfdlAztCZVkCMJINXvDjv3ehUq6XUd2/DMdBfqZu09XqWKLJODO62MrgVXykuM3ffvWOouLWHult/jKK32LhfAKdaljMGde0QeBBzIfms2p6e9YWH/ck7LdvaQxVK5AFRdHA4eTDyP6yq1VHozx4fANn2E5chCGhBOTXbR2JSre2ve+8NG9fHrN1Wpsq/C9vYcnL7S3UqprTPaLy0DjodD0lpT1GuW09n+xDRo6lMqbMCpHEEWPoZYKSe6CGw+Gao6ontMbeQ5k+QmcY9zwjbVVKyahHlnoGDwopIqLwUWHnzJ85ZxiorCPWVVxrgox4RbQzI2FbG44o9JFAZqjcOSDVmmEpYaSNNtrjKMY7t/2LxaZm/grriwarU7aqgcn3kgD4SO76sGtWJ2OHsslkTI2CmQBWF4wCpWoSGiMFCvhphggpV8PfiOvjNcq1I5NRo6rlusP3RQq0cs5Z1uJQarSToeXuvcxWms5BSYBPGAO0AFoAycYBhLQAQAWgEvAJAGgAgDWgEgEeAdFuvg+41Qj2u6vuHE9T8p2aaG3ceg6TR2xdr5ey+xZx+zVfW2vMaH+/WbbKoyO2/RVXbyW/uv8Au5oMXsx1vbvfP08ZyTolHgpNR0y2veP1L9zWsvgZoK7GNmY2SAI1KAYnoyAY2oyQY2pyBkUUoJyWKNV19l3X8rMPkZg64S5Sf6Eqclw2X6NatXZKRqO+ZgFDMzAHhfXkCZrddVKc1FLbwiZWzksN5PWdnYRaVNKa8EAHv5nqbnrPNzm5ycn5NTLY1mICRBGTHWoqwIZQwPgQCPQyVJrdEgZYJMFfDqykOAVI7wbhbxveZRk4tOL3Bw24dv3iqEvkytbzXtO4T0Mtuof+KPdySzuuzlOQA0pIF7KCRWw8gHm+9eN7SuwX2afcFvEg94+unSeh0FPp1LPL3JNjuns7KvbMNX0XyTn1+kutPXhdx6Dpmm7Y+pLl8fY6ILOktQjSAzjMXiqlY1qqiynLTDcO7mACL7zqZySlJ5fgorbLLXKcdlxn49l9/Ju6dTt6ga/8HD65v+pUUcfcLfGbk+558I7ov1pp/kh+7KWzdsd96mRm7WoqluARfZRRzPE2mELN8+7NFGq+pz7W+58+Pg6m86S2+4SIAkABEAwVKUjBDKdSjMMEHP4urmY24DQfUzgsn3M8vrtR61u3C4/3K7TWcQhEAYcYA7QCCAQcYBgJgAgBgBJgE6wA2gBAgBvIATwgCUaBqOqLxY2/U9ALzKMe6SSN1NTsmoLyd9h0VVVV4KAB7hLRLCwj2EIKEVFcIUiSZGNqd5BBr8bsxX4i55+PrNc6oy5Oa/SVXfiW/uaTFbFdNV768jo395yzokuNyl1HS7K94PuX7lApxHAjnoeomhla008MBoyCDHkvAMZSAIaUgEy2gHX/ALPdmZmeu3BO4n5iO+egIHUyq6ldhKtfdkHoCSnIGJgAgFPaO0aVAZqrqgPC/E+4DUzZXVOx4isg5vFb+UBpTSo/nog+OvwndDptj/E0iTn9sb3V8QDTRQit3bLdmYHwzefICdlOhrqfc3l/sDrdz9gHDUiXH8WpYt+FR7Ke/iTK7W6j1Z4XCDN8VnGAhJABkgGq3o2l+7Yd3HtHuJ+duB6C56Tp0tPq2KPjySea7F2ca9VU+yO85/CPDrwnqqa+6WPB2aPTu6xLwuT0EKBoOA0A5Dwllg9SkksIMGQYIKm0MAlVOza6rcHu2HA3tMZQUlg020Rth2Pgr7QwDNTSjSASmTZ+YTjpzvIlDKUVwa7qG4KqvaPn7Gsxrnii2pYY5Kake3WJC3I8QCZqfxwjjsb5ivpg9vmReXd5W1rPUqNxPest/IDhaZqpeWdC0SlvZJt/cz7Hcg1KRYuKTAKx1OVhfKT4kG4mUHzH2NmmbTlXnPa+f++xsJsOsl4IARANLvBici5F9px6L4+vD1nNqJ9qwvJWdT1Pp19i5f8AY58CcJ5snygCGAMkAJgEAgBTiIBXvAARAJAJAJeAEQBhAHA8LyAI5vfyglG83XwehqHie6vu+0fp0nbpofmL7pNGIu1/ZG/CzqLkcwCWgCvTjBBhZZAKeK2elTiNefA+vGa51xlyc92mquX1L9fJpcXsd11U5hyOh9eBnNPTtcFNf0qyO9byv3NWGIJUrlPIznaa5KuUXF4aIVkEClYIFFMlgqi7MbAcydAJDkkssHreycAKFJKa/ZFiebHVj1JM8tdY7JubILgM1EhvAEr1gqszaKoLHyAFz8pkk28Ig83wuzq21Kz1iclO9rm5yjwRB4m2p98vJWw0kFBbv/vJOcHU4bcjCqNQ7nmWIv0WcEuo3PjCINtgtkUKJvTpIp+9a7f6jrOed9k/xSYL15pBLQSS0AFoB5jv7tXtcR2am6Ue7p41DbMemi9DL7p1HZDufLMkb3dvZnYURcd9+83lyXoPrPRU19kfk9TodN6NW/L5NoVE2nYIyGCRBAGgEBgGLFUFqIUbg3I2IPEEHneQ1lYNdlcZxcX5Nd/8ZW9k4psnkoz282vMOyXHdscv+Hta7fU2+25sMDg0pKFQacSTxY+JJ8TM4xUVhHRVVGqPbH/6Z2EyNosgCV6oRSzGwUXMhvtWWYzmoRcnwjiq2JNRy7cW4DkPBekrJTcnk8jqLpW2ObEJmJoIeEAWAOhtAJAITACvGAVrwCQAWgBvAJeAG8AcCAQnwEgEp0i7Kq8WNvcPEnpMoR7ng3U1OyagvJ2OHphVCjgosOktIrtWD19cFCKjHhFkSTMcQQGAGCQMt4IMLUpAMbCQCli8CrcRf6e4zCdcZco0Xaau1fWjS4rZjL7Oo5HQ+vjOWdDXBTX9LnHet5Xt5Nc4todDOdprkqpQcXho6PcHZvaVjWYd2lovnUYcegv6iVnUru2CgvP9jE9BIlGQLaSA2jAOZ3j3oGGrLTyB1y5qtzqFbgF8DoDcHyndptJ6sHLOH4JOhwlBEQLTUKvEBRYa68Os45ylKWZPLBmvMSCQCXtAyNADBJrd4dpDDYepV8QLKObnRR6/KbtPV6tiiDyPZ+LFOqtSopqANmIva51N/U3nqa2otbbI30TjCxSkspHomzdq0sQL02ufFToy+8fUSzhZGfB6qjU13LMH+hbmZuDeAKwgCFYAsAloJIIAbwQS8kAMA5refHXIorwFmf3/AGV+vpOPUz/Kik6rqf8A1R/X/Y1KmchRkOsAUwAQDKwgAMAkAK8YBuN8t1quArMrAGmxJpsCDmW+gI4gjhAOeUQAiALABeAOjQBiYACbDWCUbzdbC6NVbXii+4WzH5Cdemh+YvulUYTtf2R0aqOU6y4GtAJAJAJAJAJAMbJIJMTJBBhqU7yCDT7ZphaZNr+AB5nTpNF+FFtnB1DsVLcln2+53mwNmjD4enT8QLsebtqx+Nuk8TqLXbY5Hl2y+RNBAtoRIpkgoYvY9GrUWpUpqzrYAnyNxccDbzm2N9kIuKewL5mlAEkEJgBkEEvBIc0A86/aNtIvVSgPZpDM3m7AW9B/UZd9MpxF2PySckyyzJRiDFWDKSrDUEEgjrMk2nlGcJSi8xeGdNsnfQrZcSLj/qKNf5l8fePSddep8SLjTdV4jb/U7SmwIBBuCLg8x1nWXSaaygwZBggQiAKRABaAIZJIYBW2hi+yps5+yNBzPgPWYWS7Y5NOotVVbm/BxAYklmNyTcnmTKxtt7nkJzc5OT5ZlWQYEMAS8Ay0oBL6wA8IALwDq9xNzqmOqZ2suHW+Zri5NjlVV48dbnlAP//Z">
            <a:hlinkClick r:id="rId5"/>
          </p:cNvPr>
          <p:cNvSpPr>
            <a:spLocks noChangeAspect="1" noChangeArrowheads="1"/>
          </p:cNvSpPr>
          <p:nvPr/>
        </p:nvSpPr>
        <p:spPr bwMode="auto">
          <a:xfrm>
            <a:off x="57150" y="-914400"/>
            <a:ext cx="6762750" cy="19050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29297" y="5559425"/>
            <a:ext cx="4029075" cy="1133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20807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251520" y="260648"/>
            <a:ext cx="8229600" cy="114300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endParaRPr lang="en-GB" dirty="0"/>
          </a:p>
        </p:txBody>
      </p:sp>
      <p:sp>
        <p:nvSpPr>
          <p:cNvPr id="5" name="Content Placeholder 2"/>
          <p:cNvSpPr txBox="1">
            <a:spLocks/>
          </p:cNvSpPr>
          <p:nvPr/>
        </p:nvSpPr>
        <p:spPr>
          <a:xfrm>
            <a:off x="683568" y="620689"/>
            <a:ext cx="7941568" cy="4392488"/>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dirty="0" smtClean="0"/>
              <a:t>Discuss as a group any previous experience of being involved in any research, either as a participant or researcher.</a:t>
            </a:r>
          </a:p>
          <a:p>
            <a:pPr lvl="6"/>
            <a:r>
              <a:rPr lang="en-GB" dirty="0" smtClean="0"/>
              <a:t>Where?</a:t>
            </a:r>
          </a:p>
          <a:p>
            <a:pPr lvl="6"/>
            <a:r>
              <a:rPr lang="en-GB" dirty="0" smtClean="0"/>
              <a:t>When?</a:t>
            </a:r>
          </a:p>
          <a:p>
            <a:pPr lvl="6"/>
            <a:r>
              <a:rPr lang="en-GB" dirty="0" smtClean="0"/>
              <a:t>What?</a:t>
            </a:r>
          </a:p>
          <a:p>
            <a:pPr lvl="6"/>
            <a:r>
              <a:rPr lang="en-GB" dirty="0" smtClean="0"/>
              <a:t>How?</a:t>
            </a:r>
          </a:p>
          <a:p>
            <a:pPr lvl="6"/>
            <a:r>
              <a:rPr lang="en-GB" dirty="0" smtClean="0"/>
              <a:t>Why?</a:t>
            </a:r>
          </a:p>
          <a:p>
            <a:pPr marL="457200" lvl="1" indent="0">
              <a:buFont typeface="Arial" charset="0"/>
              <a:buNone/>
            </a:pPr>
            <a:endParaRPr lang="en-GB" dirty="0"/>
          </a:p>
        </p:txBody>
      </p:sp>
      <p:sp>
        <p:nvSpPr>
          <p:cNvPr id="2" name="Rectangle 1"/>
          <p:cNvSpPr/>
          <p:nvPr/>
        </p:nvSpPr>
        <p:spPr>
          <a:xfrm>
            <a:off x="179512" y="1844824"/>
            <a:ext cx="2232248" cy="1077218"/>
          </a:xfrm>
          <a:prstGeom prst="rect">
            <a:avLst/>
          </a:prstGeom>
        </p:spPr>
        <p:txBody>
          <a:bodyPr wrap="square">
            <a:spAutoFit/>
          </a:bodyPr>
          <a:lstStyle/>
          <a:p>
            <a:r>
              <a:rPr lang="en-GB" sz="3200" dirty="0">
                <a:solidFill>
                  <a:schemeClr val="bg1"/>
                </a:solidFill>
              </a:rPr>
              <a:t>Your </a:t>
            </a:r>
            <a:endParaRPr lang="en-GB" sz="3200" dirty="0" smtClean="0">
              <a:solidFill>
                <a:schemeClr val="bg1"/>
              </a:solidFill>
            </a:endParaRPr>
          </a:p>
          <a:p>
            <a:r>
              <a:rPr lang="en-GB" sz="3200" dirty="0">
                <a:solidFill>
                  <a:schemeClr val="bg1"/>
                </a:solidFill>
              </a:rPr>
              <a:t>E</a:t>
            </a:r>
            <a:r>
              <a:rPr lang="en-GB" sz="3200" dirty="0" smtClean="0">
                <a:solidFill>
                  <a:schemeClr val="bg1"/>
                </a:solidFill>
              </a:rPr>
              <a:t>xperiences</a:t>
            </a:r>
            <a:endParaRPr lang="en-GB" sz="3200" dirty="0">
              <a:solidFill>
                <a:schemeClr val="bg1"/>
              </a:solidFill>
            </a:endParaRPr>
          </a:p>
        </p:txBody>
      </p:sp>
    </p:spTree>
    <p:extLst>
      <p:ext uri="{BB962C8B-B14F-4D97-AF65-F5344CB8AC3E}">
        <p14:creationId xmlns:p14="http://schemas.microsoft.com/office/powerpoint/2010/main" val="3516480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Resources </a:t>
            </a:r>
            <a:endParaRPr lang="en-GB" dirty="0"/>
          </a:p>
        </p:txBody>
      </p:sp>
      <p:sp>
        <p:nvSpPr>
          <p:cNvPr id="3" name="Content Placeholder 2"/>
          <p:cNvSpPr>
            <a:spLocks noGrp="1"/>
          </p:cNvSpPr>
          <p:nvPr>
            <p:ph idx="1"/>
          </p:nvPr>
        </p:nvSpPr>
        <p:spPr/>
        <p:txBody>
          <a:bodyPr>
            <a:normAutofit/>
          </a:bodyPr>
          <a:lstStyle/>
          <a:p>
            <a:r>
              <a:rPr lang="en-GB" dirty="0" smtClean="0"/>
              <a:t>Resources to support you </a:t>
            </a:r>
          </a:p>
          <a:p>
            <a:pPr lvl="1"/>
            <a:r>
              <a:rPr lang="en-GB" dirty="0" smtClean="0"/>
              <a:t>notes will be available on moodle..</a:t>
            </a:r>
          </a:p>
          <a:p>
            <a:pPr lvl="1"/>
            <a:r>
              <a:rPr lang="en-GB" dirty="0" smtClean="0"/>
              <a:t>key books (see slides)</a:t>
            </a:r>
          </a:p>
          <a:p>
            <a:pPr lvl="1"/>
            <a:r>
              <a:rPr lang="en-GB" dirty="0" smtClean="0"/>
              <a:t>UWTSD Library has a very good selection of research methodology / methods books available hardcopies and e-books.</a:t>
            </a:r>
          </a:p>
          <a:p>
            <a:pPr lvl="1"/>
            <a:r>
              <a:rPr lang="en-GB" dirty="0" smtClean="0"/>
              <a:t>There are also some good resources available on-line </a:t>
            </a:r>
          </a:p>
        </p:txBody>
      </p:sp>
    </p:spTree>
    <p:extLst>
      <p:ext uri="{BB962C8B-B14F-4D97-AF65-F5344CB8AC3E}">
        <p14:creationId xmlns:p14="http://schemas.microsoft.com/office/powerpoint/2010/main" val="10263523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11"/>
          <p:cNvSpPr txBox="1">
            <a:spLocks/>
          </p:cNvSpPr>
          <p:nvPr/>
        </p:nvSpPr>
        <p:spPr>
          <a:xfrm>
            <a:off x="4139955" y="2119314"/>
            <a:ext cx="4248476" cy="36052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lvl="1"/>
            <a:r>
              <a:rPr lang="en-GB" dirty="0" smtClean="0"/>
              <a:t>Punch K, </a:t>
            </a:r>
            <a:r>
              <a:rPr lang="en-GB" i="1" dirty="0" smtClean="0"/>
              <a:t>Introduction to Social Research Methods: Quantitative and Qualitative Approaches, </a:t>
            </a:r>
            <a:r>
              <a:rPr lang="en-GB" dirty="0" smtClean="0"/>
              <a:t>London: Sage, 2013.</a:t>
            </a:r>
          </a:p>
          <a:p>
            <a:endParaRPr lang="en-GB" dirty="0"/>
          </a:p>
        </p:txBody>
      </p:sp>
      <p:sp>
        <p:nvSpPr>
          <p:cNvPr id="7" name="Rectangle 8"/>
          <p:cNvSpPr/>
          <p:nvPr/>
        </p:nvSpPr>
        <p:spPr>
          <a:xfrm>
            <a:off x="0" y="0"/>
            <a:ext cx="9144000" cy="0"/>
          </a:xfrm>
          <a:prstGeom prst="rect">
            <a:avLst/>
          </a:prstGeom>
          <a:noFill/>
          <a:ln>
            <a:noFill/>
            <a:prstDash val="solid"/>
          </a:ln>
        </p:spPr>
        <p:txBody>
          <a:bodyPr vert="horz" wrap="none" lIns="92070" tIns="46040" rIns="92070" bIns="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Franklin Gothic Book"/>
              <a:ea typeface=""/>
              <a:cs typeface=""/>
            </a:endParaRPr>
          </a:p>
        </p:txBody>
      </p:sp>
      <p:sp>
        <p:nvSpPr>
          <p:cNvPr id="8" name="Rectangle 9"/>
          <p:cNvSpPr/>
          <p:nvPr/>
        </p:nvSpPr>
        <p:spPr>
          <a:xfrm>
            <a:off x="0" y="2286000"/>
            <a:ext cx="184151" cy="639759"/>
          </a:xfrm>
          <a:prstGeom prst="rect">
            <a:avLst/>
          </a:prstGeom>
          <a:noFill/>
          <a:ln>
            <a:noFill/>
            <a:prstDash val="solid"/>
          </a:ln>
        </p:spPr>
        <p:txBody>
          <a:bodyPr vert="horz" wrap="none" lIns="92070" tIns="46040" rIns="92070" bIns="46040" anchor="ctr" anchorCtr="0" compatLnSpc="1">
            <a:sp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200" b="1" i="0" u="none" strike="noStrike" kern="1200" cap="none" spc="0" baseline="0">
              <a:solidFill>
                <a:srgbClr val="000000"/>
              </a:solidFill>
              <a:uFillTx/>
              <a:latin typeface="Times New Roman" pitchFamily="18"/>
              <a:ea typeface=""/>
              <a:cs typeface="Times New Roman" pitchFamily="18"/>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Times New Roman" pitchFamily="18"/>
              <a:ea typeface=""/>
              <a:cs typeface=""/>
            </a:endParaRPr>
          </a:p>
        </p:txBody>
      </p:sp>
      <p:pic>
        <p:nvPicPr>
          <p:cNvPr id="1026" name="Picture 2" descr="Introduction to Social Research by Keith F. Pun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600" y="1196752"/>
            <a:ext cx="2505075" cy="31051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64076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txBox="1">
            <a:spLocks/>
          </p:cNvSpPr>
          <p:nvPr/>
        </p:nvSpPr>
        <p:spPr>
          <a:xfrm>
            <a:off x="3779910" y="2119314"/>
            <a:ext cx="4680520" cy="36052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a:spcBef>
                <a:spcPts val="500"/>
              </a:spcBef>
            </a:pPr>
            <a:r>
              <a:rPr lang="en-GB" sz="2200" i="1" dirty="0" smtClean="0"/>
              <a:t>Oliver P, (2010The Students' Guide to Research Ethics, Buckingham: Open University Press.</a:t>
            </a:r>
            <a:endParaRPr lang="en-GB" sz="2200" i="1" dirty="0"/>
          </a:p>
        </p:txBody>
      </p:sp>
      <p:sp>
        <p:nvSpPr>
          <p:cNvPr id="5" name="Rectangle 5"/>
          <p:cNvSpPr/>
          <p:nvPr/>
        </p:nvSpPr>
        <p:spPr>
          <a:xfrm>
            <a:off x="0" y="1966910"/>
            <a:ext cx="9144000" cy="0"/>
          </a:xfrm>
          <a:prstGeom prst="rect">
            <a:avLst/>
          </a:prstGeom>
          <a:noFill/>
          <a:ln>
            <a:noFill/>
            <a:prstDash val="solid"/>
          </a:ln>
        </p:spPr>
        <p:txBody>
          <a:bodyPr vert="horz" wrap="none" lIns="92070" tIns="46040" rIns="92070" bIns="0" anchor="ctr"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000000"/>
              </a:solidFill>
              <a:uFillTx/>
              <a:latin typeface="Franklin Gothic Book"/>
              <a:ea typeface=""/>
              <a:cs typeface=""/>
            </a:endParaRPr>
          </a:p>
        </p:txBody>
      </p:sp>
      <p:sp>
        <p:nvSpPr>
          <p:cNvPr id="6" name="Rectangle 6"/>
          <p:cNvSpPr/>
          <p:nvPr/>
        </p:nvSpPr>
        <p:spPr>
          <a:xfrm>
            <a:off x="0" y="4252910"/>
            <a:ext cx="184151" cy="639759"/>
          </a:xfrm>
          <a:prstGeom prst="rect">
            <a:avLst/>
          </a:prstGeom>
          <a:noFill/>
          <a:ln>
            <a:noFill/>
            <a:prstDash val="solid"/>
          </a:ln>
        </p:spPr>
        <p:txBody>
          <a:bodyPr vert="horz" wrap="none" lIns="92070" tIns="46040" rIns="92070" bIns="46040" anchor="ctr" anchorCtr="0" compatLnSpc="1">
            <a:spAutoFit/>
          </a:bodyPr>
          <a:lstStyle/>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1200" b="1" i="0" u="none" strike="noStrike" kern="1200" cap="none" spc="0" baseline="0">
              <a:solidFill>
                <a:srgbClr val="000000"/>
              </a:solidFill>
              <a:uFillTx/>
              <a:latin typeface="Times New Roman" pitchFamily="18"/>
              <a:ea typeface=""/>
              <a:cs typeface="Times New Roman" pitchFamily="18"/>
            </a:endParaRPr>
          </a:p>
          <a:p>
            <a:pPr marL="0" marR="0" lvl="0" indent="0" algn="l"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endParaRPr lang="en-GB" sz="2400" b="0" i="0" u="none" strike="noStrike" kern="1200" cap="none" spc="0" baseline="0">
              <a:solidFill>
                <a:srgbClr val="000000"/>
              </a:solidFill>
              <a:uFillTx/>
              <a:latin typeface="Times New Roman" pitchFamily="18"/>
              <a:ea typeface=""/>
              <a:cs typeface=""/>
            </a:endParaRPr>
          </a:p>
        </p:txBody>
      </p:sp>
      <p:sp>
        <p:nvSpPr>
          <p:cNvPr id="2" name="AutoShape 4" descr="Image result for student's guide to research ethics"/>
          <p:cNvSpPr>
            <a:spLocks noChangeAspect="1" noChangeArrowheads="1"/>
          </p:cNvSpPr>
          <p:nvPr/>
        </p:nvSpPr>
        <p:spPr bwMode="auto">
          <a:xfrm flipV="1">
            <a:off x="155575" y="160338"/>
            <a:ext cx="304800" cy="3556694"/>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4" name="Picture 6" descr="Image result for student's guide to research ethic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6317" y="1412776"/>
            <a:ext cx="3219660" cy="32196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884561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995936" y="1772816"/>
            <a:ext cx="4572000" cy="1477328"/>
          </a:xfrm>
          <a:prstGeom prst="rect">
            <a:avLst/>
          </a:prstGeom>
        </p:spPr>
        <p:txBody>
          <a:bodyPr>
            <a:spAutoFit/>
          </a:bodyPr>
          <a:lstStyle/>
          <a:p>
            <a:r>
              <a:rPr lang="en-GB" b="1" dirty="0">
                <a:solidFill>
                  <a:srgbClr val="44707B"/>
                </a:solidFill>
                <a:hlinkClick r:id="rId2"/>
              </a:rPr>
              <a:t>Qualitative inquiry and research design : choosing among five approaches</a:t>
            </a:r>
            <a:endParaRPr lang="en-GB" b="1" dirty="0">
              <a:solidFill>
                <a:srgbClr val="44707B"/>
              </a:solidFill>
            </a:endParaRPr>
          </a:p>
          <a:p>
            <a:r>
              <a:rPr lang="en-GB" dirty="0"/>
              <a:t>John W. Creswell John W Creswell</a:t>
            </a:r>
          </a:p>
          <a:p>
            <a:r>
              <a:rPr lang="en-GB" dirty="0"/>
              <a:t>3rd ed. Los Angeles : SAGE Publications </a:t>
            </a:r>
            <a:r>
              <a:rPr lang="en-GB" dirty="0" smtClean="0"/>
              <a:t>2013</a:t>
            </a:r>
            <a:endParaRPr lang="en-GB" dirty="0"/>
          </a:p>
        </p:txBody>
      </p:sp>
      <p:pic>
        <p:nvPicPr>
          <p:cNvPr id="3074" name="Picture 2" descr="https://proxy-eu.hosted.exlibrisgroup.com/exl_rewrite/syndetics.com/index.aspx?isbn=1412995302/SC.JPG&amp;client=prim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3608" y="1412358"/>
            <a:ext cx="1944216" cy="29457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54463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88024" y="1340768"/>
            <a:ext cx="4572000" cy="2585323"/>
          </a:xfrm>
          <a:prstGeom prst="rect">
            <a:avLst/>
          </a:prstGeom>
        </p:spPr>
        <p:txBody>
          <a:bodyPr>
            <a:spAutoFit/>
          </a:bodyPr>
          <a:lstStyle/>
          <a:p>
            <a:r>
              <a:rPr lang="en-GB" dirty="0"/>
              <a:t/>
            </a:r>
            <a:br>
              <a:rPr lang="en-GB" dirty="0"/>
            </a:br>
            <a:endParaRPr lang="en-GB" dirty="0">
              <a:solidFill>
                <a:srgbClr val="3A3A3A"/>
              </a:solidFill>
              <a:latin typeface="Source Sans Pro"/>
            </a:endParaRPr>
          </a:p>
          <a:p>
            <a:pPr latinLnBrk="1"/>
            <a:r>
              <a:rPr lang="en-GB" b="1" cap="all" dirty="0">
                <a:solidFill>
                  <a:srgbClr val="6D6D6D"/>
                </a:solidFill>
                <a:latin typeface="Source Sans Pro"/>
              </a:rPr>
              <a:t>BOOK</a:t>
            </a:r>
          </a:p>
          <a:p>
            <a:r>
              <a:rPr lang="en-GB" b="1" dirty="0">
                <a:solidFill>
                  <a:srgbClr val="44707B"/>
                </a:solidFill>
                <a:latin typeface="Source Sans Pro"/>
                <a:hlinkClick r:id="rId2"/>
              </a:rPr>
              <a:t>Research design : qualitative, quantitative, and mixed methods approaches</a:t>
            </a:r>
            <a:endParaRPr lang="en-GB" b="1" dirty="0">
              <a:solidFill>
                <a:srgbClr val="44707B"/>
              </a:solidFill>
              <a:latin typeface="Source Sans Pro"/>
            </a:endParaRPr>
          </a:p>
          <a:p>
            <a:r>
              <a:rPr lang="en-GB" dirty="0">
                <a:solidFill>
                  <a:srgbClr val="3A3A3A"/>
                </a:solidFill>
                <a:latin typeface="Source Sans Pro"/>
              </a:rPr>
              <a:t>John W. Creswell author.</a:t>
            </a:r>
          </a:p>
          <a:p>
            <a:r>
              <a:rPr lang="en-GB" dirty="0">
                <a:solidFill>
                  <a:srgbClr val="3A3A3A"/>
                </a:solidFill>
                <a:latin typeface="Source Sans Pro"/>
              </a:rPr>
              <a:t>4th ed., international student ed. Los Angeles, Calif. : SAGE c2014</a:t>
            </a:r>
            <a:endParaRPr lang="en-GB" b="0" i="0" dirty="0">
              <a:solidFill>
                <a:srgbClr val="3A3A3A"/>
              </a:solidFill>
              <a:effectLst/>
              <a:latin typeface="Source Sans Pro"/>
            </a:endParaRPr>
          </a:p>
        </p:txBody>
      </p:sp>
      <p:pic>
        <p:nvPicPr>
          <p:cNvPr id="4098" name="Picture 2" descr="https://proxy-eu.hosted.exlibrisgroup.com/exl_rewrite/syndetics.com/index.aspx?isbn=9781452274614/SC.JPG&amp;client=prim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987532"/>
            <a:ext cx="2304256" cy="32917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70068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92863" y="1124744"/>
            <a:ext cx="2880320" cy="720080"/>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cy-GB" sz="2800" dirty="0" smtClean="0"/>
              <a:t/>
            </a:r>
            <a:br>
              <a:rPr lang="cy-GB" sz="2800" dirty="0" smtClean="0"/>
            </a:br>
            <a:r>
              <a:rPr lang="en-GB" sz="3200" dirty="0" smtClean="0">
                <a:solidFill>
                  <a:schemeClr val="bg1"/>
                </a:solidFill>
              </a:rPr>
              <a:t>Why Research in the Social Context</a:t>
            </a:r>
            <a:r>
              <a:rPr lang="en-GB" sz="4000" dirty="0" smtClean="0">
                <a:solidFill>
                  <a:schemeClr val="bg1"/>
                </a:solidFill>
              </a:rPr>
              <a:t>?</a:t>
            </a:r>
            <a:endParaRPr lang="en-GB" sz="4000" dirty="0">
              <a:solidFill>
                <a:schemeClr val="bg1"/>
              </a:solidFill>
            </a:endParaRPr>
          </a:p>
        </p:txBody>
      </p:sp>
      <p:sp>
        <p:nvSpPr>
          <p:cNvPr id="3" name="Content Placeholder 4"/>
          <p:cNvSpPr txBox="1">
            <a:spLocks/>
          </p:cNvSpPr>
          <p:nvPr/>
        </p:nvSpPr>
        <p:spPr>
          <a:xfrm>
            <a:off x="-1772457" y="1844824"/>
            <a:ext cx="3544914" cy="4818949"/>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65760" lvl="1" indent="0">
              <a:buFont typeface="Arial" charset="0"/>
              <a:buNone/>
            </a:pPr>
            <a:endParaRPr lang="en-GB" dirty="0" smtClean="0"/>
          </a:p>
          <a:p>
            <a:endParaRPr lang="en-US" dirty="0"/>
          </a:p>
        </p:txBody>
      </p:sp>
      <p:sp>
        <p:nvSpPr>
          <p:cNvPr id="4" name="Title 3"/>
          <p:cNvSpPr>
            <a:spLocks noGrp="1"/>
          </p:cNvSpPr>
          <p:nvPr>
            <p:ph type="title"/>
          </p:nvPr>
        </p:nvSpPr>
        <p:spPr/>
        <p:txBody>
          <a:bodyPr/>
          <a:lstStyle/>
          <a:p>
            <a:r>
              <a:rPr lang="en-GB" dirty="0" smtClean="0"/>
              <a:t>Why Social Research </a:t>
            </a:r>
            <a:endParaRPr lang="en-GB" dirty="0"/>
          </a:p>
        </p:txBody>
      </p:sp>
      <p:sp>
        <p:nvSpPr>
          <p:cNvPr id="13" name="Content Placeholder 12"/>
          <p:cNvSpPr>
            <a:spLocks noGrp="1"/>
          </p:cNvSpPr>
          <p:nvPr>
            <p:ph idx="1"/>
          </p:nvPr>
        </p:nvSpPr>
        <p:spPr/>
        <p:txBody>
          <a:bodyPr>
            <a:normAutofit/>
          </a:bodyPr>
          <a:lstStyle/>
          <a:p>
            <a:r>
              <a:rPr lang="en-GB" dirty="0"/>
              <a:t>Inform </a:t>
            </a:r>
            <a:r>
              <a:rPr lang="en-GB" dirty="0" smtClean="0"/>
              <a:t>Policy?</a:t>
            </a:r>
            <a:endParaRPr lang="en-GB" dirty="0"/>
          </a:p>
          <a:p>
            <a:pPr lvl="1"/>
            <a:r>
              <a:rPr lang="en-GB" dirty="0"/>
              <a:t>Political slant	 </a:t>
            </a:r>
          </a:p>
          <a:p>
            <a:endParaRPr lang="en-GB" dirty="0"/>
          </a:p>
        </p:txBody>
      </p:sp>
      <p:sp>
        <p:nvSpPr>
          <p:cNvPr id="14" name="Content Placeholder 13"/>
          <p:cNvSpPr>
            <a:spLocks noGrp="1"/>
          </p:cNvSpPr>
          <p:nvPr>
            <p:ph sz="half" idx="4294967295"/>
          </p:nvPr>
        </p:nvSpPr>
        <p:spPr>
          <a:xfrm>
            <a:off x="5105400" y="1600200"/>
            <a:ext cx="4038600" cy="3989388"/>
          </a:xfrm>
        </p:spPr>
        <p:txBody>
          <a:bodyPr>
            <a:normAutofit fontScale="85000" lnSpcReduction="10000"/>
          </a:bodyPr>
          <a:lstStyle/>
          <a:p>
            <a:r>
              <a:rPr lang="en-GB" dirty="0"/>
              <a:t>To Inform Practice….</a:t>
            </a:r>
          </a:p>
          <a:p>
            <a:pPr lvl="1"/>
            <a:r>
              <a:rPr lang="en-GB" dirty="0"/>
              <a:t>your own…</a:t>
            </a:r>
          </a:p>
          <a:p>
            <a:pPr lvl="1"/>
            <a:r>
              <a:rPr lang="en-GB" dirty="0"/>
              <a:t>Youth Work,</a:t>
            </a:r>
          </a:p>
          <a:p>
            <a:pPr lvl="1"/>
            <a:r>
              <a:rPr lang="en-GB" dirty="0"/>
              <a:t>Social Work,</a:t>
            </a:r>
          </a:p>
          <a:p>
            <a:pPr lvl="1"/>
            <a:r>
              <a:rPr lang="en-GB" dirty="0"/>
              <a:t>Education, </a:t>
            </a:r>
          </a:p>
          <a:p>
            <a:pPr lvl="1"/>
            <a:r>
              <a:rPr lang="en-GB" dirty="0"/>
              <a:t>Nursing,</a:t>
            </a:r>
          </a:p>
          <a:p>
            <a:pPr lvl="1"/>
            <a:r>
              <a:rPr lang="en-GB" dirty="0"/>
              <a:t>Community Development, </a:t>
            </a:r>
          </a:p>
          <a:p>
            <a:pPr lvl="1"/>
            <a:r>
              <a:rPr lang="en-GB" dirty="0"/>
              <a:t>Evidence based practice etc……….</a:t>
            </a:r>
          </a:p>
          <a:p>
            <a:pPr marL="0" indent="0">
              <a:buNone/>
            </a:pPr>
            <a:endParaRPr lang="en-GB" dirty="0" smtClean="0"/>
          </a:p>
        </p:txBody>
      </p:sp>
    </p:spTree>
    <p:extLst>
      <p:ext uri="{BB962C8B-B14F-4D97-AF65-F5344CB8AC3E}">
        <p14:creationId xmlns:p14="http://schemas.microsoft.com/office/powerpoint/2010/main" val="121383048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845390" y="188640"/>
            <a:ext cx="6965240" cy="601241"/>
          </a:xfrm>
          <a:prstGeom prst="rect">
            <a:avLst/>
          </a:prstGeom>
        </p:spPr>
        <p:txBody>
          <a:bodyPr/>
          <a:lst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a:lstStyle>
          <a:p>
            <a:r>
              <a:rPr lang="en-GB" dirty="0"/>
              <a:t>Real world enquiry </a:t>
            </a:r>
          </a:p>
          <a:p>
            <a:r>
              <a:rPr lang="cy-GB" dirty="0" smtClean="0"/>
              <a:t/>
            </a:r>
            <a:br>
              <a:rPr lang="cy-GB" dirty="0" smtClean="0"/>
            </a:br>
            <a:endParaRPr lang="en-GB" dirty="0"/>
          </a:p>
        </p:txBody>
      </p:sp>
      <p:sp>
        <p:nvSpPr>
          <p:cNvPr id="3" name="Rectangle 3"/>
          <p:cNvSpPr txBox="1">
            <a:spLocks/>
          </p:cNvSpPr>
          <p:nvPr/>
        </p:nvSpPr>
        <p:spPr>
          <a:xfrm>
            <a:off x="1079764" y="1052736"/>
            <a:ext cx="6196404" cy="3603814"/>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buFont typeface="Arial" charset="0"/>
              <a:buNone/>
            </a:pPr>
            <a:r>
              <a:rPr lang="en-GB" dirty="0" smtClean="0"/>
              <a:t>‘Social research does not exist in a bubble’ (</a:t>
            </a:r>
            <a:r>
              <a:rPr lang="en-GB" noProof="1" smtClean="0"/>
              <a:t>Bryman</a:t>
            </a:r>
            <a:r>
              <a:rPr lang="en-GB" dirty="0" smtClean="0"/>
              <a:t> 2001)</a:t>
            </a:r>
            <a:endParaRPr lang="en-GB" dirty="0"/>
          </a:p>
        </p:txBody>
      </p:sp>
      <p:pic>
        <p:nvPicPr>
          <p:cNvPr id="4" name="Picture 5" descr="cartoon"/>
          <p:cNvPicPr>
            <a:picLocks noChangeAspect="1"/>
          </p:cNvPicPr>
          <p:nvPr/>
        </p:nvPicPr>
        <p:blipFill>
          <a:blip r:embed="rId2"/>
          <a:srcRect/>
          <a:stretch>
            <a:fillRect/>
          </a:stretch>
        </p:blipFill>
        <p:spPr>
          <a:xfrm>
            <a:off x="1549674" y="2132856"/>
            <a:ext cx="5256583" cy="3265450"/>
          </a:xfrm>
          <a:prstGeom prst="rect">
            <a:avLst/>
          </a:prstGeom>
          <a:noFill/>
          <a:ln>
            <a:noFill/>
          </a:ln>
        </p:spPr>
      </p:pic>
    </p:spTree>
    <p:extLst>
      <p:ext uri="{BB962C8B-B14F-4D97-AF65-F5344CB8AC3E}">
        <p14:creationId xmlns:p14="http://schemas.microsoft.com/office/powerpoint/2010/main" val="311827440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p:cNvSpPr>
          <p:nvPr/>
        </p:nvSpPr>
        <p:spPr>
          <a:xfrm>
            <a:off x="976099" y="260649"/>
            <a:ext cx="6965240" cy="1008112"/>
          </a:xfrm>
          <a:prstGeom prst="rect">
            <a:avLst/>
          </a:prstGeom>
          <a:noFill/>
          <a:ln>
            <a:noFill/>
          </a:ln>
        </p:spPr>
        <p:txBody>
          <a:bodyPr vert="horz" wrap="square" lIns="91440" tIns="45720" rIns="91440" bIns="45720" anchor="ctr" anchorCtr="1" compatLnSpc="1"/>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onstantia"/>
              </a:defRPr>
            </a:lvl1pPr>
          </a:lstStyle>
          <a:p>
            <a:r>
              <a:rPr lang="cy-GB" sz="3200" dirty="0" smtClean="0">
                <a:latin typeface="+mn-lt"/>
              </a:rPr>
              <a:t>Sut beth yw Ymchwil Cymdeithasol?</a:t>
            </a:r>
          </a:p>
          <a:p>
            <a:r>
              <a:rPr lang="en-GB" sz="3200" dirty="0" smtClean="0">
                <a:latin typeface="+mn-lt"/>
              </a:rPr>
              <a:t>What </a:t>
            </a:r>
            <a:r>
              <a:rPr lang="en-GB" sz="3200" dirty="0">
                <a:latin typeface="+mn-lt"/>
              </a:rPr>
              <a:t>does Social Research Look like? </a:t>
            </a:r>
          </a:p>
        </p:txBody>
      </p:sp>
      <p:sp>
        <p:nvSpPr>
          <p:cNvPr id="15" name="Text Box 14"/>
          <p:cNvSpPr txBox="1"/>
          <p:nvPr/>
        </p:nvSpPr>
        <p:spPr>
          <a:xfrm>
            <a:off x="6034469" y="2554360"/>
            <a:ext cx="2138885" cy="397941"/>
          </a:xfrm>
          <a:prstGeom prst="rect">
            <a:avLst/>
          </a:prstGeom>
          <a:ln/>
        </p:spPr>
        <p:style>
          <a:lnRef idx="2">
            <a:schemeClr val="accent4"/>
          </a:lnRef>
          <a:fillRef idx="1">
            <a:schemeClr val="lt1"/>
          </a:fillRef>
          <a:effectRef idx="0">
            <a:schemeClr val="accent4"/>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19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Methodology</a:t>
            </a:r>
            <a:endParaRPr lang="en-GB" sz="2000" b="1" i="0" u="none" strike="noStrike" kern="1200" cap="none" spc="0" baseline="0" dirty="0">
              <a:solidFill>
                <a:srgbClr val="000000"/>
              </a:solidFill>
              <a:uFillTx/>
              <a:ea typeface=""/>
              <a:cs typeface=""/>
            </a:endParaRPr>
          </a:p>
        </p:txBody>
      </p:sp>
      <p:grpSp>
        <p:nvGrpSpPr>
          <p:cNvPr id="16" name="Group 20"/>
          <p:cNvGrpSpPr/>
          <p:nvPr/>
        </p:nvGrpSpPr>
        <p:grpSpPr>
          <a:xfrm>
            <a:off x="797458" y="1484783"/>
            <a:ext cx="5516763" cy="4037265"/>
            <a:chOff x="905969" y="1975141"/>
            <a:chExt cx="4804871" cy="4065828"/>
          </a:xfrm>
        </p:grpSpPr>
        <p:sp>
          <p:nvSpPr>
            <p:cNvPr id="17" name="Text Box 15"/>
            <p:cNvSpPr txBox="1"/>
            <p:nvPr/>
          </p:nvSpPr>
          <p:spPr>
            <a:xfrm>
              <a:off x="905969" y="5157202"/>
              <a:ext cx="1879604" cy="400756"/>
            </a:xfrm>
            <a:prstGeom prst="rect">
              <a:avLst/>
            </a:prstGeom>
            <a:ln/>
          </p:spPr>
          <p:style>
            <a:lnRef idx="2">
              <a:schemeClr val="dk1"/>
            </a:lnRef>
            <a:fillRef idx="1">
              <a:schemeClr val="lt1"/>
            </a:fillRef>
            <a:effectRef idx="0">
              <a:schemeClr val="dk1"/>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Values</a:t>
              </a:r>
              <a:endParaRPr lang="en-GB" sz="2000" b="1" i="0" u="none" strike="noStrike" kern="1200" cap="none" spc="0" baseline="0" dirty="0">
                <a:solidFill>
                  <a:srgbClr val="000000"/>
                </a:solidFill>
                <a:uFillTx/>
                <a:ea typeface=""/>
                <a:cs typeface=""/>
              </a:endParaRPr>
            </a:p>
          </p:txBody>
        </p:sp>
        <p:sp>
          <p:nvSpPr>
            <p:cNvPr id="18" name="Oval 6"/>
            <p:cNvSpPr/>
            <p:nvPr/>
          </p:nvSpPr>
          <p:spPr>
            <a:xfrm>
              <a:off x="2271915" y="3465583"/>
              <a:ext cx="3438925" cy="1752603"/>
            </a:xfrm>
            <a:custGeom>
              <a:avLst/>
              <a:gdLst>
                <a:gd name="f0" fmla="val 21600000"/>
                <a:gd name="f1" fmla="val 10800000"/>
                <a:gd name="f2" fmla="val 5400000"/>
                <a:gd name="f3" fmla="val 180"/>
                <a:gd name="f4" fmla="val w"/>
                <a:gd name="f5" fmla="val h"/>
                <a:gd name="f6" fmla="val ss"/>
                <a:gd name="f7" fmla="val 0"/>
                <a:gd name="f8" fmla="*/ 5419351 1 1725033"/>
                <a:gd name="f9" fmla="+- 0 0 -360"/>
                <a:gd name="f10" fmla="+- 0 0 -180"/>
                <a:gd name="f11" fmla="abs f4"/>
                <a:gd name="f12" fmla="abs f5"/>
                <a:gd name="f13" fmla="abs f6"/>
                <a:gd name="f14" fmla="+- 2700000 f2 0"/>
                <a:gd name="f15" fmla="*/ f9 f1 1"/>
                <a:gd name="f16" fmla="*/ f10 f1 1"/>
                <a:gd name="f17" fmla="?: f11 f4 1"/>
                <a:gd name="f18" fmla="?: f12 f5 1"/>
                <a:gd name="f19" fmla="?: f13 f6 1"/>
                <a:gd name="f20" fmla="+- f14 0 f2"/>
                <a:gd name="f21" fmla="*/ f15 1 f3"/>
                <a:gd name="f22" fmla="*/ f16 1 f3"/>
                <a:gd name="f23" fmla="*/ f17 1 21600"/>
                <a:gd name="f24" fmla="*/ f18 1 21600"/>
                <a:gd name="f25" fmla="*/ 21600 f17 1"/>
                <a:gd name="f26" fmla="*/ 21600 f18 1"/>
                <a:gd name="f27" fmla="+- f20 f2 0"/>
                <a:gd name="f28" fmla="+- f21 0 f2"/>
                <a:gd name="f29" fmla="+- f22 0 f2"/>
                <a:gd name="f30" fmla="min f24 f23"/>
                <a:gd name="f31" fmla="*/ f25 1 f19"/>
                <a:gd name="f32" fmla="*/ f26 1 f19"/>
                <a:gd name="f33" fmla="*/ f27 f8 1"/>
                <a:gd name="f34" fmla="val f31"/>
                <a:gd name="f35" fmla="val f32"/>
                <a:gd name="f36" fmla="*/ f33 1 f1"/>
                <a:gd name="f37" fmla="*/ f7 f30 1"/>
                <a:gd name="f38" fmla="+- f35 0 f7"/>
                <a:gd name="f39" fmla="+- f34 0 f7"/>
                <a:gd name="f40" fmla="+- 0 0 f36"/>
                <a:gd name="f41" fmla="*/ f38 1 2"/>
                <a:gd name="f42" fmla="*/ f39 1 2"/>
                <a:gd name="f43" fmla="+- 0 0 f40"/>
                <a:gd name="f44" fmla="+- f7 f41 0"/>
                <a:gd name="f45" fmla="+- f7 f42 0"/>
                <a:gd name="f46" fmla="*/ f43 f1 1"/>
                <a:gd name="f47" fmla="*/ f42 f30 1"/>
                <a:gd name="f48" fmla="*/ f41 f30 1"/>
                <a:gd name="f49" fmla="*/ f46 1 f8"/>
                <a:gd name="f50" fmla="*/ f44 f30 1"/>
                <a:gd name="f51" fmla="+- f49 0 f2"/>
                <a:gd name="f52" fmla="cos 1 f51"/>
                <a:gd name="f53" fmla="sin 1 f51"/>
                <a:gd name="f54" fmla="+- 0 0 f52"/>
                <a:gd name="f55" fmla="+- 0 0 f53"/>
                <a:gd name="f56" fmla="+- 0 0 f54"/>
                <a:gd name="f57" fmla="+- 0 0 f55"/>
                <a:gd name="f58" fmla="val f56"/>
                <a:gd name="f59" fmla="val f57"/>
                <a:gd name="f60" fmla="*/ f58 f42 1"/>
                <a:gd name="f61" fmla="*/ f59 f41 1"/>
                <a:gd name="f62" fmla="+- f45 0 f60"/>
                <a:gd name="f63" fmla="+- f45 f60 0"/>
                <a:gd name="f64" fmla="+- f44 0 f61"/>
                <a:gd name="f65" fmla="+- f44 f61 0"/>
                <a:gd name="f66" fmla="*/ f62 f30 1"/>
                <a:gd name="f67" fmla="*/ f64 f30 1"/>
                <a:gd name="f68" fmla="*/ f63 f30 1"/>
                <a:gd name="f69" fmla="*/ f65 f30 1"/>
              </a:gdLst>
              <a:ahLst/>
              <a:cxnLst>
                <a:cxn ang="3cd4">
                  <a:pos x="hc" y="t"/>
                </a:cxn>
                <a:cxn ang="0">
                  <a:pos x="r" y="vc"/>
                </a:cxn>
                <a:cxn ang="cd4">
                  <a:pos x="hc" y="b"/>
                </a:cxn>
                <a:cxn ang="cd2">
                  <a:pos x="l" y="vc"/>
                </a:cxn>
                <a:cxn ang="f28">
                  <a:pos x="f66" y="f67"/>
                </a:cxn>
                <a:cxn ang="f29">
                  <a:pos x="f66" y="f69"/>
                </a:cxn>
                <a:cxn ang="f29">
                  <a:pos x="f68" y="f69"/>
                </a:cxn>
                <a:cxn ang="f28">
                  <a:pos x="f68" y="f67"/>
                </a:cxn>
              </a:cxnLst>
              <a:rect l="f66" t="f67" r="f68" b="f69"/>
              <a:pathLst>
                <a:path>
                  <a:moveTo>
                    <a:pt x="f37" y="f50"/>
                  </a:moveTo>
                  <a:arcTo wR="f47" hR="f48" stAng="f1" swAng="f0"/>
                  <a:close/>
                </a:path>
              </a:pathLst>
            </a:custGeom>
            <a:ln/>
          </p:spPr>
          <p:style>
            <a:lnRef idx="2">
              <a:schemeClr val="accent2"/>
            </a:lnRef>
            <a:fillRef idx="1">
              <a:schemeClr val="lt1"/>
            </a:fillRef>
            <a:effectRef idx="0">
              <a:schemeClr val="accent2"/>
            </a:effectRef>
            <a:fontRef idx="minor">
              <a:schemeClr val="dk1"/>
            </a:fontRef>
          </p:style>
          <p:txBody>
            <a:bodyPr vert="horz" wrap="none" lIns="92070" tIns="46040" rIns="92070" bIns="46040" anchor="ctr" anchorCtr="0" compatLnSpc="1"/>
            <a:lstStyle/>
            <a:p>
              <a:pPr marL="0" marR="0" lvl="0" indent="0" algn="ctr" defTabSz="914400" rtl="0" fontAlgn="auto" hangingPunct="0">
                <a:lnSpc>
                  <a:spcPct val="100000"/>
                </a:lnSpc>
                <a:spcBef>
                  <a:spcPts val="800"/>
                </a:spcBef>
                <a:spcAft>
                  <a:spcPts val="0"/>
                </a:spcAft>
                <a:buNone/>
                <a:tabLst/>
                <a:defRPr sz="1800" b="0" i="0" u="none" strike="noStrike" kern="0" cap="none" spc="0" baseline="0">
                  <a:solidFill>
                    <a:srgbClr val="000000"/>
                  </a:solidFill>
                  <a:uFillTx/>
                </a:defRPr>
              </a:pPr>
              <a:r>
                <a:rPr lang="en-GB" sz="2800" b="1" i="0" u="none" strike="noStrike" kern="1200" cap="none" spc="0" baseline="0" dirty="0" smtClean="0">
                  <a:solidFill>
                    <a:srgbClr val="000000"/>
                  </a:solidFill>
                  <a:uFillTx/>
                  <a:ea typeface=""/>
                  <a:cs typeface=""/>
                </a:rPr>
                <a:t>Research Design </a:t>
              </a:r>
              <a:endParaRPr lang="en-GB" sz="2800" b="1" i="0" u="none" strike="noStrike" kern="1200" cap="none" spc="0" baseline="0" dirty="0">
                <a:solidFill>
                  <a:srgbClr val="000000"/>
                </a:solidFill>
                <a:uFillTx/>
                <a:ea typeface=""/>
                <a:cs typeface=""/>
              </a:endParaRPr>
            </a:p>
          </p:txBody>
        </p:sp>
        <p:sp>
          <p:nvSpPr>
            <p:cNvPr id="19" name="Text Box 12"/>
            <p:cNvSpPr txBox="1"/>
            <p:nvPr/>
          </p:nvSpPr>
          <p:spPr>
            <a:xfrm>
              <a:off x="3167302" y="5640213"/>
              <a:ext cx="2057400" cy="400756"/>
            </a:xfrm>
            <a:prstGeom prst="rect">
              <a:avLst/>
            </a:prstGeom>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Theory</a:t>
              </a:r>
              <a:endParaRPr lang="en-GB" sz="2000" b="1" i="0" u="none" strike="noStrike" kern="1200" cap="none" spc="0" baseline="0" dirty="0">
                <a:solidFill>
                  <a:srgbClr val="000000"/>
                </a:solidFill>
                <a:uFillTx/>
                <a:ea typeface=""/>
                <a:cs typeface=""/>
              </a:endParaRPr>
            </a:p>
          </p:txBody>
        </p:sp>
        <p:sp>
          <p:nvSpPr>
            <p:cNvPr id="20" name="Text Box 13"/>
            <p:cNvSpPr txBox="1"/>
            <p:nvPr/>
          </p:nvSpPr>
          <p:spPr>
            <a:xfrm>
              <a:off x="2683612" y="1975141"/>
              <a:ext cx="2624857" cy="708532"/>
            </a:xfrm>
            <a:prstGeom prst="rect">
              <a:avLst/>
            </a:prstGeom>
            <a:ln/>
          </p:spPr>
          <p:style>
            <a:lnRef idx="2">
              <a:schemeClr val="accent1"/>
            </a:lnRef>
            <a:fillRef idx="1">
              <a:schemeClr val="lt1"/>
            </a:fillRef>
            <a:effectRef idx="0">
              <a:schemeClr val="accent1"/>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1900"/>
                </a:spcBef>
                <a:spcAft>
                  <a:spcPts val="0"/>
                </a:spcAft>
                <a:buNone/>
                <a:tabLst/>
                <a:defRPr sz="1800" b="0" i="0" u="none" strike="noStrike" kern="0" cap="none" spc="0" baseline="0">
                  <a:solidFill>
                    <a:srgbClr val="000000"/>
                  </a:solidFill>
                  <a:uFillTx/>
                </a:defRPr>
              </a:pPr>
              <a:r>
                <a:rPr lang="en-GB" sz="2000" b="1" i="0" u="none" strike="noStrike" kern="1200" cap="none" spc="0" baseline="0" dirty="0" smtClean="0">
                  <a:solidFill>
                    <a:srgbClr val="000000"/>
                  </a:solidFill>
                  <a:uFillTx/>
                  <a:ea typeface=""/>
                  <a:cs typeface=""/>
                </a:rPr>
                <a:t>Practical </a:t>
              </a:r>
              <a:r>
                <a:rPr lang="en-GB" sz="2000" b="1" dirty="0">
                  <a:solidFill>
                    <a:srgbClr val="000000"/>
                  </a:solidFill>
                  <a:ea typeface=""/>
                  <a:cs typeface=""/>
                </a:rPr>
                <a:t>C</a:t>
              </a:r>
              <a:r>
                <a:rPr lang="en-GB" sz="2000" b="1" i="0" u="none" strike="noStrike" kern="1200" cap="none" spc="0" baseline="0" dirty="0" smtClean="0">
                  <a:solidFill>
                    <a:srgbClr val="000000"/>
                  </a:solidFill>
                  <a:uFillTx/>
                  <a:ea typeface=""/>
                  <a:cs typeface=""/>
                </a:rPr>
                <a:t>onsiderations</a:t>
              </a:r>
              <a:endParaRPr lang="en-GB" sz="2000" b="1" i="0" u="none" strike="noStrike" kern="1200" cap="none" spc="0" baseline="0" dirty="0">
                <a:solidFill>
                  <a:srgbClr val="000000"/>
                </a:solidFill>
                <a:uFillTx/>
                <a:ea typeface=""/>
                <a:cs typeface=""/>
              </a:endParaRPr>
            </a:p>
          </p:txBody>
        </p:sp>
      </p:grpSp>
      <p:sp>
        <p:nvSpPr>
          <p:cNvPr id="21" name="TextBox 20"/>
          <p:cNvSpPr txBox="1"/>
          <p:nvPr/>
        </p:nvSpPr>
        <p:spPr>
          <a:xfrm>
            <a:off x="1024446" y="2616557"/>
            <a:ext cx="1458194" cy="39729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GB" sz="2000" b="1" dirty="0" smtClean="0">
                <a:cs typeface="Times New Roman" panose="02020603050405020304" pitchFamily="18" charset="0"/>
              </a:rPr>
              <a:t>Ethics</a:t>
            </a:r>
            <a:r>
              <a:rPr lang="en-GB" sz="2000" dirty="0" smtClean="0">
                <a:cs typeface="Times New Roman" panose="02020603050405020304" pitchFamily="18" charset="0"/>
              </a:rPr>
              <a:t> </a:t>
            </a:r>
            <a:endParaRPr lang="en-US" sz="2000" dirty="0">
              <a:cs typeface="Times New Roman" panose="02020603050405020304" pitchFamily="18" charset="0"/>
            </a:endParaRPr>
          </a:p>
        </p:txBody>
      </p:sp>
      <p:cxnSp>
        <p:nvCxnSpPr>
          <p:cNvPr id="22" name="Straight Connector 21"/>
          <p:cNvCxnSpPr>
            <a:stCxn id="20" idx="2"/>
          </p:cNvCxnSpPr>
          <p:nvPr/>
        </p:nvCxnSpPr>
        <p:spPr>
          <a:xfrm flipH="1">
            <a:off x="4280079" y="2188337"/>
            <a:ext cx="65277" cy="744471"/>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Straight Connector 22"/>
          <p:cNvCxnSpPr>
            <a:stCxn id="18" idx="7"/>
            <a:endCxn id="15" idx="2"/>
          </p:cNvCxnSpPr>
          <p:nvPr/>
        </p:nvCxnSpPr>
        <p:spPr>
          <a:xfrm flipV="1">
            <a:off x="5735986" y="2952301"/>
            <a:ext cx="1367926" cy="267313"/>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a:stCxn id="18" idx="4"/>
            <a:endCxn id="21" idx="2"/>
          </p:cNvCxnSpPr>
          <p:nvPr/>
        </p:nvCxnSpPr>
        <p:spPr>
          <a:xfrm flipH="1" flipV="1">
            <a:off x="1753543" y="3013856"/>
            <a:ext cx="1190475" cy="205758"/>
          </a:xfrm>
          <a:prstGeom prst="line">
            <a:avLst/>
          </a:prstGeom>
        </p:spPr>
        <p:style>
          <a:lnRef idx="1">
            <a:schemeClr val="accent1"/>
          </a:lnRef>
          <a:fillRef idx="0">
            <a:schemeClr val="accent1"/>
          </a:fillRef>
          <a:effectRef idx="0">
            <a:schemeClr val="accent1"/>
          </a:effectRef>
          <a:fontRef idx="minor">
            <a:schemeClr val="tx1"/>
          </a:fontRef>
        </p:style>
      </p:cxnSp>
      <p:cxnSp>
        <p:nvCxnSpPr>
          <p:cNvPr id="25" name="Straight Connector 24"/>
          <p:cNvCxnSpPr>
            <a:stCxn id="17" idx="0"/>
            <a:endCxn id="18" idx="5"/>
          </p:cNvCxnSpPr>
          <p:nvPr/>
        </p:nvCxnSpPr>
        <p:spPr>
          <a:xfrm flipV="1">
            <a:off x="1876502" y="4450185"/>
            <a:ext cx="1067516" cy="194305"/>
          </a:xfrm>
          <a:prstGeom prst="line">
            <a:avLst/>
          </a:prstGeom>
        </p:spPr>
        <p:style>
          <a:lnRef idx="1">
            <a:schemeClr val="accent1"/>
          </a:lnRef>
          <a:fillRef idx="0">
            <a:schemeClr val="accent1"/>
          </a:fillRef>
          <a:effectRef idx="0">
            <a:schemeClr val="accent1"/>
          </a:effectRef>
          <a:fontRef idx="minor">
            <a:schemeClr val="tx1"/>
          </a:fontRef>
        </p:style>
      </p:cxnSp>
      <p:sp>
        <p:nvSpPr>
          <p:cNvPr id="26" name="Text Box 12"/>
          <p:cNvSpPr txBox="1"/>
          <p:nvPr/>
        </p:nvSpPr>
        <p:spPr>
          <a:xfrm>
            <a:off x="6148465" y="4440718"/>
            <a:ext cx="2362225" cy="397941"/>
          </a:xfrm>
          <a:prstGeom prst="rect">
            <a:avLst/>
          </a:prstGeom>
          <a:ln>
            <a:solidFill>
              <a:srgbClr val="FF0000"/>
            </a:solidFill>
          </a:ln>
        </p:spPr>
        <p:style>
          <a:lnRef idx="2">
            <a:schemeClr val="accent3"/>
          </a:lnRef>
          <a:fillRef idx="1">
            <a:schemeClr val="lt1"/>
          </a:fillRef>
          <a:effectRef idx="0">
            <a:schemeClr val="accent3"/>
          </a:effectRef>
          <a:fontRef idx="minor">
            <a:schemeClr val="dk1"/>
          </a:fontRef>
        </p:style>
        <p:txBody>
          <a:bodyPr vert="horz" wrap="square" lIns="92070" tIns="46040" rIns="92070" bIns="46040" anchor="t" anchorCtr="0" compatLnSpc="1">
            <a:spAutoFit/>
          </a:bodyPr>
          <a:lstStyle/>
          <a:p>
            <a:pPr marL="0" marR="0" lvl="0" indent="0" algn="ctr" defTabSz="914400" rtl="0" fontAlgn="auto" hangingPunct="0">
              <a:lnSpc>
                <a:spcPct val="100000"/>
              </a:lnSpc>
              <a:spcBef>
                <a:spcPts val="600"/>
              </a:spcBef>
              <a:spcAft>
                <a:spcPts val="0"/>
              </a:spcAft>
              <a:buNone/>
              <a:tabLst/>
              <a:defRPr sz="1800" b="0" i="0" u="none" strike="noStrike" kern="0" cap="none" spc="0" baseline="0">
                <a:solidFill>
                  <a:srgbClr val="000000"/>
                </a:solidFill>
                <a:uFillTx/>
              </a:defRPr>
            </a:pPr>
            <a:r>
              <a:rPr lang="en-GB" sz="2000" b="1" dirty="0" smtClean="0">
                <a:solidFill>
                  <a:srgbClr val="000000"/>
                </a:solidFill>
                <a:ea typeface=""/>
                <a:cs typeface=""/>
              </a:rPr>
              <a:t>Methods</a:t>
            </a:r>
            <a:endParaRPr lang="en-GB" sz="2000" b="1" i="0" u="none" strike="noStrike" kern="1200" cap="none" spc="0" baseline="0" dirty="0">
              <a:solidFill>
                <a:srgbClr val="000000"/>
              </a:solidFill>
              <a:uFillTx/>
              <a:ea typeface=""/>
              <a:cs typeface=""/>
            </a:endParaRPr>
          </a:p>
        </p:txBody>
      </p:sp>
      <p:cxnSp>
        <p:nvCxnSpPr>
          <p:cNvPr id="27" name="Straight Connector 26"/>
          <p:cNvCxnSpPr/>
          <p:nvPr/>
        </p:nvCxnSpPr>
        <p:spPr>
          <a:xfrm flipH="1" flipV="1">
            <a:off x="6070146" y="4253134"/>
            <a:ext cx="35393" cy="1264"/>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a:stCxn id="18" idx="2"/>
          </p:cNvCxnSpPr>
          <p:nvPr/>
        </p:nvCxnSpPr>
        <p:spPr>
          <a:xfrm flipH="1">
            <a:off x="4277032" y="4705045"/>
            <a:ext cx="62970" cy="397897"/>
          </a:xfrm>
          <a:prstGeom prst="line">
            <a:avLst/>
          </a:prstGeom>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18" idx="1"/>
            <a:endCxn id="30" idx="1"/>
          </p:cNvCxnSpPr>
          <p:nvPr/>
        </p:nvCxnSpPr>
        <p:spPr>
          <a:xfrm flipV="1">
            <a:off x="6314221" y="3702468"/>
            <a:ext cx="805837" cy="132432"/>
          </a:xfrm>
          <a:prstGeom prst="line">
            <a:avLst/>
          </a:prstGeom>
        </p:spPr>
        <p:style>
          <a:lnRef idx="1">
            <a:schemeClr val="accent1"/>
          </a:lnRef>
          <a:fillRef idx="0">
            <a:schemeClr val="accent1"/>
          </a:fillRef>
          <a:effectRef idx="0">
            <a:schemeClr val="accent1"/>
          </a:effectRef>
          <a:fontRef idx="minor">
            <a:schemeClr val="tx1"/>
          </a:fontRef>
        </p:style>
      </p:cxnSp>
      <p:sp>
        <p:nvSpPr>
          <p:cNvPr id="30" name="TextBox 29"/>
          <p:cNvSpPr txBox="1"/>
          <p:nvPr/>
        </p:nvSpPr>
        <p:spPr>
          <a:xfrm>
            <a:off x="7120058" y="3503818"/>
            <a:ext cx="1556398" cy="397299"/>
          </a:xfrm>
          <a:prstGeom prst="rect">
            <a:avLst/>
          </a:prstGeom>
          <a:noFill/>
          <a:ln w="28575">
            <a:solidFill>
              <a:srgbClr val="00B050"/>
            </a:solidFill>
          </a:ln>
        </p:spPr>
        <p:txBody>
          <a:bodyPr wrap="square" rtlCol="0">
            <a:spAutoFit/>
          </a:bodyPr>
          <a:lstStyle/>
          <a:p>
            <a:r>
              <a:rPr lang="en-GB" sz="2000" b="1" dirty="0" smtClean="0"/>
              <a:t>Philosophy</a:t>
            </a:r>
            <a:endParaRPr lang="en-GB" sz="2000" b="1" dirty="0"/>
          </a:p>
        </p:txBody>
      </p:sp>
      <p:cxnSp>
        <p:nvCxnSpPr>
          <p:cNvPr id="31" name="Straight Connector 30"/>
          <p:cNvCxnSpPr>
            <a:stCxn id="18" idx="3"/>
            <a:endCxn id="32" idx="3"/>
          </p:cNvCxnSpPr>
          <p:nvPr/>
        </p:nvCxnSpPr>
        <p:spPr>
          <a:xfrm flipH="1" flipV="1">
            <a:off x="1775937" y="3822964"/>
            <a:ext cx="589846" cy="11936"/>
          </a:xfrm>
          <a:prstGeom prst="line">
            <a:avLst/>
          </a:prstGeom>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67936" y="3622909"/>
            <a:ext cx="1608001" cy="400110"/>
          </a:xfrm>
          <a:prstGeom prst="rect">
            <a:avLst/>
          </a:prstGeom>
          <a:noFill/>
          <a:ln w="28575">
            <a:solidFill>
              <a:schemeClr val="accent1">
                <a:lumMod val="50000"/>
              </a:schemeClr>
            </a:solidFill>
          </a:ln>
        </p:spPr>
        <p:txBody>
          <a:bodyPr wrap="square" rtlCol="0">
            <a:spAutoFit/>
          </a:bodyPr>
          <a:lstStyle/>
          <a:p>
            <a:pPr algn="ctr"/>
            <a:r>
              <a:rPr lang="en-GB" sz="2000" b="1" dirty="0"/>
              <a:t>C</a:t>
            </a:r>
            <a:r>
              <a:rPr lang="en-GB" sz="2000" b="1" dirty="0" smtClean="0"/>
              <a:t>ontext</a:t>
            </a:r>
            <a:endParaRPr lang="en-GB" sz="2000" b="1" dirty="0"/>
          </a:p>
        </p:txBody>
      </p:sp>
    </p:spTree>
    <p:extLst>
      <p:ext uri="{BB962C8B-B14F-4D97-AF65-F5344CB8AC3E}">
        <p14:creationId xmlns:p14="http://schemas.microsoft.com/office/powerpoint/2010/main" val="32331191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Your Research </a:t>
            </a:r>
            <a:endParaRPr lang="en-GB" dirty="0"/>
          </a:p>
        </p:txBody>
      </p:sp>
      <p:sp>
        <p:nvSpPr>
          <p:cNvPr id="3" name="Content Placeholder 2"/>
          <p:cNvSpPr>
            <a:spLocks noGrp="1"/>
          </p:cNvSpPr>
          <p:nvPr>
            <p:ph idx="1"/>
          </p:nvPr>
        </p:nvSpPr>
        <p:spPr/>
        <p:txBody>
          <a:bodyPr/>
          <a:lstStyle/>
          <a:p>
            <a:r>
              <a:rPr lang="en-GB" dirty="0" smtClean="0"/>
              <a:t>Using the diagram as a guide, think about your own ideas for  research and the relevance of each heading….</a:t>
            </a:r>
          </a:p>
          <a:p>
            <a:pPr marL="0" indent="0">
              <a:buNone/>
            </a:pPr>
            <a:endParaRPr lang="en-GB" dirty="0" smtClean="0"/>
          </a:p>
        </p:txBody>
      </p:sp>
    </p:spTree>
    <p:extLst>
      <p:ext uri="{BB962C8B-B14F-4D97-AF65-F5344CB8AC3E}">
        <p14:creationId xmlns:p14="http://schemas.microsoft.com/office/powerpoint/2010/main" val="258371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1057478" y="476672"/>
            <a:ext cx="6965240" cy="1202481"/>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onstantia"/>
              </a:defRPr>
            </a:lvl1pPr>
          </a:lstStyle>
          <a:p>
            <a:r>
              <a:rPr lang="en-US" dirty="0" smtClean="0">
                <a:latin typeface="+mj-lt"/>
              </a:rPr>
              <a:t>Methodology  vs. Method </a:t>
            </a:r>
            <a:endParaRPr lang="en-US" dirty="0">
              <a:latin typeface="+mj-lt"/>
            </a:endParaRPr>
          </a:p>
        </p:txBody>
      </p:sp>
      <p:sp>
        <p:nvSpPr>
          <p:cNvPr id="5" name="Content Placeholder 5"/>
          <p:cNvSpPr txBox="1">
            <a:spLocks/>
          </p:cNvSpPr>
          <p:nvPr/>
        </p:nvSpPr>
        <p:spPr>
          <a:xfrm>
            <a:off x="1366105" y="1778403"/>
            <a:ext cx="6696747" cy="36052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marL="0" indent="0" algn="ctr">
              <a:buNone/>
            </a:pPr>
            <a:r>
              <a:rPr lang="en-US" b="1" dirty="0"/>
              <a:t>Methodology </a:t>
            </a:r>
          </a:p>
          <a:p>
            <a:r>
              <a:rPr lang="en-US" dirty="0"/>
              <a:t>The theoretical framework that outlines the rules to follow in a study.</a:t>
            </a:r>
          </a:p>
          <a:p>
            <a:pPr marL="0" indent="0" algn="ctr">
              <a:buFont typeface="Brush Script MT" pitchFamily="66"/>
              <a:buNone/>
            </a:pPr>
            <a:endParaRPr lang="en-US" b="1" dirty="0" smtClean="0"/>
          </a:p>
          <a:p>
            <a:pPr marL="0" indent="0" algn="ctr">
              <a:buFont typeface="Brush Script MT" pitchFamily="66"/>
              <a:buNone/>
            </a:pPr>
            <a:r>
              <a:rPr lang="en-US" b="1" dirty="0" smtClean="0"/>
              <a:t>Method</a:t>
            </a:r>
            <a:endParaRPr lang="en-US" dirty="0" smtClean="0"/>
          </a:p>
          <a:p>
            <a:r>
              <a:rPr lang="en-US" dirty="0" smtClean="0"/>
              <a:t>The actual tools/steps taken by which you conduct research into a subject or a topic.</a:t>
            </a:r>
            <a:endParaRPr lang="en-US" dirty="0"/>
          </a:p>
        </p:txBody>
      </p:sp>
    </p:spTree>
    <p:extLst>
      <p:ext uri="{BB962C8B-B14F-4D97-AF65-F5344CB8AC3E}">
        <p14:creationId xmlns:p14="http://schemas.microsoft.com/office/powerpoint/2010/main" val="117802153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457200" y="908050"/>
            <a:ext cx="4038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Tx/>
              <a:buNone/>
            </a:pPr>
            <a:endParaRPr lang="en-GB" sz="2800" smtClean="0">
              <a:latin typeface="Arial" charset="0"/>
            </a:endParaRPr>
          </a:p>
          <a:p>
            <a:pPr eaLnBrk="1" hangingPunct="1">
              <a:buFontTx/>
              <a:buNone/>
            </a:pPr>
            <a:endParaRPr lang="en-GB" sz="2800" smtClean="0">
              <a:latin typeface="Arial" charset="0"/>
            </a:endParaRPr>
          </a:p>
          <a:p>
            <a:pPr eaLnBrk="1" hangingPunct="1">
              <a:buFontTx/>
              <a:buNone/>
            </a:pPr>
            <a:endParaRPr lang="en-GB" sz="2800" smtClean="0">
              <a:latin typeface="Arial" charset="0"/>
            </a:endParaRPr>
          </a:p>
        </p:txBody>
      </p:sp>
      <p:sp>
        <p:nvSpPr>
          <p:cNvPr id="3" name="Rectangle 3"/>
          <p:cNvSpPr txBox="1">
            <a:spLocks noChangeArrowheads="1"/>
          </p:cNvSpPr>
          <p:nvPr/>
        </p:nvSpPr>
        <p:spPr bwMode="auto">
          <a:xfrm>
            <a:off x="467544" y="954088"/>
            <a:ext cx="7777162" cy="5643264"/>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Font typeface="Arial" charset="0"/>
              <a:buNone/>
            </a:pPr>
            <a:endParaRPr lang="en-GB" sz="2800" dirty="0" smtClean="0"/>
          </a:p>
          <a:p>
            <a:pPr marL="0" indent="0">
              <a:buFont typeface="Arial" charset="0"/>
              <a:buNone/>
            </a:pPr>
            <a:endParaRPr lang="en-US" sz="800" dirty="0" smtClean="0"/>
          </a:p>
          <a:p>
            <a:pPr marL="0" indent="0" eaLnBrk="1" fontAlgn="auto" hangingPunct="1">
              <a:spcBef>
                <a:spcPts val="0"/>
              </a:spcBef>
              <a:spcAft>
                <a:spcPts val="0"/>
              </a:spcAft>
              <a:buFont typeface="Arial" charset="0"/>
              <a:buNone/>
              <a:defRPr/>
            </a:pPr>
            <a:endParaRPr lang="en-GB" sz="2800" dirty="0" smtClean="0">
              <a:latin typeface="Arial" pitchFamily="34" charset="0"/>
              <a:cs typeface="Arial" pitchFamily="34" charset="0"/>
            </a:endParaRPr>
          </a:p>
          <a:p>
            <a:pPr marL="0" indent="0" eaLnBrk="1" fontAlgn="auto" hangingPunct="1">
              <a:spcBef>
                <a:spcPts val="0"/>
              </a:spcBef>
              <a:spcAft>
                <a:spcPts val="0"/>
              </a:spcAft>
              <a:buFont typeface="Arial" charset="0"/>
              <a:buNone/>
              <a:defRPr/>
            </a:pPr>
            <a:endParaRPr lang="en-GB" sz="2800" dirty="0" smtClean="0">
              <a:latin typeface="Arial" pitchFamily="34" charset="0"/>
              <a:cs typeface="Arial" pitchFamily="34" charset="0"/>
            </a:endParaRPr>
          </a:p>
        </p:txBody>
      </p:sp>
      <p:graphicFrame>
        <p:nvGraphicFramePr>
          <p:cNvPr id="4" name="Table 3"/>
          <p:cNvGraphicFramePr>
            <a:graphicFrameLocks noGrp="1"/>
          </p:cNvGraphicFramePr>
          <p:nvPr/>
        </p:nvGraphicFramePr>
        <p:xfrm>
          <a:off x="1639570" y="1760061"/>
          <a:ext cx="5864860" cy="4206240"/>
        </p:xfrm>
        <a:graphic>
          <a:graphicData uri="http://schemas.openxmlformats.org/drawingml/2006/table">
            <a:tbl>
              <a:tblPr firstRow="1" firstCol="1" bandRow="1">
                <a:tableStyleId>{5C22544A-7EE6-4342-B048-85BDC9FD1C3A}</a:tableStyleId>
              </a:tblPr>
              <a:tblGrid>
                <a:gridCol w="2932430">
                  <a:extLst>
                    <a:ext uri="{9D8B030D-6E8A-4147-A177-3AD203B41FA5}">
                      <a16:colId xmlns:a16="http://schemas.microsoft.com/office/drawing/2014/main" val="20000"/>
                    </a:ext>
                  </a:extLst>
                </a:gridCol>
                <a:gridCol w="2932430">
                  <a:extLst>
                    <a:ext uri="{9D8B030D-6E8A-4147-A177-3AD203B41FA5}">
                      <a16:colId xmlns:a16="http://schemas.microsoft.com/office/drawing/2014/main" val="20001"/>
                    </a:ext>
                  </a:extLst>
                </a:gridCol>
              </a:tblGrid>
              <a:tr h="0">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Ontology</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The fundamental beliefs we have about the world.  These can be:</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 </a:t>
                      </a:r>
                      <a:endParaRPr lang="en-US" sz="1200">
                        <a:effectLst/>
                        <a:latin typeface="Times New Roman"/>
                        <a:ea typeface="Times New Roman"/>
                      </a:endParaRPr>
                    </a:p>
                  </a:txBody>
                  <a:tcPr marL="68580" marR="68580" marT="0" marB="0"/>
                </a:tc>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Objectivism</a:t>
                      </a:r>
                      <a:endParaRPr lang="en-US" sz="1200">
                        <a:effectLst/>
                      </a:endParaRPr>
                    </a:p>
                    <a:p>
                      <a:pPr marL="0" marR="0">
                        <a:spcBef>
                          <a:spcPts val="0"/>
                        </a:spcBef>
                        <a:spcAft>
                          <a:spcPts val="0"/>
                        </a:spcAft>
                      </a:pPr>
                      <a:r>
                        <a:rPr lang="en-GB" sz="1200">
                          <a:effectLst/>
                        </a:rPr>
                        <a:t>Social phenomena and their meanings have an existence independent of social actors</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Constructivism</a:t>
                      </a:r>
                      <a:endParaRPr lang="en-US" sz="1200">
                        <a:effectLst/>
                      </a:endParaRPr>
                    </a:p>
                    <a:p>
                      <a:pPr marL="0" marR="0">
                        <a:spcBef>
                          <a:spcPts val="0"/>
                        </a:spcBef>
                        <a:spcAft>
                          <a:spcPts val="0"/>
                        </a:spcAft>
                      </a:pPr>
                      <a:r>
                        <a:rPr lang="en-GB" sz="1200">
                          <a:effectLst/>
                        </a:rPr>
                        <a:t>Social phenomena and their meanings are constructed through social interaction and therefore are in a constant state of revision</a:t>
                      </a:r>
                      <a:endParaRPr lang="en-US" sz="1200">
                        <a:effectLst/>
                        <a:latin typeface="Times New Roman"/>
                        <a:ea typeface="Times New Roman"/>
                      </a:endParaRPr>
                    </a:p>
                  </a:txBody>
                  <a:tcPr marL="68580" marR="68580" marT="0" marB="0"/>
                </a:tc>
                <a:extLst>
                  <a:ext uri="{0D108BD9-81ED-4DB2-BD59-A6C34878D82A}">
                    <a16:rowId xmlns:a16="http://schemas.microsoft.com/office/drawing/2014/main" val="10000"/>
                  </a:ext>
                </a:extLst>
              </a:tr>
              <a:tr h="0">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Epistomology</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The theory and study of knowledge</a:t>
                      </a:r>
                      <a:endParaRPr lang="en-US" sz="1200">
                        <a:effectLst/>
                      </a:endParaRPr>
                    </a:p>
                    <a:p>
                      <a:pPr marL="0" marR="0">
                        <a:spcBef>
                          <a:spcPts val="0"/>
                        </a:spcBef>
                        <a:spcAft>
                          <a:spcPts val="0"/>
                        </a:spcAft>
                      </a:pPr>
                      <a:r>
                        <a:rPr lang="en-GB" sz="1200">
                          <a:effectLst/>
                        </a:rPr>
                        <a:t> </a:t>
                      </a:r>
                      <a:endParaRPr lang="en-US" sz="1200">
                        <a:effectLst/>
                        <a:latin typeface="Times New Roman"/>
                        <a:ea typeface="Times New Roman"/>
                      </a:endParaRPr>
                    </a:p>
                  </a:txBody>
                  <a:tcPr marL="68580" marR="68580" marT="0" marB="0"/>
                </a:tc>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There is a distinction between ‘true’ and ‘false’ knowledge – what standard of evidence is sufficient to make a judgement?  This also encompasses issues of validity and reliability which are discussed later.</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 types of evidence can include faith, trust, experience, logic, empiricism – depending on what philosophy you subscribe to.</a:t>
                      </a:r>
                      <a:endParaRPr lang="en-US" sz="1200" dirty="0">
                        <a:effectLst/>
                        <a:latin typeface="Times New Roman"/>
                        <a:ea typeface="Times New Roman"/>
                      </a:endParaRPr>
                    </a:p>
                  </a:txBody>
                  <a:tcPr marL="68580" marR="68580" marT="0" marB="0"/>
                </a:tc>
                <a:extLst>
                  <a:ext uri="{0D108BD9-81ED-4DB2-BD59-A6C34878D82A}">
                    <a16:rowId xmlns:a16="http://schemas.microsoft.com/office/drawing/2014/main" val="10001"/>
                  </a:ext>
                </a:extLst>
              </a:tr>
            </a:tbl>
          </a:graphicData>
        </a:graphic>
      </p:graphicFrame>
      <p:graphicFrame>
        <p:nvGraphicFramePr>
          <p:cNvPr id="5" name="Table 4"/>
          <p:cNvGraphicFramePr>
            <a:graphicFrameLocks noGrp="1"/>
          </p:cNvGraphicFramePr>
          <p:nvPr/>
        </p:nvGraphicFramePr>
        <p:xfrm>
          <a:off x="1639570" y="1760061"/>
          <a:ext cx="5864860" cy="4206240"/>
        </p:xfrm>
        <a:graphic>
          <a:graphicData uri="http://schemas.openxmlformats.org/drawingml/2006/table">
            <a:tbl>
              <a:tblPr firstRow="1" firstCol="1" bandRow="1">
                <a:tableStyleId>{5C22544A-7EE6-4342-B048-85BDC9FD1C3A}</a:tableStyleId>
              </a:tblPr>
              <a:tblGrid>
                <a:gridCol w="2932430">
                  <a:extLst>
                    <a:ext uri="{9D8B030D-6E8A-4147-A177-3AD203B41FA5}">
                      <a16:colId xmlns:a16="http://schemas.microsoft.com/office/drawing/2014/main" val="20000"/>
                    </a:ext>
                  </a:extLst>
                </a:gridCol>
                <a:gridCol w="2932430">
                  <a:extLst>
                    <a:ext uri="{9D8B030D-6E8A-4147-A177-3AD203B41FA5}">
                      <a16:colId xmlns:a16="http://schemas.microsoft.com/office/drawing/2014/main" val="20001"/>
                    </a:ext>
                  </a:extLst>
                </a:gridCol>
              </a:tblGrid>
              <a:tr h="0">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Ontology</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The fundamental beliefs we have about the world.  These can be:</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 </a:t>
                      </a:r>
                      <a:endParaRPr lang="en-US" sz="1200">
                        <a:effectLst/>
                        <a:latin typeface="Times New Roman"/>
                        <a:ea typeface="Times New Roman"/>
                      </a:endParaRPr>
                    </a:p>
                  </a:txBody>
                  <a:tcPr marL="68580" marR="68580" marT="0" marB="0"/>
                </a:tc>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Objectivism</a:t>
                      </a:r>
                      <a:endParaRPr lang="en-US" sz="1200">
                        <a:effectLst/>
                      </a:endParaRPr>
                    </a:p>
                    <a:p>
                      <a:pPr marL="0" marR="0">
                        <a:spcBef>
                          <a:spcPts val="0"/>
                        </a:spcBef>
                        <a:spcAft>
                          <a:spcPts val="0"/>
                        </a:spcAft>
                      </a:pPr>
                      <a:r>
                        <a:rPr lang="en-GB" sz="1200">
                          <a:effectLst/>
                        </a:rPr>
                        <a:t>Social phenomena and their meanings have an existence independent of social actors</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Constructivism</a:t>
                      </a:r>
                      <a:endParaRPr lang="en-US" sz="1200">
                        <a:effectLst/>
                      </a:endParaRPr>
                    </a:p>
                    <a:p>
                      <a:pPr marL="0" marR="0">
                        <a:spcBef>
                          <a:spcPts val="0"/>
                        </a:spcBef>
                        <a:spcAft>
                          <a:spcPts val="0"/>
                        </a:spcAft>
                      </a:pPr>
                      <a:r>
                        <a:rPr lang="en-GB" sz="1200">
                          <a:effectLst/>
                        </a:rPr>
                        <a:t>Social phenomena and their meanings are constructed through social interaction and therefore are in a constant state of revision</a:t>
                      </a:r>
                      <a:endParaRPr lang="en-US" sz="1200">
                        <a:effectLst/>
                        <a:latin typeface="Times New Roman"/>
                        <a:ea typeface="Times New Roman"/>
                      </a:endParaRPr>
                    </a:p>
                  </a:txBody>
                  <a:tcPr marL="68580" marR="68580" marT="0" marB="0"/>
                </a:tc>
                <a:extLst>
                  <a:ext uri="{0D108BD9-81ED-4DB2-BD59-A6C34878D82A}">
                    <a16:rowId xmlns:a16="http://schemas.microsoft.com/office/drawing/2014/main" val="10000"/>
                  </a:ext>
                </a:extLst>
              </a:tr>
              <a:tr h="0">
                <a:tc>
                  <a:txBody>
                    <a:bodyPr/>
                    <a:lstStyle/>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Epistomology</a:t>
                      </a:r>
                      <a:endParaRPr lang="en-US" sz="1200">
                        <a:effectLst/>
                      </a:endParaRPr>
                    </a:p>
                    <a:p>
                      <a:pPr marL="0" marR="0">
                        <a:spcBef>
                          <a:spcPts val="0"/>
                        </a:spcBef>
                        <a:spcAft>
                          <a:spcPts val="0"/>
                        </a:spcAft>
                      </a:pPr>
                      <a:r>
                        <a:rPr lang="en-GB" sz="1200">
                          <a:effectLst/>
                        </a:rPr>
                        <a:t> </a:t>
                      </a:r>
                      <a:endParaRPr lang="en-US" sz="1200">
                        <a:effectLst/>
                      </a:endParaRPr>
                    </a:p>
                    <a:p>
                      <a:pPr marL="0" marR="0">
                        <a:spcBef>
                          <a:spcPts val="0"/>
                        </a:spcBef>
                        <a:spcAft>
                          <a:spcPts val="0"/>
                        </a:spcAft>
                      </a:pPr>
                      <a:r>
                        <a:rPr lang="en-GB" sz="1200">
                          <a:effectLst/>
                        </a:rPr>
                        <a:t>The theory and study of knowledge</a:t>
                      </a:r>
                      <a:endParaRPr lang="en-US" sz="1200">
                        <a:effectLst/>
                      </a:endParaRPr>
                    </a:p>
                    <a:p>
                      <a:pPr marL="0" marR="0">
                        <a:spcBef>
                          <a:spcPts val="0"/>
                        </a:spcBef>
                        <a:spcAft>
                          <a:spcPts val="0"/>
                        </a:spcAft>
                      </a:pPr>
                      <a:r>
                        <a:rPr lang="en-GB" sz="1200">
                          <a:effectLst/>
                        </a:rPr>
                        <a:t> </a:t>
                      </a:r>
                      <a:endParaRPr lang="en-US" sz="1200">
                        <a:effectLst/>
                        <a:latin typeface="Times New Roman"/>
                        <a:ea typeface="Times New Roman"/>
                      </a:endParaRPr>
                    </a:p>
                  </a:txBody>
                  <a:tcPr marL="68580" marR="68580" marT="0" marB="0"/>
                </a:tc>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There is a distinction between ‘true’ and ‘false’ knowledge – what standard of evidence is sufficient to make a judgement?  This also encompasses issues of validity and reliability which are discussed later.</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 types of evidence can include faith, trust, experience, logic, empiricism – depending on what philosophy you subscribe to.</a:t>
                      </a:r>
                      <a:endParaRPr lang="en-US" sz="1200" dirty="0">
                        <a:effectLst/>
                        <a:latin typeface="Times New Roman"/>
                        <a:ea typeface="Times New Roman"/>
                      </a:endParaRPr>
                    </a:p>
                  </a:txBody>
                  <a:tcPr marL="68580" marR="68580" marT="0" marB="0"/>
                </a:tc>
                <a:extLst>
                  <a:ext uri="{0D108BD9-81ED-4DB2-BD59-A6C34878D82A}">
                    <a16:rowId xmlns:a16="http://schemas.microsoft.com/office/drawing/2014/main" val="10001"/>
                  </a:ext>
                </a:extLst>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1446170731"/>
              </p:ext>
            </p:extLst>
          </p:nvPr>
        </p:nvGraphicFramePr>
        <p:xfrm>
          <a:off x="0" y="1196752"/>
          <a:ext cx="9144000" cy="5661248"/>
        </p:xfrm>
        <a:graphic>
          <a:graphicData uri="http://schemas.openxmlformats.org/drawingml/2006/table">
            <a:tbl>
              <a:tblPr firstRow="1" firstCol="1" bandRow="1">
                <a:tableStyleId>{5C22544A-7EE6-4342-B048-85BDC9FD1C3A}</a:tableStyleId>
              </a:tblPr>
              <a:tblGrid>
                <a:gridCol w="4572000">
                  <a:extLst>
                    <a:ext uri="{9D8B030D-6E8A-4147-A177-3AD203B41FA5}">
                      <a16:colId xmlns:a16="http://schemas.microsoft.com/office/drawing/2014/main" val="20000"/>
                    </a:ext>
                  </a:extLst>
                </a:gridCol>
                <a:gridCol w="4572000">
                  <a:extLst>
                    <a:ext uri="{9D8B030D-6E8A-4147-A177-3AD203B41FA5}">
                      <a16:colId xmlns:a16="http://schemas.microsoft.com/office/drawing/2014/main" val="20001"/>
                    </a:ext>
                  </a:extLst>
                </a:gridCol>
              </a:tblGrid>
              <a:tr h="2707554">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Ontology</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 fundamental beliefs we have about the world.  These can be:</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 </a:t>
                      </a:r>
                      <a:endParaRPr lang="en-US" sz="1200" dirty="0">
                        <a:effectLst/>
                        <a:latin typeface="Times New Roman"/>
                        <a:ea typeface="Times New Roman"/>
                      </a:endParaRPr>
                    </a:p>
                  </a:txBody>
                  <a:tcPr marL="68580" marR="68580" marT="0" marB="0"/>
                </a:tc>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Objectivism</a:t>
                      </a:r>
                      <a:endParaRPr lang="en-US" sz="1200" dirty="0">
                        <a:effectLst/>
                      </a:endParaRPr>
                    </a:p>
                    <a:p>
                      <a:pPr marL="0" marR="0">
                        <a:spcBef>
                          <a:spcPts val="0"/>
                        </a:spcBef>
                        <a:spcAft>
                          <a:spcPts val="0"/>
                        </a:spcAft>
                      </a:pPr>
                      <a:r>
                        <a:rPr lang="en-GB" sz="1200" dirty="0">
                          <a:effectLst/>
                        </a:rPr>
                        <a:t>Social phenomena and their meanings have an existence independent of social actors</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Constructivism</a:t>
                      </a:r>
                      <a:endParaRPr lang="en-US" sz="1200" dirty="0">
                        <a:effectLst/>
                      </a:endParaRPr>
                    </a:p>
                    <a:p>
                      <a:pPr marL="0" marR="0">
                        <a:spcBef>
                          <a:spcPts val="0"/>
                        </a:spcBef>
                        <a:spcAft>
                          <a:spcPts val="0"/>
                        </a:spcAft>
                      </a:pPr>
                      <a:r>
                        <a:rPr lang="en-GB" sz="1200" dirty="0">
                          <a:effectLst/>
                        </a:rPr>
                        <a:t>Social phenomena and their meanings are constructed through social interaction and therefore are in a constant state of revision</a:t>
                      </a:r>
                      <a:endParaRPr lang="en-US" sz="1200" dirty="0">
                        <a:effectLst/>
                        <a:latin typeface="Times New Roman"/>
                        <a:ea typeface="Times New Roman"/>
                      </a:endParaRPr>
                    </a:p>
                  </a:txBody>
                  <a:tcPr marL="68580" marR="68580" marT="0" marB="0"/>
                </a:tc>
                <a:extLst>
                  <a:ext uri="{0D108BD9-81ED-4DB2-BD59-A6C34878D82A}">
                    <a16:rowId xmlns:a16="http://schemas.microsoft.com/office/drawing/2014/main" val="10000"/>
                  </a:ext>
                </a:extLst>
              </a:tr>
              <a:tr h="2953694">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err="1">
                          <a:effectLst/>
                        </a:rPr>
                        <a:t>Epistomology</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 theory and study of </a:t>
                      </a:r>
                      <a:r>
                        <a:rPr lang="en-GB" sz="1200" dirty="0" smtClean="0">
                          <a:effectLst/>
                        </a:rPr>
                        <a:t>knowledge</a:t>
                      </a:r>
                      <a:endParaRPr lang="en-US" sz="1200" dirty="0">
                        <a:effectLst/>
                      </a:endParaRPr>
                    </a:p>
                    <a:p>
                      <a:pPr marL="0" marR="0">
                        <a:spcBef>
                          <a:spcPts val="0"/>
                        </a:spcBef>
                        <a:spcAft>
                          <a:spcPts val="0"/>
                        </a:spcAft>
                      </a:pPr>
                      <a:r>
                        <a:rPr lang="en-GB" sz="1200" dirty="0">
                          <a:effectLst/>
                        </a:rPr>
                        <a:t> </a:t>
                      </a:r>
                      <a:endParaRPr lang="en-US" sz="1200" dirty="0">
                        <a:effectLst/>
                        <a:latin typeface="Times New Roman"/>
                        <a:ea typeface="Times New Roman"/>
                      </a:endParaRPr>
                    </a:p>
                  </a:txBody>
                  <a:tcPr marL="68580" marR="68580" marT="0" marB="0"/>
                </a:tc>
                <a:tc>
                  <a:txBody>
                    <a:bodyPr/>
                    <a:lstStyle/>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There is a distinction between ‘true’ and ‘false’ knowledge – what standard of evidence is sufficient to make a judgement?  This also encompasses issues of validity and reliability which are discussed later.</a:t>
                      </a:r>
                      <a:endParaRPr lang="en-US" sz="1200" dirty="0">
                        <a:effectLst/>
                      </a:endParaRPr>
                    </a:p>
                    <a:p>
                      <a:pPr marL="0" marR="0">
                        <a:spcBef>
                          <a:spcPts val="0"/>
                        </a:spcBef>
                        <a:spcAft>
                          <a:spcPts val="0"/>
                        </a:spcAft>
                      </a:pPr>
                      <a:r>
                        <a:rPr lang="en-GB" sz="1200" dirty="0">
                          <a:effectLst/>
                        </a:rPr>
                        <a:t> </a:t>
                      </a:r>
                      <a:endParaRPr lang="en-US" sz="1200" dirty="0">
                        <a:effectLst/>
                      </a:endParaRPr>
                    </a:p>
                    <a:p>
                      <a:pPr marL="0" marR="0">
                        <a:spcBef>
                          <a:spcPts val="0"/>
                        </a:spcBef>
                        <a:spcAft>
                          <a:spcPts val="0"/>
                        </a:spcAft>
                      </a:pPr>
                      <a:r>
                        <a:rPr lang="en-GB" sz="1200" dirty="0">
                          <a:effectLst/>
                        </a:rPr>
                        <a:t>The types of evidence can include faith, trust, experience, logic, empiricism – depending on what philosophy you subscribe to.</a:t>
                      </a:r>
                      <a:endParaRPr lang="en-US" sz="1200" dirty="0">
                        <a:effectLst/>
                        <a:latin typeface="Times New Roman"/>
                        <a:ea typeface="Times New Roman"/>
                      </a:endParaRPr>
                    </a:p>
                  </a:txBody>
                  <a:tcPr marL="68580" marR="68580" marT="0" marB="0"/>
                </a:tc>
                <a:extLst>
                  <a:ext uri="{0D108BD9-81ED-4DB2-BD59-A6C34878D82A}">
                    <a16:rowId xmlns:a16="http://schemas.microsoft.com/office/drawing/2014/main" val="10001"/>
                  </a:ext>
                </a:extLst>
              </a:tr>
            </a:tbl>
          </a:graphicData>
        </a:graphic>
      </p:graphicFrame>
      <p:sp>
        <p:nvSpPr>
          <p:cNvPr id="9" name="Title 8"/>
          <p:cNvSpPr>
            <a:spLocks noGrp="1"/>
          </p:cNvSpPr>
          <p:nvPr>
            <p:ph type="title"/>
          </p:nvPr>
        </p:nvSpPr>
        <p:spPr/>
        <p:txBody>
          <a:bodyPr>
            <a:normAutofit/>
          </a:bodyPr>
          <a:lstStyle/>
          <a:p>
            <a:r>
              <a:rPr lang="en-GB" dirty="0" smtClean="0"/>
              <a:t>A Paradigm Constitutes:</a:t>
            </a:r>
            <a:endParaRPr lang="en-GB" dirty="0"/>
          </a:p>
        </p:txBody>
      </p:sp>
    </p:spTree>
    <p:extLst>
      <p:ext uri="{BB962C8B-B14F-4D97-AF65-F5344CB8AC3E}">
        <p14:creationId xmlns:p14="http://schemas.microsoft.com/office/powerpoint/2010/main" val="217205514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Qualitative versus Quantitative </a:t>
            </a:r>
            <a:endParaRPr lang="en-GB" dirty="0"/>
          </a:p>
        </p:txBody>
      </p:sp>
      <p:sp>
        <p:nvSpPr>
          <p:cNvPr id="3" name="Content Placeholder 2"/>
          <p:cNvSpPr>
            <a:spLocks noGrp="1"/>
          </p:cNvSpPr>
          <p:nvPr>
            <p:ph idx="1"/>
          </p:nvPr>
        </p:nvSpPr>
        <p:spPr/>
        <p:txBody>
          <a:bodyPr/>
          <a:lstStyle/>
          <a:p>
            <a:r>
              <a:rPr lang="en-GB" dirty="0"/>
              <a:t>https://youtu.be/MlU22hTyIs4</a:t>
            </a:r>
          </a:p>
        </p:txBody>
      </p:sp>
    </p:spTree>
    <p:extLst>
      <p:ext uri="{BB962C8B-B14F-4D97-AF65-F5344CB8AC3E}">
        <p14:creationId xmlns:p14="http://schemas.microsoft.com/office/powerpoint/2010/main" val="183733460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txBox="1">
            <a:spLocks noChangeArrowheads="1"/>
          </p:cNvSpPr>
          <p:nvPr/>
        </p:nvSpPr>
        <p:spPr bwMode="auto">
          <a:xfrm>
            <a:off x="457200" y="908050"/>
            <a:ext cx="4038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hangingPunct="1">
              <a:buFontTx/>
              <a:buNone/>
            </a:pPr>
            <a:endParaRPr lang="en-GB" sz="2800" smtClean="0">
              <a:latin typeface="Arial" charset="0"/>
            </a:endParaRPr>
          </a:p>
          <a:p>
            <a:pPr eaLnBrk="1" hangingPunct="1">
              <a:buFontTx/>
              <a:buNone/>
            </a:pPr>
            <a:endParaRPr lang="en-GB" sz="2800" smtClean="0">
              <a:latin typeface="Arial" charset="0"/>
            </a:endParaRPr>
          </a:p>
          <a:p>
            <a:pPr eaLnBrk="1" hangingPunct="1">
              <a:buFontTx/>
              <a:buNone/>
            </a:pPr>
            <a:endParaRPr lang="en-GB" sz="2800" smtClean="0">
              <a:latin typeface="Arial" charset="0"/>
            </a:endParaRPr>
          </a:p>
        </p:txBody>
      </p:sp>
      <p:sp>
        <p:nvSpPr>
          <p:cNvPr id="3" name="Rectangle 3"/>
          <p:cNvSpPr txBox="1">
            <a:spLocks noChangeArrowheads="1"/>
          </p:cNvSpPr>
          <p:nvPr/>
        </p:nvSpPr>
        <p:spPr bwMode="auto">
          <a:xfrm>
            <a:off x="467544" y="954088"/>
            <a:ext cx="7777162" cy="5643264"/>
          </a:xfrm>
          <a:prstGeom prst="rect">
            <a:avLst/>
          </a:prstGeom>
          <a:noFill/>
          <a:ln w="9525">
            <a:noFill/>
            <a:miter lim="800000"/>
            <a:headEnd/>
            <a:tailEnd/>
          </a:ln>
        </p:spPr>
        <p:txBody>
          <a:bodyPr vert="horz" wrap="square" lIns="91440" tIns="45720" rIns="91440" bIns="45720" numCol="1" rtlCol="0" anchor="t" anchorCtr="0" compatLnSpc="1">
            <a:prstTxWarp prst="textNoShape">
              <a:avLst/>
            </a:prstTxWarp>
            <a:noAutofit/>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charset="0"/>
              <a:buNone/>
              <a:defRPr/>
            </a:pPr>
            <a:r>
              <a:rPr lang="en-GB" sz="2800" b="1" smtClean="0">
                <a:solidFill>
                  <a:srgbClr val="0070C0"/>
                </a:solidFill>
                <a:cs typeface="Arial" pitchFamily="34" charset="0"/>
              </a:rPr>
              <a:t>A Background to Research Methods</a:t>
            </a: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r>
              <a:rPr lang="en-GB" sz="2000" i="1" smtClean="0">
                <a:cs typeface="Arial" pitchFamily="34" charset="0"/>
              </a:rPr>
              <a:t>Which ontological position do you think you come from?</a:t>
            </a:r>
          </a:p>
          <a:p>
            <a:pPr eaLnBrk="1" fontAlgn="auto" hangingPunct="1">
              <a:spcBef>
                <a:spcPts val="0"/>
              </a:spcBef>
              <a:spcAft>
                <a:spcPts val="0"/>
              </a:spcAft>
              <a:buFont typeface="Arial" pitchFamily="34" charset="0"/>
              <a:buNone/>
              <a:defRPr/>
            </a:pPr>
            <a:endParaRPr lang="en-GB" sz="2000" i="1" smtClean="0">
              <a:cs typeface="Arial" pitchFamily="34" charset="0"/>
            </a:endParaRPr>
          </a:p>
          <a:p>
            <a:pPr eaLnBrk="1" fontAlgn="auto" hangingPunct="1">
              <a:spcBef>
                <a:spcPts val="0"/>
              </a:spcBef>
              <a:spcAft>
                <a:spcPts val="0"/>
              </a:spcAft>
              <a:buFont typeface="Arial" pitchFamily="34" charset="0"/>
              <a:buNone/>
              <a:defRPr/>
            </a:pPr>
            <a:endParaRPr lang="en-GB" sz="2000" i="1" smtClean="0">
              <a:cs typeface="Arial" pitchFamily="34" charset="0"/>
            </a:endParaRPr>
          </a:p>
          <a:p>
            <a:pPr eaLnBrk="1" fontAlgn="auto" hangingPunct="1">
              <a:spcBef>
                <a:spcPts val="0"/>
              </a:spcBef>
              <a:spcAft>
                <a:spcPts val="0"/>
              </a:spcAft>
              <a:buFont typeface="Arial" pitchFamily="34" charset="0"/>
              <a:buNone/>
              <a:defRPr/>
            </a:pPr>
            <a:r>
              <a:rPr lang="en-GB" sz="2000" i="1" smtClean="0">
                <a:cs typeface="Arial" pitchFamily="34" charset="0"/>
              </a:rPr>
              <a:t>How might this impact on your research?</a:t>
            </a:r>
          </a:p>
          <a:p>
            <a:pPr eaLnBrk="1" fontAlgn="auto" hangingPunct="1">
              <a:spcBef>
                <a:spcPts val="0"/>
              </a:spcBef>
              <a:spcAft>
                <a:spcPts val="0"/>
              </a:spcAft>
              <a:buFont typeface="Arial" pitchFamily="34" charset="0"/>
              <a:buNone/>
              <a:defRPr/>
            </a:pPr>
            <a:endParaRPr lang="en-GB" sz="800" smtClean="0">
              <a:cs typeface="Arial" pitchFamily="34" charset="0"/>
            </a:endParaRPr>
          </a:p>
          <a:p>
            <a:pPr eaLnBrk="1" fontAlgn="auto" hangingPunct="1">
              <a:spcBef>
                <a:spcPts val="0"/>
              </a:spcBef>
              <a:spcAft>
                <a:spcPts val="0"/>
              </a:spcAft>
              <a:buFont typeface="Arial" pitchFamily="34" charset="0"/>
              <a:buNone/>
              <a:defRPr/>
            </a:pPr>
            <a:endParaRPr lang="en-GB" sz="800" smtClean="0">
              <a:cs typeface="Arial" pitchFamily="34" charset="0"/>
            </a:endParaRPr>
          </a:p>
          <a:p>
            <a:pPr marL="0" indent="0">
              <a:buFont typeface="Arial" charset="0"/>
              <a:buNone/>
            </a:pPr>
            <a:endParaRPr lang="en-US" sz="800" smtClean="0"/>
          </a:p>
          <a:p>
            <a:pPr marL="0" indent="0" eaLnBrk="1" fontAlgn="auto" hangingPunct="1">
              <a:spcBef>
                <a:spcPts val="0"/>
              </a:spcBef>
              <a:spcAft>
                <a:spcPts val="0"/>
              </a:spcAft>
              <a:buFont typeface="Arial" charset="0"/>
              <a:buNone/>
              <a:defRPr/>
            </a:pPr>
            <a:endParaRPr lang="en-GB" sz="2800" smtClean="0">
              <a:latin typeface="Arial" pitchFamily="34" charset="0"/>
              <a:cs typeface="Arial" pitchFamily="34" charset="0"/>
            </a:endParaRPr>
          </a:p>
          <a:p>
            <a:pPr marL="0" indent="0" eaLnBrk="1" fontAlgn="auto" hangingPunct="1">
              <a:spcBef>
                <a:spcPts val="0"/>
              </a:spcBef>
              <a:spcAft>
                <a:spcPts val="0"/>
              </a:spcAft>
              <a:buFont typeface="Arial" charset="0"/>
              <a:buNone/>
              <a:defRPr/>
            </a:pPr>
            <a:r>
              <a:rPr lang="en-GB" sz="2400" b="1" smtClean="0">
                <a:cs typeface="Arial" pitchFamily="34" charset="0"/>
              </a:rPr>
              <a:t>Our fundamental beliefs are likely to impact on our research choices</a:t>
            </a:r>
            <a:endParaRPr lang="en-GB" sz="2400" dirty="0" smtClean="0">
              <a:latin typeface="Arial" pitchFamily="34" charset="0"/>
              <a:cs typeface="Arial" pitchFamily="34" charset="0"/>
            </a:endParaRPr>
          </a:p>
        </p:txBody>
      </p:sp>
    </p:spTree>
    <p:extLst>
      <p:ext uri="{BB962C8B-B14F-4D97-AF65-F5344CB8AC3E}">
        <p14:creationId xmlns:p14="http://schemas.microsoft.com/office/powerpoint/2010/main" val="23516445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6" end="1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txBox="1">
            <a:spLocks/>
          </p:cNvSpPr>
          <p:nvPr/>
        </p:nvSpPr>
        <p:spPr>
          <a:xfrm>
            <a:off x="1078622" y="260648"/>
            <a:ext cx="7309802" cy="1163216"/>
          </a:xfrm>
          <a:prstGeom prst="rect">
            <a:avLst/>
          </a:prstGeom>
        </p:spPr>
        <p:txBody>
          <a:bodyPr/>
          <a:lstStyle>
            <a:lvl1pPr marL="0" marR="0" lvl="0" indent="0" algn="ctr" defTabSz="914400" rtl="0" fontAlgn="auto" hangingPunct="1">
              <a:lnSpc>
                <a:spcPct val="100000"/>
              </a:lnSpc>
              <a:spcBef>
                <a:spcPts val="0"/>
              </a:spcBef>
              <a:spcAft>
                <a:spcPts val="0"/>
              </a:spcAft>
              <a:buNone/>
              <a:tabLst/>
              <a:defRPr lang="en-US" sz="4400" b="0" i="0" u="none" strike="noStrike" kern="1200" cap="none" spc="0" baseline="0">
                <a:solidFill>
                  <a:srgbClr val="000000"/>
                </a:solidFill>
                <a:uFillTx/>
                <a:latin typeface="Constantia"/>
              </a:defRPr>
            </a:lvl1pPr>
          </a:lstStyle>
          <a:p>
            <a:r>
              <a:rPr lang="en-US" sz="3200" dirty="0" smtClean="0">
                <a:latin typeface="+mj-lt"/>
              </a:rPr>
              <a:t>Combining Quantitative and Qualitative Methodologies</a:t>
            </a:r>
            <a:endParaRPr lang="en-US" sz="3200" dirty="0">
              <a:latin typeface="+mj-lt"/>
            </a:endParaRPr>
          </a:p>
        </p:txBody>
      </p:sp>
      <p:sp>
        <p:nvSpPr>
          <p:cNvPr id="3" name="Content Placeholder 2"/>
          <p:cNvSpPr txBox="1">
            <a:spLocks/>
          </p:cNvSpPr>
          <p:nvPr/>
        </p:nvSpPr>
        <p:spPr>
          <a:xfrm>
            <a:off x="1463040" y="2119259"/>
            <a:ext cx="6196404" cy="3603814"/>
          </a:xfrm>
          <a:prstGeom prst="rect">
            <a:avLst/>
          </a:prstGeom>
        </p:spPr>
        <p:txBody>
          <a:bodyPr/>
          <a:lstStyle>
            <a:lvl1pPr marL="274320" marR="0" lvl="0" indent="-274320" algn="l" defTabSz="914400" rtl="0" fontAlgn="auto" hangingPunct="1">
              <a:lnSpc>
                <a:spcPct val="100000"/>
              </a:lnSpc>
              <a:spcBef>
                <a:spcPts val="600"/>
              </a:spcBef>
              <a:spcAft>
                <a:spcPts val="0"/>
              </a:spcAft>
              <a:buClr>
                <a:srgbClr val="AA2B1E"/>
              </a:buClr>
              <a:buSzPct val="85000"/>
              <a:buFont typeface="Brush Script MT" pitchFamily="66"/>
              <a:buChar char="O"/>
              <a:tabLst/>
              <a:defRPr lang="en-US" sz="2400" b="0" i="0" u="none" strike="noStrike" kern="1200" cap="none" spc="0" baseline="0">
                <a:solidFill>
                  <a:srgbClr val="000000"/>
                </a:solidFill>
                <a:uFillTx/>
                <a:latin typeface="Franklin Gothic Book"/>
              </a:defRPr>
            </a:lvl1pPr>
            <a:lvl2pPr marL="640080" marR="0" lvl="1" indent="-27432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200" b="0" i="0" u="none" strike="noStrike" kern="1200" cap="none" spc="0" baseline="0">
                <a:solidFill>
                  <a:srgbClr val="000000"/>
                </a:solidFill>
                <a:uFillTx/>
                <a:latin typeface="Franklin Gothic Book"/>
              </a:defRPr>
            </a:lvl2pPr>
            <a:lvl3pPr marL="914400" marR="0" lvl="2" indent="-228600" algn="l" defTabSz="914400" rtl="0" fontAlgn="auto" hangingPunct="1">
              <a:lnSpc>
                <a:spcPct val="100000"/>
              </a:lnSpc>
              <a:spcBef>
                <a:spcPts val="500"/>
              </a:spcBef>
              <a:spcAft>
                <a:spcPts val="0"/>
              </a:spcAft>
              <a:buClr>
                <a:srgbClr val="AA2B1E"/>
              </a:buClr>
              <a:buSzPct val="85000"/>
              <a:buFont typeface="Brush Script MT" pitchFamily="66"/>
              <a:buChar char="O"/>
              <a:tabLst/>
              <a:defRPr lang="en-US" sz="2000" b="0" i="0" u="none" strike="noStrike" kern="1200" cap="none" spc="0" baseline="0">
                <a:solidFill>
                  <a:srgbClr val="000000"/>
                </a:solidFill>
                <a:uFillTx/>
                <a:latin typeface="Franklin Gothic Book"/>
              </a:defRPr>
            </a:lvl3pPr>
            <a:lvl4pPr marL="1280160" marR="0" lvl="3"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800" b="0" i="0" u="none" strike="noStrike" kern="1200" cap="none" spc="0" baseline="0">
                <a:solidFill>
                  <a:srgbClr val="000000"/>
                </a:solidFill>
                <a:uFillTx/>
                <a:latin typeface="Franklin Gothic Book"/>
              </a:defRPr>
            </a:lvl4pPr>
            <a:lvl5pPr marL="1645920" marR="0" lvl="4" indent="-228600" algn="l" defTabSz="914400" rtl="0" fontAlgn="auto" hangingPunct="1">
              <a:lnSpc>
                <a:spcPct val="100000"/>
              </a:lnSpc>
              <a:spcBef>
                <a:spcPts val="400"/>
              </a:spcBef>
              <a:spcAft>
                <a:spcPts val="0"/>
              </a:spcAft>
              <a:buClr>
                <a:srgbClr val="AA2B1E"/>
              </a:buClr>
              <a:buSzPct val="85000"/>
              <a:buFont typeface="Brush Script MT" pitchFamily="66"/>
              <a:buChar char="O"/>
              <a:tabLst/>
              <a:defRPr lang="en-US" sz="1600" b="0" i="0" u="none" strike="noStrike" kern="1200" cap="none" spc="0" baseline="0">
                <a:solidFill>
                  <a:srgbClr val="000000"/>
                </a:solidFill>
                <a:uFillTx/>
                <a:latin typeface="Franklin Gothic Book"/>
              </a:defRPr>
            </a:lvl5pPr>
          </a:lstStyle>
          <a:p>
            <a:pPr marL="0" indent="0">
              <a:buNone/>
            </a:pPr>
            <a:endParaRPr lang="en-US" dirty="0"/>
          </a:p>
        </p:txBody>
      </p:sp>
      <p:sp>
        <p:nvSpPr>
          <p:cNvPr id="4" name="Content Placeholder 10"/>
          <p:cNvSpPr txBox="1">
            <a:spLocks/>
          </p:cNvSpPr>
          <p:nvPr/>
        </p:nvSpPr>
        <p:spPr>
          <a:xfrm>
            <a:off x="1143000" y="2819400"/>
            <a:ext cx="3200400" cy="3602736"/>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endParaRPr lang="cy-GB" dirty="0"/>
          </a:p>
        </p:txBody>
      </p:sp>
      <p:sp>
        <p:nvSpPr>
          <p:cNvPr id="5" name="Content Placeholder 11"/>
          <p:cNvSpPr txBox="1">
            <a:spLocks/>
          </p:cNvSpPr>
          <p:nvPr/>
        </p:nvSpPr>
        <p:spPr>
          <a:xfrm>
            <a:off x="827584" y="1386252"/>
            <a:ext cx="7560840" cy="4058971"/>
          </a:xfrm>
          <a:prstGeom prst="rect">
            <a:avLst/>
          </a:prstGeom>
        </p:spPr>
        <p:txBody>
          <a:bodyPr/>
          <a:lst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dirty="0" smtClean="0"/>
              <a:t>Mixed methodology  and mixed approaches often regarded  as a practical solution to research. </a:t>
            </a:r>
          </a:p>
          <a:p>
            <a:endParaRPr lang="en-US" dirty="0" smtClean="0"/>
          </a:p>
          <a:p>
            <a:r>
              <a:rPr lang="en-US" dirty="0" err="1" smtClean="0"/>
              <a:t>E.g</a:t>
            </a:r>
            <a:r>
              <a:rPr lang="en-US" dirty="0" smtClean="0"/>
              <a:t> Often you may engage in a Qualitative research design but use some quantitative data and vice versa</a:t>
            </a:r>
            <a:endParaRPr lang="en-US" dirty="0"/>
          </a:p>
        </p:txBody>
      </p:sp>
    </p:spTree>
    <p:extLst>
      <p:ext uri="{BB962C8B-B14F-4D97-AF65-F5344CB8AC3E}">
        <p14:creationId xmlns:p14="http://schemas.microsoft.com/office/powerpoint/2010/main" val="2715168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What is Social Science research research?</a:t>
            </a:r>
            <a:endParaRPr lang="en-GB" dirty="0"/>
          </a:p>
        </p:txBody>
      </p:sp>
      <p:sp>
        <p:nvSpPr>
          <p:cNvPr id="3" name="Content Placeholder 2"/>
          <p:cNvSpPr>
            <a:spLocks noGrp="1"/>
          </p:cNvSpPr>
          <p:nvPr>
            <p:ph idx="1"/>
          </p:nvPr>
        </p:nvSpPr>
        <p:spPr/>
        <p:txBody>
          <a:bodyPr/>
          <a:lstStyle/>
          <a:p>
            <a:r>
              <a:rPr lang="en-GB" dirty="0">
                <a:hlinkClick r:id="rId2"/>
              </a:rPr>
              <a:t>http://www.esrc.ac.uk/about-us/what-is-social-science/videos-what-is-social-science</a:t>
            </a:r>
            <a:r>
              <a:rPr lang="en-GB" dirty="0" smtClean="0">
                <a:hlinkClick r:id="rId2"/>
              </a:rPr>
              <a:t>/</a:t>
            </a:r>
            <a:r>
              <a:rPr lang="en-GB" dirty="0" smtClean="0"/>
              <a:t> </a:t>
            </a:r>
          </a:p>
          <a:p>
            <a:endParaRPr lang="en-GB" dirty="0"/>
          </a:p>
        </p:txBody>
      </p:sp>
    </p:spTree>
    <p:extLst>
      <p:ext uri="{BB962C8B-B14F-4D97-AF65-F5344CB8AC3E}">
        <p14:creationId xmlns:p14="http://schemas.microsoft.com/office/powerpoint/2010/main" val="169923458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0" descr="C:\Users\n.welton.CAMPUS\AppData\Local\Microsoft\Windows\Temporary Internet Files\Content.IE5\6APW1NBK\ring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a:xfrm>
            <a:off x="188913" y="2039938"/>
            <a:ext cx="2933700" cy="2778125"/>
          </a:xfrm>
          <a:prstGeom prst="rect">
            <a:avLst/>
          </a:prstGeom>
          <a:noFill/>
        </p:spPr>
      </p:pic>
      <p:sp>
        <p:nvSpPr>
          <p:cNvPr id="5" name="Plus 4"/>
          <p:cNvSpPr/>
          <p:nvPr/>
        </p:nvSpPr>
        <p:spPr bwMode="auto">
          <a:xfrm>
            <a:off x="2720975" y="2993200"/>
            <a:ext cx="842963" cy="792163"/>
          </a:xfrm>
          <a:prstGeom prst="mathPlus">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GB">
              <a:latin typeface="Times"/>
            </a:endParaRPr>
          </a:p>
        </p:txBody>
      </p:sp>
      <p:sp>
        <p:nvSpPr>
          <p:cNvPr id="6" name="Equal 5"/>
          <p:cNvSpPr/>
          <p:nvPr/>
        </p:nvSpPr>
        <p:spPr bwMode="auto">
          <a:xfrm>
            <a:off x="7116763" y="2925763"/>
            <a:ext cx="914400" cy="914400"/>
          </a:xfrm>
          <a:prstGeom prst="mathEqual">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GB">
              <a:latin typeface="Times"/>
            </a:endParaRPr>
          </a:p>
        </p:txBody>
      </p:sp>
      <p:pic>
        <p:nvPicPr>
          <p:cNvPr id="7" name="Picture 7" descr="C:\Users\n.welton.CAMPUS\AppData\Local\Microsoft\Windows\Temporary Internet Files\Content.IE5\CSZNAAOL\Ombr%C3%A9-Orange-Cake[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1163" y="2019300"/>
            <a:ext cx="1014412" cy="1527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p:cNvSpPr txBox="1"/>
          <p:nvPr/>
        </p:nvSpPr>
        <p:spPr>
          <a:xfrm>
            <a:off x="250825" y="1052513"/>
            <a:ext cx="2808288" cy="461962"/>
          </a:xfrm>
          <a:prstGeom prst="rect">
            <a:avLst/>
          </a:prstGeom>
          <a:noFill/>
        </p:spPr>
        <p:txBody>
          <a:bodyPr>
            <a:spAutoFit/>
          </a:bodyPr>
          <a:lstStyle/>
          <a:p>
            <a:pPr algn="ctr">
              <a:defRPr/>
            </a:pPr>
            <a:r>
              <a:rPr lang="en-GB" b="1" dirty="0">
                <a:solidFill>
                  <a:srgbClr val="C00000"/>
                </a:solidFill>
                <a:latin typeface="+mj-lt"/>
              </a:rPr>
              <a:t>Philosophy</a:t>
            </a:r>
            <a:r>
              <a:rPr lang="en-GB" dirty="0">
                <a:latin typeface="Times" charset="0"/>
              </a:rPr>
              <a:t> </a:t>
            </a:r>
          </a:p>
        </p:txBody>
      </p:sp>
      <p:sp>
        <p:nvSpPr>
          <p:cNvPr id="9" name="TextBox 8"/>
          <p:cNvSpPr txBox="1"/>
          <p:nvPr/>
        </p:nvSpPr>
        <p:spPr>
          <a:xfrm>
            <a:off x="4859338" y="1111250"/>
            <a:ext cx="2808287" cy="461963"/>
          </a:xfrm>
          <a:prstGeom prst="rect">
            <a:avLst/>
          </a:prstGeom>
          <a:noFill/>
        </p:spPr>
        <p:txBody>
          <a:bodyPr>
            <a:spAutoFit/>
          </a:bodyPr>
          <a:lstStyle/>
          <a:p>
            <a:pPr algn="ctr">
              <a:defRPr/>
            </a:pPr>
            <a:r>
              <a:rPr lang="en-GB" b="1" dirty="0">
                <a:solidFill>
                  <a:schemeClr val="accent1">
                    <a:lumMod val="75000"/>
                  </a:schemeClr>
                </a:solidFill>
                <a:latin typeface="+mj-lt"/>
              </a:rPr>
              <a:t>Methods</a:t>
            </a:r>
            <a:r>
              <a:rPr lang="en-GB" dirty="0">
                <a:latin typeface="Times" charset="0"/>
              </a:rPr>
              <a:t>  </a:t>
            </a:r>
          </a:p>
        </p:txBody>
      </p:sp>
      <p:sp>
        <p:nvSpPr>
          <p:cNvPr id="10" name="TextBox 9"/>
          <p:cNvSpPr txBox="1"/>
          <p:nvPr/>
        </p:nvSpPr>
        <p:spPr>
          <a:xfrm>
            <a:off x="2005013" y="2628900"/>
            <a:ext cx="1366837" cy="461963"/>
          </a:xfrm>
          <a:prstGeom prst="rect">
            <a:avLst/>
          </a:prstGeom>
          <a:noFill/>
        </p:spPr>
        <p:txBody>
          <a:bodyPr>
            <a:spAutoFit/>
          </a:bodyPr>
          <a:lstStyle/>
          <a:p>
            <a:pPr>
              <a:defRPr/>
            </a:pPr>
            <a:r>
              <a:rPr lang="en-GB" sz="1200" b="1" dirty="0">
                <a:solidFill>
                  <a:srgbClr val="FF0000"/>
                </a:solidFill>
                <a:latin typeface="+mn-lt"/>
              </a:rPr>
              <a:t>Axiology</a:t>
            </a:r>
            <a:r>
              <a:rPr lang="en-GB" dirty="0">
                <a:latin typeface="Times" charset="0"/>
              </a:rPr>
              <a:t> </a:t>
            </a:r>
          </a:p>
        </p:txBody>
      </p:sp>
      <p:grpSp>
        <p:nvGrpSpPr>
          <p:cNvPr id="11" name="Group 1"/>
          <p:cNvGrpSpPr>
            <a:grpSpLocks/>
          </p:cNvGrpSpPr>
          <p:nvPr/>
        </p:nvGrpSpPr>
        <p:grpSpPr bwMode="auto">
          <a:xfrm>
            <a:off x="393700" y="2668588"/>
            <a:ext cx="2295525" cy="1695450"/>
            <a:chOff x="393700" y="2668588"/>
            <a:chExt cx="2295525" cy="1695450"/>
          </a:xfrm>
        </p:grpSpPr>
        <p:sp>
          <p:nvSpPr>
            <p:cNvPr id="12" name="TextBox 11"/>
            <p:cNvSpPr txBox="1"/>
            <p:nvPr/>
          </p:nvSpPr>
          <p:spPr>
            <a:xfrm>
              <a:off x="393700" y="2668588"/>
              <a:ext cx="1262063" cy="261937"/>
            </a:xfrm>
            <a:prstGeom prst="rect">
              <a:avLst/>
            </a:prstGeom>
            <a:noFill/>
          </p:spPr>
          <p:txBody>
            <a:bodyPr>
              <a:spAutoFit/>
            </a:bodyPr>
            <a:lstStyle/>
            <a:p>
              <a:pPr>
                <a:defRPr/>
              </a:pPr>
              <a:r>
                <a:rPr lang="en-GB" sz="1100" b="1" dirty="0">
                  <a:solidFill>
                    <a:schemeClr val="accent2"/>
                  </a:solidFill>
                  <a:latin typeface="+mj-lt"/>
                </a:rPr>
                <a:t>Epistemology</a:t>
              </a:r>
            </a:p>
          </p:txBody>
        </p:sp>
        <p:sp>
          <p:nvSpPr>
            <p:cNvPr id="13" name="TextBox 12"/>
            <p:cNvSpPr txBox="1"/>
            <p:nvPr/>
          </p:nvSpPr>
          <p:spPr>
            <a:xfrm>
              <a:off x="1104900" y="3902075"/>
              <a:ext cx="1584325" cy="461963"/>
            </a:xfrm>
            <a:prstGeom prst="rect">
              <a:avLst/>
            </a:prstGeom>
            <a:noFill/>
          </p:spPr>
          <p:txBody>
            <a:bodyPr>
              <a:spAutoFit/>
            </a:bodyPr>
            <a:lstStyle/>
            <a:p>
              <a:pPr>
                <a:defRPr/>
              </a:pPr>
              <a:r>
                <a:rPr lang="en-GB" sz="1200" b="1" dirty="0">
                  <a:solidFill>
                    <a:srgbClr val="7030A0"/>
                  </a:solidFill>
                  <a:latin typeface="+mn-lt"/>
                </a:rPr>
                <a:t>Ontology</a:t>
              </a:r>
              <a:r>
                <a:rPr lang="en-GB" dirty="0">
                  <a:latin typeface="Times" charset="0"/>
                </a:rPr>
                <a:t> </a:t>
              </a:r>
            </a:p>
          </p:txBody>
        </p:sp>
        <p:sp>
          <p:nvSpPr>
            <p:cNvPr id="14" name="TextBox 13"/>
            <p:cNvSpPr txBox="1"/>
            <p:nvPr/>
          </p:nvSpPr>
          <p:spPr>
            <a:xfrm>
              <a:off x="930275" y="3087688"/>
              <a:ext cx="1655763" cy="460375"/>
            </a:xfrm>
            <a:prstGeom prst="rect">
              <a:avLst/>
            </a:prstGeom>
            <a:noFill/>
          </p:spPr>
          <p:txBody>
            <a:bodyPr>
              <a:spAutoFit/>
            </a:bodyPr>
            <a:lstStyle/>
            <a:p>
              <a:pPr algn="ctr">
                <a:defRPr/>
              </a:pPr>
              <a:r>
                <a:rPr lang="en-GB" sz="1200" b="1" dirty="0">
                  <a:solidFill>
                    <a:srgbClr val="002060"/>
                  </a:solidFill>
                  <a:latin typeface="+mj-lt"/>
                </a:rPr>
                <a:t>Philosophical Alignment </a:t>
              </a:r>
            </a:p>
          </p:txBody>
        </p:sp>
      </p:grpSp>
      <p:pic>
        <p:nvPicPr>
          <p:cNvPr id="15" name="Picture 16" descr="C:\Users\n.welton.CAMPUS\AppData\Local\Microsoft\Windows\Temporary Internet Files\Content.IE5\6APW1NBK\recipe-book[1].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6150" y="2274888"/>
            <a:ext cx="1339850" cy="1655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Plus 15"/>
          <p:cNvSpPr/>
          <p:nvPr/>
        </p:nvSpPr>
        <p:spPr bwMode="auto">
          <a:xfrm>
            <a:off x="4651375" y="2963863"/>
            <a:ext cx="844550" cy="792162"/>
          </a:xfrm>
          <a:prstGeom prst="mathPlus">
            <a:avLst/>
          </a:prstGeom>
          <a:solidFill>
            <a:schemeClr val="accent1"/>
          </a:solidFill>
          <a:ln w="9525" cap="flat" cmpd="sng" algn="ctr">
            <a:solidFill>
              <a:schemeClr val="tx1"/>
            </a:solidFill>
            <a:prstDash val="solid"/>
            <a:round/>
            <a:headEnd type="none" w="med" len="med"/>
            <a:tailEnd type="none" w="med" len="med"/>
          </a:ln>
          <a:effectLst/>
        </p:spPr>
        <p:txBody>
          <a:bodyPr/>
          <a:lstStyle/>
          <a:p>
            <a:pPr>
              <a:defRPr/>
            </a:pPr>
            <a:endParaRPr lang="en-GB">
              <a:latin typeface="Times"/>
            </a:endParaRPr>
          </a:p>
        </p:txBody>
      </p:sp>
      <p:sp>
        <p:nvSpPr>
          <p:cNvPr id="17" name="TextBox 16"/>
          <p:cNvSpPr txBox="1"/>
          <p:nvPr/>
        </p:nvSpPr>
        <p:spPr>
          <a:xfrm>
            <a:off x="2687638" y="1112838"/>
            <a:ext cx="2808287" cy="831850"/>
          </a:xfrm>
          <a:prstGeom prst="rect">
            <a:avLst/>
          </a:prstGeom>
          <a:noFill/>
        </p:spPr>
        <p:txBody>
          <a:bodyPr>
            <a:spAutoFit/>
          </a:bodyPr>
          <a:lstStyle/>
          <a:p>
            <a:pPr algn="ctr">
              <a:defRPr/>
            </a:pPr>
            <a:r>
              <a:rPr lang="en-GB" b="1" dirty="0">
                <a:solidFill>
                  <a:schemeClr val="accent6"/>
                </a:solidFill>
                <a:latin typeface="+mj-lt"/>
              </a:rPr>
              <a:t>Research Strategy</a:t>
            </a:r>
          </a:p>
        </p:txBody>
      </p:sp>
      <p:pic>
        <p:nvPicPr>
          <p:cNvPr id="18" name="Picture 18" descr="C:\Users\n.welton.CAMPUS\AppData\Local\Microsoft\Windows\Temporary Internet Files\Content.IE5\6APW1NBK\4698128083_21be0d1f34_z[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5625" y="3048000"/>
            <a:ext cx="1255713" cy="871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9" descr="C:\Users\n.welton.CAMPUS\AppData\Local\Microsoft\Windows\Temporary Internet Files\Content.IE5\X00UGV3Y\4164344917_b910cfef87_z[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67638" y="3838575"/>
            <a:ext cx="1376362" cy="1031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968253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Online Activity See moodle (General Module Discussion Page  </a:t>
            </a:r>
            <a:endParaRPr lang="en-GB" dirty="0"/>
          </a:p>
        </p:txBody>
      </p:sp>
      <p:sp>
        <p:nvSpPr>
          <p:cNvPr id="4" name="Content Placeholder 3"/>
          <p:cNvSpPr>
            <a:spLocks noGrp="1"/>
          </p:cNvSpPr>
          <p:nvPr>
            <p:ph idx="1"/>
          </p:nvPr>
        </p:nvSpPr>
        <p:spPr/>
        <p:txBody>
          <a:bodyPr>
            <a:normAutofit lnSpcReduction="10000"/>
          </a:bodyPr>
          <a:lstStyle/>
          <a:p>
            <a:pPr lvl="1"/>
            <a:r>
              <a:rPr lang="en-GB" dirty="0" smtClean="0">
                <a:hlinkClick r:id="rId2"/>
              </a:rPr>
              <a:t>Look </a:t>
            </a:r>
            <a:r>
              <a:rPr lang="en-GB" dirty="0">
                <a:hlinkClick r:id="rId2"/>
              </a:rPr>
              <a:t>at the social science disciplines outlined on the ESRC website (link below)…</a:t>
            </a:r>
          </a:p>
          <a:p>
            <a:pPr lvl="1"/>
            <a:r>
              <a:rPr lang="en-GB" dirty="0">
                <a:hlinkClick r:id="rId2"/>
              </a:rPr>
              <a:t>Consider which of the disciplines your own research thinking / practice may fit within. Write a short synopsis to discuss </a:t>
            </a:r>
            <a:r>
              <a:rPr lang="en-GB" dirty="0" smtClean="0">
                <a:hlinkClick r:id="rId2"/>
              </a:rPr>
              <a:t>…</a:t>
            </a:r>
          </a:p>
          <a:p>
            <a:pPr lvl="1"/>
            <a:r>
              <a:rPr lang="en-GB" dirty="0" smtClean="0">
                <a:hlinkClick r:id="rId2"/>
              </a:rPr>
              <a:t>Make a contribution to the group discussion </a:t>
            </a:r>
            <a:endParaRPr lang="en-GB" dirty="0">
              <a:hlinkClick r:id="rId2"/>
            </a:endParaRPr>
          </a:p>
          <a:p>
            <a:pPr marL="502920" lvl="1" indent="0">
              <a:buNone/>
            </a:pPr>
            <a:endParaRPr lang="en-GB" dirty="0">
              <a:hlinkClick r:id="rId2"/>
            </a:endParaRPr>
          </a:p>
          <a:p>
            <a:pPr marL="502920" lvl="1" indent="0">
              <a:buNone/>
            </a:pPr>
            <a:r>
              <a:rPr lang="en-GB" dirty="0">
                <a:hlinkClick r:id="rId2"/>
              </a:rPr>
              <a:t>http://www.esrc.ac.uk/about-us/what-is-social-science/social-science-disciplines/</a:t>
            </a:r>
            <a:r>
              <a:rPr lang="en-GB" dirty="0"/>
              <a:t>  </a:t>
            </a:r>
          </a:p>
          <a:p>
            <a:endParaRPr lang="en-GB" dirty="0"/>
          </a:p>
          <a:p>
            <a:endParaRPr lang="en-GB" dirty="0"/>
          </a:p>
        </p:txBody>
      </p:sp>
    </p:spTree>
    <p:extLst>
      <p:ext uri="{BB962C8B-B14F-4D97-AF65-F5344CB8AC3E}">
        <p14:creationId xmlns:p14="http://schemas.microsoft.com/office/powerpoint/2010/main" val="159061081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1516 UWTSD PowerPoint Presentation Template</Template>
  <TotalTime>497</TotalTime>
  <Words>676</Words>
  <Application>Microsoft Office PowerPoint</Application>
  <PresentationFormat>On-screen Show (4:3)</PresentationFormat>
  <Paragraphs>213</Paragraphs>
  <Slides>29</Slides>
  <Notes>1</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29</vt:i4>
      </vt:variant>
    </vt:vector>
  </HeadingPairs>
  <TitlesOfParts>
    <vt:vector size="39" baseType="lpstr">
      <vt:lpstr>Arial</vt:lpstr>
      <vt:lpstr>Brush Script MT</vt:lpstr>
      <vt:lpstr>Calibri</vt:lpstr>
      <vt:lpstr>Franklin Gothic Book</vt:lpstr>
      <vt:lpstr>Myriad Pro</vt:lpstr>
      <vt:lpstr>Source Sans Pro</vt:lpstr>
      <vt:lpstr>Times</vt:lpstr>
      <vt:lpstr>Times New Roman</vt:lpstr>
      <vt:lpstr>Wingdings 2</vt:lpstr>
      <vt:lpstr>20140311PresentationUWTSDTemplate</vt:lpstr>
      <vt:lpstr>  ECGE7001 Philosophy and  Practice of Social Research </vt:lpstr>
      <vt:lpstr>Aims Of Session 1  </vt:lpstr>
      <vt:lpstr>Module Aims </vt:lpstr>
      <vt:lpstr>Module Learning Outcomes </vt:lpstr>
      <vt:lpstr>Module Learning Outcomes cont.…</vt:lpstr>
      <vt:lpstr>Assessment </vt:lpstr>
      <vt:lpstr>Assessment </vt:lpstr>
      <vt:lpstr>Deadlines </vt:lpstr>
      <vt:lpstr>Your Expectations</vt:lpstr>
      <vt:lpstr>PowerPoint Presentation</vt:lpstr>
      <vt:lpstr>PowerPoint Presentation</vt:lpstr>
      <vt:lpstr>PowerPoint Presentation</vt:lpstr>
      <vt:lpstr>Resources </vt:lpstr>
      <vt:lpstr>PowerPoint Presentation</vt:lpstr>
      <vt:lpstr>PowerPoint Presentation</vt:lpstr>
      <vt:lpstr>PowerPoint Presentation</vt:lpstr>
      <vt:lpstr>PowerPoint Presentation</vt:lpstr>
      <vt:lpstr>Why Social Research </vt:lpstr>
      <vt:lpstr>PowerPoint Presentation</vt:lpstr>
      <vt:lpstr>PowerPoint Presentation</vt:lpstr>
      <vt:lpstr>Your Research </vt:lpstr>
      <vt:lpstr>PowerPoint Presentation</vt:lpstr>
      <vt:lpstr>A Paradigm Constitutes:</vt:lpstr>
      <vt:lpstr>Qualitative versus Quantitative </vt:lpstr>
      <vt:lpstr>PowerPoint Presentation</vt:lpstr>
      <vt:lpstr>PowerPoint Presentation</vt:lpstr>
      <vt:lpstr>What is Social Science research research?</vt:lpstr>
      <vt:lpstr>PowerPoint Presentation</vt:lpstr>
      <vt:lpstr>Online Activity See moodle (General Module Discussion Page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DSAW 7003 Research Methods for Work-Based Learning</dc:title>
  <dc:creator>ucs</dc:creator>
  <cp:lastModifiedBy>Nicola Welton</cp:lastModifiedBy>
  <cp:revision>69</cp:revision>
  <cp:lastPrinted>2014-10-02T07:30:48Z</cp:lastPrinted>
  <dcterms:created xsi:type="dcterms:W3CDTF">2014-09-09T20:19:59Z</dcterms:created>
  <dcterms:modified xsi:type="dcterms:W3CDTF">2019-12-04T16:15:24Z</dcterms:modified>
</cp:coreProperties>
</file>