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9"/>
  </p:notesMasterIdLst>
  <p:sldIdLst>
    <p:sldId id="256" r:id="rId2"/>
    <p:sldId id="341" r:id="rId3"/>
    <p:sldId id="312" r:id="rId4"/>
    <p:sldId id="343" r:id="rId5"/>
    <p:sldId id="344" r:id="rId6"/>
    <p:sldId id="345" r:id="rId7"/>
    <p:sldId id="346" r:id="rId8"/>
    <p:sldId id="347" r:id="rId9"/>
    <p:sldId id="301" r:id="rId10"/>
    <p:sldId id="342" r:id="rId11"/>
    <p:sldId id="302" r:id="rId12"/>
    <p:sldId id="310" r:id="rId13"/>
    <p:sldId id="268" r:id="rId14"/>
    <p:sldId id="335" r:id="rId15"/>
    <p:sldId id="309" r:id="rId16"/>
    <p:sldId id="308" r:id="rId17"/>
    <p:sldId id="326" r:id="rId18"/>
    <p:sldId id="307" r:id="rId19"/>
    <p:sldId id="306" r:id="rId20"/>
    <p:sldId id="305" r:id="rId21"/>
    <p:sldId id="311" r:id="rId22"/>
    <p:sldId id="336" r:id="rId23"/>
    <p:sldId id="337" r:id="rId24"/>
    <p:sldId id="338" r:id="rId25"/>
    <p:sldId id="339" r:id="rId26"/>
    <p:sldId id="340" r:id="rId27"/>
    <p:sldId id="34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A39783-CFD8-1A2B-844B-72239A8BD1BE}" v="103" dt="2025-09-22T09:27:03.5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67"/>
    <p:restoredTop sz="67660"/>
  </p:normalViewPr>
  <p:slideViewPr>
    <p:cSldViewPr snapToGrid="0">
      <p:cViewPr varScale="1">
        <p:scale>
          <a:sx n="80" d="100"/>
          <a:sy n="80" d="100"/>
        </p:scale>
        <p:origin x="159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son Neely" userId="S::mason.neely@southwales.ac.uk::0ef572c8-b533-4d84-80ac-09e2c6535e6c" providerId="AD" clId="Web-{31A39783-CFD8-1A2B-844B-72239A8BD1BE}"/>
    <pc:docChg chg="modSld">
      <pc:chgData name="Mason Neely" userId="S::mason.neely@southwales.ac.uk::0ef572c8-b533-4d84-80ac-09e2c6535e6c" providerId="AD" clId="Web-{31A39783-CFD8-1A2B-844B-72239A8BD1BE}" dt="2025-09-22T09:27:00.538" v="71"/>
      <pc:docMkLst>
        <pc:docMk/>
      </pc:docMkLst>
      <pc:sldChg chg="addSp modSp modNotes">
        <pc:chgData name="Mason Neely" userId="S::mason.neely@southwales.ac.uk::0ef572c8-b533-4d84-80ac-09e2c6535e6c" providerId="AD" clId="Web-{31A39783-CFD8-1A2B-844B-72239A8BD1BE}" dt="2025-09-22T09:25:06.520" v="34" actId="1076"/>
        <pc:sldMkLst>
          <pc:docMk/>
          <pc:sldMk cId="2610117884" sldId="336"/>
        </pc:sldMkLst>
        <pc:spChg chg="add mod">
          <ac:chgData name="Mason Neely" userId="S::mason.neely@southwales.ac.uk::0ef572c8-b533-4d84-80ac-09e2c6535e6c" providerId="AD" clId="Web-{31A39783-CFD8-1A2B-844B-72239A8BD1BE}" dt="2025-09-22T09:25:06.520" v="34" actId="1076"/>
          <ac:spMkLst>
            <pc:docMk/>
            <pc:sldMk cId="2610117884" sldId="336"/>
            <ac:spMk id="2" creationId="{9850C07B-7234-02A6-B6C5-83DAC768EF4B}"/>
          </ac:spMkLst>
        </pc:spChg>
        <pc:picChg chg="mod">
          <ac:chgData name="Mason Neely" userId="S::mason.neely@southwales.ac.uk::0ef572c8-b533-4d84-80ac-09e2c6535e6c" providerId="AD" clId="Web-{31A39783-CFD8-1A2B-844B-72239A8BD1BE}" dt="2025-09-22T09:25:04.708" v="33" actId="1076"/>
          <ac:picMkLst>
            <pc:docMk/>
            <pc:sldMk cId="2610117884" sldId="336"/>
            <ac:picMk id="1026" creationId="{8627E603-0648-5C12-4282-8690881A1363}"/>
          </ac:picMkLst>
        </pc:picChg>
      </pc:sldChg>
      <pc:sldChg chg="addSp delSp modSp modNotes">
        <pc:chgData name="Mason Neely" userId="S::mason.neely@southwales.ac.uk::0ef572c8-b533-4d84-80ac-09e2c6535e6c" providerId="AD" clId="Web-{31A39783-CFD8-1A2B-844B-72239A8BD1BE}" dt="2025-09-22T09:27:00.538" v="71"/>
        <pc:sldMkLst>
          <pc:docMk/>
          <pc:sldMk cId="1655587095" sldId="337"/>
        </pc:sldMkLst>
        <pc:spChg chg="add del mod">
          <ac:chgData name="Mason Neely" userId="S::mason.neely@southwales.ac.uk::0ef572c8-b533-4d84-80ac-09e2c6535e6c" providerId="AD" clId="Web-{31A39783-CFD8-1A2B-844B-72239A8BD1BE}" dt="2025-09-22T09:25:53.318" v="36"/>
          <ac:spMkLst>
            <pc:docMk/>
            <pc:sldMk cId="1655587095" sldId="337"/>
            <ac:spMk id="3" creationId="{584E9799-3BA3-C720-E82C-89C689E33851}"/>
          </ac:spMkLst>
        </pc:spChg>
        <pc:spChg chg="add mod">
          <ac:chgData name="Mason Neely" userId="S::mason.neely@southwales.ac.uk::0ef572c8-b533-4d84-80ac-09e2c6535e6c" providerId="AD" clId="Web-{31A39783-CFD8-1A2B-844B-72239A8BD1BE}" dt="2025-09-22T09:26:55.366" v="70" actId="20577"/>
          <ac:spMkLst>
            <pc:docMk/>
            <pc:sldMk cId="1655587095" sldId="337"/>
            <ac:spMk id="4" creationId="{2B2EE4B7-2564-555A-4DEE-EBE6A4E45B4A}"/>
          </ac:spMkLst>
        </pc:spChg>
      </pc:sldChg>
    </pc:docChg>
  </pc:docChgLst>
  <pc:docChgLst>
    <pc:chgData name="Mason Neely" userId="S::mason.neely@southwales.ac.uk::0ef572c8-b533-4d84-80ac-09e2c6535e6c" providerId="AD" clId="Web-{33DA1867-C3A6-8FB1-BA5A-F33C7061180B}"/>
    <pc:docChg chg="addSld modSld">
      <pc:chgData name="Mason Neely" userId="S::mason.neely@southwales.ac.uk::0ef572c8-b533-4d84-80ac-09e2c6535e6c" providerId="AD" clId="Web-{33DA1867-C3A6-8FB1-BA5A-F33C7061180B}" dt="2025-09-13T09:14:58.416" v="1"/>
      <pc:docMkLst>
        <pc:docMk/>
      </pc:docMkLst>
      <pc:sldChg chg="add">
        <pc:chgData name="Mason Neely" userId="S::mason.neely@southwales.ac.uk::0ef572c8-b533-4d84-80ac-09e2c6535e6c" providerId="AD" clId="Web-{33DA1867-C3A6-8FB1-BA5A-F33C7061180B}" dt="2025-09-13T09:14:58.416" v="1"/>
        <pc:sldMkLst>
          <pc:docMk/>
          <pc:sldMk cId="2470845945" sldId="268"/>
        </pc:sldMkLst>
      </pc:sldChg>
      <pc:sldChg chg="modSp">
        <pc:chgData name="Mason Neely" userId="S::mason.neely@southwales.ac.uk::0ef572c8-b533-4d84-80ac-09e2c6535e6c" providerId="AD" clId="Web-{33DA1867-C3A6-8FB1-BA5A-F33C7061180B}" dt="2025-09-13T09:14:44.211" v="0" actId="20577"/>
        <pc:sldMkLst>
          <pc:docMk/>
          <pc:sldMk cId="2004962742" sldId="311"/>
        </pc:sldMkLst>
        <pc:spChg chg="mod">
          <ac:chgData name="Mason Neely" userId="S::mason.neely@southwales.ac.uk::0ef572c8-b533-4d84-80ac-09e2c6535e6c" providerId="AD" clId="Web-{33DA1867-C3A6-8FB1-BA5A-F33C7061180B}" dt="2025-09-13T09:14:44.211" v="0" actId="20577"/>
          <ac:spMkLst>
            <pc:docMk/>
            <pc:sldMk cId="2004962742" sldId="311"/>
            <ac:spMk id="2" creationId="{EDA61EAA-2B86-284E-A26E-BB131433B43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72F0CF-62AA-9643-BA74-80C41345A877}" type="datetimeFigureOut">
              <a:rPr lang="en-US" smtClean="0"/>
              <a:t>10/8/25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088972-6087-1D4A-93EF-F0DE73ECC487}" type="slidenum">
              <a:rPr lang="en-US" smtClean="0"/>
              <a:t>‹#›</a:t>
            </a:fld>
            <a:endParaRPr lang="en-US"/>
          </a:p>
        </p:txBody>
      </p:sp>
    </p:spTree>
    <p:extLst>
      <p:ext uri="{BB962C8B-B14F-4D97-AF65-F5344CB8AC3E}">
        <p14:creationId xmlns:p14="http://schemas.microsoft.com/office/powerpoint/2010/main" val="2458253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skillsdevelopment.co.uk/courses/andrew_reeves_suicidal_clients/?utm_source=chatgpt.com"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Risk is not a binary </a:t>
            </a:r>
          </a:p>
          <a:p>
            <a:r>
              <a:rPr lang="en-US" dirty="0"/>
              <a:t>Risks is implicit in all aspects of life. We have agency. </a:t>
            </a:r>
          </a:p>
          <a:p>
            <a:r>
              <a:rPr lang="en-US" dirty="0"/>
              <a:t>Some risks – suicide – might effect us more than others. </a:t>
            </a:r>
          </a:p>
          <a:p>
            <a:r>
              <a:rPr lang="en-US" dirty="0"/>
              <a:t>It’s never that simple</a:t>
            </a:r>
          </a:p>
        </p:txBody>
      </p:sp>
      <p:sp>
        <p:nvSpPr>
          <p:cNvPr id="4" name="Slide Number Placeholder 3"/>
          <p:cNvSpPr>
            <a:spLocks noGrp="1"/>
          </p:cNvSpPr>
          <p:nvPr>
            <p:ph type="sldNum" sz="quarter" idx="5"/>
          </p:nvPr>
        </p:nvSpPr>
        <p:spPr/>
        <p:txBody>
          <a:bodyPr/>
          <a:lstStyle/>
          <a:p>
            <a:fld id="{0A088972-6087-1D4A-93EF-F0DE73ECC487}" type="slidenum">
              <a:rPr lang="en-US" smtClean="0"/>
              <a:t>3</a:t>
            </a:fld>
            <a:endParaRPr lang="en-US"/>
          </a:p>
        </p:txBody>
      </p:sp>
    </p:spTree>
    <p:extLst>
      <p:ext uri="{BB962C8B-B14F-4D97-AF65-F5344CB8AC3E}">
        <p14:creationId xmlns:p14="http://schemas.microsoft.com/office/powerpoint/2010/main" val="16582017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Suicide and Self-Harm</a:t>
            </a:r>
          </a:p>
          <a:p>
            <a:r>
              <a:rPr lang="en-GB" b="1" dirty="0"/>
              <a:t>Central Focus</a:t>
            </a:r>
            <a:r>
              <a:rPr lang="en-GB" dirty="0"/>
              <a:t>: Suicide is the area most often associated with “risk” in therapy. Reeves challenges the fear-based avoidance some therapists have, encouraging open dialogue.</a:t>
            </a:r>
          </a:p>
          <a:p>
            <a:r>
              <a:rPr lang="en-GB" b="1" dirty="0"/>
              <a:t>Asking About Suicide</a:t>
            </a:r>
            <a:r>
              <a:rPr lang="en-GB" dirty="0"/>
              <a:t>: He stresses that directly asking about suicidal thoughts does not “put the idea in the client’s head” — instead, it often provides relief and validation.</a:t>
            </a:r>
          </a:p>
          <a:p>
            <a:r>
              <a:rPr lang="en-GB" b="1" dirty="0"/>
              <a:t>Assessment vs. Exploration</a:t>
            </a:r>
            <a:r>
              <a:rPr lang="en-GB" dirty="0"/>
              <a:t>: Moves away from rigid “tick-box” risk assessments toward </a:t>
            </a:r>
            <a:r>
              <a:rPr lang="en-GB" b="1" dirty="0"/>
              <a:t>collaborative conversations</a:t>
            </a:r>
            <a:r>
              <a:rPr lang="en-GB" dirty="0"/>
              <a:t> that explore intent, planning, means, and protective factors.</a:t>
            </a:r>
          </a:p>
          <a:p>
            <a:r>
              <a:rPr lang="en-GB" b="1" dirty="0"/>
              <a:t>Crisis Planning</a:t>
            </a:r>
            <a:r>
              <a:rPr lang="en-GB" dirty="0"/>
              <a:t>: Advocates for “</a:t>
            </a:r>
            <a:r>
              <a:rPr lang="en-GB" b="1" dirty="0"/>
              <a:t>keep-safe plans</a:t>
            </a:r>
            <a:r>
              <a:rPr lang="en-GB" dirty="0"/>
              <a:t>” (collaboratively developed strategies and supports) over coercive “no-harm contracts,” which research shows are ineffective.</a:t>
            </a:r>
          </a:p>
          <a:p>
            <a:r>
              <a:rPr lang="en-GB" b="1" dirty="0"/>
              <a:t>Therapist Factors</a:t>
            </a:r>
            <a:r>
              <a:rPr lang="en-GB" dirty="0"/>
              <a:t>: Explores how personal beliefs about suicide (e.g., religious, moral, existential) can unconsciously shape practice.</a:t>
            </a:r>
          </a:p>
          <a:p>
            <a:endParaRPr lang="en-US" dirty="0"/>
          </a:p>
        </p:txBody>
      </p:sp>
      <p:sp>
        <p:nvSpPr>
          <p:cNvPr id="4" name="Slide Number Placeholder 3"/>
          <p:cNvSpPr>
            <a:spLocks noGrp="1"/>
          </p:cNvSpPr>
          <p:nvPr>
            <p:ph type="sldNum" sz="quarter" idx="5"/>
          </p:nvPr>
        </p:nvSpPr>
        <p:spPr/>
        <p:txBody>
          <a:bodyPr/>
          <a:lstStyle/>
          <a:p>
            <a:fld id="{0A088972-6087-1D4A-93EF-F0DE73ECC487}" type="slidenum">
              <a:rPr lang="en-US" smtClean="0"/>
              <a:t>4</a:t>
            </a:fld>
            <a:endParaRPr lang="en-US"/>
          </a:p>
        </p:txBody>
      </p:sp>
    </p:spTree>
    <p:extLst>
      <p:ext uri="{BB962C8B-B14F-4D97-AF65-F5344CB8AC3E}">
        <p14:creationId xmlns:p14="http://schemas.microsoft.com/office/powerpoint/2010/main" val="874851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F5EDE-B62F-EDCA-9AFC-E94AF1FFC7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22D159-FBBC-6BED-2DE3-FD021A2E6B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2EA5A4-D8E5-88B7-13EF-0BA11338DE6B}"/>
              </a:ext>
            </a:extLst>
          </p:cNvPr>
          <p:cNvSpPr>
            <a:spLocks noGrp="1"/>
          </p:cNvSpPr>
          <p:nvPr>
            <p:ph type="body" idx="1"/>
          </p:nvPr>
        </p:nvSpPr>
        <p:spPr/>
        <p:txBody>
          <a:bodyPr/>
          <a:lstStyle/>
          <a:p>
            <a:r>
              <a:rPr lang="en-GB" b="1" dirty="0"/>
              <a:t>Violence / Harm to Others</a:t>
            </a:r>
          </a:p>
          <a:p>
            <a:r>
              <a:rPr lang="en-GB" b="1" dirty="0"/>
              <a:t>Scope</a:t>
            </a:r>
            <a:r>
              <a:rPr lang="en-GB" dirty="0"/>
              <a:t>: Risk isn’t only about self-directed harm. Clients may present risks of aggression, violence, or neglect toward others.</a:t>
            </a:r>
          </a:p>
          <a:p>
            <a:r>
              <a:rPr lang="en-GB" b="1" dirty="0"/>
              <a:t>Contexts</a:t>
            </a:r>
            <a:r>
              <a:rPr lang="en-GB" dirty="0"/>
              <a:t>: Domestic abuse, child protection, elder neglect, or threats toward others.</a:t>
            </a:r>
          </a:p>
          <a:p>
            <a:r>
              <a:rPr lang="en-GB" b="1" dirty="0"/>
              <a:t>Therapeutic Position</a:t>
            </a:r>
            <a:r>
              <a:rPr lang="en-GB" dirty="0"/>
              <a:t>: Balances therapeutic confidentiality with legal/ethical duties to disclose when necessary. Reeves highlights the </a:t>
            </a:r>
            <a:r>
              <a:rPr lang="en-GB" i="1" dirty="0"/>
              <a:t>anxiety</a:t>
            </a:r>
            <a:r>
              <a:rPr lang="en-GB" dirty="0"/>
              <a:t> this can create in therapists, especially when considering how disclosure might rupture the therapeutic alliance.</a:t>
            </a:r>
          </a:p>
          <a:p>
            <a:r>
              <a:rPr lang="en-GB" b="1" dirty="0"/>
              <a:t>Preventative Approach</a:t>
            </a:r>
            <a:r>
              <a:rPr lang="en-GB" dirty="0"/>
              <a:t>: Encourages therapists to explore anger, hostility, and violent ideation openly in session, rather than avoiding it.</a:t>
            </a:r>
          </a:p>
          <a:p>
            <a:r>
              <a:rPr lang="en-GB" b="1" dirty="0"/>
              <a:t>Practicality</a:t>
            </a:r>
            <a:r>
              <a:rPr lang="en-GB" dirty="0"/>
              <a:t>: Stresses the importance of knowing safeguarding procedures and liaising effectively with external agencies when thresholds of disclosure are crossed.</a:t>
            </a:r>
          </a:p>
        </p:txBody>
      </p:sp>
      <p:sp>
        <p:nvSpPr>
          <p:cNvPr id="4" name="Slide Number Placeholder 3">
            <a:extLst>
              <a:ext uri="{FF2B5EF4-FFF2-40B4-BE49-F238E27FC236}">
                <a16:creationId xmlns:a16="http://schemas.microsoft.com/office/drawing/2014/main" id="{B728B087-873B-4C8D-F63E-EF339E25B28C}"/>
              </a:ext>
            </a:extLst>
          </p:cNvPr>
          <p:cNvSpPr>
            <a:spLocks noGrp="1"/>
          </p:cNvSpPr>
          <p:nvPr>
            <p:ph type="sldNum" sz="quarter" idx="5"/>
          </p:nvPr>
        </p:nvSpPr>
        <p:spPr/>
        <p:txBody>
          <a:bodyPr/>
          <a:lstStyle/>
          <a:p>
            <a:fld id="{0A088972-6087-1D4A-93EF-F0DE73ECC487}" type="slidenum">
              <a:rPr lang="en-US" smtClean="0"/>
              <a:t>5</a:t>
            </a:fld>
            <a:endParaRPr lang="en-US"/>
          </a:p>
        </p:txBody>
      </p:sp>
    </p:spTree>
    <p:extLst>
      <p:ext uri="{BB962C8B-B14F-4D97-AF65-F5344CB8AC3E}">
        <p14:creationId xmlns:p14="http://schemas.microsoft.com/office/powerpoint/2010/main" val="9951940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84656-7FD8-DDB1-FDFB-5F9D55C119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1E3C61-7E34-E3F2-CF23-A42A3213F5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87080F-C306-AAA2-1D19-ED9CAD4242D9}"/>
              </a:ext>
            </a:extLst>
          </p:cNvPr>
          <p:cNvSpPr>
            <a:spLocks noGrp="1"/>
          </p:cNvSpPr>
          <p:nvPr>
            <p:ph type="body" idx="1"/>
          </p:nvPr>
        </p:nvSpPr>
        <p:spPr/>
        <p:txBody>
          <a:bodyPr/>
          <a:lstStyle/>
          <a:p>
            <a:r>
              <a:rPr lang="en-GB" b="1" dirty="0"/>
              <a:t>Safeguarding &amp; Child Protection</a:t>
            </a:r>
          </a:p>
          <a:p>
            <a:r>
              <a:rPr lang="en-GB" b="1" dirty="0"/>
              <a:t>Legal/Ethical Duties</a:t>
            </a:r>
            <a:r>
              <a:rPr lang="en-GB" dirty="0"/>
              <a:t>: Reeves is clear that safeguarding trumps confidentiality when children or vulnerable adults are at risk.</a:t>
            </a:r>
          </a:p>
          <a:p>
            <a:r>
              <a:rPr lang="en-GB" b="1" dirty="0"/>
              <a:t>Therapist Preparedness</a:t>
            </a:r>
            <a:r>
              <a:rPr lang="en-GB" dirty="0"/>
              <a:t>: Many practitioners in private practice or non-statutory settings may not have clear safeguarding pathways. Reeves emphasises the need for knowing local safeguarding boards, referral routes, and escalation procedures.</a:t>
            </a:r>
          </a:p>
          <a:p>
            <a:r>
              <a:rPr lang="en-GB" b="1" dirty="0"/>
              <a:t>Therapeutic Dilemma</a:t>
            </a:r>
            <a:r>
              <a:rPr lang="en-GB" dirty="0"/>
              <a:t>: Managing the tension between protecting the client (or others) and preserving trust in the relationship. He advocates for </a:t>
            </a:r>
            <a:r>
              <a:rPr lang="en-GB" b="1" dirty="0"/>
              <a:t>transparency</a:t>
            </a:r>
            <a:r>
              <a:rPr lang="en-GB" dirty="0"/>
              <a:t> — involving the client in the safeguarding process wherever possible.</a:t>
            </a:r>
          </a:p>
          <a:p>
            <a:r>
              <a:rPr lang="en-GB" b="1" dirty="0"/>
              <a:t>Training Emphasis</a:t>
            </a:r>
            <a:r>
              <a:rPr lang="en-GB" dirty="0"/>
              <a:t>: Helps therapists reflect on the personal discomfort of “breaking confidentiality,” and normalises that safeguarding is an essential professional responsibility.</a:t>
            </a:r>
          </a:p>
        </p:txBody>
      </p:sp>
      <p:sp>
        <p:nvSpPr>
          <p:cNvPr id="4" name="Slide Number Placeholder 3">
            <a:extLst>
              <a:ext uri="{FF2B5EF4-FFF2-40B4-BE49-F238E27FC236}">
                <a16:creationId xmlns:a16="http://schemas.microsoft.com/office/drawing/2014/main" id="{3DAF2666-9DB5-20C0-D932-9D5893129866}"/>
              </a:ext>
            </a:extLst>
          </p:cNvPr>
          <p:cNvSpPr>
            <a:spLocks noGrp="1"/>
          </p:cNvSpPr>
          <p:nvPr>
            <p:ph type="sldNum" sz="quarter" idx="5"/>
          </p:nvPr>
        </p:nvSpPr>
        <p:spPr/>
        <p:txBody>
          <a:bodyPr/>
          <a:lstStyle/>
          <a:p>
            <a:fld id="{0A088972-6087-1D4A-93EF-F0DE73ECC487}" type="slidenum">
              <a:rPr lang="en-US" smtClean="0"/>
              <a:t>6</a:t>
            </a:fld>
            <a:endParaRPr lang="en-US"/>
          </a:p>
        </p:txBody>
      </p:sp>
    </p:spTree>
    <p:extLst>
      <p:ext uri="{BB962C8B-B14F-4D97-AF65-F5344CB8AC3E}">
        <p14:creationId xmlns:p14="http://schemas.microsoft.com/office/powerpoint/2010/main" val="1518266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66EF21-7AC1-DDAC-E4C9-5ED937654F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C53EF7-A486-D132-E7D8-1E5B5503A0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276134-2634-058E-AE94-5A4AAC09C06D}"/>
              </a:ext>
            </a:extLst>
          </p:cNvPr>
          <p:cNvSpPr>
            <a:spLocks noGrp="1"/>
          </p:cNvSpPr>
          <p:nvPr>
            <p:ph type="body" idx="1"/>
          </p:nvPr>
        </p:nvSpPr>
        <p:spPr/>
        <p:txBody>
          <a:bodyPr/>
          <a:lstStyle/>
          <a:p>
            <a:r>
              <a:rPr lang="en-GB" b="1" dirty="0"/>
              <a:t>Mental Health Crises</a:t>
            </a:r>
          </a:p>
          <a:p>
            <a:r>
              <a:rPr lang="en-GB" b="1" dirty="0"/>
              <a:t>Beyond “Risk Management”</a:t>
            </a:r>
            <a:r>
              <a:rPr lang="en-GB" dirty="0"/>
              <a:t>: Reeves reframes crisis as both </a:t>
            </a:r>
            <a:r>
              <a:rPr lang="en-GB" b="1" dirty="0"/>
              <a:t>danger</a:t>
            </a:r>
            <a:r>
              <a:rPr lang="en-GB" dirty="0"/>
              <a:t> (risk of deterioration, hospitalisation, suicide attempt) and </a:t>
            </a:r>
            <a:r>
              <a:rPr lang="en-GB" b="1" dirty="0"/>
              <a:t>opportunity</a:t>
            </a:r>
            <a:r>
              <a:rPr lang="en-GB" dirty="0"/>
              <a:t> (a turning point for change).</a:t>
            </a:r>
          </a:p>
          <a:p>
            <a:r>
              <a:rPr lang="en-GB" b="1" dirty="0"/>
              <a:t>Therapist Readiness</a:t>
            </a:r>
            <a:r>
              <a:rPr lang="en-GB" dirty="0"/>
              <a:t>: Many therapists feel ill-prepared to respond to acute crises. Training includes practical scenarios, such as:</a:t>
            </a:r>
          </a:p>
          <a:p>
            <a:pPr lvl="1"/>
            <a:r>
              <a:rPr lang="en-GB" dirty="0"/>
              <a:t>What to do if a client expresses imminent suicidal intent at the end of a session.</a:t>
            </a:r>
          </a:p>
          <a:p>
            <a:pPr lvl="1"/>
            <a:r>
              <a:rPr lang="en-GB" dirty="0"/>
              <a:t>How to liaise with emergency or crisis services.</a:t>
            </a:r>
          </a:p>
          <a:p>
            <a:pPr lvl="1"/>
            <a:r>
              <a:rPr lang="en-GB" dirty="0"/>
              <a:t>Balancing boundaries (e.g., session limits, availability) with ethical duty of care.</a:t>
            </a:r>
          </a:p>
          <a:p>
            <a:r>
              <a:rPr lang="en-GB" b="1" dirty="0"/>
              <a:t>Systemic Barriers</a:t>
            </a:r>
            <a:r>
              <a:rPr lang="en-GB" dirty="0"/>
              <a:t>: Explores how overstretched mental health services can leave therapists carrying crisis support roles they were not trained for — and how to ethically manage this reality.</a:t>
            </a:r>
          </a:p>
          <a:p>
            <a:r>
              <a:rPr lang="en-GB" b="1" dirty="0"/>
              <a:t>Personal Impact</a:t>
            </a:r>
            <a:r>
              <a:rPr lang="en-GB" dirty="0"/>
              <a:t>: Acknowledges the emotional toll crises take on therapists and the role of supervision and self-care.</a:t>
            </a:r>
          </a:p>
        </p:txBody>
      </p:sp>
      <p:sp>
        <p:nvSpPr>
          <p:cNvPr id="4" name="Slide Number Placeholder 3">
            <a:extLst>
              <a:ext uri="{FF2B5EF4-FFF2-40B4-BE49-F238E27FC236}">
                <a16:creationId xmlns:a16="http://schemas.microsoft.com/office/drawing/2014/main" id="{1F4C1C3D-5F0A-3045-EEF5-AB9BFFDEBE76}"/>
              </a:ext>
            </a:extLst>
          </p:cNvPr>
          <p:cNvSpPr>
            <a:spLocks noGrp="1"/>
          </p:cNvSpPr>
          <p:nvPr>
            <p:ph type="sldNum" sz="quarter" idx="5"/>
          </p:nvPr>
        </p:nvSpPr>
        <p:spPr/>
        <p:txBody>
          <a:bodyPr/>
          <a:lstStyle/>
          <a:p>
            <a:fld id="{0A088972-6087-1D4A-93EF-F0DE73ECC487}" type="slidenum">
              <a:rPr lang="en-US" smtClean="0"/>
              <a:t>7</a:t>
            </a:fld>
            <a:endParaRPr lang="en-US"/>
          </a:p>
        </p:txBody>
      </p:sp>
    </p:spTree>
    <p:extLst>
      <p:ext uri="{BB962C8B-B14F-4D97-AF65-F5344CB8AC3E}">
        <p14:creationId xmlns:p14="http://schemas.microsoft.com/office/powerpoint/2010/main" val="3466774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903AB4-5DA8-01F2-0330-249B98C0F9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96AFE7-DB47-9A9A-A9CF-A98A51C457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7295C5-D975-DED4-7015-BC3283844FF5}"/>
              </a:ext>
            </a:extLst>
          </p:cNvPr>
          <p:cNvSpPr>
            <a:spLocks noGrp="1"/>
          </p:cNvSpPr>
          <p:nvPr>
            <p:ph type="body" idx="1"/>
          </p:nvPr>
        </p:nvSpPr>
        <p:spPr/>
        <p:txBody>
          <a:bodyPr/>
          <a:lstStyle/>
          <a:p>
            <a:r>
              <a:rPr lang="en-GB" b="1" dirty="0"/>
              <a:t>Positive Risk-Taking</a:t>
            </a:r>
          </a:p>
          <a:p>
            <a:r>
              <a:rPr lang="en-GB" b="1" dirty="0"/>
              <a:t>Challenging the “Risk = Bad” Assumption</a:t>
            </a:r>
            <a:r>
              <a:rPr lang="en-GB" dirty="0"/>
              <a:t>: Reeves emphasises that not all risks should be avoided — sometimes, taking risks is a healthy and necessary part of growth.</a:t>
            </a:r>
          </a:p>
          <a:p>
            <a:r>
              <a:rPr lang="en-GB" b="1" dirty="0"/>
              <a:t>Examples in Therapy</a:t>
            </a:r>
            <a:r>
              <a:rPr lang="en-GB" dirty="0"/>
              <a:t>:</a:t>
            </a:r>
          </a:p>
          <a:p>
            <a:pPr lvl="1"/>
            <a:r>
              <a:rPr lang="en-GB" dirty="0"/>
              <a:t>Encouraging a socially anxious client to attend a party.</a:t>
            </a:r>
          </a:p>
          <a:p>
            <a:pPr lvl="1"/>
            <a:r>
              <a:rPr lang="en-GB" dirty="0"/>
              <a:t>Supporting someone leaving an abusive relationship, despite uncertainty.</a:t>
            </a:r>
          </a:p>
          <a:p>
            <a:pPr lvl="1"/>
            <a:r>
              <a:rPr lang="en-GB" dirty="0"/>
              <a:t>Helping clients with self-harm histories find new coping strategies, even if lapses may occur along the way.</a:t>
            </a:r>
          </a:p>
          <a:p>
            <a:r>
              <a:rPr lang="en-GB" b="1" dirty="0"/>
              <a:t>Ethical Dimension</a:t>
            </a:r>
            <a:r>
              <a:rPr lang="en-GB" dirty="0"/>
              <a:t>: Therapists often feel compelled to minimise risk at all costs — but overprotection can stifle autonomy and growth. Reeves reframes risk-taking as an ethical stance supporting empowerment.</a:t>
            </a:r>
          </a:p>
          <a:p>
            <a:r>
              <a:rPr lang="en-GB" b="1" dirty="0"/>
              <a:t>Supervision Use</a:t>
            </a:r>
            <a:r>
              <a:rPr lang="en-GB" dirty="0"/>
              <a:t>: Encourages therapists to process their own anxiety around letting clients “step into the unknown.”</a:t>
            </a:r>
          </a:p>
        </p:txBody>
      </p:sp>
      <p:sp>
        <p:nvSpPr>
          <p:cNvPr id="4" name="Slide Number Placeholder 3">
            <a:extLst>
              <a:ext uri="{FF2B5EF4-FFF2-40B4-BE49-F238E27FC236}">
                <a16:creationId xmlns:a16="http://schemas.microsoft.com/office/drawing/2014/main" id="{A430DC4F-F51C-D2A7-624A-C2C13541190A}"/>
              </a:ext>
            </a:extLst>
          </p:cNvPr>
          <p:cNvSpPr>
            <a:spLocks noGrp="1"/>
          </p:cNvSpPr>
          <p:nvPr>
            <p:ph type="sldNum" sz="quarter" idx="5"/>
          </p:nvPr>
        </p:nvSpPr>
        <p:spPr/>
        <p:txBody>
          <a:bodyPr/>
          <a:lstStyle/>
          <a:p>
            <a:fld id="{0A088972-6087-1D4A-93EF-F0DE73ECC487}" type="slidenum">
              <a:rPr lang="en-US" smtClean="0"/>
              <a:t>8</a:t>
            </a:fld>
            <a:endParaRPr lang="en-US"/>
          </a:p>
        </p:txBody>
      </p:sp>
    </p:spTree>
    <p:extLst>
      <p:ext uri="{BB962C8B-B14F-4D97-AF65-F5344CB8AC3E}">
        <p14:creationId xmlns:p14="http://schemas.microsoft.com/office/powerpoint/2010/main" val="25735600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 than safeguarding</a:t>
            </a:r>
          </a:p>
        </p:txBody>
      </p:sp>
      <p:sp>
        <p:nvSpPr>
          <p:cNvPr id="4" name="Slide Number Placeholder 3"/>
          <p:cNvSpPr>
            <a:spLocks noGrp="1"/>
          </p:cNvSpPr>
          <p:nvPr>
            <p:ph type="sldNum" sz="quarter" idx="5"/>
          </p:nvPr>
        </p:nvSpPr>
        <p:spPr/>
        <p:txBody>
          <a:bodyPr/>
          <a:lstStyle/>
          <a:p>
            <a:fld id="{0A088972-6087-1D4A-93EF-F0DE73ECC487}" type="slidenum">
              <a:rPr lang="en-US" smtClean="0"/>
              <a:t>9</a:t>
            </a:fld>
            <a:endParaRPr lang="en-US"/>
          </a:p>
        </p:txBody>
      </p:sp>
    </p:spTree>
    <p:extLst>
      <p:ext uri="{BB962C8B-B14F-4D97-AF65-F5344CB8AC3E}">
        <p14:creationId xmlns:p14="http://schemas.microsoft.com/office/powerpoint/2010/main" val="5834117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Therapist’s Personal Views</a:t>
            </a:r>
            <a:r>
              <a:rPr lang="en-GB" sz="1200" kern="1200" dirty="0">
                <a:solidFill>
                  <a:schemeClr val="tx1"/>
                </a:solidFill>
                <a:effectLst/>
                <a:latin typeface="+mn-lt"/>
                <a:ea typeface="+mn-ea"/>
                <a:cs typeface="+mn-cs"/>
              </a:rPr>
              <a:t>: Reeves addresses how a therapist’s own beliefs about suicide or other risks can influence their work, often unconsciously. Training includes exploring this countertransference and building self-awareness. </a:t>
            </a:r>
            <a:r>
              <a:rPr lang="en-GB" sz="1200" kern="1200" dirty="0">
                <a:solidFill>
                  <a:schemeClr val="tx1"/>
                </a:solidFill>
                <a:effectLst/>
                <a:latin typeface="+mn-lt"/>
                <a:ea typeface="+mn-ea"/>
                <a:cs typeface="+mn-cs"/>
                <a:hlinkClick r:id="rId3"/>
              </a:rPr>
              <a:t>Skills Development</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Professional Context</a:t>
            </a:r>
            <a:r>
              <a:rPr lang="en-GB" sz="1200" kern="1200" dirty="0">
                <a:solidFill>
                  <a:schemeClr val="tx1"/>
                </a:solidFill>
                <a:effectLst/>
                <a:latin typeface="+mn-lt"/>
                <a:ea typeface="+mn-ea"/>
                <a:cs typeface="+mn-cs"/>
              </a:rPr>
              <a:t>: Consideration of the setting—independent practice, schools, healthcare, emergency/crisis services—and how policy and procedure shapes how risk is managed. </a:t>
            </a:r>
            <a:r>
              <a:rPr lang="en-GB" sz="1200" kern="1200" dirty="0">
                <a:solidFill>
                  <a:schemeClr val="tx1"/>
                </a:solidFill>
                <a:effectLst/>
                <a:latin typeface="+mn-lt"/>
                <a:ea typeface="+mn-ea"/>
                <a:cs typeface="+mn-cs"/>
                <a:hlinkClick r:id="rId3"/>
              </a:rPr>
              <a:t>Skills Development+1</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A088972-6087-1D4A-93EF-F0DE73ECC487}" type="slidenum">
              <a:rPr lang="en-US" smtClean="0"/>
              <a:t>10</a:t>
            </a:fld>
            <a:endParaRPr lang="en-US"/>
          </a:p>
        </p:txBody>
      </p:sp>
    </p:spTree>
    <p:extLst>
      <p:ext uri="{BB962C8B-B14F-4D97-AF65-F5344CB8AC3E}">
        <p14:creationId xmlns:p14="http://schemas.microsoft.com/office/powerpoint/2010/main" val="4011876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solidFill>
                  <a:schemeClr val="tx1"/>
                </a:solidFill>
              </a:rPr>
              <a:t>They relate to events or situations, or their potential, and in the context of a helping relationship relate to specific situations. For example:</a:t>
            </a:r>
          </a:p>
          <a:p>
            <a:pPr lvl="2"/>
            <a:r>
              <a:rPr lang="en-GB" dirty="0">
                <a:solidFill>
                  <a:schemeClr val="tx1"/>
                </a:solidFill>
              </a:rPr>
              <a:t>Potential for client suicide</a:t>
            </a:r>
          </a:p>
          <a:p>
            <a:pPr lvl="2"/>
            <a:r>
              <a:rPr lang="en-GB" dirty="0">
                <a:solidFill>
                  <a:schemeClr val="tx1"/>
                </a:solidFill>
              </a:rPr>
              <a:t>Self-injury and self-harm</a:t>
            </a:r>
          </a:p>
          <a:p>
            <a:pPr lvl="2"/>
            <a:r>
              <a:rPr lang="en-GB" dirty="0">
                <a:solidFill>
                  <a:schemeClr val="tx1"/>
                </a:solidFill>
              </a:rPr>
              <a:t>Safeguarding concerns</a:t>
            </a:r>
          </a:p>
          <a:p>
            <a:pPr lvl="2"/>
            <a:r>
              <a:rPr lang="en-GB" dirty="0">
                <a:solidFill>
                  <a:schemeClr val="tx1"/>
                </a:solidFill>
              </a:rPr>
              <a:t>Child protection</a:t>
            </a:r>
          </a:p>
          <a:p>
            <a:pPr lvl="2"/>
            <a:r>
              <a:rPr lang="en-GB" dirty="0">
                <a:solidFill>
                  <a:schemeClr val="tx1"/>
                </a:solidFill>
              </a:rPr>
              <a:t>Risk of violence to others</a:t>
            </a:r>
          </a:p>
          <a:p>
            <a:pPr lvl="2"/>
            <a:r>
              <a:rPr lang="en-GB" dirty="0">
                <a:solidFill>
                  <a:schemeClr val="tx1"/>
                </a:solidFill>
              </a:rPr>
              <a:t>Terrorist threat</a:t>
            </a:r>
          </a:p>
          <a:p>
            <a:endParaRPr lang="en-GB" dirty="0">
              <a:solidFill>
                <a:schemeClr val="tx1"/>
              </a:solidFill>
            </a:endParaRPr>
          </a:p>
          <a:p>
            <a:endParaRPr lang="en-US" dirty="0"/>
          </a:p>
        </p:txBody>
      </p:sp>
      <p:sp>
        <p:nvSpPr>
          <p:cNvPr id="4" name="Slide Number Placeholder 3"/>
          <p:cNvSpPr>
            <a:spLocks noGrp="1"/>
          </p:cNvSpPr>
          <p:nvPr>
            <p:ph type="sldNum" sz="quarter" idx="5"/>
          </p:nvPr>
        </p:nvSpPr>
        <p:spPr/>
        <p:txBody>
          <a:bodyPr/>
          <a:lstStyle/>
          <a:p>
            <a:fld id="{0A088972-6087-1D4A-93EF-F0DE73ECC487}" type="slidenum">
              <a:rPr lang="en-US" smtClean="0"/>
              <a:t>12</a:t>
            </a:fld>
            <a:endParaRPr lang="en-US"/>
          </a:p>
        </p:txBody>
      </p:sp>
    </p:spTree>
    <p:extLst>
      <p:ext uri="{BB962C8B-B14F-4D97-AF65-F5344CB8AC3E}">
        <p14:creationId xmlns:p14="http://schemas.microsoft.com/office/powerpoint/2010/main" val="12448082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t>For each of the risk areas identified we assess the level of risk as Low, Medium or High.</a:t>
            </a:r>
            <a:endParaRPr lang="en-US" dirty="0"/>
          </a:p>
          <a:p>
            <a:pPr marL="171450" indent="-171450">
              <a:lnSpc>
                <a:spcPct val="90000"/>
              </a:lnSpc>
              <a:spcBef>
                <a:spcPts val="1000"/>
              </a:spcBef>
              <a:buFont typeface="Arial"/>
              <a:buChar char="•"/>
            </a:pPr>
            <a:r>
              <a:rPr lang="en-GB" dirty="0"/>
              <a:t>What is the </a:t>
            </a:r>
            <a:r>
              <a:rPr lang="en-GB" b="1" dirty="0"/>
              <a:t>severity</a:t>
            </a:r>
            <a:r>
              <a:rPr lang="en-GB" dirty="0"/>
              <a:t> of the risk? (what are the consequences and to who?) </a:t>
            </a:r>
            <a:endParaRPr lang="en-US" dirty="0"/>
          </a:p>
          <a:p>
            <a:pPr marL="171450" indent="-171450">
              <a:lnSpc>
                <a:spcPct val="90000"/>
              </a:lnSpc>
              <a:spcBef>
                <a:spcPts val="1000"/>
              </a:spcBef>
              <a:buFont typeface="Arial"/>
              <a:buChar char="•"/>
            </a:pPr>
            <a:r>
              <a:rPr lang="en-GB" dirty="0"/>
              <a:t>What is the </a:t>
            </a:r>
            <a:r>
              <a:rPr lang="en-GB" b="1" dirty="0"/>
              <a:t>likelihood</a:t>
            </a:r>
            <a:r>
              <a:rPr lang="en-GB" dirty="0"/>
              <a:t> of the risk? (what safety precautions are already in place? Who else knows? has it happened before? Existing coping strategies?)</a:t>
            </a:r>
            <a:endParaRPr lang="en-US" dirty="0"/>
          </a:p>
          <a:p>
            <a:pPr marL="171450" indent="-171450">
              <a:lnSpc>
                <a:spcPct val="90000"/>
              </a:lnSpc>
              <a:spcBef>
                <a:spcPts val="1000"/>
              </a:spcBef>
              <a:buFont typeface="Arial"/>
              <a:buChar char="•"/>
            </a:pPr>
            <a:r>
              <a:rPr lang="en-GB" dirty="0"/>
              <a:t>What is the </a:t>
            </a:r>
            <a:r>
              <a:rPr lang="en-GB" b="1" dirty="0"/>
              <a:t>imminence</a:t>
            </a:r>
            <a:r>
              <a:rPr lang="en-GB" dirty="0"/>
              <a:t> of the risk? (Is the client or anyone else in imminent danger?) </a:t>
            </a:r>
            <a:endParaRPr lang="en-US" dirty="0"/>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39DDD108-8DDA-49A2-87A9-9E877AD7157A}" type="slidenum">
              <a:rPr lang="en-GB" smtClean="0"/>
              <a:t>13</a:t>
            </a:fld>
            <a:endParaRPr lang="en-GB"/>
          </a:p>
        </p:txBody>
      </p:sp>
    </p:spTree>
    <p:extLst>
      <p:ext uri="{BB962C8B-B14F-4D97-AF65-F5344CB8AC3E}">
        <p14:creationId xmlns:p14="http://schemas.microsoft.com/office/powerpoint/2010/main" val="33865816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Someone to call in case of emergency</a:t>
            </a:r>
          </a:p>
          <a:p>
            <a:r>
              <a:rPr lang="en-US" dirty="0">
                <a:cs typeface="Calibri"/>
              </a:rPr>
              <a:t>Or name of GP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83EC5B-9C8E-44B3-A490-5ADE8EEA7532}"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17108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solidFill>
                  <a:schemeClr val="tx1"/>
                </a:solidFill>
              </a:rPr>
              <a:t>In the helping context, such relational risks are embedded typically in the dynamic between the helper, and the person being helped.  For example:</a:t>
            </a:r>
          </a:p>
          <a:p>
            <a:pPr lvl="2"/>
            <a:r>
              <a:rPr lang="en-GB" dirty="0">
                <a:solidFill>
                  <a:schemeClr val="tx1"/>
                </a:solidFill>
              </a:rPr>
              <a:t>Sexual attraction</a:t>
            </a:r>
          </a:p>
          <a:p>
            <a:pPr lvl="2"/>
            <a:r>
              <a:rPr lang="en-GB" dirty="0">
                <a:solidFill>
                  <a:schemeClr val="tx1"/>
                </a:solidFill>
              </a:rPr>
              <a:t>Financial mismanagement or inappropriate interaction</a:t>
            </a:r>
          </a:p>
          <a:p>
            <a:pPr lvl="2"/>
            <a:r>
              <a:rPr lang="en-GB" dirty="0">
                <a:solidFill>
                  <a:schemeClr val="tx1"/>
                </a:solidFill>
              </a:rPr>
              <a:t>Unacknowledged or mismanaged transference issue</a:t>
            </a:r>
          </a:p>
          <a:p>
            <a:pPr lvl="2"/>
            <a:r>
              <a:rPr lang="en-GB" dirty="0">
                <a:solidFill>
                  <a:schemeClr val="tx1"/>
                </a:solidFill>
              </a:rPr>
              <a:t>Unacknowledged or mismanaged countertransference issue</a:t>
            </a:r>
          </a:p>
          <a:p>
            <a:pPr lvl="2"/>
            <a:r>
              <a:rPr lang="en-GB" dirty="0">
                <a:solidFill>
                  <a:schemeClr val="tx1"/>
                </a:solidFill>
              </a:rPr>
              <a:t>Actions that might deplete the client’s autonomy or wellbeing</a:t>
            </a:r>
          </a:p>
          <a:p>
            <a:endParaRPr lang="en-US" dirty="0"/>
          </a:p>
        </p:txBody>
      </p:sp>
      <p:sp>
        <p:nvSpPr>
          <p:cNvPr id="4" name="Slide Number Placeholder 3"/>
          <p:cNvSpPr>
            <a:spLocks noGrp="1"/>
          </p:cNvSpPr>
          <p:nvPr>
            <p:ph type="sldNum" sz="quarter" idx="5"/>
          </p:nvPr>
        </p:nvSpPr>
        <p:spPr/>
        <p:txBody>
          <a:bodyPr/>
          <a:lstStyle/>
          <a:p>
            <a:fld id="{0A088972-6087-1D4A-93EF-F0DE73ECC487}" type="slidenum">
              <a:rPr lang="en-US" smtClean="0"/>
              <a:t>15</a:t>
            </a:fld>
            <a:endParaRPr lang="en-US"/>
          </a:p>
        </p:txBody>
      </p:sp>
    </p:spTree>
    <p:extLst>
      <p:ext uri="{BB962C8B-B14F-4D97-AF65-F5344CB8AC3E}">
        <p14:creationId xmlns:p14="http://schemas.microsoft.com/office/powerpoint/2010/main" val="42049524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solidFill>
                  <a:schemeClr val="tx1"/>
                </a:solidFill>
              </a:rPr>
              <a:t>Contextual Such risks relate to the context in which the helping relationship is delivered. For example:</a:t>
            </a:r>
          </a:p>
          <a:p>
            <a:pPr lvl="1"/>
            <a:r>
              <a:rPr lang="en-GB" dirty="0">
                <a:solidFill>
                  <a:schemeClr val="tx1"/>
                </a:solidFill>
              </a:rPr>
              <a:t>An inconsistent or inequitable delivery of service</a:t>
            </a:r>
          </a:p>
          <a:p>
            <a:pPr lvl="1"/>
            <a:r>
              <a:rPr lang="en-GB" dirty="0">
                <a:solidFill>
                  <a:schemeClr val="tx1"/>
                </a:solidFill>
              </a:rPr>
              <a:t>Lack of clear ethical position in relation to the help being offered</a:t>
            </a:r>
          </a:p>
          <a:p>
            <a:pPr lvl="1"/>
            <a:r>
              <a:rPr lang="en-GB" dirty="0">
                <a:solidFill>
                  <a:schemeClr val="tx1"/>
                </a:solidFill>
              </a:rPr>
              <a:t>Inconsistent expectations of the helper in a working setting</a:t>
            </a:r>
          </a:p>
          <a:p>
            <a:pPr lvl="1"/>
            <a:r>
              <a:rPr lang="en-GB" dirty="0">
                <a:solidFill>
                  <a:schemeClr val="tx1"/>
                </a:solidFill>
              </a:rPr>
              <a:t>Poor working practices, or procedures</a:t>
            </a:r>
          </a:p>
          <a:p>
            <a:pPr lvl="1"/>
            <a:r>
              <a:rPr lang="en-GB" dirty="0">
                <a:solidFill>
                  <a:schemeClr val="tx1"/>
                </a:solidFill>
              </a:rPr>
              <a:t>Established relationship inconsistent with the ethos of helping</a:t>
            </a:r>
          </a:p>
          <a:p>
            <a:endParaRPr lang="en-US" dirty="0"/>
          </a:p>
        </p:txBody>
      </p:sp>
      <p:sp>
        <p:nvSpPr>
          <p:cNvPr id="4" name="Slide Number Placeholder 3"/>
          <p:cNvSpPr>
            <a:spLocks noGrp="1"/>
          </p:cNvSpPr>
          <p:nvPr>
            <p:ph type="sldNum" sz="quarter" idx="5"/>
          </p:nvPr>
        </p:nvSpPr>
        <p:spPr/>
        <p:txBody>
          <a:bodyPr/>
          <a:lstStyle/>
          <a:p>
            <a:fld id="{0A088972-6087-1D4A-93EF-F0DE73ECC487}" type="slidenum">
              <a:rPr lang="en-US" smtClean="0"/>
              <a:t>16</a:t>
            </a:fld>
            <a:endParaRPr lang="en-US"/>
          </a:p>
        </p:txBody>
      </p:sp>
    </p:spTree>
    <p:extLst>
      <p:ext uri="{BB962C8B-B14F-4D97-AF65-F5344CB8AC3E}">
        <p14:creationId xmlns:p14="http://schemas.microsoft.com/office/powerpoint/2010/main" val="30229055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Any experience of these as a client? Discussion</a:t>
            </a:r>
          </a:p>
          <a:p>
            <a:pPr marL="285750" indent="-285750">
              <a:buFont typeface="Arial,Sans-Serif"/>
              <a:buChar char="•"/>
            </a:pPr>
            <a:r>
              <a:rPr lang="en-US" dirty="0"/>
              <a:t>Assessment: ability to establish the identity of the client.</a:t>
            </a:r>
          </a:p>
          <a:p>
            <a:pPr marL="285750" indent="-285750">
              <a:buFont typeface="Arial,Sans-Serif"/>
              <a:buChar char="•"/>
            </a:pPr>
            <a:r>
              <a:rPr lang="en-US" dirty="0"/>
              <a:t>Ability to assess and manage risk</a:t>
            </a:r>
          </a:p>
          <a:p>
            <a:pPr marL="285750" indent="-285750">
              <a:buFont typeface="Arial,Sans-Serif"/>
              <a:buChar char="•"/>
            </a:pPr>
            <a:r>
              <a:rPr lang="en-US" dirty="0"/>
              <a:t>Ability to adjust approach to suit client need</a:t>
            </a:r>
            <a:endParaRPr lang="en-US" dirty="0">
              <a:ea typeface="Calibri"/>
              <a:cs typeface="Calibri"/>
            </a:endParaRPr>
          </a:p>
          <a:p>
            <a:endParaRPr lang="en-US" b="1" u="sng"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83EC5B-9C8E-44B3-A490-5ADE8EEA7532}"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7181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Professional</a:t>
            </a:r>
          </a:p>
          <a:p>
            <a:pPr marL="0" indent="0">
              <a:buNone/>
            </a:pPr>
            <a:r>
              <a:rPr lang="en-GB" dirty="0">
                <a:solidFill>
                  <a:schemeClr val="tx1"/>
                </a:solidFill>
              </a:rPr>
              <a:t>Actions that might undermine our integrity in our helping role.  For example:</a:t>
            </a:r>
          </a:p>
          <a:p>
            <a:pPr lvl="1"/>
            <a:r>
              <a:rPr lang="en-GB" dirty="0">
                <a:solidFill>
                  <a:schemeClr val="tx1"/>
                </a:solidFill>
              </a:rPr>
              <a:t>Being accused of an action that might lead to a criminal conviction</a:t>
            </a:r>
          </a:p>
          <a:p>
            <a:pPr lvl="1"/>
            <a:r>
              <a:rPr lang="en-GB" dirty="0">
                <a:solidFill>
                  <a:schemeClr val="tx1"/>
                </a:solidFill>
              </a:rPr>
              <a:t>Acting in a way that undermines a </a:t>
            </a:r>
            <a:r>
              <a:rPr lang="en-GB" dirty="0" err="1">
                <a:solidFill>
                  <a:schemeClr val="tx1"/>
                </a:solidFill>
              </a:rPr>
              <a:t>helpee’s</a:t>
            </a:r>
            <a:r>
              <a:rPr lang="en-GB" dirty="0">
                <a:solidFill>
                  <a:schemeClr val="tx1"/>
                </a:solidFill>
              </a:rPr>
              <a:t> confidence in the act of helping itself, e.g., criticising the help offered within a context to the person being helped</a:t>
            </a:r>
          </a:p>
          <a:p>
            <a:pPr lvl="1"/>
            <a:r>
              <a:rPr lang="en-GB" dirty="0">
                <a:solidFill>
                  <a:schemeClr val="tx1"/>
                </a:solidFill>
              </a:rPr>
              <a:t>Paying insufficient care and attention to the helping relationship and acting in a way that undermines it, e.g., working when exhausted, or under the influence of alcohol/drugs</a:t>
            </a:r>
          </a:p>
          <a:p>
            <a:pPr lvl="1"/>
            <a:r>
              <a:rPr lang="en-GB" dirty="0">
                <a:solidFill>
                  <a:schemeClr val="tx1"/>
                </a:solidFill>
              </a:rPr>
              <a:t>General actions in the public domain that lead to a negative association</a:t>
            </a:r>
          </a:p>
          <a:p>
            <a:endParaRPr lang="en-US" dirty="0"/>
          </a:p>
        </p:txBody>
      </p:sp>
      <p:sp>
        <p:nvSpPr>
          <p:cNvPr id="4" name="Slide Number Placeholder 3"/>
          <p:cNvSpPr>
            <a:spLocks noGrp="1"/>
          </p:cNvSpPr>
          <p:nvPr>
            <p:ph type="sldNum" sz="quarter" idx="5"/>
          </p:nvPr>
        </p:nvSpPr>
        <p:spPr/>
        <p:txBody>
          <a:bodyPr/>
          <a:lstStyle/>
          <a:p>
            <a:fld id="{0A088972-6087-1D4A-93EF-F0DE73ECC487}" type="slidenum">
              <a:rPr lang="en-US" smtClean="0"/>
              <a:t>18</a:t>
            </a:fld>
            <a:endParaRPr lang="en-US"/>
          </a:p>
        </p:txBody>
      </p:sp>
    </p:spTree>
    <p:extLst>
      <p:ext uri="{BB962C8B-B14F-4D97-AF65-F5344CB8AC3E}">
        <p14:creationId xmlns:p14="http://schemas.microsoft.com/office/powerpoint/2010/main" val="993530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solidFill>
                  <a:schemeClr val="tx1"/>
                </a:solidFill>
              </a:rPr>
              <a:t>Personal risks: Risks that relate directly to the wellbeing of the helper.  For example:</a:t>
            </a:r>
          </a:p>
          <a:p>
            <a:pPr lvl="1"/>
            <a:r>
              <a:rPr lang="en-GB" dirty="0">
                <a:solidFill>
                  <a:schemeClr val="tx1"/>
                </a:solidFill>
              </a:rPr>
              <a:t>Vicarious trauma</a:t>
            </a:r>
          </a:p>
          <a:p>
            <a:pPr lvl="1"/>
            <a:r>
              <a:rPr lang="en-GB" dirty="0">
                <a:solidFill>
                  <a:schemeClr val="tx1"/>
                </a:solidFill>
              </a:rPr>
              <a:t>Burnout</a:t>
            </a:r>
          </a:p>
          <a:p>
            <a:pPr lvl="1"/>
            <a:r>
              <a:rPr lang="en-GB" dirty="0">
                <a:solidFill>
                  <a:schemeClr val="tx1"/>
                </a:solidFill>
              </a:rPr>
              <a:t>Relationship or family difficulties</a:t>
            </a:r>
          </a:p>
          <a:p>
            <a:pPr lvl="1"/>
            <a:r>
              <a:rPr lang="en-GB" dirty="0">
                <a:solidFill>
                  <a:schemeClr val="tx1"/>
                </a:solidFill>
              </a:rPr>
              <a:t>Bringing personal matters into the helping relationship</a:t>
            </a:r>
          </a:p>
          <a:p>
            <a:pPr lvl="1"/>
            <a:r>
              <a:rPr lang="en-GB" dirty="0">
                <a:solidFill>
                  <a:schemeClr val="tx1"/>
                </a:solidFill>
              </a:rPr>
              <a:t>Inappropriate self-disclosure</a:t>
            </a:r>
          </a:p>
          <a:p>
            <a:pPr lvl="1"/>
            <a:r>
              <a:rPr lang="en-GB" dirty="0">
                <a:solidFill>
                  <a:schemeClr val="tx1"/>
                </a:solidFill>
              </a:rPr>
              <a:t>Meeting own needs in the helping relationship at the expense of the client</a:t>
            </a:r>
          </a:p>
          <a:p>
            <a:endParaRPr lang="en-US" dirty="0"/>
          </a:p>
        </p:txBody>
      </p:sp>
      <p:sp>
        <p:nvSpPr>
          <p:cNvPr id="4" name="Slide Number Placeholder 3"/>
          <p:cNvSpPr>
            <a:spLocks noGrp="1"/>
          </p:cNvSpPr>
          <p:nvPr>
            <p:ph type="sldNum" sz="quarter" idx="5"/>
          </p:nvPr>
        </p:nvSpPr>
        <p:spPr/>
        <p:txBody>
          <a:bodyPr/>
          <a:lstStyle/>
          <a:p>
            <a:fld id="{0A088972-6087-1D4A-93EF-F0DE73ECC487}" type="slidenum">
              <a:rPr lang="en-US" smtClean="0"/>
              <a:t>19</a:t>
            </a:fld>
            <a:endParaRPr lang="en-US"/>
          </a:p>
        </p:txBody>
      </p:sp>
    </p:spTree>
    <p:extLst>
      <p:ext uri="{BB962C8B-B14F-4D97-AF65-F5344CB8AC3E}">
        <p14:creationId xmlns:p14="http://schemas.microsoft.com/office/powerpoint/2010/main" val="3829390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Therapist Anxiety </a:t>
            </a:r>
          </a:p>
          <a:p>
            <a:r>
              <a:rPr lang="en-GB" dirty="0"/>
              <a:t>Missing something</a:t>
            </a:r>
          </a:p>
          <a:p>
            <a:r>
              <a:rPr lang="en-GB" dirty="0"/>
              <a:t>Getting it wrong</a:t>
            </a:r>
          </a:p>
          <a:p>
            <a:r>
              <a:rPr lang="en-GB" dirty="0"/>
              <a:t>Being blamed</a:t>
            </a:r>
          </a:p>
          <a:p>
            <a:r>
              <a:rPr lang="en-GB" dirty="0"/>
              <a:t>Failure to protect</a:t>
            </a:r>
          </a:p>
          <a:p>
            <a:r>
              <a:rPr lang="en-GB" dirty="0"/>
              <a:t>Reputational damage</a:t>
            </a:r>
          </a:p>
          <a:p>
            <a:r>
              <a:rPr lang="en-GB" dirty="0"/>
              <a:t>Loss of support options for client</a:t>
            </a:r>
          </a:p>
          <a:p>
            <a:r>
              <a:rPr lang="en-GB" dirty="0"/>
              <a:t>Loss of service</a:t>
            </a:r>
          </a:p>
          <a:p>
            <a:r>
              <a:rPr lang="en-US" b="1" dirty="0"/>
              <a:t>Institutional Anxiety</a:t>
            </a:r>
          </a:p>
          <a:p>
            <a:r>
              <a:rPr lang="en-GB" dirty="0"/>
              <a:t>Missing something</a:t>
            </a:r>
          </a:p>
          <a:p>
            <a:r>
              <a:rPr lang="en-GB" dirty="0"/>
              <a:t>Getting it wrong</a:t>
            </a:r>
          </a:p>
          <a:p>
            <a:r>
              <a:rPr lang="en-GB" dirty="0"/>
              <a:t>Being blamed</a:t>
            </a:r>
          </a:p>
          <a:p>
            <a:r>
              <a:rPr lang="en-GB" dirty="0"/>
              <a:t>Failure to protect</a:t>
            </a:r>
          </a:p>
          <a:p>
            <a:r>
              <a:rPr lang="en-GB" dirty="0"/>
              <a:t>Reputational damage</a:t>
            </a:r>
          </a:p>
          <a:p>
            <a:r>
              <a:rPr lang="en-GB" dirty="0"/>
              <a:t>Loss of support options for client</a:t>
            </a:r>
          </a:p>
          <a:p>
            <a:r>
              <a:rPr lang="en-GB" dirty="0"/>
              <a:t>Loss of service</a:t>
            </a:r>
          </a:p>
          <a:p>
            <a:endParaRPr lang="en-US" dirty="0"/>
          </a:p>
        </p:txBody>
      </p:sp>
      <p:sp>
        <p:nvSpPr>
          <p:cNvPr id="4" name="Slide Number Placeholder 3"/>
          <p:cNvSpPr>
            <a:spLocks noGrp="1"/>
          </p:cNvSpPr>
          <p:nvPr>
            <p:ph type="sldNum" sz="quarter" idx="5"/>
          </p:nvPr>
        </p:nvSpPr>
        <p:spPr/>
        <p:txBody>
          <a:bodyPr/>
          <a:lstStyle/>
          <a:p>
            <a:fld id="{0A088972-6087-1D4A-93EF-F0DE73ECC487}" type="slidenum">
              <a:rPr lang="en-US" smtClean="0"/>
              <a:t>20</a:t>
            </a:fld>
            <a:endParaRPr lang="en-US"/>
          </a:p>
        </p:txBody>
      </p:sp>
    </p:spTree>
    <p:extLst>
      <p:ext uri="{BB962C8B-B14F-4D97-AF65-F5344CB8AC3E}">
        <p14:creationId xmlns:p14="http://schemas.microsoft.com/office/powerpoint/2010/main" val="39093670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Ofer Zur, PhD, is a licensed psychologist, fellow of the American Psychological Association (APA), lecturer, ethics consultant, and forensic expert</a:t>
            </a:r>
            <a:endParaRPr lang="en-GB" b="1" dirty="0"/>
          </a:p>
          <a:p>
            <a:r>
              <a:rPr lang="en-GB" b="1" dirty="0"/>
              <a:t>1. Overemphasis on Risk Minimization</a:t>
            </a:r>
          </a:p>
          <a:p>
            <a:r>
              <a:rPr lang="en-GB" b="1" dirty="0"/>
              <a:t>Defensive Practice:</a:t>
            </a:r>
            <a:r>
              <a:rPr lang="en-GB" dirty="0"/>
              <a:t> Therapists may make decisions primarily to avoid liability rather than to benefit the client, such as avoiding certain interventions or difficult topics.</a:t>
            </a:r>
          </a:p>
          <a:p>
            <a:r>
              <a:rPr lang="en-GB" b="1" dirty="0"/>
              <a:t>Restriction of Therapeutic Techniques:</a:t>
            </a:r>
            <a:r>
              <a:rPr lang="en-GB" dirty="0"/>
              <a:t> Over-cautiousness can prevent the use of legitimate, effective methods (e.g., expressive therapies, experiential exercises) due to fear of complaints or lawsuits.</a:t>
            </a:r>
          </a:p>
          <a:p>
            <a:r>
              <a:rPr lang="en-GB" b="1" dirty="0"/>
              <a:t>Impact on Relationship Building:</a:t>
            </a:r>
            <a:r>
              <a:rPr lang="en-GB" dirty="0"/>
              <a:t> Excessive focus on rules may create a rigid therapeutic environment, reducing trust, rapport, and emotional safety.</a:t>
            </a:r>
          </a:p>
          <a:p>
            <a:r>
              <a:rPr lang="en-GB" b="1" dirty="0"/>
              <a:t>False Sense of Security:</a:t>
            </a:r>
            <a:r>
              <a:rPr lang="en-GB" dirty="0"/>
              <a:t> Risk management protocols can give clinicians a feeling of protection, but may not actually prevent ethical or clinical problems.</a:t>
            </a:r>
          </a:p>
          <a:p>
            <a:endParaRPr lang="en-GB" dirty="0">
              <a:cs typeface="+mn-lt"/>
            </a:endParaRPr>
          </a:p>
          <a:p>
            <a:r>
              <a:rPr lang="en-GB" b="1" dirty="0"/>
              <a:t>2. Ethical and Clinical Concerns</a:t>
            </a:r>
          </a:p>
          <a:p>
            <a:r>
              <a:rPr lang="en-GB" b="1" dirty="0"/>
              <a:t>Conflict with Clinical Judgment:</a:t>
            </a:r>
            <a:r>
              <a:rPr lang="en-GB" dirty="0"/>
              <a:t> Following strict rules may prevent therapists from responding flexibly to client needs.</a:t>
            </a:r>
          </a:p>
          <a:p>
            <a:r>
              <a:rPr lang="en-GB" b="1" dirty="0"/>
              <a:t>Hindrance to Effective Care:</a:t>
            </a:r>
            <a:r>
              <a:rPr lang="en-GB" dirty="0"/>
              <a:t> Avoiding certain practices (like therapeutic touch in approved contexts) can reduce the efficacy of treatment for clients who could benefit.</a:t>
            </a:r>
          </a:p>
          <a:p>
            <a:r>
              <a:rPr lang="en-GB" b="1" dirty="0"/>
              <a:t>Ethical Dilemmas:</a:t>
            </a:r>
            <a:r>
              <a:rPr lang="en-GB" dirty="0"/>
              <a:t> Therapists may feel torn between following risk management “rules” and doing what they believe is ethically right for the client.</a:t>
            </a:r>
          </a:p>
          <a:p>
            <a:r>
              <a:rPr lang="en-GB" b="1" dirty="0"/>
              <a:t>Overgeneralization of Risk:</a:t>
            </a:r>
            <a:r>
              <a:rPr lang="en-GB" dirty="0"/>
              <a:t> Policies often treat all clients and situations the same, ignoring individual differences that require nuanced approaches.</a:t>
            </a:r>
          </a:p>
          <a:p>
            <a:br>
              <a:rPr lang="en-GB" dirty="0"/>
            </a:br>
            <a:endParaRPr lang="en-GB" dirty="0"/>
          </a:p>
        </p:txBody>
      </p:sp>
      <p:sp>
        <p:nvSpPr>
          <p:cNvPr id="4" name="Slide Number Placeholder 3"/>
          <p:cNvSpPr>
            <a:spLocks noGrp="1"/>
          </p:cNvSpPr>
          <p:nvPr>
            <p:ph type="sldNum" sz="quarter" idx="5"/>
          </p:nvPr>
        </p:nvSpPr>
        <p:spPr/>
        <p:txBody>
          <a:bodyPr/>
          <a:lstStyle/>
          <a:p>
            <a:fld id="{0A088972-6087-1D4A-93EF-F0DE73ECC487}" type="slidenum">
              <a:rPr lang="en-US" smtClean="0"/>
              <a:t>22</a:t>
            </a:fld>
            <a:endParaRPr lang="en-US"/>
          </a:p>
        </p:txBody>
      </p:sp>
    </p:spTree>
    <p:extLst>
      <p:ext uri="{BB962C8B-B14F-4D97-AF65-F5344CB8AC3E}">
        <p14:creationId xmlns:p14="http://schemas.microsoft.com/office/powerpoint/2010/main" val="36951740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93BF7-060C-4332-D4E9-A5D483FACB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21483F-7760-40F4-B6D7-79AF7D5501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B0CF0E-D2A7-6C38-4006-F581206371A1}"/>
              </a:ext>
            </a:extLst>
          </p:cNvPr>
          <p:cNvSpPr>
            <a:spLocks noGrp="1"/>
          </p:cNvSpPr>
          <p:nvPr>
            <p:ph type="body" idx="1"/>
          </p:nvPr>
        </p:nvSpPr>
        <p:spPr/>
        <p:txBody>
          <a:bodyPr/>
          <a:lstStyle/>
          <a:p>
            <a:r>
              <a:rPr lang="en-GB" b="1" dirty="0"/>
              <a:t>3. Standard of Care vs. Risk Management</a:t>
            </a:r>
          </a:p>
          <a:p>
            <a:r>
              <a:rPr lang="en-GB" b="1" dirty="0"/>
              <a:t>Legal Standard of Care:</a:t>
            </a:r>
            <a:r>
              <a:rPr lang="en-GB" dirty="0"/>
              <a:t> Defined by what a reasonably competent professional would do in similar circumstances; not necessarily the same as risk-averse policies.</a:t>
            </a:r>
          </a:p>
          <a:p>
            <a:r>
              <a:rPr lang="en-GB" b="1" dirty="0"/>
              <a:t>Misalignment with Risk Protocols:</a:t>
            </a:r>
            <a:r>
              <a:rPr lang="en-GB" dirty="0"/>
              <a:t> Insurance-driven rules may exceed or contradict accepted standards of care, creating unnecessary limitations.</a:t>
            </a:r>
          </a:p>
          <a:p>
            <a:r>
              <a:rPr lang="en-GB" b="1" dirty="0"/>
              <a:t>Potential for Unnecessary Restrictions:</a:t>
            </a:r>
            <a:r>
              <a:rPr lang="en-GB" dirty="0"/>
              <a:t> Therapists may avoid legitimate interventions because risk management guidelines are overly cautious.</a:t>
            </a:r>
          </a:p>
          <a:p>
            <a:r>
              <a:rPr lang="en-GB" b="1" dirty="0"/>
              <a:t>Professional Autonomy at Risk:</a:t>
            </a:r>
            <a:r>
              <a:rPr lang="en-GB" dirty="0"/>
              <a:t> Overreliance on risk management can erode clinical discretion and reduce the therapist’s ability to exercise independent judgment.</a:t>
            </a:r>
            <a:br>
              <a:rPr lang="en-GB" dirty="0">
                <a:cs typeface="+mn-lt"/>
              </a:rPr>
            </a:br>
            <a:endParaRPr lang="en-GB"/>
          </a:p>
          <a:p>
            <a:r>
              <a:rPr lang="en-GB" b="1" dirty="0"/>
              <a:t>4. Recommendations for Ethical Practice</a:t>
            </a:r>
          </a:p>
          <a:p>
            <a:r>
              <a:rPr lang="en-GB" b="1" dirty="0"/>
              <a:t>Critical Thinking:</a:t>
            </a:r>
            <a:r>
              <a:rPr lang="en-GB" dirty="0"/>
              <a:t> Therapists should evaluate each situation individually rather than mechanically following protocols.</a:t>
            </a:r>
          </a:p>
          <a:p>
            <a:r>
              <a:rPr lang="en-GB" b="1" dirty="0"/>
              <a:t>Balance Risk and Care:</a:t>
            </a:r>
            <a:r>
              <a:rPr lang="en-GB" dirty="0"/>
              <a:t> Consider both client welfare and liability risk, avoiding extremes in either direction.</a:t>
            </a:r>
          </a:p>
          <a:p>
            <a:r>
              <a:rPr lang="en-GB" b="1" dirty="0"/>
              <a:t>Documentation as Support, Not Shield:</a:t>
            </a:r>
            <a:r>
              <a:rPr lang="en-GB" dirty="0"/>
              <a:t> Use thorough records to clarify decision-making rather than merely protect against lawsuits.</a:t>
            </a:r>
          </a:p>
          <a:p>
            <a:r>
              <a:rPr lang="en-GB" b="1" dirty="0"/>
              <a:t>Ongoing Education:</a:t>
            </a:r>
            <a:r>
              <a:rPr lang="en-GB" dirty="0"/>
              <a:t> Stay informed about legal standards, ethical guidelines, and best clinical practices to make informed, context-specific decisions.</a:t>
            </a:r>
          </a:p>
        </p:txBody>
      </p:sp>
      <p:sp>
        <p:nvSpPr>
          <p:cNvPr id="4" name="Slide Number Placeholder 3">
            <a:extLst>
              <a:ext uri="{FF2B5EF4-FFF2-40B4-BE49-F238E27FC236}">
                <a16:creationId xmlns:a16="http://schemas.microsoft.com/office/drawing/2014/main" id="{D5EBBC0F-D54E-EB51-310E-56BF6ABF73AB}"/>
              </a:ext>
            </a:extLst>
          </p:cNvPr>
          <p:cNvSpPr>
            <a:spLocks noGrp="1"/>
          </p:cNvSpPr>
          <p:nvPr>
            <p:ph type="sldNum" sz="quarter" idx="5"/>
          </p:nvPr>
        </p:nvSpPr>
        <p:spPr/>
        <p:txBody>
          <a:bodyPr/>
          <a:lstStyle/>
          <a:p>
            <a:fld id="{0A088972-6087-1D4A-93EF-F0DE73ECC487}" type="slidenum">
              <a:rPr lang="en-US" smtClean="0"/>
              <a:t>23</a:t>
            </a:fld>
            <a:endParaRPr lang="en-US"/>
          </a:p>
        </p:txBody>
      </p:sp>
    </p:spTree>
    <p:extLst>
      <p:ext uri="{BB962C8B-B14F-4D97-AF65-F5344CB8AC3E}">
        <p14:creationId xmlns:p14="http://schemas.microsoft.com/office/powerpoint/2010/main" val="37819036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Case Study 1: Workplace Harassment and Confidentiality</a:t>
            </a:r>
          </a:p>
          <a:p>
            <a:r>
              <a:rPr lang="en-GB" b="1" dirty="0"/>
              <a:t>Discussion:</a:t>
            </a:r>
            <a:r>
              <a:rPr lang="en-GB" dirty="0"/>
              <a:t> This case involves </a:t>
            </a:r>
            <a:r>
              <a:rPr lang="en-GB" b="1" dirty="0"/>
              <a:t>Client Risk</a:t>
            </a:r>
            <a:r>
              <a:rPr lang="en-GB" dirty="0"/>
              <a:t> (emotional distress and potential career harm), </a:t>
            </a:r>
            <a:r>
              <a:rPr lang="en-GB" b="1" dirty="0"/>
              <a:t>Therapist Risk</a:t>
            </a:r>
            <a:r>
              <a:rPr lang="en-GB" dirty="0"/>
              <a:t> (emotional burnout and possible liability), </a:t>
            </a:r>
            <a:r>
              <a:rPr lang="en-GB" b="1" dirty="0"/>
              <a:t>Third-Party Risk</a:t>
            </a:r>
            <a:r>
              <a:rPr lang="en-GB" dirty="0"/>
              <a:t> (the colleague, HR, or other employees who might be affected), and </a:t>
            </a:r>
            <a:r>
              <a:rPr lang="en-GB" b="1" dirty="0"/>
              <a:t>Professional/Organizational Risk</a:t>
            </a:r>
            <a:r>
              <a:rPr lang="en-GB" dirty="0"/>
              <a:t> (ethical obligations, confidentiality limits). Ambiguities arise around how much intervention is appropriate and how to balance client autonomy with legal and ethical duties.</a:t>
            </a:r>
          </a:p>
          <a:p>
            <a:br>
              <a:rPr lang="en-GB" dirty="0"/>
            </a:br>
            <a:endParaRPr lang="en-GB" dirty="0"/>
          </a:p>
          <a:p>
            <a:r>
              <a:rPr lang="en-GB" b="1" dirty="0"/>
              <a:t>Case Study 2: Boundary Ambiguities in Long-Term Therapy</a:t>
            </a:r>
          </a:p>
          <a:p>
            <a:r>
              <a:rPr lang="en-GB" dirty="0"/>
              <a:t>Samantha, a 37-year-old entrepreneur, has been seeing her therapist for five years for anxiety and relationship challenges. Recently, she has begun frequently texting the therapist late at night and occasionally shows up unannounced at the office, claiming she needs urgent support. While the therapist recognizes that these </a:t>
            </a:r>
            <a:r>
              <a:rPr lang="en-GB" dirty="0" err="1"/>
              <a:t>behaviors</a:t>
            </a:r>
            <a:r>
              <a:rPr lang="en-GB" dirty="0"/>
              <a:t> may signal a deeper attachment issue, rejecting her </a:t>
            </a:r>
            <a:r>
              <a:rPr lang="en-GB" dirty="0" err="1"/>
              <a:t>behaviors</a:t>
            </a:r>
            <a:r>
              <a:rPr lang="en-GB" dirty="0"/>
              <a:t> outright might damage the therapeutic alliance. The clinic has strict policies about after-hours contact and dual relationships, but Samantha’s progress appears tied closely to the current dynamic, and the therapist is unsure if strictly enforcing rules would be clinically counterproductive.</a:t>
            </a:r>
          </a:p>
          <a:p>
            <a:r>
              <a:rPr lang="en-GB" b="1" dirty="0"/>
              <a:t>Discussion:</a:t>
            </a:r>
            <a:r>
              <a:rPr lang="en-GB" dirty="0"/>
              <a:t> Here, </a:t>
            </a:r>
            <a:r>
              <a:rPr lang="en-GB" b="1" dirty="0"/>
              <a:t>Client Risk</a:t>
            </a:r>
            <a:r>
              <a:rPr lang="en-GB" dirty="0"/>
              <a:t> (dependency, emotional vulnerability), </a:t>
            </a:r>
            <a:r>
              <a:rPr lang="en-GB" b="1" dirty="0"/>
              <a:t>Therapist Risk</a:t>
            </a:r>
            <a:r>
              <a:rPr lang="en-GB" dirty="0"/>
              <a:t> (burnout, professional repercussions), and </a:t>
            </a:r>
            <a:r>
              <a:rPr lang="en-GB" b="1" dirty="0"/>
              <a:t>Professional/Organizational Risk</a:t>
            </a:r>
            <a:r>
              <a:rPr lang="en-GB" dirty="0"/>
              <a:t> (clinic policies) are central. The ambiguity lies in determining when maintaining boundaries might harm clinical progress versus when bending rules might expose both therapist and client to harm.</a:t>
            </a:r>
          </a:p>
          <a:p>
            <a:br>
              <a:rPr lang="en-GB" dirty="0"/>
            </a:br>
            <a:endParaRPr lang="en-GB" dirty="0"/>
          </a:p>
          <a:p>
            <a:r>
              <a:rPr lang="en-GB" b="1" dirty="0"/>
              <a:t>Case Study 3: Cultural and Legal Complexities in Family Violence</a:t>
            </a:r>
          </a:p>
          <a:p>
            <a:r>
              <a:rPr lang="en-GB" dirty="0"/>
              <a:t>Rajesh, a 45-year-old immigrant, comes to therapy reporting tension with his adult son, who has recently been arrested for domestic violence. Rajesh is conflicted: he wants to support his son but also fears legal consequences and social stigma if he intervenes. He asks the therapist not to document certain details, citing potential legal jeopardy for the family. The therapist is aware that ignoring signs of ongoing risk may breach mandatory reporting laws, yet documenting everything could escalate the family’s legal troubles. Rajesh also expresses guilt and shame, making it hard to distinguish between what is immediate risk and what is perceived risk.</a:t>
            </a:r>
          </a:p>
          <a:p>
            <a:r>
              <a:rPr lang="en-GB" b="1" dirty="0"/>
              <a:t>Discussion:</a:t>
            </a:r>
            <a:r>
              <a:rPr lang="en-GB" dirty="0"/>
              <a:t> This scenario highlights </a:t>
            </a:r>
            <a:r>
              <a:rPr lang="en-GB" b="1" dirty="0"/>
              <a:t>Client Risk</a:t>
            </a:r>
            <a:r>
              <a:rPr lang="en-GB" dirty="0"/>
              <a:t> (emotional and relational distress), </a:t>
            </a:r>
            <a:r>
              <a:rPr lang="en-GB" b="1" dirty="0"/>
              <a:t>Third-Party Risk</a:t>
            </a:r>
            <a:r>
              <a:rPr lang="en-GB" dirty="0"/>
              <a:t> (son, victim, extended family), </a:t>
            </a:r>
            <a:r>
              <a:rPr lang="en-GB" b="1" dirty="0"/>
              <a:t>Therapist Risk</a:t>
            </a:r>
            <a:r>
              <a:rPr lang="en-GB" dirty="0"/>
              <a:t> (legal liability), and </a:t>
            </a:r>
            <a:r>
              <a:rPr lang="en-GB" b="1" dirty="0"/>
              <a:t>Societal Risk</a:t>
            </a:r>
            <a:r>
              <a:rPr lang="en-GB" dirty="0"/>
              <a:t> (mandatory reporting, public safety). Ambiguity comes from cultural nuances, conflicting ethical and legal responsibilities, and difficulty in assessing the immediacy of danger.</a:t>
            </a:r>
          </a:p>
          <a:p>
            <a:endParaRPr lang="en-US" dirty="0"/>
          </a:p>
        </p:txBody>
      </p:sp>
      <p:sp>
        <p:nvSpPr>
          <p:cNvPr id="4" name="Slide Number Placeholder 3"/>
          <p:cNvSpPr>
            <a:spLocks noGrp="1"/>
          </p:cNvSpPr>
          <p:nvPr>
            <p:ph type="sldNum" sz="quarter" idx="5"/>
          </p:nvPr>
        </p:nvSpPr>
        <p:spPr/>
        <p:txBody>
          <a:bodyPr/>
          <a:lstStyle/>
          <a:p>
            <a:fld id="{0A088972-6087-1D4A-93EF-F0DE73ECC487}" type="slidenum">
              <a:rPr lang="en-US" smtClean="0"/>
              <a:t>24</a:t>
            </a:fld>
            <a:endParaRPr lang="en-US"/>
          </a:p>
        </p:txBody>
      </p:sp>
    </p:spTree>
    <p:extLst>
      <p:ext uri="{BB962C8B-B14F-4D97-AF65-F5344CB8AC3E}">
        <p14:creationId xmlns:p14="http://schemas.microsoft.com/office/powerpoint/2010/main" val="15801002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9370F5-7F2F-995B-0842-88FE9D9E62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0F7308-1CA7-B1A2-1D43-FB86529E6A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0CF216-C0CC-72A7-91D5-4E2F44BF1B80}"/>
              </a:ext>
            </a:extLst>
          </p:cNvPr>
          <p:cNvSpPr>
            <a:spLocks noGrp="1"/>
          </p:cNvSpPr>
          <p:nvPr>
            <p:ph type="body" idx="1"/>
          </p:nvPr>
        </p:nvSpPr>
        <p:spPr/>
        <p:txBody>
          <a:bodyPr/>
          <a:lstStyle/>
          <a:p>
            <a:r>
              <a:rPr lang="en-GB" b="1" dirty="0"/>
              <a:t>Discussion:</a:t>
            </a:r>
            <a:r>
              <a:rPr lang="en-GB" dirty="0"/>
              <a:t> Here, </a:t>
            </a:r>
            <a:r>
              <a:rPr lang="en-GB" b="1" dirty="0"/>
              <a:t>Client Risk</a:t>
            </a:r>
            <a:r>
              <a:rPr lang="en-GB" dirty="0"/>
              <a:t> (dependency, emotional vulnerability), </a:t>
            </a:r>
            <a:r>
              <a:rPr lang="en-GB" b="1" dirty="0"/>
              <a:t>Therapist Risk</a:t>
            </a:r>
            <a:r>
              <a:rPr lang="en-GB" dirty="0"/>
              <a:t> (burnout, professional repercussions), and </a:t>
            </a:r>
            <a:r>
              <a:rPr lang="en-GB" b="1" dirty="0"/>
              <a:t>Professional/Organizational Risk</a:t>
            </a:r>
            <a:r>
              <a:rPr lang="en-GB" dirty="0"/>
              <a:t> (clinic policies) are central. The ambiguity lies in determining when maintaining boundaries might harm clinical progress versus when bending rules might expose both therapist and client to harm.</a:t>
            </a:r>
          </a:p>
          <a:p>
            <a:br>
              <a:rPr lang="en-GB" dirty="0"/>
            </a:br>
            <a:endParaRPr lang="en-GB" dirty="0"/>
          </a:p>
          <a:p>
            <a:r>
              <a:rPr lang="en-GB" b="1" dirty="0"/>
              <a:t>Case Study 3: Cultural and Legal Complexities in Family Violence</a:t>
            </a:r>
          </a:p>
          <a:p>
            <a:r>
              <a:rPr lang="en-GB" dirty="0"/>
              <a:t>Rajesh, a 45-year-old immigrant, comes to therapy reporting tension with his adult son, who has recently been arrested for domestic violence. Rajesh is conflicted: he wants to support his son but also fears legal consequences and social stigma if he intervenes. He asks the therapist not to document certain details, citing potential legal jeopardy for the family. The therapist is aware that ignoring signs of ongoing risk may breach mandatory reporting laws, yet documenting everything could escalate the family’s legal troubles. Rajesh also expresses guilt and shame, making it hard to distinguish between what is immediate risk and what is perceived risk.</a:t>
            </a:r>
          </a:p>
          <a:p>
            <a:r>
              <a:rPr lang="en-GB" b="1" dirty="0"/>
              <a:t>Discussion:</a:t>
            </a:r>
            <a:r>
              <a:rPr lang="en-GB" dirty="0"/>
              <a:t> This scenario highlights </a:t>
            </a:r>
            <a:r>
              <a:rPr lang="en-GB" b="1" dirty="0"/>
              <a:t>Client Risk</a:t>
            </a:r>
            <a:r>
              <a:rPr lang="en-GB" dirty="0"/>
              <a:t> (emotional and relational distress), </a:t>
            </a:r>
            <a:r>
              <a:rPr lang="en-GB" b="1" dirty="0"/>
              <a:t>Third-Party Risk</a:t>
            </a:r>
            <a:r>
              <a:rPr lang="en-GB" dirty="0"/>
              <a:t> (son, victim, extended family), </a:t>
            </a:r>
            <a:r>
              <a:rPr lang="en-GB" b="1" dirty="0"/>
              <a:t>Therapist Risk</a:t>
            </a:r>
            <a:r>
              <a:rPr lang="en-GB" dirty="0"/>
              <a:t> (legal liability), and </a:t>
            </a:r>
            <a:r>
              <a:rPr lang="en-GB" b="1" dirty="0"/>
              <a:t>Societal Risk</a:t>
            </a:r>
            <a:r>
              <a:rPr lang="en-GB" dirty="0"/>
              <a:t> (mandatory reporting, public safety). Ambiguity comes from cultural nuances, conflicting ethical and legal responsibilities, and difficulty in assessing the immediacy of danger.</a:t>
            </a:r>
          </a:p>
          <a:p>
            <a:endParaRPr lang="en-US" dirty="0"/>
          </a:p>
        </p:txBody>
      </p:sp>
      <p:sp>
        <p:nvSpPr>
          <p:cNvPr id="4" name="Slide Number Placeholder 3">
            <a:extLst>
              <a:ext uri="{FF2B5EF4-FFF2-40B4-BE49-F238E27FC236}">
                <a16:creationId xmlns:a16="http://schemas.microsoft.com/office/drawing/2014/main" id="{A26BBF45-9174-0883-9FD6-EEEAAA288392}"/>
              </a:ext>
            </a:extLst>
          </p:cNvPr>
          <p:cNvSpPr>
            <a:spLocks noGrp="1"/>
          </p:cNvSpPr>
          <p:nvPr>
            <p:ph type="sldNum" sz="quarter" idx="5"/>
          </p:nvPr>
        </p:nvSpPr>
        <p:spPr/>
        <p:txBody>
          <a:bodyPr/>
          <a:lstStyle/>
          <a:p>
            <a:fld id="{0A088972-6087-1D4A-93EF-F0DE73ECC487}" type="slidenum">
              <a:rPr lang="en-US" smtClean="0"/>
              <a:t>25</a:t>
            </a:fld>
            <a:endParaRPr lang="en-US"/>
          </a:p>
        </p:txBody>
      </p:sp>
    </p:spTree>
    <p:extLst>
      <p:ext uri="{BB962C8B-B14F-4D97-AF65-F5344CB8AC3E}">
        <p14:creationId xmlns:p14="http://schemas.microsoft.com/office/powerpoint/2010/main" val="31640524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9F1F4A-1631-C645-09A9-4A251A5EE3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0C1593-AD91-FE6C-662F-2B6F3E8B76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3BBB28-5B8A-0571-2B38-0C1F14138225}"/>
              </a:ext>
            </a:extLst>
          </p:cNvPr>
          <p:cNvSpPr>
            <a:spLocks noGrp="1"/>
          </p:cNvSpPr>
          <p:nvPr>
            <p:ph type="body" idx="1"/>
          </p:nvPr>
        </p:nvSpPr>
        <p:spPr/>
        <p:txBody>
          <a:bodyPr/>
          <a:lstStyle/>
          <a:p>
            <a:r>
              <a:rPr lang="en-GB" b="1" dirty="0"/>
              <a:t>Case Study 3: Cultural and Legal Complexities in Family Violence</a:t>
            </a:r>
          </a:p>
          <a:p>
            <a:endParaRPr lang="en-GB" b="1" dirty="0"/>
          </a:p>
          <a:p>
            <a:r>
              <a:rPr lang="en-GB" b="1" dirty="0"/>
              <a:t>Discussion:</a:t>
            </a:r>
            <a:r>
              <a:rPr lang="en-GB" dirty="0"/>
              <a:t> This scenario highlights </a:t>
            </a:r>
            <a:r>
              <a:rPr lang="en-GB" b="1" dirty="0"/>
              <a:t>Client Risk</a:t>
            </a:r>
            <a:r>
              <a:rPr lang="en-GB" dirty="0"/>
              <a:t> (emotional and relational distress), </a:t>
            </a:r>
            <a:r>
              <a:rPr lang="en-GB" b="1" dirty="0"/>
              <a:t>Third-Party Risk</a:t>
            </a:r>
            <a:r>
              <a:rPr lang="en-GB" dirty="0"/>
              <a:t> (son, victim, extended family), </a:t>
            </a:r>
            <a:r>
              <a:rPr lang="en-GB" b="1" dirty="0"/>
              <a:t>Therapist Risk</a:t>
            </a:r>
            <a:r>
              <a:rPr lang="en-GB" dirty="0"/>
              <a:t> (legal liability), and </a:t>
            </a:r>
            <a:r>
              <a:rPr lang="en-GB" b="1" dirty="0"/>
              <a:t>Societal Risk</a:t>
            </a:r>
            <a:r>
              <a:rPr lang="en-GB" dirty="0"/>
              <a:t> (mandatory reporting, public safety). Ambiguity comes from cultural nuances, conflicting ethical and legal responsibilities, and difficulty in assessing the immediacy of danger.</a:t>
            </a:r>
          </a:p>
          <a:p>
            <a:endParaRPr lang="en-US" dirty="0"/>
          </a:p>
        </p:txBody>
      </p:sp>
      <p:sp>
        <p:nvSpPr>
          <p:cNvPr id="4" name="Slide Number Placeholder 3">
            <a:extLst>
              <a:ext uri="{FF2B5EF4-FFF2-40B4-BE49-F238E27FC236}">
                <a16:creationId xmlns:a16="http://schemas.microsoft.com/office/drawing/2014/main" id="{C056BD45-0B45-D876-9CC1-CE2A49A0E792}"/>
              </a:ext>
            </a:extLst>
          </p:cNvPr>
          <p:cNvSpPr>
            <a:spLocks noGrp="1"/>
          </p:cNvSpPr>
          <p:nvPr>
            <p:ph type="sldNum" sz="quarter" idx="5"/>
          </p:nvPr>
        </p:nvSpPr>
        <p:spPr/>
        <p:txBody>
          <a:bodyPr/>
          <a:lstStyle/>
          <a:p>
            <a:fld id="{0A088972-6087-1D4A-93EF-F0DE73ECC487}" type="slidenum">
              <a:rPr lang="en-US" smtClean="0"/>
              <a:t>26</a:t>
            </a:fld>
            <a:endParaRPr lang="en-US"/>
          </a:p>
        </p:txBody>
      </p:sp>
    </p:spTree>
    <p:extLst>
      <p:ext uri="{BB962C8B-B14F-4D97-AF65-F5344CB8AC3E}">
        <p14:creationId xmlns:p14="http://schemas.microsoft.com/office/powerpoint/2010/main" val="35551550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088972-6087-1D4A-93EF-F0DE73ECC487}" type="slidenum">
              <a:rPr lang="en-US" smtClean="0"/>
              <a:t>27</a:t>
            </a:fld>
            <a:endParaRPr lang="en-US"/>
          </a:p>
        </p:txBody>
      </p:sp>
    </p:spTree>
    <p:extLst>
      <p:ext uri="{BB962C8B-B14F-4D97-AF65-F5344CB8AC3E}">
        <p14:creationId xmlns:p14="http://schemas.microsoft.com/office/powerpoint/2010/main" val="17855427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CD2D2-B4E8-5CB6-27ED-AE427AC5CF9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30144EF-F4B2-1D5E-5E3B-6E533AAC63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26DF3DD-D0F5-D1D8-7C6F-F0CFCF6C1E19}"/>
              </a:ext>
            </a:extLst>
          </p:cNvPr>
          <p:cNvSpPr>
            <a:spLocks noGrp="1"/>
          </p:cNvSpPr>
          <p:nvPr>
            <p:ph type="dt" sz="half" idx="10"/>
          </p:nvPr>
        </p:nvSpPr>
        <p:spPr/>
        <p:txBody>
          <a:bodyPr/>
          <a:lstStyle/>
          <a:p>
            <a:fld id="{F167D06D-7CF6-0040-887D-495DBD3EFF72}" type="datetimeFigureOut">
              <a:rPr lang="en-US" smtClean="0"/>
              <a:t>10/8/25</a:t>
            </a:fld>
            <a:endParaRPr lang="en-US"/>
          </a:p>
        </p:txBody>
      </p:sp>
      <p:sp>
        <p:nvSpPr>
          <p:cNvPr id="5" name="Footer Placeholder 4">
            <a:extLst>
              <a:ext uri="{FF2B5EF4-FFF2-40B4-BE49-F238E27FC236}">
                <a16:creationId xmlns:a16="http://schemas.microsoft.com/office/drawing/2014/main" id="{1FFA944C-EAF7-DCC9-9D57-B5A3D54E4C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515FED-43F3-BA15-1BD5-73CC7B49E7B9}"/>
              </a:ext>
            </a:extLst>
          </p:cNvPr>
          <p:cNvSpPr>
            <a:spLocks noGrp="1"/>
          </p:cNvSpPr>
          <p:nvPr>
            <p:ph type="sldNum" sz="quarter" idx="12"/>
          </p:nvPr>
        </p:nvSpPr>
        <p:spPr/>
        <p:txBody>
          <a:bodyPr/>
          <a:lstStyle/>
          <a:p>
            <a:fld id="{319BA02E-8F97-EE44-A502-F49F7098E6C3}" type="slidenum">
              <a:rPr lang="en-US" smtClean="0"/>
              <a:t>‹#›</a:t>
            </a:fld>
            <a:endParaRPr lang="en-US"/>
          </a:p>
        </p:txBody>
      </p:sp>
    </p:spTree>
    <p:extLst>
      <p:ext uri="{BB962C8B-B14F-4D97-AF65-F5344CB8AC3E}">
        <p14:creationId xmlns:p14="http://schemas.microsoft.com/office/powerpoint/2010/main" val="2146758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EAB15-258E-48C2-76F4-9FA6A21EFD1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3764628-42C6-0FB5-F8CF-8176B2C90D3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344355-211F-1399-3E20-4251008AAF4E}"/>
              </a:ext>
            </a:extLst>
          </p:cNvPr>
          <p:cNvSpPr>
            <a:spLocks noGrp="1"/>
          </p:cNvSpPr>
          <p:nvPr>
            <p:ph type="dt" sz="half" idx="10"/>
          </p:nvPr>
        </p:nvSpPr>
        <p:spPr/>
        <p:txBody>
          <a:bodyPr/>
          <a:lstStyle/>
          <a:p>
            <a:fld id="{F167D06D-7CF6-0040-887D-495DBD3EFF72}" type="datetimeFigureOut">
              <a:rPr lang="en-US" smtClean="0"/>
              <a:t>10/8/25</a:t>
            </a:fld>
            <a:endParaRPr lang="en-US"/>
          </a:p>
        </p:txBody>
      </p:sp>
      <p:sp>
        <p:nvSpPr>
          <p:cNvPr id="5" name="Footer Placeholder 4">
            <a:extLst>
              <a:ext uri="{FF2B5EF4-FFF2-40B4-BE49-F238E27FC236}">
                <a16:creationId xmlns:a16="http://schemas.microsoft.com/office/drawing/2014/main" id="{96443EF5-B1C9-7723-0551-8A723D239A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B4F32E-62CF-B10A-B72A-2CA9CDBAF26A}"/>
              </a:ext>
            </a:extLst>
          </p:cNvPr>
          <p:cNvSpPr>
            <a:spLocks noGrp="1"/>
          </p:cNvSpPr>
          <p:nvPr>
            <p:ph type="sldNum" sz="quarter" idx="12"/>
          </p:nvPr>
        </p:nvSpPr>
        <p:spPr/>
        <p:txBody>
          <a:bodyPr/>
          <a:lstStyle/>
          <a:p>
            <a:fld id="{319BA02E-8F97-EE44-A502-F49F7098E6C3}" type="slidenum">
              <a:rPr lang="en-US" smtClean="0"/>
              <a:t>‹#›</a:t>
            </a:fld>
            <a:endParaRPr lang="en-US"/>
          </a:p>
        </p:txBody>
      </p:sp>
    </p:spTree>
    <p:extLst>
      <p:ext uri="{BB962C8B-B14F-4D97-AF65-F5344CB8AC3E}">
        <p14:creationId xmlns:p14="http://schemas.microsoft.com/office/powerpoint/2010/main" val="3641239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2315B-F978-498B-4A8A-124AC906FDF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D67C0F9-9D81-B845-D4E3-95677627E7E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A1F235-74F5-2C60-A409-3F84B747FA49}"/>
              </a:ext>
            </a:extLst>
          </p:cNvPr>
          <p:cNvSpPr>
            <a:spLocks noGrp="1"/>
          </p:cNvSpPr>
          <p:nvPr>
            <p:ph type="dt" sz="half" idx="10"/>
          </p:nvPr>
        </p:nvSpPr>
        <p:spPr/>
        <p:txBody>
          <a:bodyPr/>
          <a:lstStyle/>
          <a:p>
            <a:fld id="{F167D06D-7CF6-0040-887D-495DBD3EFF72}" type="datetimeFigureOut">
              <a:rPr lang="en-US" smtClean="0"/>
              <a:t>10/8/25</a:t>
            </a:fld>
            <a:endParaRPr lang="en-US"/>
          </a:p>
        </p:txBody>
      </p:sp>
      <p:sp>
        <p:nvSpPr>
          <p:cNvPr id="5" name="Footer Placeholder 4">
            <a:extLst>
              <a:ext uri="{FF2B5EF4-FFF2-40B4-BE49-F238E27FC236}">
                <a16:creationId xmlns:a16="http://schemas.microsoft.com/office/drawing/2014/main" id="{DA67D744-1671-0793-BA83-BFDA0CB306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8AF722-5F82-73ED-9452-DE20FA605557}"/>
              </a:ext>
            </a:extLst>
          </p:cNvPr>
          <p:cNvSpPr>
            <a:spLocks noGrp="1"/>
          </p:cNvSpPr>
          <p:nvPr>
            <p:ph type="sldNum" sz="quarter" idx="12"/>
          </p:nvPr>
        </p:nvSpPr>
        <p:spPr/>
        <p:txBody>
          <a:bodyPr/>
          <a:lstStyle/>
          <a:p>
            <a:fld id="{319BA02E-8F97-EE44-A502-F49F7098E6C3}" type="slidenum">
              <a:rPr lang="en-US" smtClean="0"/>
              <a:t>‹#›</a:t>
            </a:fld>
            <a:endParaRPr lang="en-US"/>
          </a:p>
        </p:txBody>
      </p:sp>
    </p:spTree>
    <p:extLst>
      <p:ext uri="{BB962C8B-B14F-4D97-AF65-F5344CB8AC3E}">
        <p14:creationId xmlns:p14="http://schemas.microsoft.com/office/powerpoint/2010/main" val="3285429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0DDA7-5615-390A-4B9E-A882BF3EC56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29E337D-15F1-8C50-304E-8AA002B0CFF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1840AFD-B968-597B-D1A5-AD1D1259A1F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64F24B6-9070-5FD0-0469-7016A6CC0707}"/>
              </a:ext>
            </a:extLst>
          </p:cNvPr>
          <p:cNvSpPr>
            <a:spLocks noGrp="1"/>
          </p:cNvSpPr>
          <p:nvPr>
            <p:ph type="dt" sz="half" idx="10"/>
          </p:nvPr>
        </p:nvSpPr>
        <p:spPr/>
        <p:txBody>
          <a:bodyPr/>
          <a:lstStyle/>
          <a:p>
            <a:fld id="{F167D06D-7CF6-0040-887D-495DBD3EFF72}" type="datetimeFigureOut">
              <a:rPr lang="en-US" smtClean="0"/>
              <a:t>10/8/25</a:t>
            </a:fld>
            <a:endParaRPr lang="en-US"/>
          </a:p>
        </p:txBody>
      </p:sp>
      <p:sp>
        <p:nvSpPr>
          <p:cNvPr id="6" name="Footer Placeholder 5">
            <a:extLst>
              <a:ext uri="{FF2B5EF4-FFF2-40B4-BE49-F238E27FC236}">
                <a16:creationId xmlns:a16="http://schemas.microsoft.com/office/drawing/2014/main" id="{8F8BFB78-3542-7B50-CCE2-0B930E9094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9C1A02-93D3-529B-EC90-CF06AD783F44}"/>
              </a:ext>
            </a:extLst>
          </p:cNvPr>
          <p:cNvSpPr>
            <a:spLocks noGrp="1"/>
          </p:cNvSpPr>
          <p:nvPr>
            <p:ph type="sldNum" sz="quarter" idx="12"/>
          </p:nvPr>
        </p:nvSpPr>
        <p:spPr/>
        <p:txBody>
          <a:bodyPr/>
          <a:lstStyle/>
          <a:p>
            <a:fld id="{319BA02E-8F97-EE44-A502-F49F7098E6C3}" type="slidenum">
              <a:rPr lang="en-US" smtClean="0"/>
              <a:t>‹#›</a:t>
            </a:fld>
            <a:endParaRPr lang="en-US"/>
          </a:p>
        </p:txBody>
      </p:sp>
    </p:spTree>
    <p:extLst>
      <p:ext uri="{BB962C8B-B14F-4D97-AF65-F5344CB8AC3E}">
        <p14:creationId xmlns:p14="http://schemas.microsoft.com/office/powerpoint/2010/main" val="2435578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E647C-E82D-FE30-7471-AC17D01F71E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42943DF-9385-E18F-9C5D-1C3868E4B7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C206321-8C48-F75D-4A5B-1A8A2E46849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8B4065D-D3A8-8A46-F815-F6BE6CF1C2D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4483B93-885B-D8DD-1974-65AED34D980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F929F24-B610-3D2F-54CB-03D7F21ADA09}"/>
              </a:ext>
            </a:extLst>
          </p:cNvPr>
          <p:cNvSpPr>
            <a:spLocks noGrp="1"/>
          </p:cNvSpPr>
          <p:nvPr>
            <p:ph type="dt" sz="half" idx="10"/>
          </p:nvPr>
        </p:nvSpPr>
        <p:spPr/>
        <p:txBody>
          <a:bodyPr/>
          <a:lstStyle/>
          <a:p>
            <a:fld id="{F167D06D-7CF6-0040-887D-495DBD3EFF72}" type="datetimeFigureOut">
              <a:rPr lang="en-US" smtClean="0"/>
              <a:t>10/8/25</a:t>
            </a:fld>
            <a:endParaRPr lang="en-US"/>
          </a:p>
        </p:txBody>
      </p:sp>
      <p:sp>
        <p:nvSpPr>
          <p:cNvPr id="8" name="Footer Placeholder 7">
            <a:extLst>
              <a:ext uri="{FF2B5EF4-FFF2-40B4-BE49-F238E27FC236}">
                <a16:creationId xmlns:a16="http://schemas.microsoft.com/office/drawing/2014/main" id="{E3BADC3C-5D12-51DD-44F5-14748DA7AA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7213752-5DBA-216A-FBE6-ADA5747F9E2C}"/>
              </a:ext>
            </a:extLst>
          </p:cNvPr>
          <p:cNvSpPr>
            <a:spLocks noGrp="1"/>
          </p:cNvSpPr>
          <p:nvPr>
            <p:ph type="sldNum" sz="quarter" idx="12"/>
          </p:nvPr>
        </p:nvSpPr>
        <p:spPr/>
        <p:txBody>
          <a:bodyPr/>
          <a:lstStyle/>
          <a:p>
            <a:fld id="{319BA02E-8F97-EE44-A502-F49F7098E6C3}" type="slidenum">
              <a:rPr lang="en-US" smtClean="0"/>
              <a:t>‹#›</a:t>
            </a:fld>
            <a:endParaRPr lang="en-US"/>
          </a:p>
        </p:txBody>
      </p:sp>
    </p:spTree>
    <p:extLst>
      <p:ext uri="{BB962C8B-B14F-4D97-AF65-F5344CB8AC3E}">
        <p14:creationId xmlns:p14="http://schemas.microsoft.com/office/powerpoint/2010/main" val="3177198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2E322-CD26-F8D6-0F42-E42E86BDFAD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7E27FEC-0487-F864-8182-DFBF63C965C3}"/>
              </a:ext>
            </a:extLst>
          </p:cNvPr>
          <p:cNvSpPr>
            <a:spLocks noGrp="1"/>
          </p:cNvSpPr>
          <p:nvPr>
            <p:ph type="dt" sz="half" idx="10"/>
          </p:nvPr>
        </p:nvSpPr>
        <p:spPr/>
        <p:txBody>
          <a:bodyPr/>
          <a:lstStyle/>
          <a:p>
            <a:fld id="{F167D06D-7CF6-0040-887D-495DBD3EFF72}" type="datetimeFigureOut">
              <a:rPr lang="en-US" smtClean="0"/>
              <a:t>10/8/25</a:t>
            </a:fld>
            <a:endParaRPr lang="en-US"/>
          </a:p>
        </p:txBody>
      </p:sp>
      <p:sp>
        <p:nvSpPr>
          <p:cNvPr id="4" name="Footer Placeholder 3">
            <a:extLst>
              <a:ext uri="{FF2B5EF4-FFF2-40B4-BE49-F238E27FC236}">
                <a16:creationId xmlns:a16="http://schemas.microsoft.com/office/drawing/2014/main" id="{BE411B75-6928-F0BB-29C6-D673DCFD19C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AEF49DD-F81F-5416-9ACF-7A867D5BE785}"/>
              </a:ext>
            </a:extLst>
          </p:cNvPr>
          <p:cNvSpPr>
            <a:spLocks noGrp="1"/>
          </p:cNvSpPr>
          <p:nvPr>
            <p:ph type="sldNum" sz="quarter" idx="12"/>
          </p:nvPr>
        </p:nvSpPr>
        <p:spPr/>
        <p:txBody>
          <a:bodyPr/>
          <a:lstStyle/>
          <a:p>
            <a:fld id="{319BA02E-8F97-EE44-A502-F49F7098E6C3}" type="slidenum">
              <a:rPr lang="en-US" smtClean="0"/>
              <a:t>‹#›</a:t>
            </a:fld>
            <a:endParaRPr lang="en-US"/>
          </a:p>
        </p:txBody>
      </p:sp>
    </p:spTree>
    <p:extLst>
      <p:ext uri="{BB962C8B-B14F-4D97-AF65-F5344CB8AC3E}">
        <p14:creationId xmlns:p14="http://schemas.microsoft.com/office/powerpoint/2010/main" val="2207638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414D36-81D0-DA46-31E9-99D28AA119A2}"/>
              </a:ext>
            </a:extLst>
          </p:cNvPr>
          <p:cNvSpPr>
            <a:spLocks noGrp="1"/>
          </p:cNvSpPr>
          <p:nvPr>
            <p:ph type="dt" sz="half" idx="10"/>
          </p:nvPr>
        </p:nvSpPr>
        <p:spPr/>
        <p:txBody>
          <a:bodyPr/>
          <a:lstStyle/>
          <a:p>
            <a:fld id="{F167D06D-7CF6-0040-887D-495DBD3EFF72}" type="datetimeFigureOut">
              <a:rPr lang="en-US" smtClean="0"/>
              <a:t>10/8/25</a:t>
            </a:fld>
            <a:endParaRPr lang="en-US"/>
          </a:p>
        </p:txBody>
      </p:sp>
      <p:sp>
        <p:nvSpPr>
          <p:cNvPr id="3" name="Footer Placeholder 2">
            <a:extLst>
              <a:ext uri="{FF2B5EF4-FFF2-40B4-BE49-F238E27FC236}">
                <a16:creationId xmlns:a16="http://schemas.microsoft.com/office/drawing/2014/main" id="{A825866D-D825-7448-6AF1-3F771C18491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79C0DE9-13BF-7970-2C17-6709D43E945E}"/>
              </a:ext>
            </a:extLst>
          </p:cNvPr>
          <p:cNvSpPr>
            <a:spLocks noGrp="1"/>
          </p:cNvSpPr>
          <p:nvPr>
            <p:ph type="sldNum" sz="quarter" idx="12"/>
          </p:nvPr>
        </p:nvSpPr>
        <p:spPr/>
        <p:txBody>
          <a:bodyPr/>
          <a:lstStyle/>
          <a:p>
            <a:fld id="{319BA02E-8F97-EE44-A502-F49F7098E6C3}" type="slidenum">
              <a:rPr lang="en-US" smtClean="0"/>
              <a:t>‹#›</a:t>
            </a:fld>
            <a:endParaRPr lang="en-US"/>
          </a:p>
        </p:txBody>
      </p:sp>
    </p:spTree>
    <p:extLst>
      <p:ext uri="{BB962C8B-B14F-4D97-AF65-F5344CB8AC3E}">
        <p14:creationId xmlns:p14="http://schemas.microsoft.com/office/powerpoint/2010/main" val="4130466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A2647-C379-5C77-B584-C3F585E3AF8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21D4799-97A0-3B62-56AE-06167B60E1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F3BA9E3-155F-69DA-0CF8-461DF38909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C6E1CC3-245B-6A07-813D-79340713093A}"/>
              </a:ext>
            </a:extLst>
          </p:cNvPr>
          <p:cNvSpPr>
            <a:spLocks noGrp="1"/>
          </p:cNvSpPr>
          <p:nvPr>
            <p:ph type="dt" sz="half" idx="10"/>
          </p:nvPr>
        </p:nvSpPr>
        <p:spPr/>
        <p:txBody>
          <a:bodyPr/>
          <a:lstStyle/>
          <a:p>
            <a:fld id="{F167D06D-7CF6-0040-887D-495DBD3EFF72}" type="datetimeFigureOut">
              <a:rPr lang="en-US" smtClean="0"/>
              <a:t>10/8/25</a:t>
            </a:fld>
            <a:endParaRPr lang="en-US"/>
          </a:p>
        </p:txBody>
      </p:sp>
      <p:sp>
        <p:nvSpPr>
          <p:cNvPr id="6" name="Footer Placeholder 5">
            <a:extLst>
              <a:ext uri="{FF2B5EF4-FFF2-40B4-BE49-F238E27FC236}">
                <a16:creationId xmlns:a16="http://schemas.microsoft.com/office/drawing/2014/main" id="{630F3175-D93B-183E-66F8-0043A10785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652F55-D9E2-B18A-17FB-590E31289FDD}"/>
              </a:ext>
            </a:extLst>
          </p:cNvPr>
          <p:cNvSpPr>
            <a:spLocks noGrp="1"/>
          </p:cNvSpPr>
          <p:nvPr>
            <p:ph type="sldNum" sz="quarter" idx="12"/>
          </p:nvPr>
        </p:nvSpPr>
        <p:spPr/>
        <p:txBody>
          <a:bodyPr/>
          <a:lstStyle/>
          <a:p>
            <a:fld id="{319BA02E-8F97-EE44-A502-F49F7098E6C3}" type="slidenum">
              <a:rPr lang="en-US" smtClean="0"/>
              <a:t>‹#›</a:t>
            </a:fld>
            <a:endParaRPr lang="en-US"/>
          </a:p>
        </p:txBody>
      </p:sp>
    </p:spTree>
    <p:extLst>
      <p:ext uri="{BB962C8B-B14F-4D97-AF65-F5344CB8AC3E}">
        <p14:creationId xmlns:p14="http://schemas.microsoft.com/office/powerpoint/2010/main" val="4278591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C6CD7-4887-95AB-F304-0B434DBC99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BD0B7DA-F8C9-E66E-6017-5B9AAE09BD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38D3784-492F-8EA4-8E41-550C58FCEF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5AC969A-4667-C50F-6BE8-A8DEC5001203}"/>
              </a:ext>
            </a:extLst>
          </p:cNvPr>
          <p:cNvSpPr>
            <a:spLocks noGrp="1"/>
          </p:cNvSpPr>
          <p:nvPr>
            <p:ph type="dt" sz="half" idx="10"/>
          </p:nvPr>
        </p:nvSpPr>
        <p:spPr/>
        <p:txBody>
          <a:bodyPr/>
          <a:lstStyle/>
          <a:p>
            <a:fld id="{F167D06D-7CF6-0040-887D-495DBD3EFF72}" type="datetimeFigureOut">
              <a:rPr lang="en-US" smtClean="0"/>
              <a:t>10/8/25</a:t>
            </a:fld>
            <a:endParaRPr lang="en-US"/>
          </a:p>
        </p:txBody>
      </p:sp>
      <p:sp>
        <p:nvSpPr>
          <p:cNvPr id="6" name="Footer Placeholder 5">
            <a:extLst>
              <a:ext uri="{FF2B5EF4-FFF2-40B4-BE49-F238E27FC236}">
                <a16:creationId xmlns:a16="http://schemas.microsoft.com/office/drawing/2014/main" id="{C58C7C88-CCED-F372-3D09-A68A4F2987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344F3F-1408-F1AA-B379-46805CF158D6}"/>
              </a:ext>
            </a:extLst>
          </p:cNvPr>
          <p:cNvSpPr>
            <a:spLocks noGrp="1"/>
          </p:cNvSpPr>
          <p:nvPr>
            <p:ph type="sldNum" sz="quarter" idx="12"/>
          </p:nvPr>
        </p:nvSpPr>
        <p:spPr/>
        <p:txBody>
          <a:bodyPr/>
          <a:lstStyle/>
          <a:p>
            <a:fld id="{319BA02E-8F97-EE44-A502-F49F7098E6C3}" type="slidenum">
              <a:rPr lang="en-US" smtClean="0"/>
              <a:t>‹#›</a:t>
            </a:fld>
            <a:endParaRPr lang="en-US"/>
          </a:p>
        </p:txBody>
      </p:sp>
    </p:spTree>
    <p:extLst>
      <p:ext uri="{BB962C8B-B14F-4D97-AF65-F5344CB8AC3E}">
        <p14:creationId xmlns:p14="http://schemas.microsoft.com/office/powerpoint/2010/main" val="2490961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ABEF6-5E0F-2B4F-17B1-063216BB3DF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C7F95BF-A85F-708B-D33B-68687F45C55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2FF77C-DF0D-9AA0-50E7-EB583BD67536}"/>
              </a:ext>
            </a:extLst>
          </p:cNvPr>
          <p:cNvSpPr>
            <a:spLocks noGrp="1"/>
          </p:cNvSpPr>
          <p:nvPr>
            <p:ph type="dt" sz="half" idx="10"/>
          </p:nvPr>
        </p:nvSpPr>
        <p:spPr/>
        <p:txBody>
          <a:bodyPr/>
          <a:lstStyle/>
          <a:p>
            <a:fld id="{F167D06D-7CF6-0040-887D-495DBD3EFF72}" type="datetimeFigureOut">
              <a:rPr lang="en-US" smtClean="0"/>
              <a:t>10/8/25</a:t>
            </a:fld>
            <a:endParaRPr lang="en-US"/>
          </a:p>
        </p:txBody>
      </p:sp>
      <p:sp>
        <p:nvSpPr>
          <p:cNvPr id="5" name="Footer Placeholder 4">
            <a:extLst>
              <a:ext uri="{FF2B5EF4-FFF2-40B4-BE49-F238E27FC236}">
                <a16:creationId xmlns:a16="http://schemas.microsoft.com/office/drawing/2014/main" id="{73C8F1AE-EBDF-5A12-FBC5-3307349C09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42AF53-DF2B-8421-E1BB-C2DE50351C3D}"/>
              </a:ext>
            </a:extLst>
          </p:cNvPr>
          <p:cNvSpPr>
            <a:spLocks noGrp="1"/>
          </p:cNvSpPr>
          <p:nvPr>
            <p:ph type="sldNum" sz="quarter" idx="12"/>
          </p:nvPr>
        </p:nvSpPr>
        <p:spPr/>
        <p:txBody>
          <a:bodyPr/>
          <a:lstStyle/>
          <a:p>
            <a:fld id="{319BA02E-8F97-EE44-A502-F49F7098E6C3}" type="slidenum">
              <a:rPr lang="en-US" smtClean="0"/>
              <a:t>‹#›</a:t>
            </a:fld>
            <a:endParaRPr lang="en-US"/>
          </a:p>
        </p:txBody>
      </p:sp>
    </p:spTree>
    <p:extLst>
      <p:ext uri="{BB962C8B-B14F-4D97-AF65-F5344CB8AC3E}">
        <p14:creationId xmlns:p14="http://schemas.microsoft.com/office/powerpoint/2010/main" val="1185678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19FB6C-AA27-7333-773E-64A49A82A11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1E5B849-7029-7859-6246-BCD91FFCE99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E74DFB-43F9-6C3F-8479-54B18C6315FD}"/>
              </a:ext>
            </a:extLst>
          </p:cNvPr>
          <p:cNvSpPr>
            <a:spLocks noGrp="1"/>
          </p:cNvSpPr>
          <p:nvPr>
            <p:ph type="dt" sz="half" idx="10"/>
          </p:nvPr>
        </p:nvSpPr>
        <p:spPr/>
        <p:txBody>
          <a:bodyPr/>
          <a:lstStyle/>
          <a:p>
            <a:fld id="{F167D06D-7CF6-0040-887D-495DBD3EFF72}" type="datetimeFigureOut">
              <a:rPr lang="en-US" smtClean="0"/>
              <a:t>10/8/25</a:t>
            </a:fld>
            <a:endParaRPr lang="en-US"/>
          </a:p>
        </p:txBody>
      </p:sp>
      <p:sp>
        <p:nvSpPr>
          <p:cNvPr id="5" name="Footer Placeholder 4">
            <a:extLst>
              <a:ext uri="{FF2B5EF4-FFF2-40B4-BE49-F238E27FC236}">
                <a16:creationId xmlns:a16="http://schemas.microsoft.com/office/drawing/2014/main" id="{0CBB681C-AEFD-F6AB-4286-3DE95322AB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FDEEAC-977E-0ABA-30B3-D9A2AA8A768F}"/>
              </a:ext>
            </a:extLst>
          </p:cNvPr>
          <p:cNvSpPr>
            <a:spLocks noGrp="1"/>
          </p:cNvSpPr>
          <p:nvPr>
            <p:ph type="sldNum" sz="quarter" idx="12"/>
          </p:nvPr>
        </p:nvSpPr>
        <p:spPr/>
        <p:txBody>
          <a:bodyPr/>
          <a:lstStyle/>
          <a:p>
            <a:fld id="{319BA02E-8F97-EE44-A502-F49F7098E6C3}" type="slidenum">
              <a:rPr lang="en-US" smtClean="0"/>
              <a:t>‹#›</a:t>
            </a:fld>
            <a:endParaRPr lang="en-US"/>
          </a:p>
        </p:txBody>
      </p:sp>
    </p:spTree>
    <p:extLst>
      <p:ext uri="{BB962C8B-B14F-4D97-AF65-F5344CB8AC3E}">
        <p14:creationId xmlns:p14="http://schemas.microsoft.com/office/powerpoint/2010/main" val="93936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9AD4E1-1DA1-C290-CA6A-B176492237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E4F23A0-2BFE-3B04-7122-0FBA0D42C2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6A97D25-E13A-DAAF-9EDE-7D72528AA3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167D06D-7CF6-0040-887D-495DBD3EFF72}" type="datetimeFigureOut">
              <a:rPr lang="en-US" smtClean="0"/>
              <a:t>10/8/25</a:t>
            </a:fld>
            <a:endParaRPr lang="en-US"/>
          </a:p>
        </p:txBody>
      </p:sp>
      <p:sp>
        <p:nvSpPr>
          <p:cNvPr id="5" name="Footer Placeholder 4">
            <a:extLst>
              <a:ext uri="{FF2B5EF4-FFF2-40B4-BE49-F238E27FC236}">
                <a16:creationId xmlns:a16="http://schemas.microsoft.com/office/drawing/2014/main" id="{FC74ECD7-416F-5021-6A31-E63D7E8348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2389C44-4584-2C0B-3C4C-CD7B83431D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19BA02E-8F97-EE44-A502-F49F7098E6C3}" type="slidenum">
              <a:rPr lang="en-US" smtClean="0"/>
              <a:t>‹#›</a:t>
            </a:fld>
            <a:endParaRPr lang="en-US"/>
          </a:p>
        </p:txBody>
      </p:sp>
      <p:sp>
        <p:nvSpPr>
          <p:cNvPr id="8" name="TextBox 7">
            <a:extLst>
              <a:ext uri="{FF2B5EF4-FFF2-40B4-BE49-F238E27FC236}">
                <a16:creationId xmlns:a16="http://schemas.microsoft.com/office/drawing/2014/main" id="{99DB1D73-016D-BDFD-CE73-E702158D8439}"/>
              </a:ext>
            </a:extLst>
          </p:cNvPr>
          <p:cNvSpPr txBox="1"/>
          <p:nvPr userDrawn="1">
            <p:extLst>
              <p:ext uri="{1162E1C5-73C7-4A58-AE30-91384D911F3F}">
                <p184:classification xmlns:p184="http://schemas.microsoft.com/office/powerpoint/2018/4/main" val="hdr"/>
              </p:ext>
            </p:extLst>
          </p:nvPr>
        </p:nvSpPr>
        <p:spPr>
          <a:xfrm>
            <a:off x="11001375" y="63500"/>
            <a:ext cx="1155700" cy="152400"/>
          </a:xfrm>
          <a:prstGeom prst="rect">
            <a:avLst/>
          </a:prstGeom>
        </p:spPr>
        <p:txBody>
          <a:bodyPr horzOverflow="overflow" lIns="0" tIns="0" rIns="0" bIns="0">
            <a:spAutoFit/>
          </a:bodyPr>
          <a:lstStyle/>
          <a:p>
            <a:pPr algn="l"/>
            <a:r>
              <a:rPr lang="en-US" sz="1000">
                <a:solidFill>
                  <a:srgbClr val="000000">
                    <a:alpha val="50000"/>
                  </a:srgbClr>
                </a:solidFill>
                <a:latin typeface="Calibri" panose="020F0502020204030204" pitchFamily="34" charset="0"/>
                <a:cs typeface="Calibri" panose="020F0502020204030204" pitchFamily="34" charset="0"/>
              </a:rPr>
              <a:t>PUBLIC / CYHOEDDUS</a:t>
            </a:r>
          </a:p>
        </p:txBody>
      </p:sp>
    </p:spTree>
    <p:extLst>
      <p:ext uri="{BB962C8B-B14F-4D97-AF65-F5344CB8AC3E}">
        <p14:creationId xmlns:p14="http://schemas.microsoft.com/office/powerpoint/2010/main" val="34702695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8" name="Rectangle 410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098" name="Picture 2" descr="Risk: An Essential Mental Health Ingredient — Counselling &amp; Psychotherapy  in Bristol &amp; Online">
            <a:extLst>
              <a:ext uri="{FF2B5EF4-FFF2-40B4-BE49-F238E27FC236}">
                <a16:creationId xmlns:a16="http://schemas.microsoft.com/office/drawing/2014/main" id="{B63827C3-12A6-102A-DD72-073F4BA111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834" r="11041" b="-1"/>
          <a:stretch>
            <a:fillRect/>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97830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66FA5-D1F6-9EFF-0F0C-E72C68EDB49E}"/>
              </a:ext>
            </a:extLst>
          </p:cNvPr>
          <p:cNvSpPr>
            <a:spLocks noGrp="1"/>
          </p:cNvSpPr>
          <p:nvPr>
            <p:ph type="title"/>
          </p:nvPr>
        </p:nvSpPr>
        <p:spPr/>
        <p:txBody>
          <a:bodyPr/>
          <a:lstStyle/>
          <a:p>
            <a:r>
              <a:rPr lang="en-US" dirty="0"/>
              <a:t>What risks do we associate with psychotherapy? </a:t>
            </a:r>
          </a:p>
        </p:txBody>
      </p:sp>
    </p:spTree>
    <p:extLst>
      <p:ext uri="{BB962C8B-B14F-4D97-AF65-F5344CB8AC3E}">
        <p14:creationId xmlns:p14="http://schemas.microsoft.com/office/powerpoint/2010/main" val="3444819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E8558839-0873-4376-AE92-C48699D22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Map&#10;&#10;Description automatically generated">
            <a:extLst>
              <a:ext uri="{FF2B5EF4-FFF2-40B4-BE49-F238E27FC236}">
                <a16:creationId xmlns:a16="http://schemas.microsoft.com/office/drawing/2014/main" id="{AB695288-1854-4169-7048-C29452B19C32}"/>
              </a:ext>
            </a:extLst>
          </p:cNvPr>
          <p:cNvPicPr>
            <a:picLocks noGrp="1" noChangeAspect="1"/>
          </p:cNvPicPr>
          <p:nvPr>
            <p:ph idx="1"/>
          </p:nvPr>
        </p:nvPicPr>
        <p:blipFill>
          <a:blip r:embed="rId3"/>
          <a:srcRect r="1" b="7323"/>
          <a:stretch>
            <a:fillRect/>
          </a:stretch>
        </p:blipFill>
        <p:spPr>
          <a:xfrm>
            <a:off x="20" y="10"/>
            <a:ext cx="4654276" cy="6857990"/>
          </a:xfrm>
          <a:prstGeom prst="rect">
            <a:avLst/>
          </a:prstGeom>
        </p:spPr>
      </p:pic>
      <p:pic>
        <p:nvPicPr>
          <p:cNvPr id="5122" name="Picture 2" descr="The Challenges of Supervising Risk in Counselling and Psychotherapy with  Andrew Reeves">
            <a:extLst>
              <a:ext uri="{FF2B5EF4-FFF2-40B4-BE49-F238E27FC236}">
                <a16:creationId xmlns:a16="http://schemas.microsoft.com/office/drawing/2014/main" id="{F708297F-E239-7011-F6DC-36E71E13EF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 b="9016"/>
          <a:stretch>
            <a:fillRect/>
          </a:stretch>
        </p:blipFill>
        <p:spPr bwMode="auto">
          <a:xfrm>
            <a:off x="4654296" y="10"/>
            <a:ext cx="753770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9001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a:extLst>
              <a:ext uri="{FF2B5EF4-FFF2-40B4-BE49-F238E27FC236}">
                <a16:creationId xmlns:a16="http://schemas.microsoft.com/office/drawing/2014/main" id="{9908B13C-B9A7-5A6E-DFDC-C45BB3CB53D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57200" y="539115"/>
            <a:ext cx="11277600" cy="5779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6585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A47EC17-A12F-B7D9-F51A-7A5066BBC0F2}"/>
            </a:ext>
          </a:extLst>
        </p:cNvPr>
        <p:cNvGrpSpPr/>
        <p:nvPr/>
      </p:nvGrpSpPr>
      <p:grpSpPr>
        <a:xfrm>
          <a:off x="0" y="0"/>
          <a:ext cx="0" cy="0"/>
          <a:chOff x="0" y="0"/>
          <a:chExt cx="0" cy="0"/>
        </a:xfrm>
      </p:grpSpPr>
      <p:sp>
        <p:nvSpPr>
          <p:cNvPr id="8199"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01"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03" name="Rectangle 8202">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sp>
        <p:nvSpPr>
          <p:cNvPr id="4" name="Content Placeholder 3">
            <a:extLst>
              <a:ext uri="{FF2B5EF4-FFF2-40B4-BE49-F238E27FC236}">
                <a16:creationId xmlns:a16="http://schemas.microsoft.com/office/drawing/2014/main" id="{61B6AD9D-8AE2-F853-87E8-76C70DD018B6}"/>
              </a:ext>
            </a:extLst>
          </p:cNvPr>
          <p:cNvSpPr>
            <a:spLocks noGrp="1"/>
          </p:cNvSpPr>
          <p:nvPr>
            <p:ph idx="1"/>
          </p:nvPr>
        </p:nvSpPr>
        <p:spPr/>
        <p:txBody>
          <a:bodyPr/>
          <a:lstStyle/>
          <a:p>
            <a:endParaRPr lang="en-US"/>
          </a:p>
        </p:txBody>
      </p:sp>
      <p:pic>
        <p:nvPicPr>
          <p:cNvPr id="5" name="Picture 2" descr="Common Relationship Stereotypes to Avoid for Meaningful Connection | Blog |  TalktoAngel">
            <a:extLst>
              <a:ext uri="{FF2B5EF4-FFF2-40B4-BE49-F238E27FC236}">
                <a16:creationId xmlns:a16="http://schemas.microsoft.com/office/drawing/2014/main" id="{C5A0066C-0DDA-1767-8B9C-751EB386425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3397"/>
          <a:stretch>
            <a:fillRect/>
          </a:stretch>
        </p:blipFill>
        <p:spPr bwMode="auto">
          <a:xfrm>
            <a:off x="0" y="-55801"/>
            <a:ext cx="12192000" cy="7037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94612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83488A-75F0-4A9E-AE93-7EB138730F2D}"/>
            </a:ext>
          </a:extLst>
        </p:cNvPr>
        <p:cNvGrpSpPr/>
        <p:nvPr/>
      </p:nvGrpSpPr>
      <p:grpSpPr>
        <a:xfrm>
          <a:off x="0" y="0"/>
          <a:ext cx="0" cy="0"/>
          <a:chOff x="0" y="0"/>
          <a:chExt cx="0" cy="0"/>
        </a:xfrm>
      </p:grpSpPr>
      <p:pic>
        <p:nvPicPr>
          <p:cNvPr id="9218" name="Picture 2" descr="Berkshire West Safeguarding Children Partnership - Reading Threshold  Guidance">
            <a:extLst>
              <a:ext uri="{FF2B5EF4-FFF2-40B4-BE49-F238E27FC236}">
                <a16:creationId xmlns:a16="http://schemas.microsoft.com/office/drawing/2014/main" id="{15D10F87-0F2C-B112-A4C2-F463DC6F53A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172713" y="643466"/>
            <a:ext cx="7846573"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26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9683E9-5320-8F1B-EB78-BCCD0735438F}"/>
            </a:ext>
          </a:extLst>
        </p:cNvPr>
        <p:cNvGrpSpPr/>
        <p:nvPr/>
      </p:nvGrpSpPr>
      <p:grpSpPr>
        <a:xfrm>
          <a:off x="0" y="0"/>
          <a:ext cx="0" cy="0"/>
          <a:chOff x="0" y="0"/>
          <a:chExt cx="0" cy="0"/>
        </a:xfrm>
      </p:grpSpPr>
      <p:grpSp>
        <p:nvGrpSpPr>
          <p:cNvPr id="10247" name="Group 10246">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10248" name="Rectangle 10247">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49" name="Rectangle 10248">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0" name="Rectangle 10249">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10242" name="Picture 2" descr="Experts express alarm over a youth mental health crisis. How are schools &amp;  politicians responding? | KALW">
            <a:extLst>
              <a:ext uri="{FF2B5EF4-FFF2-40B4-BE49-F238E27FC236}">
                <a16:creationId xmlns:a16="http://schemas.microsoft.com/office/drawing/2014/main" id="{6960D72D-78C1-F834-D497-6129D309D0E0}"/>
              </a:ext>
            </a:extLst>
          </p:cNvPr>
          <p:cNvPicPr>
            <a:picLocks noGrp="1" noChangeAspect="1" noChangeArrowheads="1"/>
          </p:cNvPicPr>
          <p:nvPr>
            <p:ph idx="1"/>
          </p:nvPr>
        </p:nvPicPr>
        <p:blipFill>
          <a:blip r:embed="rId3">
            <a:alphaModFix amt="59000"/>
            <a:extLst>
              <a:ext uri="{28A0092B-C50C-407E-A947-70E740481C1C}">
                <a14:useLocalDpi xmlns:a14="http://schemas.microsoft.com/office/drawing/2010/main" val="0"/>
              </a:ext>
            </a:extLst>
          </a:blip>
          <a:srcRect b="3434"/>
          <a:stretch>
            <a:fillRect/>
          </a:stretch>
        </p:blipFill>
        <p:spPr bwMode="auto">
          <a:xfrm>
            <a:off x="20" y="-7624"/>
            <a:ext cx="12191981" cy="6887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3857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34F9B38-35A5-F178-2054-8B53E459C5C3}"/>
            </a:ext>
          </a:extLst>
        </p:cNvPr>
        <p:cNvGrpSpPr/>
        <p:nvPr/>
      </p:nvGrpSpPr>
      <p:grpSpPr>
        <a:xfrm>
          <a:off x="0" y="0"/>
          <a:ext cx="0" cy="0"/>
          <a:chOff x="0" y="0"/>
          <a:chExt cx="0" cy="0"/>
        </a:xfrm>
      </p:grpSpPr>
      <p:pic>
        <p:nvPicPr>
          <p:cNvPr id="11266" name="Picture 2" descr="Neorecovery, Neoliberalism and Enforced 'Positive' Risk Taking – Recovery  in the Bin">
            <a:extLst>
              <a:ext uri="{FF2B5EF4-FFF2-40B4-BE49-F238E27FC236}">
                <a16:creationId xmlns:a16="http://schemas.microsoft.com/office/drawing/2014/main" id="{D132B714-5610-AC96-1F70-C5455744BF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875495" y="643466"/>
            <a:ext cx="8441010"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9675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584185D6-74F7-F5BD-7278-81BF14CD4C76}"/>
              </a:ext>
            </a:extLst>
          </p:cNvPr>
          <p:cNvPicPr>
            <a:picLocks noGrp="1" noChangeAspect="1"/>
          </p:cNvPicPr>
          <p:nvPr>
            <p:ph idx="1"/>
          </p:nvPr>
        </p:nvPicPr>
        <p:blipFill rotWithShape="1">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2421717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The Importance Of Context In Learning Design">
            <a:extLst>
              <a:ext uri="{FF2B5EF4-FFF2-40B4-BE49-F238E27FC236}">
                <a16:creationId xmlns:a16="http://schemas.microsoft.com/office/drawing/2014/main" id="{3EEF7D0B-39A8-6578-AB1C-9C01CA2A11A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399983" y="643466"/>
            <a:ext cx="5392034"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1116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diagram&#10;&#10;Description automatically generated">
            <a:extLst>
              <a:ext uri="{FF2B5EF4-FFF2-40B4-BE49-F238E27FC236}">
                <a16:creationId xmlns:a16="http://schemas.microsoft.com/office/drawing/2014/main" id="{CBA7B739-B87D-52FE-3B3C-1240EE49EEA7}"/>
              </a:ext>
            </a:extLst>
          </p:cNvPr>
          <p:cNvPicPr>
            <a:picLocks noGrp="1" noChangeAspect="1"/>
          </p:cNvPicPr>
          <p:nvPr>
            <p:ph idx="1"/>
          </p:nvPr>
        </p:nvPicPr>
        <p:blipFill rotWithShape="1">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36655745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291" name="Picture 3" descr="Situation - Etymology, Origin &amp; Meaning">
            <a:extLst>
              <a:ext uri="{FF2B5EF4-FFF2-40B4-BE49-F238E27FC236}">
                <a16:creationId xmlns:a16="http://schemas.microsoft.com/office/drawing/2014/main" id="{C02EBA61-2353-2AFC-A596-448BB8E67B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47700" y="-7132638"/>
            <a:ext cx="2413000" cy="3365500"/>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descr="Is your situational awareness turned on?">
            <a:extLst>
              <a:ext uri="{FF2B5EF4-FFF2-40B4-BE49-F238E27FC236}">
                <a16:creationId xmlns:a16="http://schemas.microsoft.com/office/drawing/2014/main" id="{93A8C25D-62E0-295B-3C3D-BD46CE9146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820" y="275539"/>
            <a:ext cx="11262360" cy="6306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6497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74DAE87D-ECE1-D9E2-664E-E02977BD8AFA}"/>
              </a:ext>
            </a:extLst>
          </p:cNvPr>
          <p:cNvPicPr>
            <a:picLocks noChangeAspect="1"/>
          </p:cNvPicPr>
          <p:nvPr/>
        </p:nvPicPr>
        <p:blipFill>
          <a:blip r:embed="rId3"/>
          <a:stretch>
            <a:fillRect/>
          </a:stretch>
        </p:blipFill>
        <p:spPr>
          <a:xfrm>
            <a:off x="3568129" y="643467"/>
            <a:ext cx="5055742" cy="5571066"/>
          </a:xfrm>
          <a:prstGeom prst="rect">
            <a:avLst/>
          </a:prstGeom>
        </p:spPr>
      </p:pic>
    </p:spTree>
    <p:extLst>
      <p:ext uri="{BB962C8B-B14F-4D97-AF65-F5344CB8AC3E}">
        <p14:creationId xmlns:p14="http://schemas.microsoft.com/office/powerpoint/2010/main" val="2470845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Emergency Contact Download | LTCW | WCR – WindowCleaner.com">
            <a:extLst>
              <a:ext uri="{FF2B5EF4-FFF2-40B4-BE49-F238E27FC236}">
                <a16:creationId xmlns:a16="http://schemas.microsoft.com/office/drawing/2014/main" id="{D2D714EB-EC34-1F82-C076-C4F4962CC2D7}"/>
              </a:ext>
            </a:extLst>
          </p:cNvPr>
          <p:cNvPicPr>
            <a:picLocks noGrp="1" noChangeAspect="1"/>
          </p:cNvPicPr>
          <p:nvPr>
            <p:ph idx="1"/>
          </p:nvPr>
        </p:nvPicPr>
        <p:blipFill>
          <a:blip r:embed="rId3"/>
          <a:stretch>
            <a:fillRect/>
          </a:stretch>
        </p:blipFill>
        <p:spPr>
          <a:xfrm>
            <a:off x="3310466" y="643466"/>
            <a:ext cx="5571067" cy="5571067"/>
          </a:xfrm>
          <a:prstGeom prst="rect">
            <a:avLst/>
          </a:prstGeom>
        </p:spPr>
      </p:pic>
    </p:spTree>
    <p:extLst>
      <p:ext uri="{BB962C8B-B14F-4D97-AF65-F5344CB8AC3E}">
        <p14:creationId xmlns:p14="http://schemas.microsoft.com/office/powerpoint/2010/main" val="226108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338" name="Picture 2" descr="Relational Networking: Not Just Collecting Contacts | Drexel University's  LeBow College of Business">
            <a:extLst>
              <a:ext uri="{FF2B5EF4-FFF2-40B4-BE49-F238E27FC236}">
                <a16:creationId xmlns:a16="http://schemas.microsoft.com/office/drawing/2014/main" id="{E02BF031-7B2C-F2FA-EC2A-5A9B75346DD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43940" y="643466"/>
            <a:ext cx="9904119"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0981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7" name="Rectangle 1536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Rectangle 1536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Contextual Model — The RAD Group — The RAD Group">
            <a:extLst>
              <a:ext uri="{FF2B5EF4-FFF2-40B4-BE49-F238E27FC236}">
                <a16:creationId xmlns:a16="http://schemas.microsoft.com/office/drawing/2014/main" id="{3B2ADCFC-A293-B6E3-6E0E-C28F94BA89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79211" y="643467"/>
            <a:ext cx="5833577"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6662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computer, electronics&#10;&#10;Description automatically generated">
            <a:extLst>
              <a:ext uri="{FF2B5EF4-FFF2-40B4-BE49-F238E27FC236}">
                <a16:creationId xmlns:a16="http://schemas.microsoft.com/office/drawing/2014/main" id="{E1F17F48-BF88-B9D5-3883-121B148B622C}"/>
              </a:ext>
            </a:extLst>
          </p:cNvPr>
          <p:cNvPicPr>
            <a:picLocks noGrp="1" noChangeAspect="1"/>
          </p:cNvPicPr>
          <p:nvPr>
            <p:ph idx="1"/>
          </p:nvPr>
        </p:nvPicPr>
        <p:blipFill>
          <a:blip r:embed="rId3"/>
          <a:stretch>
            <a:fillRect/>
          </a:stretch>
        </p:blipFill>
        <p:spPr>
          <a:xfrm>
            <a:off x="622549" y="798299"/>
            <a:ext cx="3854945" cy="2165989"/>
          </a:xfrm>
          <a:prstGeom prst="rect">
            <a:avLst/>
          </a:prstGeom>
        </p:spPr>
      </p:pic>
      <p:pic>
        <p:nvPicPr>
          <p:cNvPr id="6" name="Picture 6" descr="Graphical user interface&#10;&#10;Description automatically generated">
            <a:extLst>
              <a:ext uri="{FF2B5EF4-FFF2-40B4-BE49-F238E27FC236}">
                <a16:creationId xmlns:a16="http://schemas.microsoft.com/office/drawing/2014/main" id="{0217B7B6-0B63-19EF-A033-FD34C4469544}"/>
              </a:ext>
            </a:extLst>
          </p:cNvPr>
          <p:cNvPicPr>
            <a:picLocks noChangeAspect="1"/>
          </p:cNvPicPr>
          <p:nvPr/>
        </p:nvPicPr>
        <p:blipFill>
          <a:blip r:embed="rId4"/>
          <a:stretch>
            <a:fillRect/>
          </a:stretch>
        </p:blipFill>
        <p:spPr>
          <a:xfrm>
            <a:off x="622549" y="3904625"/>
            <a:ext cx="3854945" cy="2158769"/>
          </a:xfrm>
          <a:prstGeom prst="rect">
            <a:avLst/>
          </a:prstGeom>
        </p:spPr>
      </p:pic>
      <p:pic>
        <p:nvPicPr>
          <p:cNvPr id="5" name="Picture 5" descr="A picture containing red&#10;&#10;Description automatically generated">
            <a:extLst>
              <a:ext uri="{FF2B5EF4-FFF2-40B4-BE49-F238E27FC236}">
                <a16:creationId xmlns:a16="http://schemas.microsoft.com/office/drawing/2014/main" id="{68F8210B-9DB1-D57E-2C1E-5A43410BB719}"/>
              </a:ext>
            </a:extLst>
          </p:cNvPr>
          <p:cNvPicPr>
            <a:picLocks noChangeAspect="1"/>
          </p:cNvPicPr>
          <p:nvPr/>
        </p:nvPicPr>
        <p:blipFill>
          <a:blip r:embed="rId5"/>
          <a:stretch>
            <a:fillRect/>
          </a:stretch>
        </p:blipFill>
        <p:spPr>
          <a:xfrm>
            <a:off x="5144764" y="1303220"/>
            <a:ext cx="6410084" cy="4265619"/>
          </a:xfrm>
          <a:prstGeom prst="rect">
            <a:avLst/>
          </a:prstGeom>
        </p:spPr>
      </p:pic>
    </p:spTree>
    <p:extLst>
      <p:ext uri="{BB962C8B-B14F-4D97-AF65-F5344CB8AC3E}">
        <p14:creationId xmlns:p14="http://schemas.microsoft.com/office/powerpoint/2010/main" val="9923173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94" name="Rectangle 1639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640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3" name="Rectangle 1639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Professional integrity | PPT | Parenting | Family and Relationships">
            <a:extLst>
              <a:ext uri="{FF2B5EF4-FFF2-40B4-BE49-F238E27FC236}">
                <a16:creationId xmlns:a16="http://schemas.microsoft.com/office/drawing/2014/main" id="{7A04DB7E-9535-B5A5-B790-65A3B73361D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381956" y="643467"/>
            <a:ext cx="7428088"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5375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7" name="Rectangle 174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9" name="Rectangle 174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1" name="Rectangle 174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Burnout Is a Real Workplace Injury; Are Your Employees at Risk? : Risk &amp;  Insurance">
            <a:extLst>
              <a:ext uri="{FF2B5EF4-FFF2-40B4-BE49-F238E27FC236}">
                <a16:creationId xmlns:a16="http://schemas.microsoft.com/office/drawing/2014/main" id="{B575CE59-BCE2-F9B1-217A-78D264E2C69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133600" y="457200"/>
            <a:ext cx="79248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4310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16D72-72CD-9F40-9A73-AD1A504DA2AD}"/>
              </a:ext>
            </a:extLst>
          </p:cNvPr>
          <p:cNvSpPr>
            <a:spLocks noGrp="1"/>
          </p:cNvSpPr>
          <p:nvPr>
            <p:ph type="title"/>
          </p:nvPr>
        </p:nvSpPr>
        <p:spPr>
          <a:xfrm>
            <a:off x="-1141412" y="2766218"/>
            <a:ext cx="10515600" cy="1325563"/>
          </a:xfrm>
        </p:spPr>
        <p:txBody>
          <a:bodyPr/>
          <a:lstStyle/>
          <a:p>
            <a:pPr algn="ctr"/>
            <a:r>
              <a:rPr lang="en-GB" b="1" dirty="0"/>
              <a:t>Then There is ‘Process Anxiety’….</a:t>
            </a:r>
          </a:p>
        </p:txBody>
      </p:sp>
    </p:spTree>
    <p:extLst>
      <p:ext uri="{BB962C8B-B14F-4D97-AF65-F5344CB8AC3E}">
        <p14:creationId xmlns:p14="http://schemas.microsoft.com/office/powerpoint/2010/main" val="918427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124000"/>
                <a:satMod val="148000"/>
                <a:lumMod val="124000"/>
              </a:schemeClr>
            </a:gs>
            <a:gs pos="100000">
              <a:schemeClr val="bg1">
                <a:shade val="76000"/>
                <a:hueMod val="89000"/>
                <a:satMod val="164000"/>
                <a:lumMod val="5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61EAA-2B86-284E-A26E-BB131433B435}"/>
              </a:ext>
            </a:extLst>
          </p:cNvPr>
          <p:cNvSpPr>
            <a:spLocks noGrp="1"/>
          </p:cNvSpPr>
          <p:nvPr>
            <p:ph type="title"/>
          </p:nvPr>
        </p:nvSpPr>
        <p:spPr>
          <a:xfrm>
            <a:off x="1128166" y="821095"/>
            <a:ext cx="9230185" cy="1069909"/>
          </a:xfrm>
        </p:spPr>
        <p:txBody>
          <a:bodyPr>
            <a:normAutofit/>
          </a:bodyPr>
          <a:lstStyle/>
          <a:p>
            <a:r>
              <a:rPr lang="en-GB" dirty="0">
                <a:solidFill>
                  <a:schemeClr val="tx1"/>
                </a:solidFill>
              </a:rPr>
              <a:t>Good Practice Parameters</a:t>
            </a:r>
            <a:endParaRPr lang="en-US"/>
          </a:p>
        </p:txBody>
      </p:sp>
      <p:sp>
        <p:nvSpPr>
          <p:cNvPr id="3" name="Content Placeholder 2">
            <a:extLst>
              <a:ext uri="{FF2B5EF4-FFF2-40B4-BE49-F238E27FC236}">
                <a16:creationId xmlns:a16="http://schemas.microsoft.com/office/drawing/2014/main" id="{65683223-BB09-F44D-A00A-F5FF1E6E2DCD}"/>
              </a:ext>
            </a:extLst>
          </p:cNvPr>
          <p:cNvSpPr>
            <a:spLocks noGrp="1"/>
          </p:cNvSpPr>
          <p:nvPr>
            <p:ph idx="1"/>
          </p:nvPr>
        </p:nvSpPr>
        <p:spPr>
          <a:xfrm>
            <a:off x="1128166" y="2202024"/>
            <a:ext cx="9770187" cy="4930295"/>
          </a:xfrm>
        </p:spPr>
        <p:txBody>
          <a:bodyPr anchor="t">
            <a:normAutofit/>
          </a:bodyPr>
          <a:lstStyle/>
          <a:p>
            <a:pPr>
              <a:lnSpc>
                <a:spcPct val="90000"/>
              </a:lnSpc>
            </a:pPr>
            <a:r>
              <a:rPr lang="en-GB" sz="1800" dirty="0">
                <a:solidFill>
                  <a:schemeClr val="tx1"/>
                </a:solidFill>
              </a:rPr>
              <a:t>Clear, written agreements with the organisation about expectations</a:t>
            </a:r>
          </a:p>
          <a:p>
            <a:pPr>
              <a:lnSpc>
                <a:spcPct val="90000"/>
              </a:lnSpc>
            </a:pPr>
            <a:r>
              <a:rPr lang="en-GB" sz="1800" dirty="0">
                <a:solidFill>
                  <a:schemeClr val="tx1"/>
                </a:solidFill>
              </a:rPr>
              <a:t>Clear, written agreements with clients communicating those expectations</a:t>
            </a:r>
          </a:p>
          <a:p>
            <a:pPr>
              <a:lnSpc>
                <a:spcPct val="90000"/>
              </a:lnSpc>
            </a:pPr>
            <a:r>
              <a:rPr lang="en-GB" sz="1800" dirty="0">
                <a:solidFill>
                  <a:schemeClr val="tx1"/>
                </a:solidFill>
              </a:rPr>
              <a:t>Clarity about contact with support systems/families/GPs</a:t>
            </a:r>
          </a:p>
          <a:p>
            <a:pPr>
              <a:lnSpc>
                <a:spcPct val="90000"/>
              </a:lnSpc>
            </a:pPr>
            <a:r>
              <a:rPr lang="en-GB" sz="1800" dirty="0">
                <a:solidFill>
                  <a:schemeClr val="tx1"/>
                </a:solidFill>
              </a:rPr>
              <a:t>Mutual agreements in place with supervisor</a:t>
            </a:r>
          </a:p>
          <a:p>
            <a:pPr>
              <a:lnSpc>
                <a:spcPct val="90000"/>
              </a:lnSpc>
            </a:pPr>
            <a:r>
              <a:rPr lang="en-GB" sz="1800" dirty="0">
                <a:solidFill>
                  <a:schemeClr val="tx1"/>
                </a:solidFill>
              </a:rPr>
              <a:t>Reflexive position with respect to risk and management of boundaries</a:t>
            </a:r>
          </a:p>
          <a:p>
            <a:pPr>
              <a:lnSpc>
                <a:spcPct val="90000"/>
              </a:lnSpc>
            </a:pPr>
            <a:r>
              <a:rPr lang="en-GB" sz="1800" dirty="0">
                <a:solidFill>
                  <a:schemeClr val="tx1"/>
                </a:solidFill>
              </a:rPr>
              <a:t>Understanding ethical expectations in the context of work</a:t>
            </a:r>
          </a:p>
          <a:p>
            <a:pPr>
              <a:lnSpc>
                <a:spcPct val="90000"/>
              </a:lnSpc>
            </a:pPr>
            <a:r>
              <a:rPr lang="en-GB" sz="1800" dirty="0">
                <a:solidFill>
                  <a:schemeClr val="tx1"/>
                </a:solidFill>
              </a:rPr>
              <a:t>Drawing on guidance from other agencies and settings, e.g., BACP: CYPF</a:t>
            </a:r>
          </a:p>
          <a:p>
            <a:pPr>
              <a:lnSpc>
                <a:spcPct val="90000"/>
              </a:lnSpc>
            </a:pPr>
            <a:r>
              <a:rPr lang="en-GB" sz="1800" dirty="0">
                <a:solidFill>
                  <a:schemeClr val="tx1"/>
                </a:solidFill>
              </a:rPr>
              <a:t>Willingness to communicate with, and challenge, professional organisations to ensure guidance remains current</a:t>
            </a:r>
          </a:p>
          <a:p>
            <a:pPr>
              <a:lnSpc>
                <a:spcPct val="90000"/>
              </a:lnSpc>
            </a:pPr>
            <a:r>
              <a:rPr lang="en-GB" sz="1800" dirty="0">
                <a:solidFill>
                  <a:schemeClr val="tx1"/>
                </a:solidFill>
              </a:rPr>
              <a:t>Write about practice and disseminate ideas (respecting confidentiality, obviously)</a:t>
            </a:r>
          </a:p>
          <a:p>
            <a:pPr>
              <a:lnSpc>
                <a:spcPct val="90000"/>
              </a:lnSpc>
            </a:pPr>
            <a:r>
              <a:rPr lang="en-GB" sz="1800" dirty="0">
                <a:solidFill>
                  <a:schemeClr val="tx1"/>
                </a:solidFill>
              </a:rPr>
              <a:t>Self care</a:t>
            </a:r>
          </a:p>
        </p:txBody>
      </p:sp>
    </p:spTree>
    <p:extLst>
      <p:ext uri="{BB962C8B-B14F-4D97-AF65-F5344CB8AC3E}">
        <p14:creationId xmlns:p14="http://schemas.microsoft.com/office/powerpoint/2010/main" val="200496274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9"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0"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1" name="Rectangle 1040">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1026" name="Picture 2" descr="About Dr. Ofer Zur - Dr. Ofer Zur">
            <a:extLst>
              <a:ext uri="{FF2B5EF4-FFF2-40B4-BE49-F238E27FC236}">
                <a16:creationId xmlns:a16="http://schemas.microsoft.com/office/drawing/2014/main" id="{8627E603-0648-5C12-4282-8690881A136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63578" y="1376737"/>
            <a:ext cx="9664846" cy="392634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850C07B-7234-02A6-B6C5-83DAC768EF4B}"/>
              </a:ext>
            </a:extLst>
          </p:cNvPr>
          <p:cNvSpPr txBox="1"/>
          <p:nvPr/>
        </p:nvSpPr>
        <p:spPr>
          <a:xfrm>
            <a:off x="1268186" y="1377043"/>
            <a:ext cx="557348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rPr>
              <a:t>1. Overemphasis on Risk Minimization</a:t>
            </a:r>
            <a:r>
              <a:rPr lang="en-GB" sz="2400" dirty="0">
                <a:solidFill>
                  <a:schemeClr val="bg1"/>
                </a:solidFill>
              </a:rPr>
              <a:t>​</a:t>
            </a:r>
          </a:p>
          <a:p>
            <a:r>
              <a:rPr lang="en-GB" sz="2400" b="1" dirty="0">
                <a:solidFill>
                  <a:schemeClr val="bg1"/>
                </a:solidFill>
                <a:ea typeface="+mn-lt"/>
                <a:cs typeface="+mn-lt"/>
              </a:rPr>
              <a:t>2. Ethical and Clinical Concerns</a:t>
            </a:r>
            <a:endParaRPr lang="en-GB" sz="2400">
              <a:solidFill>
                <a:schemeClr val="bg1"/>
              </a:solidFill>
              <a:ea typeface="+mn-lt"/>
              <a:cs typeface="+mn-lt"/>
            </a:endParaRPr>
          </a:p>
          <a:p>
            <a:endParaRPr lang="en-GB" sz="2400" dirty="0">
              <a:solidFill>
                <a:schemeClr val="bg1"/>
              </a:solidFill>
            </a:endParaRPr>
          </a:p>
        </p:txBody>
      </p:sp>
    </p:spTree>
    <p:extLst>
      <p:ext uri="{BB962C8B-B14F-4D97-AF65-F5344CB8AC3E}">
        <p14:creationId xmlns:p14="http://schemas.microsoft.com/office/powerpoint/2010/main" val="26101178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EC2576A-9696-6ED8-D858-15E4F636C0A8}"/>
            </a:ext>
          </a:extLst>
        </p:cNvPr>
        <p:cNvGrpSpPr/>
        <p:nvPr/>
      </p:nvGrpSpPr>
      <p:grpSpPr>
        <a:xfrm>
          <a:off x="0" y="0"/>
          <a:ext cx="0" cy="0"/>
          <a:chOff x="0" y="0"/>
          <a:chExt cx="0" cy="0"/>
        </a:xfrm>
      </p:grpSpPr>
      <p:sp>
        <p:nvSpPr>
          <p:cNvPr id="1039" name="Freeform 6">
            <a:extLst>
              <a:ext uri="{FF2B5EF4-FFF2-40B4-BE49-F238E27FC236}">
                <a16:creationId xmlns:a16="http://schemas.microsoft.com/office/drawing/2014/main" id="{34774231-45CF-C974-DA57-721AD6543B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0" name="Freeform 7">
            <a:extLst>
              <a:ext uri="{FF2B5EF4-FFF2-40B4-BE49-F238E27FC236}">
                <a16:creationId xmlns:a16="http://schemas.microsoft.com/office/drawing/2014/main" id="{6DF876B2-8C26-A8F5-C0C1-0B7D675222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1" name="Rectangle 1040">
            <a:extLst>
              <a:ext uri="{FF2B5EF4-FFF2-40B4-BE49-F238E27FC236}">
                <a16:creationId xmlns:a16="http://schemas.microsoft.com/office/drawing/2014/main" id="{804E727D-1CA0-4A01-675E-6369B2584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1026" name="Picture 2" descr="About Dr. Ofer Zur - Dr. Ofer Zur">
            <a:extLst>
              <a:ext uri="{FF2B5EF4-FFF2-40B4-BE49-F238E27FC236}">
                <a16:creationId xmlns:a16="http://schemas.microsoft.com/office/drawing/2014/main" id="{3819F5BA-058A-764D-D73C-6E39A18D775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63578" y="1376737"/>
            <a:ext cx="9664846" cy="392634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B2EE4B7-2564-555A-4DEE-EBE6A4E45B4A}"/>
              </a:ext>
            </a:extLst>
          </p:cNvPr>
          <p:cNvSpPr txBox="1"/>
          <p:nvPr/>
        </p:nvSpPr>
        <p:spPr>
          <a:xfrm>
            <a:off x="1268186" y="1377043"/>
            <a:ext cx="611777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cs typeface="Segoe UI"/>
              </a:rPr>
              <a:t>1. Overemphasis on Risk Minimization</a:t>
            </a:r>
            <a:r>
              <a:rPr lang="en-GB" sz="2400" dirty="0">
                <a:solidFill>
                  <a:schemeClr val="bg1"/>
                </a:solidFill>
                <a:cs typeface="Segoe UI"/>
              </a:rPr>
              <a:t>​</a:t>
            </a:r>
            <a:r>
              <a:rPr lang="en-US" sz="2400" dirty="0">
                <a:solidFill>
                  <a:schemeClr val="bg1"/>
                </a:solidFill>
                <a:cs typeface="Segoe UI"/>
              </a:rPr>
              <a:t>​</a:t>
            </a:r>
          </a:p>
          <a:p>
            <a:r>
              <a:rPr lang="en-GB" sz="2400" b="1" dirty="0">
                <a:solidFill>
                  <a:schemeClr val="bg1"/>
                </a:solidFill>
                <a:cs typeface="Segoe UI"/>
              </a:rPr>
              <a:t>2. Ethical and Clinical Concerns</a:t>
            </a:r>
            <a:r>
              <a:rPr lang="en-GB" sz="2400" dirty="0">
                <a:solidFill>
                  <a:schemeClr val="bg1"/>
                </a:solidFill>
                <a:cs typeface="Segoe UI"/>
              </a:rPr>
              <a:t>​</a:t>
            </a:r>
          </a:p>
          <a:p>
            <a:r>
              <a:rPr lang="en-GB" sz="2400" b="1" dirty="0">
                <a:solidFill>
                  <a:schemeClr val="bg1"/>
                </a:solidFill>
                <a:ea typeface="+mn-lt"/>
                <a:cs typeface="+mn-lt"/>
              </a:rPr>
              <a:t>3. Standard of Care vs. Risk Management</a:t>
            </a:r>
          </a:p>
          <a:p>
            <a:r>
              <a:rPr lang="en-GB" sz="2400" b="1" dirty="0">
                <a:solidFill>
                  <a:schemeClr val="bg1"/>
                </a:solidFill>
                <a:ea typeface="+mn-lt"/>
                <a:cs typeface="+mn-lt"/>
              </a:rPr>
              <a:t>4. Recommendations for Ethical Practice</a:t>
            </a:r>
            <a:endParaRPr lang="en-GB" dirty="0">
              <a:solidFill>
                <a:schemeClr val="bg1"/>
              </a:solidFill>
              <a:ea typeface="+mn-lt"/>
              <a:cs typeface="+mn-lt"/>
            </a:endParaRPr>
          </a:p>
          <a:p>
            <a:r>
              <a:rPr lang="en-GB" sz="2400" dirty="0">
                <a:solidFill>
                  <a:schemeClr val="bg1"/>
                </a:solidFill>
                <a:cs typeface="Segoe UI"/>
              </a:rPr>
              <a:t>​</a:t>
            </a:r>
          </a:p>
        </p:txBody>
      </p:sp>
    </p:spTree>
    <p:extLst>
      <p:ext uri="{BB962C8B-B14F-4D97-AF65-F5344CB8AC3E}">
        <p14:creationId xmlns:p14="http://schemas.microsoft.com/office/powerpoint/2010/main" val="16555870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286B-F13C-A484-31E2-5E4DBA3C266D}"/>
              </a:ext>
            </a:extLst>
          </p:cNvPr>
          <p:cNvSpPr>
            <a:spLocks noGrp="1"/>
          </p:cNvSpPr>
          <p:nvPr>
            <p:ph type="title"/>
          </p:nvPr>
        </p:nvSpPr>
        <p:spPr>
          <a:xfrm>
            <a:off x="0" y="2766218"/>
            <a:ext cx="12192000" cy="1325563"/>
          </a:xfrm>
        </p:spPr>
        <p:txBody>
          <a:bodyPr>
            <a:noAutofit/>
          </a:bodyPr>
          <a:lstStyle/>
          <a:p>
            <a:pPr algn="just"/>
            <a:r>
              <a:rPr lang="en-GB" sz="3600" dirty="0"/>
              <a:t>Michael, a 42-year-old corporate manager, seeks therapy for stress and insomnia. Over several sessions, he reveals that a senior colleague has been making inappropriate sexual comments toward him, but insists he doesn’t want HR involved because it could jeopardize his career and reputation. He hints at potential retaliation if he reports it, and sometimes seems almost relieved when the topic is avoided in session. The therapist is torn between respecting Michael’s wishes, supporting his emotional processing, and considering mandated reporting or risk mitigation in the workplace. At the same time, the therapist worries about the impact of this knowledge on their own emotional wellbeing, noting recurring anxiety and sleeplessness since the disclosures.</a:t>
            </a:r>
            <a:br>
              <a:rPr lang="en-GB" sz="3600" dirty="0"/>
            </a:br>
            <a:endParaRPr lang="en-US" sz="3600" dirty="0"/>
          </a:p>
        </p:txBody>
      </p:sp>
    </p:spTree>
    <p:extLst>
      <p:ext uri="{BB962C8B-B14F-4D97-AF65-F5344CB8AC3E}">
        <p14:creationId xmlns:p14="http://schemas.microsoft.com/office/powerpoint/2010/main" val="3577417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F76B40B6-F0EC-DD06-C427-036D56864C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F050AA-8C3F-62E2-2A45-1A5F568900FA}"/>
              </a:ext>
            </a:extLst>
          </p:cNvPr>
          <p:cNvSpPr>
            <a:spLocks noGrp="1"/>
          </p:cNvSpPr>
          <p:nvPr>
            <p:ph type="title"/>
          </p:nvPr>
        </p:nvSpPr>
        <p:spPr>
          <a:xfrm>
            <a:off x="0" y="2766218"/>
            <a:ext cx="12192000" cy="1325563"/>
          </a:xfrm>
        </p:spPr>
        <p:txBody>
          <a:bodyPr>
            <a:noAutofit/>
          </a:bodyPr>
          <a:lstStyle/>
          <a:p>
            <a:pPr algn="just"/>
            <a:r>
              <a:rPr lang="en-GB" sz="3600" dirty="0"/>
              <a:t>Samantha, a 37-year-old entrepreneur, has been seeing her therapist for five years for anxiety and relationship challenges. Recently, she has begun frequently texting the therapist late at night and occasionally shows up unannounced at the office, claiming she needs urgent support. While the therapist recognizes that these </a:t>
            </a:r>
            <a:r>
              <a:rPr lang="en-GB" sz="3600" dirty="0" err="1"/>
              <a:t>behaviors</a:t>
            </a:r>
            <a:r>
              <a:rPr lang="en-GB" sz="3600" dirty="0"/>
              <a:t> may signal a deeper attachment issue, rejecting her </a:t>
            </a:r>
            <a:r>
              <a:rPr lang="en-GB" sz="3600" dirty="0" err="1"/>
              <a:t>behaviors</a:t>
            </a:r>
            <a:r>
              <a:rPr lang="en-GB" sz="3600" dirty="0"/>
              <a:t> outright might damage the therapeutic alliance. The clinic has strict policies about after-hours contact and dual relationships, but Samantha’s progress appears tied closely to the current dynamic, and the therapist is unsure if strictly enforcing rules would be clinically counterproductive.</a:t>
            </a:r>
          </a:p>
        </p:txBody>
      </p:sp>
    </p:spTree>
    <p:extLst>
      <p:ext uri="{BB962C8B-B14F-4D97-AF65-F5344CB8AC3E}">
        <p14:creationId xmlns:p14="http://schemas.microsoft.com/office/powerpoint/2010/main" val="9823625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CE16194C-90C4-65A8-8027-E5659D1E28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F95A58-EA59-F6D6-A48D-DF8F74B7A8E8}"/>
              </a:ext>
            </a:extLst>
          </p:cNvPr>
          <p:cNvSpPr>
            <a:spLocks noGrp="1"/>
          </p:cNvSpPr>
          <p:nvPr>
            <p:ph type="title"/>
          </p:nvPr>
        </p:nvSpPr>
        <p:spPr>
          <a:xfrm>
            <a:off x="0" y="2766218"/>
            <a:ext cx="12192000" cy="1325563"/>
          </a:xfrm>
        </p:spPr>
        <p:txBody>
          <a:bodyPr>
            <a:noAutofit/>
          </a:bodyPr>
          <a:lstStyle/>
          <a:p>
            <a:pPr algn="just"/>
            <a:r>
              <a:rPr lang="en-GB" sz="3600" dirty="0"/>
              <a:t>Rajesh, a 45-year-old immigrant, comes to therapy reporting tension with his adult son, who has recently been arrested for domestic violence. Rajesh is conflicted: he wants to support his son but also fears legal consequences and social stigma if he intervenes. He asks the therapist not to document certain details, citing potential legal jeopardy for the family. The therapist is aware that ignoring signs of ongoing risk may breach mandatory reporting laws, yet documenting everything could escalate the family’s legal troubles. Rajesh also expresses guilt and shame, making it hard to distinguish between what is immediate risk and what is perceived risk.</a:t>
            </a:r>
            <a:br>
              <a:rPr lang="en-GB" sz="3600" dirty="0"/>
            </a:br>
            <a:endParaRPr lang="en-GB" sz="3600" dirty="0"/>
          </a:p>
        </p:txBody>
      </p:sp>
    </p:spTree>
    <p:extLst>
      <p:ext uri="{BB962C8B-B14F-4D97-AF65-F5344CB8AC3E}">
        <p14:creationId xmlns:p14="http://schemas.microsoft.com/office/powerpoint/2010/main" val="38384391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0BA5E-C4C9-2378-F35A-45E62CCE08E3}"/>
              </a:ext>
            </a:extLst>
          </p:cNvPr>
          <p:cNvSpPr>
            <a:spLocks noGrp="1"/>
          </p:cNvSpPr>
          <p:nvPr>
            <p:ph type="title"/>
          </p:nvPr>
        </p:nvSpPr>
        <p:spPr>
          <a:xfrm>
            <a:off x="838200" y="2766218"/>
            <a:ext cx="10515600" cy="1325563"/>
          </a:xfrm>
        </p:spPr>
        <p:txBody>
          <a:bodyPr>
            <a:normAutofit fontScale="90000"/>
          </a:bodyPr>
          <a:lstStyle/>
          <a:p>
            <a:r>
              <a:rPr lang="en-US" dirty="0"/>
              <a:t>Which types of risks concern you the most? </a:t>
            </a:r>
            <a:br>
              <a:rPr lang="en-US" dirty="0"/>
            </a:br>
            <a:br>
              <a:rPr lang="en-US" dirty="0"/>
            </a:br>
            <a:r>
              <a:rPr lang="en-US" dirty="0"/>
              <a:t>Which seem more manageable? </a:t>
            </a:r>
          </a:p>
        </p:txBody>
      </p:sp>
    </p:spTree>
    <p:extLst>
      <p:ext uri="{BB962C8B-B14F-4D97-AF65-F5344CB8AC3E}">
        <p14:creationId xmlns:p14="http://schemas.microsoft.com/office/powerpoint/2010/main" val="8399305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emplate/>
  <TotalTime>51</TotalTime>
  <Words>2990</Words>
  <Application>Microsoft Macintosh PowerPoint</Application>
  <PresentationFormat>Widescreen</PresentationFormat>
  <Paragraphs>186</Paragraphs>
  <Slides>27</Slides>
  <Notes>23</Notes>
  <HiddenSlides>5</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Aptos</vt:lpstr>
      <vt:lpstr>Aptos Display</vt:lpstr>
      <vt:lpstr>Arial</vt:lpstr>
      <vt:lpstr>Arial,Sans-Serif</vt:lpstr>
      <vt:lpstr>Calibri</vt:lpstr>
      <vt:lpstr>Segoe UI</vt:lpstr>
      <vt:lpstr>Office Theme</vt:lpstr>
      <vt:lpstr>PowerPoint Presentation</vt:lpstr>
      <vt:lpstr>What risks do we associate with psychotherapy?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Then There is ‘Process Anxiety’….</vt:lpstr>
      <vt:lpstr>Good Practice Parameters</vt:lpstr>
      <vt:lpstr>PowerPoint Presentation</vt:lpstr>
      <vt:lpstr>PowerPoint Presentation</vt:lpstr>
      <vt:lpstr>Michael, a 42-year-old corporate manager, seeks therapy for stress and insomnia. Over several sessions, he reveals that a senior colleague has been making inappropriate sexual comments toward him, but insists he doesn’t want HR involved because it could jeopardize his career and reputation. He hints at potential retaliation if he reports it, and sometimes seems almost relieved when the topic is avoided in session. The therapist is torn between respecting Michael’s wishes, supporting his emotional processing, and considering mandated reporting or risk mitigation in the workplace. At the same time, the therapist worries about the impact of this knowledge on their own emotional wellbeing, noting recurring anxiety and sleeplessness since the disclosures. </vt:lpstr>
      <vt:lpstr>Samantha, a 37-year-old entrepreneur, has been seeing her therapist for five years for anxiety and relationship challenges. Recently, she has begun frequently texting the therapist late at night and occasionally shows up unannounced at the office, claiming she needs urgent support. While the therapist recognizes that these behaviors may signal a deeper attachment issue, rejecting her behaviors outright might damage the therapeutic alliance. The clinic has strict policies about after-hours contact and dual relationships, but Samantha’s progress appears tied closely to the current dynamic, and the therapist is unsure if strictly enforcing rules would be clinically counterproductive.</vt:lpstr>
      <vt:lpstr>Rajesh, a 45-year-old immigrant, comes to therapy reporting tension with his adult son, who has recently been arrested for domestic violence. Rajesh is conflicted: he wants to support his son but also fears legal consequences and social stigma if he intervenes. He asks the therapist not to document certain details, citing potential legal jeopardy for the family. The therapist is aware that ignoring signs of ongoing risk may breach mandatory reporting laws, yet documenting everything could escalate the family’s legal troubles. Rajesh also expresses guilt and shame, making it hard to distinguish between what is immediate risk and what is perceived risk. </vt:lpstr>
      <vt:lpstr>Which types of risks concern you the most?   Which seem more manageable?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Mason Neely</dc:creator>
  <cp:lastModifiedBy>Mason Neely</cp:lastModifiedBy>
  <cp:revision>32</cp:revision>
  <dcterms:created xsi:type="dcterms:W3CDTF">2025-09-12T12:51:47Z</dcterms:created>
  <dcterms:modified xsi:type="dcterms:W3CDTF">2025-10-08T09:54:10Z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