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sldIdLst>
    <p:sldId id="256" r:id="rId5"/>
    <p:sldId id="262" r:id="rId6"/>
    <p:sldId id="258" r:id="rId7"/>
    <p:sldId id="265" r:id="rId8"/>
    <p:sldId id="259" r:id="rId9"/>
    <p:sldId id="264" r:id="rId10"/>
    <p:sldId id="260" r:id="rId11"/>
    <p:sldId id="261" r:id="rId12"/>
    <p:sldId id="266"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C11EF1-9474-4C5E-B16B-16FD18E7428B}" v="154" dt="2025-04-18T19:06:34.2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35163D8-1BB1-46E2-BA4B-0D929D9DAE4F}"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233039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163D8-1BB1-46E2-BA4B-0D929D9DAE4F}"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2204170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35163D8-1BB1-46E2-BA4B-0D929D9DAE4F}"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37396989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35163D8-1BB1-46E2-BA4B-0D929D9DAE4F}"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1772019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5163D8-1BB1-46E2-BA4B-0D929D9DAE4F}" type="datetimeFigureOut">
              <a:rPr lang="en-GB" smtClean="0"/>
              <a:t>03/04/2025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42074382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35163D8-1BB1-46E2-BA4B-0D929D9DAE4F}" type="datetimeFigureOut">
              <a:rPr lang="en-GB" smtClean="0"/>
              <a:t>03/04/2025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2791071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5163D8-1BB1-46E2-BA4B-0D929D9DAE4F}" type="datetimeFigureOut">
              <a:rPr lang="en-GB" smtClean="0"/>
              <a:t>03/04/2025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357657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5163D8-1BB1-46E2-BA4B-0D929D9DAE4F}"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898722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35163D8-1BB1-46E2-BA4B-0D929D9DAE4F}" type="datetimeFigureOut">
              <a:rPr lang="en-GB" smtClean="0"/>
              <a:t>03/04/2025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864384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163D8-1BB1-46E2-BA4B-0D929D9DAE4F}"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1518070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5163D8-1BB1-46E2-BA4B-0D929D9DAE4F}" type="datetimeFigureOut">
              <a:rPr lang="en-GB" smtClean="0"/>
              <a:t>03/04/2025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1CBEBB-0B44-48EF-BE43-A499D78B61AF}" type="slidenum">
              <a:rPr lang="en-GB" smtClean="0"/>
              <a:t>‹#›</a:t>
            </a:fld>
            <a:endParaRPr lang="en-GB"/>
          </a:p>
        </p:txBody>
      </p:sp>
    </p:spTree>
    <p:extLst>
      <p:ext uri="{BB962C8B-B14F-4D97-AF65-F5344CB8AC3E}">
        <p14:creationId xmlns:p14="http://schemas.microsoft.com/office/powerpoint/2010/main" val="1617582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5163D8-1BB1-46E2-BA4B-0D929D9DAE4F}" type="datetimeFigureOut">
              <a:rPr lang="en-GB" smtClean="0"/>
              <a:t>03/04/2025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1CBEBB-0B44-48EF-BE43-A499D78B61AF}" type="slidenum">
              <a:rPr lang="en-GB" smtClean="0"/>
              <a:t>‹#›</a:t>
            </a:fld>
            <a:endParaRPr lang="en-GB"/>
          </a:p>
        </p:txBody>
      </p:sp>
    </p:spTree>
    <p:extLst>
      <p:ext uri="{BB962C8B-B14F-4D97-AF65-F5344CB8AC3E}">
        <p14:creationId xmlns:p14="http://schemas.microsoft.com/office/powerpoint/2010/main" val="142221494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audio" Target="../media/media1.m4a"/><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hyperlink" Target="https://summer.harvard.edu/blog/8-time-management-tips-for-students/#1-Create-a-Calendar" TargetMode="External"/><Relationship Id="rId7" Type="http://schemas.openxmlformats.org/officeDocument/2006/relationships/hyperlink" Target="https://psycnet.apa.org/doi/10.1037/0003-066X.55.1.68" TargetMode="External"/><Relationship Id="rId2" Type="http://schemas.openxmlformats.org/officeDocument/2006/relationships/hyperlink" Target="https://doi.org/10.63332/joph.v5i3.779" TargetMode="External"/><Relationship Id="rId1" Type="http://schemas.openxmlformats.org/officeDocument/2006/relationships/slideLayout" Target="../slideLayouts/slideLayout2.xml"/><Relationship Id="rId6" Type="http://schemas.openxmlformats.org/officeDocument/2006/relationships/hyperlink" Target="https://psycnet.apa.org/doi/10.1037/0022-0663.82.4.760" TargetMode="External"/><Relationship Id="rId5" Type="http://schemas.openxmlformats.org/officeDocument/2006/relationships/hyperlink" Target="https://www.proquest.com/docview/2598119484?pq-origsite=gscholar&amp;fromopenview=true&amp;sourcetype=Scholarly%20Journals" TargetMode="External"/><Relationship Id="rId4" Type="http://schemas.openxmlformats.org/officeDocument/2006/relationships/hyperlink" Target="https://www.healthline.com/health/executive-dysfunction" TargetMode="External"/><Relationship Id="rId9"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ith a backpack hiking in the woods&#10;&#10;AI-generated content may be incorrect.">
            <a:extLst>
              <a:ext uri="{FF2B5EF4-FFF2-40B4-BE49-F238E27FC236}">
                <a16:creationId xmlns:a16="http://schemas.microsoft.com/office/drawing/2014/main" id="{9DB040F7-4B1B-C526-F205-8C842B6DB90A}"/>
              </a:ext>
            </a:extLst>
          </p:cNvPr>
          <p:cNvPicPr>
            <a:picLocks noChangeAspect="1"/>
          </p:cNvPicPr>
          <p:nvPr/>
        </p:nvPicPr>
        <p:blipFill>
          <a:blip r:embed="rId5">
            <a:alphaModFix amt="50000"/>
          </a:blip>
          <a:srcRect t="13931" b="11069"/>
          <a:stretch/>
        </p:blipFill>
        <p:spPr>
          <a:xfrm>
            <a:off x="20" y="1"/>
            <a:ext cx="12191980" cy="6857999"/>
          </a:xfrm>
          <a:prstGeom prst="rect">
            <a:avLst/>
          </a:prstGeom>
        </p:spPr>
      </p:pic>
      <p:sp>
        <p:nvSpPr>
          <p:cNvPr id="2" name="Title 1">
            <a:extLst>
              <a:ext uri="{FF2B5EF4-FFF2-40B4-BE49-F238E27FC236}">
                <a16:creationId xmlns:a16="http://schemas.microsoft.com/office/drawing/2014/main" id="{92BF1CC6-E87B-4DC1-50F2-17724F851D5A}"/>
              </a:ext>
            </a:extLst>
          </p:cNvPr>
          <p:cNvSpPr>
            <a:spLocks noGrp="1"/>
          </p:cNvSpPr>
          <p:nvPr>
            <p:ph type="ctrTitle"/>
          </p:nvPr>
        </p:nvSpPr>
        <p:spPr>
          <a:xfrm>
            <a:off x="1524000" y="1122362"/>
            <a:ext cx="9144000" cy="2900518"/>
          </a:xfrm>
        </p:spPr>
        <p:txBody>
          <a:bodyPr>
            <a:normAutofit/>
          </a:bodyPr>
          <a:lstStyle/>
          <a:p>
            <a:r>
              <a:rPr lang="en-GB" sz="5100">
                <a:solidFill>
                  <a:srgbClr val="FFFFFF"/>
                </a:solidFill>
              </a:rPr>
              <a:t>Reflection on my first two semesters: Strengths, challenges &amp; strategies for success </a:t>
            </a:r>
          </a:p>
        </p:txBody>
      </p:sp>
      <p:sp>
        <p:nvSpPr>
          <p:cNvPr id="3" name="Subtitle 2">
            <a:extLst>
              <a:ext uri="{FF2B5EF4-FFF2-40B4-BE49-F238E27FC236}">
                <a16:creationId xmlns:a16="http://schemas.microsoft.com/office/drawing/2014/main" id="{92A1FA72-BA9D-B4E8-D2A6-EB885728319E}"/>
              </a:ext>
            </a:extLst>
          </p:cNvPr>
          <p:cNvSpPr>
            <a:spLocks noGrp="1"/>
          </p:cNvSpPr>
          <p:nvPr>
            <p:ph type="subTitle" idx="1"/>
          </p:nvPr>
        </p:nvSpPr>
        <p:spPr>
          <a:xfrm>
            <a:off x="1524000" y="4159404"/>
            <a:ext cx="9144000" cy="1098395"/>
          </a:xfrm>
        </p:spPr>
        <p:txBody>
          <a:bodyPr>
            <a:normAutofit/>
          </a:bodyPr>
          <a:lstStyle/>
          <a:p>
            <a:r>
              <a:rPr lang="en-GB" sz="1700">
                <a:solidFill>
                  <a:srgbClr val="FFFFFF"/>
                </a:solidFill>
              </a:rPr>
              <a:t>Izzie Francis (2400292)</a:t>
            </a:r>
          </a:p>
          <a:p>
            <a:r>
              <a:rPr lang="en-GB" sz="1700">
                <a:solidFill>
                  <a:srgbClr val="FFFFFF"/>
                </a:solidFill>
              </a:rPr>
              <a:t>Learning in the Digital Era</a:t>
            </a:r>
          </a:p>
          <a:p>
            <a:r>
              <a:rPr lang="en-GB" sz="1700">
                <a:solidFill>
                  <a:srgbClr val="FFFFFF"/>
                </a:solidFill>
              </a:rPr>
              <a:t>BMSS4008</a:t>
            </a:r>
          </a:p>
        </p:txBody>
      </p:sp>
      <p:pic>
        <p:nvPicPr>
          <p:cNvPr id="20" name="Audio 19">
            <a:hlinkClick r:id="" action="ppaction://media"/>
            <a:extLst>
              <a:ext uri="{FF2B5EF4-FFF2-40B4-BE49-F238E27FC236}">
                <a16:creationId xmlns:a16="http://schemas.microsoft.com/office/drawing/2014/main" id="{FEC8DCC8-6B66-3194-4DEE-963204921257}"/>
              </a:ext>
            </a:extLst>
          </p:cNvPr>
          <p:cNvPicPr>
            <a:picLocks noChangeAspect="1"/>
          </p:cNvPicPr>
          <p:nvPr>
            <a:audioFile r:link="rId3"/>
            <p:extLst>
              <p:ext uri="{DAA4B4D4-6D71-4841-9C94-3DE7FCFB9230}">
                <p14:media xmlns:p14="http://schemas.microsoft.com/office/powerpoint/2010/main" r:embed="rId2"/>
              </p:ext>
            </p:extLst>
          </p:nvPr>
        </p:nvPicPr>
        <p:blipFill>
          <a:blip r:embed="rId6"/>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27572985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0265"/>
    </mc:Choice>
    <mc:Fallback>
      <p:transition spd="slow" advTm="102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par>
                                <p:cTn id="10" presetID="10" presetClass="entr" presetSubtype="0" fill="hold" grpId="0" nodeType="withEffect">
                                  <p:stCondLst>
                                    <p:cond delay="2000"/>
                                  </p:stCondLst>
                                  <p:iterate type="lt">
                                    <p:tmPct val="10000"/>
                                  </p:iterate>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4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4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20"/>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4" name="Rectangle 153">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D6625F-4EB0-9169-34B3-D9DF0199BE38}"/>
              </a:ext>
            </a:extLst>
          </p:cNvPr>
          <p:cNvPicPr>
            <a:picLocks noChangeAspect="1"/>
          </p:cNvPicPr>
          <p:nvPr/>
        </p:nvPicPr>
        <p:blipFill>
          <a:blip r:embed="rId4"/>
          <a:srcRect l="16561" r="11565" b="1"/>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4" name="Picture 3">
            <a:extLst>
              <a:ext uri="{FF2B5EF4-FFF2-40B4-BE49-F238E27FC236}">
                <a16:creationId xmlns:a16="http://schemas.microsoft.com/office/drawing/2014/main" id="{41B2B854-F699-5F53-1E51-33DDE92201FB}"/>
              </a:ext>
            </a:extLst>
          </p:cNvPr>
          <p:cNvPicPr>
            <a:picLocks noChangeAspect="1"/>
          </p:cNvPicPr>
          <p:nvPr/>
        </p:nvPicPr>
        <p:blipFill>
          <a:blip r:embed="rId5"/>
          <a:srcRect t="29267" b="8783"/>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7" name="Picture 6">
            <a:extLst>
              <a:ext uri="{FF2B5EF4-FFF2-40B4-BE49-F238E27FC236}">
                <a16:creationId xmlns:a16="http://schemas.microsoft.com/office/drawing/2014/main" id="{7BA99F43-CB59-BEBF-E6C9-6D4CF8B3E605}"/>
              </a:ext>
            </a:extLst>
          </p:cNvPr>
          <p:cNvPicPr>
            <a:picLocks noChangeAspect="1"/>
          </p:cNvPicPr>
          <p:nvPr/>
        </p:nvPicPr>
        <p:blipFill>
          <a:blip r:embed="rId6"/>
          <a:srcRect t="41632" r="-1" b="22045"/>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56" name="Freeform: Shape 155">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8" name="Freeform: Shape 157">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ectangle 159">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Rectangle 161">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1D2B35B-DC6A-E97C-6210-E2C8C885ED9C}"/>
              </a:ext>
            </a:extLst>
          </p:cNvPr>
          <p:cNvSpPr>
            <a:spLocks noGrp="1"/>
          </p:cNvSpPr>
          <p:nvPr>
            <p:ph idx="1"/>
          </p:nvPr>
        </p:nvSpPr>
        <p:spPr>
          <a:xfrm>
            <a:off x="448056" y="2514600"/>
            <a:ext cx="4922338" cy="3666744"/>
          </a:xfrm>
        </p:spPr>
        <p:txBody>
          <a:bodyPr vert="horz" lIns="91440" tIns="45720" rIns="91440" bIns="45720" rtlCol="0" anchor="t">
            <a:normAutofit/>
          </a:bodyPr>
          <a:lstStyle/>
          <a:p>
            <a:pPr marL="0" indent="0">
              <a:buNone/>
            </a:pPr>
            <a:r>
              <a:rPr lang="en-GB" sz="2000" dirty="0"/>
              <a:t>In this presentation I will be using Gibbs’ (1988) Reflective Model (Galli and New, 2022) to reflect </a:t>
            </a:r>
            <a:r>
              <a:rPr lang="en-GB" sz="2000" dirty="0">
                <a:solidFill>
                  <a:srgbClr val="000000"/>
                </a:solidFill>
              </a:rPr>
              <a:t>on</a:t>
            </a:r>
            <a:r>
              <a:rPr lang="en-GB" sz="2000" dirty="0"/>
              <a:t> my experience and consider the emotional and academic impact of the first 2 semesters at university, highlighting key academic interests, and three challenges (short, mid and long term) and strategies for overcoming them. </a:t>
            </a:r>
          </a:p>
          <a:p>
            <a:pPr marL="0" indent="0">
              <a:buNone/>
            </a:pPr>
            <a:endParaRPr lang="en-GB" sz="2000" dirty="0"/>
          </a:p>
        </p:txBody>
      </p:sp>
      <p:sp>
        <p:nvSpPr>
          <p:cNvPr id="8" name="TextBox 7">
            <a:extLst>
              <a:ext uri="{FF2B5EF4-FFF2-40B4-BE49-F238E27FC236}">
                <a16:creationId xmlns:a16="http://schemas.microsoft.com/office/drawing/2014/main" id="{5781AC08-F5E3-2739-8A24-97797B3C1471}"/>
              </a:ext>
            </a:extLst>
          </p:cNvPr>
          <p:cNvSpPr txBox="1"/>
          <p:nvPr/>
        </p:nvSpPr>
        <p:spPr>
          <a:xfrm>
            <a:off x="459708" y="1490501"/>
            <a:ext cx="2387600" cy="584775"/>
          </a:xfrm>
          <a:prstGeom prst="rect">
            <a:avLst/>
          </a:prstGeom>
          <a:noFill/>
        </p:spPr>
        <p:txBody>
          <a:bodyPr wrap="square" rtlCol="0">
            <a:spAutoFit/>
          </a:bodyPr>
          <a:lstStyle/>
          <a:p>
            <a:r>
              <a:rPr lang="en-GB" sz="3200" dirty="0"/>
              <a:t>Introduction</a:t>
            </a:r>
            <a:r>
              <a:rPr lang="en-GB" dirty="0"/>
              <a:t> </a:t>
            </a:r>
          </a:p>
        </p:txBody>
      </p:sp>
      <p:pic>
        <p:nvPicPr>
          <p:cNvPr id="15" name="Audio 14">
            <a:hlinkClick r:id="" action="ppaction://media"/>
            <a:extLst>
              <a:ext uri="{FF2B5EF4-FFF2-40B4-BE49-F238E27FC236}">
                <a16:creationId xmlns:a16="http://schemas.microsoft.com/office/drawing/2014/main" id="{DCF9998B-A263-3565-D0EB-E456CFCCF98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42913464"/>
      </p:ext>
    </p:extLst>
  </p:cSld>
  <p:clrMapOvr>
    <a:masterClrMapping/>
  </p:clrMapOvr>
  <mc:AlternateContent xmlns:mc="http://schemas.openxmlformats.org/markup-compatibility/2006">
    <mc:Choice xmlns:p14="http://schemas.microsoft.com/office/powerpoint/2010/main" Requires="p14">
      <p:transition spd="slow" p14:dur="2000" advTm="37342"/>
    </mc:Choice>
    <mc:Fallback>
      <p:transition spd="slow" advTm="373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6584AA-526D-2605-CCCD-78A0EF0E5D08}"/>
              </a:ext>
            </a:extLst>
          </p:cNvPr>
          <p:cNvSpPr>
            <a:spLocks noGrp="1"/>
          </p:cNvSpPr>
          <p:nvPr>
            <p:ph type="title"/>
          </p:nvPr>
        </p:nvSpPr>
        <p:spPr>
          <a:xfrm>
            <a:off x="411480" y="987552"/>
            <a:ext cx="4485861" cy="1088136"/>
          </a:xfrm>
        </p:spPr>
        <p:txBody>
          <a:bodyPr anchor="b">
            <a:normAutofit/>
          </a:bodyPr>
          <a:lstStyle/>
          <a:p>
            <a:r>
              <a:rPr lang="en-GB" sz="3400"/>
              <a:t>Key interests</a:t>
            </a:r>
          </a:p>
        </p:txBody>
      </p:sp>
      <p:sp>
        <p:nvSpPr>
          <p:cNvPr id="31" name="Rectangle 3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F25ADD7-D059-BF39-0AA7-C3CBFF5F1194}"/>
              </a:ext>
            </a:extLst>
          </p:cNvPr>
          <p:cNvSpPr>
            <a:spLocks noGrp="1"/>
          </p:cNvSpPr>
          <p:nvPr>
            <p:ph idx="1"/>
          </p:nvPr>
        </p:nvSpPr>
        <p:spPr>
          <a:xfrm>
            <a:off x="411479" y="2688336"/>
            <a:ext cx="4498848" cy="3584448"/>
          </a:xfrm>
        </p:spPr>
        <p:txBody>
          <a:bodyPr anchor="t">
            <a:normAutofit lnSpcReduction="10000"/>
          </a:bodyPr>
          <a:lstStyle/>
          <a:p>
            <a:pPr marL="0" indent="0">
              <a:buNone/>
            </a:pPr>
            <a:r>
              <a:rPr lang="en-GB" sz="1800" dirty="0"/>
              <a:t>Being able to try out different types of adventurous activities through our course, it has enabled me to identify my strengths and has helped me narrow down my interests.</a:t>
            </a:r>
          </a:p>
          <a:p>
            <a:pPr marL="0" indent="0">
              <a:buNone/>
            </a:pPr>
            <a:r>
              <a:rPr lang="en-GB" sz="1800" dirty="0"/>
              <a:t>Throughout the first two semesters I have found special interests in mountaineering and paddle sports, as well as developing my skills in outdoor climbing. </a:t>
            </a:r>
          </a:p>
          <a:p>
            <a:pPr marL="0" indent="0">
              <a:buNone/>
            </a:pPr>
            <a:r>
              <a:rPr lang="en-GB" sz="1800" dirty="0"/>
              <a:t>I plan to explore these interests further and one day hope to achieve qualifications in mountaineering and climbing.</a:t>
            </a:r>
          </a:p>
          <a:p>
            <a:pPr marL="0" indent="0">
              <a:buNone/>
            </a:pPr>
            <a:r>
              <a:rPr lang="en-GB" sz="1800" dirty="0"/>
              <a:t>I have also developed interests in how outdoor adventure can contribute to a persons physical and mental wellbeing.</a:t>
            </a:r>
          </a:p>
        </p:txBody>
      </p:sp>
      <p:pic>
        <p:nvPicPr>
          <p:cNvPr id="5" name="Picture 4">
            <a:extLst>
              <a:ext uri="{FF2B5EF4-FFF2-40B4-BE49-F238E27FC236}">
                <a16:creationId xmlns:a16="http://schemas.microsoft.com/office/drawing/2014/main" id="{771F8083-574F-3D95-D0AB-8A2FADEB914D}"/>
              </a:ext>
            </a:extLst>
          </p:cNvPr>
          <p:cNvPicPr>
            <a:picLocks noChangeAspect="1"/>
          </p:cNvPicPr>
          <p:nvPr/>
        </p:nvPicPr>
        <p:blipFill>
          <a:blip r:embed="rId4"/>
          <a:srcRect l="12358" r="12358"/>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8" name="Audio 7">
            <a:hlinkClick r:id="" action="ppaction://media"/>
            <a:extLst>
              <a:ext uri="{FF2B5EF4-FFF2-40B4-BE49-F238E27FC236}">
                <a16:creationId xmlns:a16="http://schemas.microsoft.com/office/drawing/2014/main" id="{5219018A-E79D-5F42-FBF3-4CDC08F8581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0996580"/>
      </p:ext>
    </p:extLst>
  </p:cSld>
  <p:clrMapOvr>
    <a:masterClrMapping/>
  </p:clrMapOvr>
  <mc:AlternateContent xmlns:mc="http://schemas.openxmlformats.org/markup-compatibility/2006">
    <mc:Choice xmlns:p14="http://schemas.microsoft.com/office/powerpoint/2010/main" Requires="p14">
      <p:transition spd="slow" p14:dur="2000" advTm="102266"/>
    </mc:Choice>
    <mc:Fallback>
      <p:transition spd="slow" advTm="102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9F77CD0-C5D9-AB52-0360-B7DC5D45F523}"/>
              </a:ext>
            </a:extLst>
          </p:cNvPr>
          <p:cNvPicPr>
            <a:picLocks noChangeAspect="1"/>
          </p:cNvPicPr>
          <p:nvPr/>
        </p:nvPicPr>
        <p:blipFill>
          <a:blip r:embed="rId4">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21591DB0-6395-C47B-1AEF-840970043FB9}"/>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3800" dirty="0">
                <a:solidFill>
                  <a:srgbClr val="FFFFFF"/>
                </a:solidFill>
              </a:rPr>
              <a:t>Key issues and strategies for overcoming them</a:t>
            </a:r>
            <a:br>
              <a:rPr lang="en-US" sz="3800" dirty="0">
                <a:solidFill>
                  <a:srgbClr val="FFFFFF"/>
                </a:solidFill>
              </a:rPr>
            </a:br>
            <a:r>
              <a:rPr lang="en-US" sz="3800" dirty="0">
                <a:solidFill>
                  <a:srgbClr val="FFFFFF"/>
                </a:solidFill>
              </a:rPr>
              <a:t>- Short term</a:t>
            </a:r>
            <a:br>
              <a:rPr lang="en-US" sz="3800" dirty="0">
                <a:solidFill>
                  <a:srgbClr val="FFFFFF"/>
                </a:solidFill>
              </a:rPr>
            </a:br>
            <a:r>
              <a:rPr lang="en-US" sz="3800" dirty="0">
                <a:solidFill>
                  <a:srgbClr val="FFFFFF"/>
                </a:solidFill>
              </a:rPr>
              <a:t>- Mid term</a:t>
            </a:r>
            <a:br>
              <a:rPr lang="en-US" sz="3800" dirty="0">
                <a:solidFill>
                  <a:srgbClr val="FFFFFF"/>
                </a:solidFill>
              </a:rPr>
            </a:br>
            <a:r>
              <a:rPr lang="en-US" sz="3800" dirty="0">
                <a:solidFill>
                  <a:srgbClr val="FFFFFF"/>
                </a:solidFill>
              </a:rPr>
              <a:t>-Long term</a:t>
            </a:r>
          </a:p>
        </p:txBody>
      </p:sp>
      <p:pic>
        <p:nvPicPr>
          <p:cNvPr id="6" name="Audio 5">
            <a:hlinkClick r:id="" action="ppaction://media"/>
            <a:extLst>
              <a:ext uri="{FF2B5EF4-FFF2-40B4-BE49-F238E27FC236}">
                <a16:creationId xmlns:a16="http://schemas.microsoft.com/office/drawing/2014/main" id="{613FF13E-64AE-0F06-D132-BAD999B3A09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700765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421"/>
    </mc:Choice>
    <mc:Fallback>
      <p:transition spd="slow" advTm="3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
                </p:tgtEl>
              </p:cMediaNode>
            </p:audio>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EA1B99B-0014-56EB-7CE5-BDD21F834A5A}"/>
              </a:ext>
            </a:extLst>
          </p:cNvPr>
          <p:cNvPicPr>
            <a:picLocks noChangeAspect="1"/>
          </p:cNvPicPr>
          <p:nvPr/>
        </p:nvPicPr>
        <p:blipFill>
          <a:blip r:embed="rId4"/>
          <a:srcRect l="24970" r="1508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3" name="Freeform: Shape 3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4" name="Freeform: Shape 3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1A210D-8A51-399F-FDFF-EEBD45C8C343}"/>
              </a:ext>
            </a:extLst>
          </p:cNvPr>
          <p:cNvSpPr>
            <a:spLocks noGrp="1"/>
          </p:cNvSpPr>
          <p:nvPr>
            <p:ph type="title"/>
          </p:nvPr>
        </p:nvSpPr>
        <p:spPr>
          <a:xfrm>
            <a:off x="374904" y="856488"/>
            <a:ext cx="4992624" cy="1243584"/>
          </a:xfrm>
        </p:spPr>
        <p:txBody>
          <a:bodyPr anchor="ctr">
            <a:normAutofit/>
          </a:bodyPr>
          <a:lstStyle/>
          <a:p>
            <a:r>
              <a:rPr lang="en-GB" sz="3400"/>
              <a:t>Short term challenge – Time Management</a:t>
            </a:r>
          </a:p>
        </p:txBody>
      </p:sp>
      <p:sp>
        <p:nvSpPr>
          <p:cNvPr id="35" name="Rectangle 34">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839D9F1-10D6-F0AF-F2A3-6A641DC30E27}"/>
              </a:ext>
            </a:extLst>
          </p:cNvPr>
          <p:cNvSpPr>
            <a:spLocks noGrp="1"/>
          </p:cNvSpPr>
          <p:nvPr>
            <p:ph idx="1"/>
          </p:nvPr>
        </p:nvSpPr>
        <p:spPr>
          <a:xfrm>
            <a:off x="374904" y="2522949"/>
            <a:ext cx="5065776" cy="3402363"/>
          </a:xfrm>
        </p:spPr>
        <p:txBody>
          <a:bodyPr anchor="t">
            <a:normAutofit/>
          </a:bodyPr>
          <a:lstStyle/>
          <a:p>
            <a:pPr marL="0" indent="0">
              <a:buNone/>
            </a:pPr>
            <a:r>
              <a:rPr lang="en-GB" sz="1600" dirty="0"/>
              <a:t>The short term difficulties that I have found in the first 2 semesters are balancing assignments, extra reading, and managing personal responsibilities.</a:t>
            </a:r>
          </a:p>
          <a:p>
            <a:pPr marL="0" indent="0">
              <a:buNone/>
            </a:pPr>
            <a:r>
              <a:rPr lang="en-GB" sz="1600" dirty="0"/>
              <a:t>The potential impacts from these challenges are leaving assignments to the last minutes, increased stress, and lower quality of work.</a:t>
            </a:r>
            <a:endParaRPr lang="en-GB" sz="1600">
              <a:ea typeface="Calibri"/>
              <a:cs typeface="Calibri"/>
            </a:endParaRPr>
          </a:p>
          <a:p>
            <a:pPr marL="0" indent="0">
              <a:buNone/>
            </a:pPr>
            <a:r>
              <a:rPr lang="en-GB" sz="1600" dirty="0"/>
              <a:t>Strategies and tools I have researched (Harvard Summer School, 2024) and started using to help me manage these challenges are things such as using different types of planners (digital and notebooks) and study skills support.</a:t>
            </a:r>
            <a:endParaRPr lang="en-GB" sz="1600">
              <a:ea typeface="Calibri"/>
              <a:cs typeface="Calibri"/>
            </a:endParaRPr>
          </a:p>
          <a:p>
            <a:pPr marL="0" indent="0">
              <a:buNone/>
            </a:pPr>
            <a:r>
              <a:rPr lang="en-GB" sz="1600" dirty="0"/>
              <a:t>Another strategy that may be useful for me to implement is having SMART goals – Specific, Measurable, Achievable, Relevant, and Time-bound</a:t>
            </a:r>
            <a:r>
              <a:rPr lang="en-GB" sz="1600"/>
              <a:t> </a:t>
            </a:r>
            <a:r>
              <a:rPr lang="en-GB" sz="1600">
                <a:solidFill>
                  <a:srgbClr val="000000"/>
                </a:solidFill>
              </a:rPr>
              <a:t>(</a:t>
            </a:r>
            <a:r>
              <a:rPr lang="en-GB" sz="1600"/>
              <a:t>Bayu et al., 2025).</a:t>
            </a:r>
            <a:endParaRPr lang="en-GB" sz="1600">
              <a:ea typeface="Calibri"/>
              <a:cs typeface="Calibri"/>
            </a:endParaRPr>
          </a:p>
          <a:p>
            <a:pPr marL="0" indent="0">
              <a:buNone/>
            </a:pPr>
            <a:endParaRPr lang="en-GB" sz="1600" dirty="0"/>
          </a:p>
          <a:p>
            <a:pPr marL="0" indent="0">
              <a:buNone/>
            </a:pPr>
            <a:endParaRPr lang="en-GB" sz="1600" dirty="0"/>
          </a:p>
        </p:txBody>
      </p:sp>
      <p:pic>
        <p:nvPicPr>
          <p:cNvPr id="12" name="Audio 11">
            <a:hlinkClick r:id="" action="ppaction://media"/>
            <a:extLst>
              <a:ext uri="{FF2B5EF4-FFF2-40B4-BE49-F238E27FC236}">
                <a16:creationId xmlns:a16="http://schemas.microsoft.com/office/drawing/2014/main" id="{6692CF0F-458A-2CA6-ABE3-9E20006E8B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3748962"/>
      </p:ext>
    </p:extLst>
  </p:cSld>
  <p:clrMapOvr>
    <a:masterClrMapping/>
  </p:clrMapOvr>
  <mc:AlternateContent xmlns:mc="http://schemas.openxmlformats.org/markup-compatibility/2006">
    <mc:Choice xmlns:p14="http://schemas.microsoft.com/office/powerpoint/2010/main" Requires="p14">
      <p:transition spd="slow" p14:dur="2000" advTm="92126"/>
    </mc:Choice>
    <mc:Fallback>
      <p:transition spd="slow" advTm="92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52D874-96D7-C14D-3BBE-888B25C01124}"/>
              </a:ext>
            </a:extLst>
          </p:cNvPr>
          <p:cNvSpPr>
            <a:spLocks noGrp="1"/>
          </p:cNvSpPr>
          <p:nvPr>
            <p:ph type="title"/>
          </p:nvPr>
        </p:nvSpPr>
        <p:spPr>
          <a:xfrm>
            <a:off x="411480" y="987552"/>
            <a:ext cx="4485861" cy="1088136"/>
          </a:xfrm>
        </p:spPr>
        <p:txBody>
          <a:bodyPr anchor="b">
            <a:normAutofit/>
          </a:bodyPr>
          <a:lstStyle/>
          <a:p>
            <a:r>
              <a:rPr lang="en-GB" sz="2400" dirty="0"/>
              <a:t>Mid term challenge – Maintaining Motivation and Wellbeing</a:t>
            </a:r>
          </a:p>
        </p:txBody>
      </p:sp>
      <p:sp>
        <p:nvSpPr>
          <p:cNvPr id="39" name="Rectangle 3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1" name="Rectangle 4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C3D2EDF-21E7-2EAD-3AA3-84CA844CA412}"/>
              </a:ext>
            </a:extLst>
          </p:cNvPr>
          <p:cNvSpPr>
            <a:spLocks noGrp="1"/>
          </p:cNvSpPr>
          <p:nvPr>
            <p:ph idx="1"/>
          </p:nvPr>
        </p:nvSpPr>
        <p:spPr>
          <a:xfrm>
            <a:off x="411479" y="2688336"/>
            <a:ext cx="4498848" cy="3584448"/>
          </a:xfrm>
        </p:spPr>
        <p:txBody>
          <a:bodyPr anchor="t">
            <a:normAutofit/>
          </a:bodyPr>
          <a:lstStyle/>
          <a:p>
            <a:pPr marL="0" indent="0">
              <a:buNone/>
            </a:pPr>
            <a:r>
              <a:rPr lang="en-GB" sz="1600" dirty="0"/>
              <a:t>Mid term challenges that I have struggled with these 2 semesters are maintaining motivation to get work done and keeping on top of my overall wellbeing.</a:t>
            </a:r>
          </a:p>
          <a:p>
            <a:pPr marL="0" indent="0">
              <a:buNone/>
            </a:pPr>
            <a:r>
              <a:rPr lang="en-GB" sz="1600" dirty="0"/>
              <a:t>The impacts these challenges have had on me are struggling to start work or continue work I have started, and academic performance decline, and overall stress.</a:t>
            </a:r>
          </a:p>
          <a:p>
            <a:pPr marL="0" indent="0">
              <a:buNone/>
            </a:pPr>
            <a:r>
              <a:rPr lang="en-GB" sz="1600" dirty="0"/>
              <a:t>Strategies and tools I have found are setting boundaries and prioritizing self-care, engaging in physical activity and maintaining a healthy routine using support offered by the university.</a:t>
            </a:r>
          </a:p>
        </p:txBody>
      </p:sp>
      <p:pic>
        <p:nvPicPr>
          <p:cNvPr id="4" name="Picture 3">
            <a:extLst>
              <a:ext uri="{FF2B5EF4-FFF2-40B4-BE49-F238E27FC236}">
                <a16:creationId xmlns:a16="http://schemas.microsoft.com/office/drawing/2014/main" id="{18277327-842C-5F0D-C790-99DA9E00C03F}"/>
              </a:ext>
            </a:extLst>
          </p:cNvPr>
          <p:cNvPicPr>
            <a:picLocks noChangeAspect="1"/>
          </p:cNvPicPr>
          <p:nvPr/>
        </p:nvPicPr>
        <p:blipFill>
          <a:blip r:embed="rId4"/>
          <a:srcRect t="18804" r="-2" b="6477"/>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6" name="Audio 5">
            <a:hlinkClick r:id="" action="ppaction://media"/>
            <a:extLst>
              <a:ext uri="{FF2B5EF4-FFF2-40B4-BE49-F238E27FC236}">
                <a16:creationId xmlns:a16="http://schemas.microsoft.com/office/drawing/2014/main" id="{DB989C7C-3EEA-E011-8B7F-029B30A2947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94003373"/>
      </p:ext>
    </p:extLst>
  </p:cSld>
  <p:clrMapOvr>
    <a:masterClrMapping/>
  </p:clrMapOvr>
  <mc:AlternateContent xmlns:mc="http://schemas.openxmlformats.org/markup-compatibility/2006">
    <mc:Choice xmlns:p14="http://schemas.microsoft.com/office/powerpoint/2010/main" Requires="p14">
      <p:transition spd="slow" p14:dur="2000" advTm="61762"/>
    </mc:Choice>
    <mc:Fallback>
      <p:transition spd="slow" advTm="61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DDDFF50-12F9-3884-3A97-41B18FA21FD3}"/>
              </a:ext>
            </a:extLst>
          </p:cNvPr>
          <p:cNvPicPr>
            <a:picLocks noChangeAspect="1"/>
          </p:cNvPicPr>
          <p:nvPr/>
        </p:nvPicPr>
        <p:blipFill>
          <a:blip r:embed="rId4"/>
          <a:srcRect l="17791" r="2277"/>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4" name="Freeform: Shape 33">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6" name="Freeform: Shape 35">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1F5A89-C46D-0FAC-F5C7-FDB4AB2E5E89}"/>
              </a:ext>
            </a:extLst>
          </p:cNvPr>
          <p:cNvSpPr>
            <a:spLocks noGrp="1"/>
          </p:cNvSpPr>
          <p:nvPr>
            <p:ph type="title"/>
          </p:nvPr>
        </p:nvSpPr>
        <p:spPr>
          <a:xfrm>
            <a:off x="374904" y="856488"/>
            <a:ext cx="4992624" cy="1243584"/>
          </a:xfrm>
        </p:spPr>
        <p:txBody>
          <a:bodyPr anchor="ctr">
            <a:normAutofit/>
          </a:bodyPr>
          <a:lstStyle/>
          <a:p>
            <a:r>
              <a:rPr lang="en-GB" sz="2600" dirty="0"/>
              <a:t>Long-term challenge – Procrastination and Executive Dysfunction</a:t>
            </a:r>
          </a:p>
        </p:txBody>
      </p:sp>
      <p:sp>
        <p:nvSpPr>
          <p:cNvPr id="38" name="Rectangle 37">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 name="Rectangle 39">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003D310-BF10-DD2E-4B39-28DBA62557E0}"/>
              </a:ext>
            </a:extLst>
          </p:cNvPr>
          <p:cNvSpPr>
            <a:spLocks noGrp="1"/>
          </p:cNvSpPr>
          <p:nvPr>
            <p:ph idx="1"/>
          </p:nvPr>
        </p:nvSpPr>
        <p:spPr>
          <a:xfrm>
            <a:off x="374904" y="2522949"/>
            <a:ext cx="5065776" cy="3402363"/>
          </a:xfrm>
        </p:spPr>
        <p:txBody>
          <a:bodyPr anchor="t">
            <a:normAutofit fontScale="92500" lnSpcReduction="10000"/>
          </a:bodyPr>
          <a:lstStyle/>
          <a:p>
            <a:pPr marL="0" indent="0">
              <a:buNone/>
            </a:pPr>
            <a:r>
              <a:rPr lang="en-GB" sz="1800" dirty="0"/>
              <a:t>Procrastination has been something I have struggled with for a long time, and with doing some research after being diagnosed with ASD and researching for this presentation I have discovered that it may not always be procrastination that I suffer with, but also executive dysfunction.</a:t>
            </a:r>
          </a:p>
          <a:p>
            <a:pPr marL="0" indent="0">
              <a:buNone/>
            </a:pPr>
            <a:r>
              <a:rPr lang="en-GB" sz="1800" dirty="0"/>
              <a:t>The related impacts of these challenges are often putting off work, difficulty breaking down tasks, and feeling a level of  guilt for not doing the work when it should be done.</a:t>
            </a:r>
            <a:endParaRPr lang="en-GB" sz="3600" dirty="0"/>
          </a:p>
          <a:p>
            <a:pPr marL="0" indent="0">
              <a:buNone/>
            </a:pPr>
            <a:r>
              <a:rPr lang="en-GB" sz="1800" dirty="0"/>
              <a:t>Strategies and tools I have been researching to help me overcome these challenges are again, using organisational tools, setting reminders, and using support that is offered to me through the university.</a:t>
            </a:r>
            <a:endParaRPr lang="en-GB" sz="3600" dirty="0"/>
          </a:p>
        </p:txBody>
      </p:sp>
      <p:pic>
        <p:nvPicPr>
          <p:cNvPr id="21" name="Audio 20">
            <a:hlinkClick r:id="" action="ppaction://media"/>
            <a:extLst>
              <a:ext uri="{FF2B5EF4-FFF2-40B4-BE49-F238E27FC236}">
                <a16:creationId xmlns:a16="http://schemas.microsoft.com/office/drawing/2014/main" id="{9460795B-E2BF-D83A-CB5E-F0CD5527AE7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34596591"/>
      </p:ext>
    </p:extLst>
  </p:cSld>
  <p:clrMapOvr>
    <a:masterClrMapping/>
  </p:clrMapOvr>
  <mc:AlternateContent xmlns:mc="http://schemas.openxmlformats.org/markup-compatibility/2006">
    <mc:Choice xmlns:p14="http://schemas.microsoft.com/office/powerpoint/2010/main" Requires="p14">
      <p:transition spd="slow" p14:dur="2000" advTm="84862"/>
    </mc:Choice>
    <mc:Fallback>
      <p:transition spd="slow" advTm="848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descr="A group of people walking on a trail&#10;&#10;AI-generated content may be incorrect.">
            <a:extLst>
              <a:ext uri="{FF2B5EF4-FFF2-40B4-BE49-F238E27FC236}">
                <a16:creationId xmlns:a16="http://schemas.microsoft.com/office/drawing/2014/main" id="{877B132C-F94C-5A11-E037-DCCA20A52632}"/>
              </a:ext>
            </a:extLst>
          </p:cNvPr>
          <p:cNvPicPr>
            <a:picLocks noChangeAspect="1"/>
          </p:cNvPicPr>
          <p:nvPr/>
        </p:nvPicPr>
        <p:blipFill>
          <a:blip r:embed="rId2">
            <a:alphaModFix amt="60000"/>
          </a:blip>
          <a:srcRect t="37115" b="20697"/>
          <a:stretch/>
        </p:blipFill>
        <p:spPr>
          <a:xfrm>
            <a:off x="-1" y="10"/>
            <a:ext cx="12192001" cy="6857990"/>
          </a:xfrm>
          <a:prstGeom prst="rect">
            <a:avLst/>
          </a:prstGeom>
        </p:spPr>
      </p:pic>
      <p:sp>
        <p:nvSpPr>
          <p:cNvPr id="3" name="Content Placeholder 2">
            <a:extLst>
              <a:ext uri="{FF2B5EF4-FFF2-40B4-BE49-F238E27FC236}">
                <a16:creationId xmlns:a16="http://schemas.microsoft.com/office/drawing/2014/main" id="{83C303ED-812B-302C-ECC2-BC85A7691B72}"/>
              </a:ext>
            </a:extLst>
          </p:cNvPr>
          <p:cNvSpPr>
            <a:spLocks noGrp="1"/>
          </p:cNvSpPr>
          <p:nvPr>
            <p:ph idx="1"/>
          </p:nvPr>
        </p:nvSpPr>
        <p:spPr>
          <a:xfrm>
            <a:off x="1198181" y="1045029"/>
            <a:ext cx="9792471" cy="5084059"/>
          </a:xfrm>
        </p:spPr>
        <p:txBody>
          <a:bodyPr>
            <a:normAutofit/>
          </a:bodyPr>
          <a:lstStyle/>
          <a:p>
            <a:pPr marL="0" indent="0" algn="ctr">
              <a:buNone/>
            </a:pPr>
            <a:r>
              <a:rPr lang="en-GB" sz="4000" u="sng" dirty="0">
                <a:solidFill>
                  <a:srgbClr val="FFFFFF"/>
                </a:solidFill>
              </a:rPr>
              <a:t>Conclusion</a:t>
            </a:r>
          </a:p>
          <a:p>
            <a:pPr marL="0" indent="0" algn="ctr">
              <a:buNone/>
            </a:pPr>
            <a:r>
              <a:rPr lang="en-GB" sz="3800" dirty="0">
                <a:solidFill>
                  <a:srgbClr val="FFFFFF"/>
                </a:solidFill>
              </a:rPr>
              <a:t>- Recap</a:t>
            </a:r>
          </a:p>
          <a:p>
            <a:pPr marL="0" indent="0" algn="ctr">
              <a:buNone/>
            </a:pPr>
            <a:r>
              <a:rPr lang="en-GB" sz="3800" dirty="0">
                <a:solidFill>
                  <a:srgbClr val="FFFFFF"/>
                </a:solidFill>
              </a:rPr>
              <a:t>- Final Thoughts</a:t>
            </a:r>
          </a:p>
          <a:p>
            <a:pPr marL="0" indent="0" algn="ctr">
              <a:buNone/>
            </a:pPr>
            <a:r>
              <a:rPr lang="en-GB" sz="3800" dirty="0">
                <a:solidFill>
                  <a:srgbClr val="FFFFFF"/>
                </a:solidFill>
              </a:rPr>
              <a:t>- Closing Statement</a:t>
            </a:r>
          </a:p>
        </p:txBody>
      </p:sp>
      <p:pic>
        <p:nvPicPr>
          <p:cNvPr id="7" name="Graphic 6">
            <a:extLst>
              <a:ext uri="{FF2B5EF4-FFF2-40B4-BE49-F238E27FC236}">
                <a16:creationId xmlns:a16="http://schemas.microsoft.com/office/drawing/2014/main" id="{C9C220B0-4C90-499F-72DB-E7CAC08E624F}"/>
              </a:ext>
            </a:extLst>
          </p:cNvPr>
          <p:cNvPicPr>
            <a:picLocks noChangeAspect="1"/>
            <a:extLst>
              <a:ext uri="{51228E76-BA90-4043-B771-695A4F85340A}">
                <alf:liveFeedProps xmlns:alf="http://schemas.microsoft.com/office/drawing/2021/livefeed"/>
              </a:ext>
            </a:extLst>
          </p:cNvPicPr>
          <p:nvPr/>
        </p:nvPicPr>
        <p:blipFill>
          <a:blip r:embed="rId3">
            <a:extLst>
              <a:ext uri="{96DAC541-7B7A-43D3-8B79-37D633B846F1}">
                <asvg:svgBlip xmlns:asvg="http://schemas.microsoft.com/office/drawing/2016/SVG/main" r:embed="rId4"/>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1360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2DBAE-EFB6-C643-D17D-24973719BBF0}"/>
              </a:ext>
            </a:extLst>
          </p:cNvPr>
          <p:cNvSpPr>
            <a:spLocks noGrp="1"/>
          </p:cNvSpPr>
          <p:nvPr>
            <p:ph type="title"/>
          </p:nvPr>
        </p:nvSpPr>
        <p:spPr>
          <a:xfrm>
            <a:off x="411480" y="1820672"/>
            <a:ext cx="4485861" cy="867664"/>
          </a:xfrm>
        </p:spPr>
        <p:txBody>
          <a:bodyPr anchor="b">
            <a:normAutofit fontScale="90000"/>
          </a:bodyPr>
          <a:lstStyle/>
          <a:p>
            <a:r>
              <a:rPr lang="en-US" sz="2700" dirty="0"/>
              <a:t>Importance of reflective practice</a:t>
            </a:r>
            <a:br>
              <a:rPr lang="en-US" sz="3600" dirty="0"/>
            </a:br>
            <a:endParaRPr lang="en-GB" sz="3400" dirty="0"/>
          </a:p>
        </p:txBody>
      </p:sp>
      <p:sp>
        <p:nvSpPr>
          <p:cNvPr id="19" name="Rectangle 18">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DA7BAA-54D6-8DAF-2AAC-7C92C498A2DC}"/>
              </a:ext>
            </a:extLst>
          </p:cNvPr>
          <p:cNvSpPr>
            <a:spLocks noGrp="1"/>
          </p:cNvSpPr>
          <p:nvPr>
            <p:ph idx="1"/>
          </p:nvPr>
        </p:nvSpPr>
        <p:spPr>
          <a:xfrm>
            <a:off x="411479" y="2688336"/>
            <a:ext cx="4498848" cy="3584448"/>
          </a:xfrm>
        </p:spPr>
        <p:txBody>
          <a:bodyPr anchor="t">
            <a:normAutofit lnSpcReduction="10000"/>
          </a:bodyPr>
          <a:lstStyle/>
          <a:p>
            <a:pPr marL="0" indent="0">
              <a:buNone/>
            </a:pPr>
            <a:r>
              <a:rPr lang="en-US" sz="1800" dirty="0"/>
              <a:t>I have been able to reflect effectively on the strengths and weaknesses of my first 2 semesters and it has helped me understand why it is important to reflect.</a:t>
            </a:r>
          </a:p>
          <a:p>
            <a:pPr marL="0" indent="0">
              <a:buNone/>
            </a:pPr>
            <a:r>
              <a:rPr lang="en-US" sz="1800" dirty="0"/>
              <a:t>University has helped me recognize what engages me to learn better and what motivates me to keep going.</a:t>
            </a:r>
          </a:p>
          <a:p>
            <a:pPr marL="0" indent="0">
              <a:buNone/>
            </a:pPr>
            <a:r>
              <a:rPr lang="en-US" sz="1800" dirty="0"/>
              <a:t>Reflective practice is not just about looking back, but rather helping you move forward more easily.</a:t>
            </a:r>
          </a:p>
          <a:p>
            <a:pPr marL="0" indent="0">
              <a:buNone/>
            </a:pPr>
            <a:r>
              <a:rPr lang="en-US" sz="1800" dirty="0"/>
              <a:t>Once you have developed reflective habits, they can be adjusted in the moment that you need them.</a:t>
            </a:r>
          </a:p>
          <a:p>
            <a:pPr marL="0" indent="0">
              <a:buNone/>
            </a:pPr>
            <a:endParaRPr lang="en-GB" sz="1800" dirty="0"/>
          </a:p>
        </p:txBody>
      </p:sp>
      <p:pic>
        <p:nvPicPr>
          <p:cNvPr id="5" name="Picture 4" descr="A couple of people in kayaks on a lake&#10;&#10;AI-generated content may be incorrect.">
            <a:extLst>
              <a:ext uri="{FF2B5EF4-FFF2-40B4-BE49-F238E27FC236}">
                <a16:creationId xmlns:a16="http://schemas.microsoft.com/office/drawing/2014/main" id="{40F69669-B12F-214D-6400-363C306BA0C7}"/>
              </a:ext>
            </a:extLst>
          </p:cNvPr>
          <p:cNvPicPr>
            <a:picLocks noChangeAspect="1"/>
          </p:cNvPicPr>
          <p:nvPr/>
        </p:nvPicPr>
        <p:blipFill>
          <a:blip r:embed="rId4"/>
          <a:srcRect l="18509" r="6207"/>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pic>
        <p:nvPicPr>
          <p:cNvPr id="7" name="Audio 6">
            <a:hlinkClick r:id="" action="ppaction://media"/>
            <a:extLst>
              <a:ext uri="{FF2B5EF4-FFF2-40B4-BE49-F238E27FC236}">
                <a16:creationId xmlns:a16="http://schemas.microsoft.com/office/drawing/2014/main" id="{66358D10-23BD-608D-82A1-0186D19DDB8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1065479"/>
      </p:ext>
    </p:extLst>
  </p:cSld>
  <p:clrMapOvr>
    <a:masterClrMapping/>
  </p:clrMapOvr>
  <mc:AlternateContent xmlns:mc="http://schemas.openxmlformats.org/markup-compatibility/2006">
    <mc:Choice xmlns:p14="http://schemas.microsoft.com/office/powerpoint/2010/main" Requires="p14">
      <p:transition spd="slow" p14:dur="2000" advTm="45528"/>
    </mc:Choice>
    <mc:Fallback>
      <p:transition spd="slow" advTm="45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9E642D-F313-7927-B1B6-F8EE993B0CBD}"/>
              </a:ext>
            </a:extLst>
          </p:cNvPr>
          <p:cNvSpPr>
            <a:spLocks noGrp="1"/>
          </p:cNvSpPr>
          <p:nvPr>
            <p:ph idx="1"/>
          </p:nvPr>
        </p:nvSpPr>
        <p:spPr>
          <a:xfrm>
            <a:off x="385011" y="1224090"/>
            <a:ext cx="11121189" cy="5278310"/>
          </a:xfrm>
        </p:spPr>
        <p:txBody>
          <a:bodyPr vert="horz" lIns="91440" tIns="45720" rIns="91440" bIns="45720" rtlCol="0" anchor="t">
            <a:noAutofit/>
          </a:bodyPr>
          <a:lstStyle/>
          <a:p>
            <a:pPr>
              <a:buFontTx/>
              <a:buChar char="-"/>
            </a:pPr>
            <a:r>
              <a:rPr lang="en-US" sz="1200" dirty="0">
                <a:solidFill>
                  <a:srgbClr val="222222"/>
                </a:solidFill>
                <a:latin typeface="+mj-lt"/>
                <a:ea typeface="+mn-lt"/>
                <a:cs typeface="Arial"/>
              </a:rPr>
              <a:t>Bayu, G.W., </a:t>
            </a:r>
            <a:r>
              <a:rPr lang="en-US" sz="1200" dirty="0" err="1">
                <a:solidFill>
                  <a:srgbClr val="222222"/>
                </a:solidFill>
                <a:latin typeface="+mj-lt"/>
                <a:ea typeface="+mn-lt"/>
                <a:cs typeface="Arial"/>
              </a:rPr>
              <a:t>Yudiana</a:t>
            </a:r>
            <a:r>
              <a:rPr lang="en-US" sz="1200" dirty="0">
                <a:solidFill>
                  <a:srgbClr val="222222"/>
                </a:solidFill>
                <a:latin typeface="+mj-lt"/>
                <a:ea typeface="+mn-lt"/>
                <a:cs typeface="Arial"/>
              </a:rPr>
              <a:t>, K., </a:t>
            </a:r>
            <a:r>
              <a:rPr lang="en-US" sz="1200" dirty="0" err="1">
                <a:solidFill>
                  <a:srgbClr val="222222"/>
                </a:solidFill>
                <a:latin typeface="+mj-lt"/>
                <a:ea typeface="+mn-lt"/>
                <a:cs typeface="Arial"/>
              </a:rPr>
              <a:t>Suniasih</a:t>
            </a:r>
            <a:r>
              <a:rPr lang="en-US" sz="1200" dirty="0">
                <a:solidFill>
                  <a:srgbClr val="222222"/>
                </a:solidFill>
                <a:latin typeface="+mj-lt"/>
                <a:ea typeface="+mn-lt"/>
                <a:cs typeface="Arial"/>
              </a:rPr>
              <a:t>, N.W., Abadi, I.B.G.S., </a:t>
            </a:r>
            <a:r>
              <a:rPr lang="en-US" sz="1200" dirty="0" err="1">
                <a:solidFill>
                  <a:srgbClr val="222222"/>
                </a:solidFill>
                <a:latin typeface="+mj-lt"/>
                <a:ea typeface="+mn-lt"/>
                <a:cs typeface="Arial"/>
              </a:rPr>
              <a:t>Dewantara</a:t>
            </a:r>
            <a:r>
              <a:rPr lang="en-US" sz="1200" dirty="0">
                <a:solidFill>
                  <a:srgbClr val="222222"/>
                </a:solidFill>
                <a:latin typeface="+mj-lt"/>
                <a:ea typeface="+mn-lt"/>
                <a:cs typeface="Arial"/>
              </a:rPr>
              <a:t>, K.A.K. and Antara, I.G.W.S., (2025). The Effect of SMART-Based Goal Free Evaluation Approach on Students' Analytical Skills and Self-Reflection. </a:t>
            </a:r>
            <a:r>
              <a:rPr lang="en-US" sz="1200" i="1" dirty="0">
                <a:solidFill>
                  <a:srgbClr val="222222"/>
                </a:solidFill>
                <a:latin typeface="+mj-lt"/>
                <a:ea typeface="+mn-lt"/>
                <a:cs typeface="Arial"/>
              </a:rPr>
              <a:t>Journal of Posthumanism</a:t>
            </a:r>
            <a:r>
              <a:rPr lang="en-US" sz="1200" dirty="0">
                <a:solidFill>
                  <a:srgbClr val="222222"/>
                </a:solidFill>
                <a:latin typeface="+mj-lt"/>
                <a:ea typeface="+mn-lt"/>
                <a:cs typeface="Arial"/>
              </a:rPr>
              <a:t>, </a:t>
            </a:r>
            <a:r>
              <a:rPr lang="en-US" sz="1200" i="1" dirty="0">
                <a:solidFill>
                  <a:srgbClr val="222222"/>
                </a:solidFill>
                <a:latin typeface="+mj-lt"/>
                <a:ea typeface="+mn-lt"/>
                <a:cs typeface="Arial"/>
              </a:rPr>
              <a:t>5</a:t>
            </a:r>
            <a:r>
              <a:rPr lang="en-US" sz="1200" dirty="0">
                <a:solidFill>
                  <a:srgbClr val="222222"/>
                </a:solidFill>
                <a:latin typeface="+mj-lt"/>
                <a:ea typeface="+mn-lt"/>
                <a:cs typeface="Arial"/>
              </a:rPr>
              <a:t>(3), pp.692-702 </a:t>
            </a:r>
            <a:r>
              <a:rPr lang="en-US" sz="1200" dirty="0">
                <a:latin typeface="+mj-lt"/>
                <a:ea typeface="+mn-lt"/>
                <a:cs typeface="+mn-lt"/>
              </a:rPr>
              <a:t>DOI: </a:t>
            </a:r>
            <a:r>
              <a:rPr lang="en-US" sz="1200" dirty="0">
                <a:latin typeface="+mj-lt"/>
                <a:ea typeface="+mn-lt"/>
                <a:cs typeface="+mn-lt"/>
                <a:hlinkClick r:id="rId2"/>
              </a:rPr>
              <a:t>https://doi.org/10.63332/joph.v5i3.779</a:t>
            </a:r>
            <a:r>
              <a:rPr lang="en-US" sz="1200" dirty="0">
                <a:latin typeface="+mj-lt"/>
                <a:ea typeface="+mn-lt"/>
                <a:cs typeface="+mn-lt"/>
              </a:rPr>
              <a:t> </a:t>
            </a:r>
          </a:p>
          <a:p>
            <a:pPr>
              <a:buFontTx/>
              <a:buChar char="-"/>
            </a:pPr>
            <a:r>
              <a:rPr lang="en-US" sz="1000" b="1" dirty="0"/>
              <a:t>Brown, M. (2018).</a:t>
            </a:r>
            <a:r>
              <a:rPr lang="en-US" sz="1000" dirty="0"/>
              <a:t> </a:t>
            </a:r>
            <a:r>
              <a:rPr lang="en-US" sz="1000" i="1" dirty="0"/>
              <a:t>Adventure and Social Connections: Learning through Challenge and Connection.</a:t>
            </a:r>
            <a:r>
              <a:rPr lang="en-US" sz="1000" dirty="0"/>
              <a:t> Journal of Adventure Education and Outdoor Learning, 18(1), 30–42.</a:t>
            </a:r>
            <a:br>
              <a:rPr lang="en-US" sz="1000" dirty="0"/>
            </a:br>
            <a:r>
              <a:rPr lang="en-US" sz="1000" dirty="0"/>
              <a:t>https://doi.org/10.1080/14729679.2017.1324315</a:t>
            </a:r>
            <a:endParaRPr lang="en-US" sz="1200" dirty="0">
              <a:latin typeface="+mj-lt"/>
              <a:ea typeface="+mn-lt"/>
              <a:cs typeface="+mn-lt"/>
            </a:endParaRPr>
          </a:p>
          <a:p>
            <a:pPr>
              <a:buFontTx/>
              <a:buChar char="-"/>
            </a:pPr>
            <a:r>
              <a:rPr lang="en-US" sz="1200" dirty="0">
                <a:latin typeface="+mj-lt"/>
              </a:rPr>
              <a:t>Covey, S.R., (1989) </a:t>
            </a:r>
            <a:r>
              <a:rPr lang="en-US" sz="1200" i="1" dirty="0">
                <a:latin typeface="+mj-lt"/>
              </a:rPr>
              <a:t>The 7 Habits of Highly Effective People</a:t>
            </a:r>
            <a:r>
              <a:rPr lang="en-US" sz="1200" dirty="0">
                <a:latin typeface="+mj-lt"/>
              </a:rPr>
              <a:t>. New York: Free Press.</a:t>
            </a:r>
            <a:endParaRPr lang="en-US" sz="1200" dirty="0">
              <a:latin typeface="+mj-lt"/>
              <a:ea typeface="Calibri Light"/>
              <a:cs typeface="Calibri Light"/>
            </a:endParaRPr>
          </a:p>
          <a:p>
            <a:pPr>
              <a:buFontTx/>
              <a:buChar char="-"/>
            </a:pPr>
            <a:r>
              <a:rPr lang="en-US" sz="1200" dirty="0">
                <a:latin typeface="+mj-lt"/>
              </a:rPr>
              <a:t>Dweck, C.S., (2006)</a:t>
            </a:r>
            <a:r>
              <a:rPr lang="en-US" sz="1200" i="1" dirty="0">
                <a:latin typeface="+mj-lt"/>
              </a:rPr>
              <a:t> Mindset: The New Psychology of Success</a:t>
            </a:r>
            <a:r>
              <a:rPr lang="en-US" sz="1200" dirty="0">
                <a:latin typeface="+mj-lt"/>
              </a:rPr>
              <a:t>. New York: Random House.</a:t>
            </a:r>
            <a:endParaRPr lang="en-US" sz="1200" dirty="0">
              <a:latin typeface="+mj-lt"/>
              <a:ea typeface="Calibri Light"/>
              <a:cs typeface="Calibri Light"/>
            </a:endParaRPr>
          </a:p>
          <a:p>
            <a:pPr>
              <a:buFont typeface="Arial"/>
              <a:buChar char="•"/>
            </a:pPr>
            <a:r>
              <a:rPr lang="en-US" sz="900" dirty="0">
                <a:latin typeface="Noto Sans"/>
                <a:ea typeface="Noto Sans"/>
                <a:cs typeface="Noto Sans"/>
              </a:rPr>
              <a:t>Galli, F., &amp; New, K. J. (2022) Gibbs’ cycle review. Emotions as a part of the cycle: </a:t>
            </a:r>
            <a:r>
              <a:rPr lang="en-US" sz="900" dirty="0" err="1">
                <a:latin typeface="Noto Sans"/>
                <a:ea typeface="Noto Sans"/>
                <a:cs typeface="Noto Sans"/>
              </a:rPr>
              <a:t>english</a:t>
            </a:r>
            <a:r>
              <a:rPr lang="en-US" sz="900" dirty="0">
                <a:latin typeface="Noto Sans"/>
                <a:ea typeface="Noto Sans"/>
                <a:cs typeface="Noto Sans"/>
              </a:rPr>
              <a:t>. </a:t>
            </a:r>
            <a:r>
              <a:rPr lang="en-US" sz="900" i="1" dirty="0">
                <a:latin typeface="Noto Sans"/>
                <a:ea typeface="Noto Sans"/>
                <a:cs typeface="Noto Sans"/>
              </a:rPr>
              <a:t>e-Motion: </a:t>
            </a:r>
            <a:r>
              <a:rPr lang="en-US" sz="900" i="1" dirty="0" err="1">
                <a:latin typeface="Noto Sans"/>
                <a:ea typeface="Noto Sans"/>
                <a:cs typeface="Noto Sans"/>
              </a:rPr>
              <a:t>Revista</a:t>
            </a:r>
            <a:r>
              <a:rPr lang="en-US" sz="900" i="1" dirty="0">
                <a:latin typeface="Noto Sans"/>
                <a:ea typeface="Noto Sans"/>
                <a:cs typeface="Noto Sans"/>
              </a:rPr>
              <a:t> de </a:t>
            </a:r>
            <a:r>
              <a:rPr lang="en-US" sz="900" i="1" dirty="0" err="1">
                <a:latin typeface="Noto Sans"/>
                <a:ea typeface="Noto Sans"/>
                <a:cs typeface="Noto Sans"/>
              </a:rPr>
              <a:t>Educación</a:t>
            </a:r>
            <a:r>
              <a:rPr lang="en-US" sz="900" i="1" dirty="0">
                <a:latin typeface="Noto Sans"/>
                <a:ea typeface="Noto Sans"/>
                <a:cs typeface="Noto Sans"/>
              </a:rPr>
              <a:t>, </a:t>
            </a:r>
            <a:r>
              <a:rPr lang="en-US" sz="900" i="1" dirty="0" err="1">
                <a:latin typeface="Noto Sans"/>
                <a:ea typeface="Noto Sans"/>
                <a:cs typeface="Noto Sans"/>
              </a:rPr>
              <a:t>Motricidad</a:t>
            </a:r>
            <a:r>
              <a:rPr lang="en-US" sz="900" i="1" dirty="0">
                <a:latin typeface="Noto Sans"/>
                <a:ea typeface="Noto Sans"/>
                <a:cs typeface="Noto Sans"/>
              </a:rPr>
              <a:t> e </a:t>
            </a:r>
            <a:r>
              <a:rPr lang="en-US" sz="900" i="1" dirty="0" err="1">
                <a:latin typeface="Noto Sans"/>
                <a:ea typeface="Noto Sans"/>
                <a:cs typeface="Noto Sans"/>
              </a:rPr>
              <a:t>Investigación</a:t>
            </a:r>
            <a:r>
              <a:rPr lang="en-US" sz="900" dirty="0">
                <a:latin typeface="Noto Sans"/>
                <a:ea typeface="Noto Sans"/>
                <a:cs typeface="Noto Sans"/>
              </a:rPr>
              <a:t>, (19), 92-101. https://doi.org/10.33776/remo.vi19.7224</a:t>
            </a:r>
            <a:endParaRPr lang="en-US" sz="1200" dirty="0">
              <a:latin typeface="+mj-lt"/>
              <a:ea typeface="Calibri Light" panose="020F0302020204030204"/>
              <a:cs typeface="Calibri Light" panose="020F0302020204030204"/>
            </a:endParaRPr>
          </a:p>
          <a:p>
            <a:pPr>
              <a:buFontTx/>
              <a:buChar char="-"/>
            </a:pPr>
            <a:r>
              <a:rPr lang="en-US" sz="1200" dirty="0">
                <a:latin typeface="+mj-lt"/>
              </a:rPr>
              <a:t>Harvard Summer School. (2022). </a:t>
            </a:r>
            <a:r>
              <a:rPr lang="en-US" sz="1200" i="1" dirty="0">
                <a:latin typeface="+mj-lt"/>
              </a:rPr>
              <a:t>8 Time Management Tips for Students</a:t>
            </a:r>
            <a:r>
              <a:rPr lang="en-US" sz="1200" dirty="0">
                <a:latin typeface="+mj-lt"/>
              </a:rPr>
              <a:t>. [Online]. Summer Harvard Edu. Last Updated: November 21 2024. Available at: </a:t>
            </a:r>
            <a:r>
              <a:rPr lang="en-US" sz="1200" dirty="0">
                <a:latin typeface="+mj-lt"/>
                <a:hlinkClick r:id="rId3">
                  <a:extLst>
                    <a:ext uri="{A12FA001-AC4F-418D-AE19-62706E023703}">
                      <ahyp:hlinkClr xmlns:ahyp="http://schemas.microsoft.com/office/drawing/2018/hyperlinkcolor" val="tx"/>
                    </a:ext>
                  </a:extLst>
                </a:hlinkClick>
              </a:rPr>
              <a:t>https://summer.harvard.edu/blog/8-time-management-tips-for-students/#1-Create-a-Calendar</a:t>
            </a:r>
            <a:r>
              <a:rPr lang="en-US" sz="1200" dirty="0">
                <a:latin typeface="+mj-lt"/>
              </a:rPr>
              <a:t>  (Accessed 6 April 2025).</a:t>
            </a:r>
            <a:endParaRPr lang="en-US" sz="1200" dirty="0">
              <a:latin typeface="+mj-lt"/>
              <a:ea typeface="Calibri Light"/>
              <a:cs typeface="Calibri Light"/>
            </a:endParaRPr>
          </a:p>
          <a:p>
            <a:pPr>
              <a:buFontTx/>
              <a:buChar char="-"/>
            </a:pPr>
            <a:r>
              <a:rPr lang="en-US" sz="1200" b="0" i="0" dirty="0">
                <a:effectLst/>
                <a:latin typeface="+mj-lt"/>
              </a:rPr>
              <a:t>Healthline. (</a:t>
            </a:r>
            <a:r>
              <a:rPr lang="en-US" sz="1200" dirty="0">
                <a:latin typeface="+mj-lt"/>
              </a:rPr>
              <a:t>ND</a:t>
            </a:r>
            <a:r>
              <a:rPr lang="en-US" sz="1200" b="0" i="0" dirty="0">
                <a:effectLst/>
                <a:latin typeface="+mj-lt"/>
              </a:rPr>
              <a:t>). </a:t>
            </a:r>
            <a:r>
              <a:rPr lang="en-US" sz="1200" b="0" i="1" dirty="0">
                <a:effectLst/>
                <a:latin typeface="+mj-lt"/>
              </a:rPr>
              <a:t>Understanding Executive Dysfunction and how it shows up</a:t>
            </a:r>
            <a:r>
              <a:rPr lang="en-US" sz="1200" b="0" i="0" dirty="0">
                <a:effectLst/>
                <a:latin typeface="+mj-lt"/>
              </a:rPr>
              <a:t>. [Online]. Healthline. Last Updated: February 3 2022. Available at: </a:t>
            </a:r>
            <a:r>
              <a:rPr lang="en-US" sz="1200" b="0" i="0" dirty="0">
                <a:effectLst/>
                <a:latin typeface="+mj-lt"/>
                <a:hlinkClick r:id="rId4">
                  <a:extLst>
                    <a:ext uri="{A12FA001-AC4F-418D-AE19-62706E023703}">
                      <ahyp:hlinkClr xmlns:ahyp="http://schemas.microsoft.com/office/drawing/2018/hyperlinkcolor" val="tx"/>
                    </a:ext>
                  </a:extLst>
                </a:hlinkClick>
              </a:rPr>
              <a:t>https://www.healthline.com/health/executive-dysfunction</a:t>
            </a:r>
            <a:r>
              <a:rPr lang="en-US" sz="1200" b="0" i="0" dirty="0">
                <a:effectLst/>
                <a:latin typeface="+mj-lt"/>
              </a:rPr>
              <a:t>  </a:t>
            </a:r>
            <a:r>
              <a:rPr lang="en-US" sz="1200" dirty="0">
                <a:latin typeface="+mj-lt"/>
              </a:rPr>
              <a:t>(</a:t>
            </a:r>
            <a:r>
              <a:rPr lang="en-US" sz="1200" b="0" i="0" dirty="0">
                <a:effectLst/>
                <a:latin typeface="+mj-lt"/>
              </a:rPr>
              <a:t>Accessed 1 April 2025</a:t>
            </a:r>
            <a:r>
              <a:rPr lang="en-US" sz="1200" dirty="0">
                <a:latin typeface="+mj-lt"/>
              </a:rPr>
              <a:t>).</a:t>
            </a:r>
            <a:endParaRPr lang="en-US" sz="1200" b="0" i="0" dirty="0">
              <a:effectLst/>
              <a:latin typeface="+mj-lt"/>
              <a:ea typeface="Calibri Light"/>
              <a:cs typeface="Calibri Light"/>
            </a:endParaRPr>
          </a:p>
          <a:p>
            <a:pPr>
              <a:buFontTx/>
              <a:buChar char="-"/>
            </a:pPr>
            <a:r>
              <a:rPr lang="en-US" sz="1200" b="0" i="0" dirty="0">
                <a:effectLst/>
                <a:latin typeface="+mj-lt"/>
              </a:rPr>
              <a:t>JANABERGENOVA, A.J., </a:t>
            </a:r>
            <a:r>
              <a:rPr lang="en-US" sz="1200" dirty="0">
                <a:latin typeface="+mj-lt"/>
              </a:rPr>
              <a:t>(</a:t>
            </a:r>
            <a:r>
              <a:rPr lang="en-US" sz="1200" b="0" i="0" dirty="0">
                <a:effectLst/>
                <a:latin typeface="+mj-lt"/>
              </a:rPr>
              <a:t>2021</a:t>
            </a:r>
            <a:r>
              <a:rPr lang="en-US" sz="1200" dirty="0">
                <a:latin typeface="+mj-lt"/>
              </a:rPr>
              <a:t>)</a:t>
            </a:r>
            <a:r>
              <a:rPr lang="en-US" sz="1200" b="0" i="0" dirty="0">
                <a:effectLst/>
                <a:latin typeface="+mj-lt"/>
              </a:rPr>
              <a:t> </a:t>
            </a:r>
            <a:r>
              <a:rPr lang="en-US" sz="1200" b="0" dirty="0">
                <a:effectLst/>
                <a:latin typeface="+mj-lt"/>
              </a:rPr>
              <a:t>Setting Goals on Smart Techniques and Affecting Student Motivation</a:t>
            </a:r>
            <a:r>
              <a:rPr lang="en-US" sz="1200" b="0" i="0" dirty="0">
                <a:effectLst/>
                <a:latin typeface="+mj-lt"/>
              </a:rPr>
              <a:t>. </a:t>
            </a:r>
            <a:r>
              <a:rPr lang="en-US" sz="1200" b="0" i="1" dirty="0">
                <a:effectLst/>
                <a:latin typeface="+mj-lt"/>
              </a:rPr>
              <a:t>Annals of the Romanian Society for Cell Biology</a:t>
            </a:r>
            <a:r>
              <a:rPr lang="en-US" sz="1200" b="0" dirty="0">
                <a:effectLst/>
                <a:latin typeface="+mj-lt"/>
              </a:rPr>
              <a:t>, </a:t>
            </a:r>
            <a:r>
              <a:rPr lang="en-US" sz="1200" b="1" dirty="0">
                <a:effectLst/>
                <a:latin typeface="+mj-lt"/>
              </a:rPr>
              <a:t>25</a:t>
            </a:r>
            <a:r>
              <a:rPr lang="en-US" sz="1200" b="0" dirty="0">
                <a:effectLst/>
                <a:latin typeface="+mj-lt"/>
              </a:rPr>
              <a:t>(4), pp. 9333-9336</a:t>
            </a:r>
            <a:r>
              <a:rPr lang="en-US" sz="1200" b="0" i="0" dirty="0">
                <a:effectLst/>
                <a:latin typeface="+mj-lt"/>
              </a:rPr>
              <a:t>. Available at </a:t>
            </a:r>
            <a:r>
              <a:rPr lang="en-US" sz="1200" b="0" i="0" dirty="0">
                <a:effectLst/>
                <a:latin typeface="+mj-lt"/>
                <a:hlinkClick r:id="rId5">
                  <a:extLst>
                    <a:ext uri="{A12FA001-AC4F-418D-AE19-62706E023703}">
                      <ahyp:hlinkClr xmlns:ahyp="http://schemas.microsoft.com/office/drawing/2018/hyperlinkcolor" val="tx"/>
                    </a:ext>
                  </a:extLst>
                </a:hlinkClick>
              </a:rPr>
              <a:t>https://www.proquest.com/docview/2598119484?pq-origsite=gscholar&amp;fromopenview=true&amp;sourcetype=Scholarly%20Journals</a:t>
            </a:r>
            <a:r>
              <a:rPr lang="en-US" sz="1200" dirty="0">
                <a:latin typeface="+mj-lt"/>
              </a:rPr>
              <a:t> (Accessed 15 April 2025)</a:t>
            </a:r>
            <a:endParaRPr lang="en-US" sz="1200" dirty="0">
              <a:latin typeface="+mj-lt"/>
              <a:ea typeface="Calibri Light"/>
              <a:cs typeface="Calibri Light"/>
            </a:endParaRPr>
          </a:p>
          <a:p>
            <a:pPr>
              <a:buFontTx/>
              <a:buChar char="-"/>
            </a:pPr>
            <a:r>
              <a:rPr lang="en-US" sz="1200" dirty="0">
                <a:latin typeface="+mj-lt"/>
              </a:rPr>
              <a:t>Kolb, D.A., (1984)</a:t>
            </a:r>
            <a:r>
              <a:rPr lang="en-US" sz="1200" i="1" dirty="0">
                <a:latin typeface="+mj-lt"/>
              </a:rPr>
              <a:t> Experiential Learning: Experience as the Source of Learning and Development</a:t>
            </a:r>
            <a:r>
              <a:rPr lang="en-US" sz="1200" dirty="0">
                <a:latin typeface="+mj-lt"/>
              </a:rPr>
              <a:t>. Englewood Cliffs, NJ: Prentice Hall.</a:t>
            </a:r>
            <a:endParaRPr lang="en-US" sz="1200" dirty="0">
              <a:latin typeface="+mj-lt"/>
              <a:ea typeface="Calibri Light"/>
              <a:cs typeface="Calibri Light"/>
            </a:endParaRPr>
          </a:p>
          <a:p>
            <a:pPr>
              <a:buFont typeface="Arial"/>
              <a:buChar char="•"/>
            </a:pPr>
            <a:r>
              <a:rPr lang="en-US" sz="1200" dirty="0">
                <a:latin typeface="+mj-lt"/>
              </a:rPr>
              <a:t>Macan, T.H., Shahani, C., </a:t>
            </a:r>
            <a:r>
              <a:rPr lang="en-US" sz="1200" dirty="0" err="1">
                <a:latin typeface="+mj-lt"/>
              </a:rPr>
              <a:t>Dipboye</a:t>
            </a:r>
            <a:r>
              <a:rPr lang="en-US" sz="1200" dirty="0">
                <a:latin typeface="+mj-lt"/>
              </a:rPr>
              <a:t>, R.L. and Phillips, A.P., (1990) </a:t>
            </a:r>
            <a:r>
              <a:rPr lang="en-US" sz="1200" i="1" dirty="0">
                <a:latin typeface="+mj-lt"/>
              </a:rPr>
              <a:t>College students' time management: Correlations with academic performance and stress. Journal of Educational Psychology</a:t>
            </a:r>
            <a:r>
              <a:rPr lang="en-US" sz="1200" dirty="0">
                <a:latin typeface="+mj-lt"/>
              </a:rPr>
              <a:t>, 82(4), pp.760–768.</a:t>
            </a:r>
            <a:r>
              <a:rPr lang="en-US" sz="1200" dirty="0">
                <a:latin typeface="+mj-lt"/>
                <a:ea typeface="+mn-lt"/>
                <a:cs typeface="+mn-lt"/>
              </a:rPr>
              <a:t> </a:t>
            </a:r>
            <a:r>
              <a:rPr lang="en-US" sz="1200" u="sng" dirty="0">
                <a:latin typeface="+mj-lt"/>
                <a:ea typeface="+mn-lt"/>
                <a:cs typeface="+mn-lt"/>
                <a:hlinkClick r:id="rId6">
                  <a:extLst>
                    <a:ext uri="{A12FA001-AC4F-418D-AE19-62706E023703}">
                      <ahyp:hlinkClr xmlns:ahyp="http://schemas.microsoft.com/office/drawing/2018/hyperlinkcolor" val="tx"/>
                    </a:ext>
                  </a:extLst>
                </a:hlinkClick>
              </a:rPr>
              <a:t>https://doi.org/10.1037/0022-0663.82.4.760</a:t>
            </a:r>
          </a:p>
          <a:p>
            <a:pPr>
              <a:buFontTx/>
              <a:buChar char="-"/>
            </a:pPr>
            <a:r>
              <a:rPr lang="en-US" sz="1200" dirty="0">
                <a:latin typeface="+mj-lt"/>
              </a:rPr>
              <a:t>McNaughton, M., White, G. and Murray, A., 2016. Outdoor Learning and Wellbeing: Supporting Transitions. </a:t>
            </a:r>
            <a:r>
              <a:rPr lang="en-US" sz="1200" i="1" dirty="0">
                <a:latin typeface="+mj-lt"/>
              </a:rPr>
              <a:t>Education in the North</a:t>
            </a:r>
            <a:r>
              <a:rPr lang="en-US" sz="1200" dirty="0">
                <a:latin typeface="+mj-lt"/>
              </a:rPr>
              <a:t>, 23(1), pp.44–65. </a:t>
            </a:r>
          </a:p>
          <a:p>
            <a:pPr>
              <a:buFontTx/>
              <a:buChar char="-"/>
            </a:pPr>
            <a:r>
              <a:rPr lang="en-US" sz="1000" b="1" dirty="0"/>
              <a:t>Priest, S., &amp; Gass, M. A. (2017).</a:t>
            </a:r>
            <a:r>
              <a:rPr lang="en-US" sz="1000" dirty="0"/>
              <a:t> </a:t>
            </a:r>
            <a:r>
              <a:rPr lang="en-US" sz="1000" i="1" dirty="0"/>
              <a:t>Effective Leadership in Adventure Programming</a:t>
            </a:r>
            <a:r>
              <a:rPr lang="en-US" sz="1000" dirty="0"/>
              <a:t> (3rd ed.). Human Kinetics.</a:t>
            </a:r>
            <a:endParaRPr lang="en-US" sz="1200" dirty="0">
              <a:latin typeface="+mj-lt"/>
              <a:ea typeface="Calibri Light"/>
              <a:cs typeface="Calibri Light"/>
            </a:endParaRPr>
          </a:p>
          <a:p>
            <a:pPr>
              <a:buFontTx/>
              <a:buChar char="-"/>
            </a:pPr>
            <a:r>
              <a:rPr lang="en-US" sz="1200" dirty="0">
                <a:latin typeface="+mj-lt"/>
              </a:rPr>
              <a:t>Ryan, R.M. and Deci, E.L., (2000) </a:t>
            </a:r>
            <a:r>
              <a:rPr lang="en-US" sz="1200" i="1" dirty="0">
                <a:latin typeface="+mj-lt"/>
              </a:rPr>
              <a:t>Self-determination theory and the facilitation of intrinsic motivation, social development, and well-being</a:t>
            </a:r>
            <a:r>
              <a:rPr lang="en-US" sz="1200" dirty="0">
                <a:latin typeface="+mj-lt"/>
              </a:rPr>
              <a:t>. American Psychologist, 55(1), pp.68–78. </a:t>
            </a:r>
            <a:r>
              <a:rPr lang="en-US" sz="1200" u="sng" dirty="0">
                <a:solidFill>
                  <a:srgbClr val="0563C1"/>
                </a:solidFill>
                <a:latin typeface="+mj-lt"/>
                <a:ea typeface="+mn-lt"/>
                <a:cs typeface="+mn-lt"/>
                <a:hlinkClick r:id="rId7">
                  <a:extLst>
                    <a:ext uri="{A12FA001-AC4F-418D-AE19-62706E023703}">
                      <ahyp:hlinkClr xmlns:ahyp="http://schemas.microsoft.com/office/drawing/2018/hyperlinkcolor" val="tx"/>
                    </a:ext>
                  </a:extLst>
                </a:hlinkClick>
              </a:rPr>
              <a:t>https</a:t>
            </a:r>
            <a:r>
              <a:rPr lang="en-US" sz="1200" u="sng" dirty="0">
                <a:latin typeface="+mj-lt"/>
                <a:ea typeface="+mn-lt"/>
                <a:cs typeface="+mn-lt"/>
                <a:hlinkClick r:id="rId7">
                  <a:extLst>
                    <a:ext uri="{A12FA001-AC4F-418D-AE19-62706E023703}">
                      <ahyp:hlinkClr xmlns:ahyp="http://schemas.microsoft.com/office/drawing/2018/hyperlinkcolor" val="tx"/>
                    </a:ext>
                  </a:extLst>
                </a:hlinkClick>
              </a:rPr>
              <a:t>://doi.org/10.1037/0003-066X.55.1.68</a:t>
            </a:r>
          </a:p>
          <a:p>
            <a:pPr>
              <a:buFontTx/>
              <a:buChar char="-"/>
            </a:pPr>
            <a:r>
              <a:rPr lang="en-US" sz="1200" dirty="0" err="1">
                <a:latin typeface="+mj-lt"/>
              </a:rPr>
              <a:t>Tefula</a:t>
            </a:r>
            <a:r>
              <a:rPr lang="en-US" sz="1200" dirty="0">
                <a:latin typeface="+mj-lt"/>
              </a:rPr>
              <a:t>, M. (2014) </a:t>
            </a:r>
            <a:r>
              <a:rPr lang="en-US" sz="1200" i="1" dirty="0">
                <a:latin typeface="+mj-lt"/>
              </a:rPr>
              <a:t>Student procrastination : seize the day and get more work done</a:t>
            </a:r>
            <a:r>
              <a:rPr lang="en-US" sz="1200" dirty="0">
                <a:latin typeface="+mj-lt"/>
              </a:rPr>
              <a:t>. London, England ; Palgrave Macmillan.</a:t>
            </a:r>
            <a:endParaRPr lang="en-US" sz="1200" dirty="0">
              <a:latin typeface="+mj-lt"/>
              <a:ea typeface="Calibri Light"/>
              <a:cs typeface="Calibri Light"/>
            </a:endParaRPr>
          </a:p>
        </p:txBody>
      </p:sp>
      <p:sp>
        <p:nvSpPr>
          <p:cNvPr id="4" name="TextBox 3">
            <a:extLst>
              <a:ext uri="{FF2B5EF4-FFF2-40B4-BE49-F238E27FC236}">
                <a16:creationId xmlns:a16="http://schemas.microsoft.com/office/drawing/2014/main" id="{5EE96A64-D129-7FE8-3022-4ACED3F0F1AA}"/>
              </a:ext>
            </a:extLst>
          </p:cNvPr>
          <p:cNvSpPr txBox="1"/>
          <p:nvPr/>
        </p:nvSpPr>
        <p:spPr>
          <a:xfrm>
            <a:off x="385011" y="639314"/>
            <a:ext cx="3459402" cy="584775"/>
          </a:xfrm>
          <a:prstGeom prst="rect">
            <a:avLst/>
          </a:prstGeom>
          <a:noFill/>
        </p:spPr>
        <p:txBody>
          <a:bodyPr wrap="square" rtlCol="0">
            <a:spAutoFit/>
          </a:bodyPr>
          <a:lstStyle/>
          <a:p>
            <a:r>
              <a:rPr lang="en-GB" sz="3200" dirty="0"/>
              <a:t>References</a:t>
            </a:r>
          </a:p>
        </p:txBody>
      </p:sp>
      <p:pic>
        <p:nvPicPr>
          <p:cNvPr id="5" name="Graphic 4">
            <a:extLst>
              <a:ext uri="{FF2B5EF4-FFF2-40B4-BE49-F238E27FC236}">
                <a16:creationId xmlns:a16="http://schemas.microsoft.com/office/drawing/2014/main" id="{2E13E7F7-DDA5-4214-072D-D823A09316DA}"/>
              </a:ext>
            </a:extLst>
          </p:cNvPr>
          <p:cNvPicPr>
            <a:picLocks noChangeAspect="1"/>
            <a:extLst>
              <a:ext uri="{51228E76-BA90-4043-B771-695A4F85340A}">
                <alf:liveFeedProps xmlns:alf="http://schemas.microsoft.com/office/drawing/2021/livefeed"/>
              </a:ext>
            </a:extLst>
          </p:cNvPicPr>
          <p:nvPr/>
        </p:nvPicPr>
        <p:blipFill>
          <a:blip r:embed="rId8">
            <a:extLst>
              <a:ext uri="{96DAC541-7B7A-43D3-8B79-37D633B846F1}">
                <asvg:svgBlip xmlns:asvg="http://schemas.microsoft.com/office/drawing/2016/SVG/main" r:embed="rId9"/>
              </a:ext>
            </a:extLst>
          </a:blip>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716356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6.6|1.1"/>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10" ma:contentTypeDescription="Create a new document." ma:contentTypeScope="" ma:versionID="102b0e2489f20b2e21d836cd31d5dac3">
  <xsd:schema xmlns:xsd="http://www.w3.org/2001/XMLSchema" xmlns:xs="http://www.w3.org/2001/XMLSchema" xmlns:p="http://schemas.microsoft.com/office/2006/metadata/properties" xmlns:ns3="bf244c3e-e0b4-4871-bb4e-fd032a14544d" targetNamespace="http://schemas.microsoft.com/office/2006/metadata/properties" ma:root="true" ma:fieldsID="969b431069df7f7d3947b79e42133eeb"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95E1FE8-1B7E-4D55-AF47-1A34B2329CA9}">
  <ds:schemaRefs>
    <ds:schemaRef ds:uri="http://schemas.microsoft.com/office/2006/metadata/properties"/>
    <ds:schemaRef ds:uri="http://purl.org/dc/elements/1.1/"/>
    <ds:schemaRef ds:uri="bf244c3e-e0b4-4871-bb4e-fd032a14544d"/>
    <ds:schemaRef ds:uri="http://purl.org/dc/dcmitype/"/>
    <ds:schemaRef ds:uri="http://schemas.microsoft.com/office/2006/documentManagement/types"/>
    <ds:schemaRef ds:uri="http://schemas.microsoft.com/office/infopath/2007/PartnerControls"/>
    <ds:schemaRef ds:uri="http://www.w3.org/XML/1998/namespac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7963A2A5-5DDA-492C-A468-21E56491B286}">
  <ds:schemaRefs>
    <ds:schemaRef ds:uri="http://schemas.microsoft.com/sharepoint/v3/contenttype/forms"/>
  </ds:schemaRefs>
</ds:datastoreItem>
</file>

<file path=customXml/itemProps3.xml><?xml version="1.0" encoding="utf-8"?>
<ds:datastoreItem xmlns:ds="http://schemas.openxmlformats.org/officeDocument/2006/customXml" ds:itemID="{EE6C7733-061E-4EFB-815E-BEE461301B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29284</TotalTime>
  <Words>1259</Words>
  <Application>Microsoft Office PowerPoint</Application>
  <PresentationFormat>Widescreen</PresentationFormat>
  <Paragraphs>49</Paragraphs>
  <Slides>10</Slides>
  <Notes>0</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Noto Sans</vt:lpstr>
      <vt:lpstr>Office 2013 - 2022 Theme</vt:lpstr>
      <vt:lpstr>Reflection on my first two semesters: Strengths, challenges &amp; strategies for success </vt:lpstr>
      <vt:lpstr>PowerPoint Presentation</vt:lpstr>
      <vt:lpstr>Key interests</vt:lpstr>
      <vt:lpstr>Key issues and strategies for overcoming them - Short term - Mid term -Long term</vt:lpstr>
      <vt:lpstr>Short term challenge – Time Management</vt:lpstr>
      <vt:lpstr>Mid term challenge – Maintaining Motivation and Wellbeing</vt:lpstr>
      <vt:lpstr>Long-term challenge – Procrastination and Executive Dysfunction</vt:lpstr>
      <vt:lpstr>PowerPoint Presentation</vt:lpstr>
      <vt:lpstr>Importance of reflective practice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Izzie Francis (2400292)</dc:creator>
  <cp:lastModifiedBy>Izzie Francis (2400292)</cp:lastModifiedBy>
  <cp:revision>2</cp:revision>
  <dcterms:created xsi:type="dcterms:W3CDTF">2025-03-27T14:32:01Z</dcterms:created>
  <dcterms:modified xsi:type="dcterms:W3CDTF">2025-04-18T19:18:56Z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