
<file path=[Content_Types].xml><?xml version="1.0" encoding="utf-8"?>
<Types xmlns="http://schemas.openxmlformats.org/package/2006/content-types">
  <Default Extension="emf" ContentType="image/x-emf"/>
  <Default Extension="glb" ContentType="model/gltf.binary"/>
  <Default Extension="jpeg" ContentType="image/jpeg"/>
  <Default Extension="m4a" ContentType="audio/mp4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6"/>
  </p:notesMasterIdLst>
  <p:handoutMasterIdLst>
    <p:handoutMasterId r:id="rId27"/>
  </p:handoutMasterIdLst>
  <p:sldIdLst>
    <p:sldId id="256" r:id="rId4"/>
    <p:sldId id="348" r:id="rId5"/>
    <p:sldId id="498" r:id="rId6"/>
    <p:sldId id="310" r:id="rId7"/>
    <p:sldId id="258" r:id="rId8"/>
    <p:sldId id="501" r:id="rId9"/>
    <p:sldId id="502" r:id="rId10"/>
    <p:sldId id="503" r:id="rId11"/>
    <p:sldId id="409" r:id="rId12"/>
    <p:sldId id="418" r:id="rId13"/>
    <p:sldId id="504" r:id="rId14"/>
    <p:sldId id="499" r:id="rId15"/>
    <p:sldId id="274" r:id="rId16"/>
    <p:sldId id="507" r:id="rId17"/>
    <p:sldId id="508" r:id="rId18"/>
    <p:sldId id="415" r:id="rId19"/>
    <p:sldId id="505" r:id="rId20"/>
    <p:sldId id="276" r:id="rId21"/>
    <p:sldId id="506" r:id="rId22"/>
    <p:sldId id="413" r:id="rId23"/>
    <p:sldId id="272" r:id="rId24"/>
    <p:sldId id="273" r:id="rId2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9183"/>
    <a:srgbClr val="C8FFCE"/>
    <a:srgbClr val="FFECEE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4"/>
    <p:restoredTop sz="95934" autoAdjust="0"/>
  </p:normalViewPr>
  <p:slideViewPr>
    <p:cSldViewPr snapToGrid="0" snapToObjects="1">
      <p:cViewPr>
        <p:scale>
          <a:sx n="72" d="100"/>
          <a:sy n="72" d="100"/>
        </p:scale>
        <p:origin x="144" y="9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9327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62710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  <p:sldLayoutId id="2147484137" r:id="rId23"/>
    <p:sldLayoutId id="2147484138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pn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13" Type="http://schemas.openxmlformats.org/officeDocument/2006/relationships/image" Target="../media/image26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28.em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35.png"/><Relationship Id="rId12" Type="http://schemas.openxmlformats.org/officeDocument/2006/relationships/image" Target="../media/image3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4.svg"/><Relationship Id="rId11" Type="http://schemas.openxmlformats.org/officeDocument/2006/relationships/image" Target="../media/image39.sv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38.png"/><Relationship Id="rId12" Type="http://schemas.openxmlformats.org/officeDocument/2006/relationships/image" Target="../media/image44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1.tiff"/><Relationship Id="rId11" Type="http://schemas.openxmlformats.org/officeDocument/2006/relationships/image" Target="../media/image31.png"/><Relationship Id="rId5" Type="http://schemas.openxmlformats.org/officeDocument/2006/relationships/image" Target="../media/image40.png"/><Relationship Id="rId10" Type="http://schemas.openxmlformats.org/officeDocument/2006/relationships/image" Target="../media/image43.svg"/><Relationship Id="rId4" Type="http://schemas.openxmlformats.org/officeDocument/2006/relationships/hyperlink" Target="http://welshnurseryrhymes.wales/Addysgol?cerdd=67" TargetMode="External"/><Relationship Id="rId9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49.sv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8.png"/><Relationship Id="rId5" Type="http://schemas.openxmlformats.org/officeDocument/2006/relationships/image" Target="../media/image28.emf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7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8.emf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57.png"/><Relationship Id="rId4" Type="http://schemas.microsoft.com/office/2017/06/relationships/model3d" Target="../media/model3d1.glb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6</a:t>
            </a:r>
          </a:p>
          <a:p>
            <a:pPr algn="ctr"/>
            <a:r>
              <a:rPr lang="en-US" sz="2400" dirty="0" err="1"/>
              <a:t>Tachwedd</a:t>
            </a:r>
            <a:r>
              <a:rPr lang="en-US" sz="2400" dirty="0"/>
              <a:t> 10</a:t>
            </a:r>
            <a:r>
              <a:rPr lang="en-US" sz="2400" baseline="30000" dirty="0"/>
              <a:t>fed</a:t>
            </a:r>
            <a:r>
              <a:rPr lang="en-US" sz="2400" dirty="0"/>
              <a:t> 2020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6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Na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chei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428264"/>
              </p:ext>
            </p:extLst>
          </p:nvPr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014101"/>
              </p:ext>
            </p:extLst>
          </p:nvPr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646911"/>
              </p:ext>
            </p:extLst>
          </p:nvPr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797" y="114141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7031559" y="215900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400078"/>
              </p:ext>
            </p:extLst>
          </p:nvPr>
        </p:nvGraphicFramePr>
        <p:xfrm>
          <a:off x="10210800" y="1214544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671763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7036321" y="212725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6321" y="113347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chei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chewch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247649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118903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91" y="1434841"/>
            <a:ext cx="3018352" cy="4582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05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570" y="201913"/>
            <a:ext cx="1701800" cy="1181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5998" y="174627"/>
            <a:ext cx="1447744" cy="1435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2976" y="2097732"/>
            <a:ext cx="1244600" cy="162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0375" y="2358082"/>
            <a:ext cx="1651000" cy="1231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4839" y="2231082"/>
            <a:ext cx="1663700" cy="121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49505" y="174627"/>
            <a:ext cx="1765300" cy="1143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6799173" y="149373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8707454" y="1637013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6498447" y="379778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511760" y="3750721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634349" y="372333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319283" y="1577919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2020785" y="122556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6281424" y="5491767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45384" y="4554770"/>
            <a:ext cx="1406346" cy="91826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8376071" y="4554770"/>
            <a:ext cx="1673434" cy="115394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8632257" y="5797183"/>
            <a:ext cx="13191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38846" y="4274836"/>
            <a:ext cx="1647640" cy="140852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634349" y="57971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196461" y="1352862"/>
            <a:ext cx="6030752" cy="196680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</a:t>
            </a:r>
          </a:p>
          <a:p>
            <a:pPr algn="ctr"/>
            <a:r>
              <a:rPr lang="cy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Cofiwch y treigald meddal!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With a partner, take it in turns to ask eachother “Ga i...?” and answer appropriately.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Remember the treiglad meddal!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5494" y="3403933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29924" y="4388655"/>
            <a:ext cx="1408527" cy="140852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4613570" y="5958130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2597549" y="4411191"/>
            <a:ext cx="1647143" cy="1135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2917298" y="5864178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1994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832EBCD-D01A-C04D-B204-302344A2C1FF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2FFE2-978A-BC4E-AB20-79EFDD1E1054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4438F32-7202-0444-815B-BE584E2AEBB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6F547D3-12F5-E94D-9CCB-B29CFC44B87B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A418B1-6CC3-4143-9C1E-ACB6DE2619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88" t="2901" r="7021" b="17336"/>
          <a:stretch/>
        </p:blipFill>
        <p:spPr>
          <a:xfrm>
            <a:off x="2665180" y="1913635"/>
            <a:ext cx="9415583" cy="483093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FC2C58B-888D-0C48-97A8-58E4DC83465B}"/>
              </a:ext>
            </a:extLst>
          </p:cNvPr>
          <p:cNvSpPr txBox="1">
            <a:spLocks/>
          </p:cNvSpPr>
          <p:nvPr/>
        </p:nvSpPr>
        <p:spPr>
          <a:xfrm>
            <a:off x="285400" y="113432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Sgwrs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E0643B-81E8-164E-8FA5-CACCA0043CA8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514203" y="1357608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02EDC915-30B9-5144-B555-A37C63BCAB6D}"/>
              </a:ext>
            </a:extLst>
          </p:cNvPr>
          <p:cNvSpPr/>
          <p:nvPr/>
        </p:nvSpPr>
        <p:spPr>
          <a:xfrm>
            <a:off x="2927280" y="141929"/>
            <a:ext cx="7564582" cy="162977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darllenwch y sgwrs yma ddwywaith :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fel maen nhw.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mewn cromfachau.</a:t>
            </a:r>
          </a:p>
          <a:p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With your partner, read the ‘sgwrs’ twice :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Read the words as they are in the dialogue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Change the underlined words for those in brackets / your own choice. </a:t>
            </a:r>
          </a:p>
        </p:txBody>
      </p:sp>
    </p:spTree>
    <p:extLst>
      <p:ext uri="{BB962C8B-B14F-4D97-AF65-F5344CB8AC3E}">
        <p14:creationId xmlns:p14="http://schemas.microsoft.com/office/powerpoint/2010/main" val="1450859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25000"/>
                <a:lumOff val="75000"/>
              </a:schemeClr>
            </a:gs>
            <a:gs pos="0">
              <a:schemeClr val="accent2">
                <a:lumMod val="20000"/>
                <a:lumOff val="80000"/>
              </a:schemeClr>
            </a:gs>
            <a:gs pos="29000">
              <a:srgbClr val="FFCCFF"/>
            </a:gs>
            <a:gs pos="44000">
              <a:schemeClr val="accent5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68000">
              <a:schemeClr val="accent5">
                <a:lumMod val="20000"/>
                <a:lumOff val="80000"/>
              </a:schemeClr>
            </a:gs>
            <a:gs pos="71000">
              <a:schemeClr val="accent4">
                <a:lumMod val="20000"/>
                <a:lumOff val="80000"/>
              </a:schemeClr>
            </a:gs>
            <a:gs pos="82000">
              <a:srgbClr val="4BA1CA"/>
            </a:gs>
            <a:gs pos="95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12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1367048" y="-24207"/>
            <a:ext cx="218750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Ga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...?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608360" y="173666"/>
            <a:ext cx="721409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Here are useful questions for the classroom.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311415" y="1361071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1397401" y="2143947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6579157" y="1628312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7665143" y="2411188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B38B98-03B0-B94F-940A-FFFFFA4029BC}"/>
              </a:ext>
            </a:extLst>
          </p:cNvPr>
          <p:cNvSpPr txBox="1"/>
          <p:nvPr/>
        </p:nvSpPr>
        <p:spPr>
          <a:xfrm>
            <a:off x="6862504" y="4145631"/>
            <a:ext cx="4455821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hwnna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di’n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CAD2B04-FF31-BE42-A9AE-9AD14AB9BBE7}"/>
              </a:ext>
            </a:extLst>
          </p:cNvPr>
          <p:cNvSpPr txBox="1"/>
          <p:nvPr/>
        </p:nvSpPr>
        <p:spPr>
          <a:xfrm>
            <a:off x="7665143" y="4928507"/>
            <a:ext cx="4519092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rheina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gwelwch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467627" y="3826058"/>
            <a:ext cx="3664399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1553614" y="4608934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11415" y="6031360"/>
            <a:ext cx="7214090" cy="51937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601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9C69B0AC-CB04-8243-9E41-15233A1F258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481" t="29593" r="44887" b="60793"/>
          <a:stretch/>
        </p:blipFill>
        <p:spPr>
          <a:xfrm>
            <a:off x="1214202" y="1492481"/>
            <a:ext cx="10518015" cy="2307527"/>
          </a:xfrm>
          <a:prstGeom prst="rect">
            <a:avLst/>
          </a:prstGeom>
        </p:spPr>
      </p:pic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AD9BBDED-6B89-B642-88D4-5B4BB565328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455" t="60010" r="38130" b="27498"/>
          <a:stretch/>
        </p:blipFill>
        <p:spPr>
          <a:xfrm>
            <a:off x="1185529" y="4032354"/>
            <a:ext cx="10546689" cy="260215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Eisiau</a:t>
            </a:r>
            <a:r>
              <a:rPr lang="en-US" sz="60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A2F2B0D-2377-ED45-854E-85B69CB93EA5}"/>
              </a:ext>
            </a:extLst>
          </p:cNvPr>
          <p:cNvSpPr txBox="1">
            <a:spLocks/>
          </p:cNvSpPr>
          <p:nvPr/>
        </p:nvSpPr>
        <p:spPr>
          <a:xfrm>
            <a:off x="74950" y="1526361"/>
            <a:ext cx="1484787" cy="64630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BETH?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B414A02-6430-4948-971B-FC493264D4A6}"/>
              </a:ext>
            </a:extLst>
          </p:cNvPr>
          <p:cNvSpPr txBox="1">
            <a:spLocks/>
          </p:cNvSpPr>
          <p:nvPr/>
        </p:nvSpPr>
        <p:spPr>
          <a:xfrm>
            <a:off x="56270" y="4057543"/>
            <a:ext cx="1484787" cy="64630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PRYD?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D49A15-66E9-C54E-A84B-3F5EA6D464FB}"/>
              </a:ext>
            </a:extLst>
          </p:cNvPr>
          <p:cNvPicPr/>
          <p:nvPr/>
        </p:nvPicPr>
        <p:blipFill rotWithShape="1">
          <a:blip r:embed="rId7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105FDAC8-453C-7846-9E41-F11E4BA962DD}"/>
              </a:ext>
            </a:extLst>
          </p:cNvPr>
          <p:cNvSpPr txBox="1">
            <a:spLocks/>
          </p:cNvSpPr>
          <p:nvPr/>
        </p:nvSpPr>
        <p:spPr>
          <a:xfrm rot="1258661">
            <a:off x="9022295" y="2271141"/>
            <a:ext cx="3518219" cy="8418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cy-GB" sz="2000" b="1" dirty="0">
                <a:solidFill>
                  <a:srgbClr val="FF0000"/>
                </a:solidFill>
                <a:latin typeface="MV Boli"/>
                <a:cs typeface="Aldhabi"/>
              </a:rPr>
              <a:t>y treiglad</a:t>
            </a:r>
          </a:p>
          <a:p>
            <a:pPr marL="0" indent="0" algn="ctr">
              <a:buNone/>
            </a:pPr>
            <a:r>
              <a:rPr lang="cy-GB" sz="2000" b="1" dirty="0">
                <a:solidFill>
                  <a:srgbClr val="FF0000"/>
                </a:solidFill>
                <a:latin typeface="MV Boli"/>
                <a:cs typeface="Aldhabi"/>
              </a:rPr>
              <a:t> meddal!</a:t>
            </a:r>
            <a:endParaRPr lang="cy-GB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1" name="Arrow: Right 8">
            <a:extLst>
              <a:ext uri="{FF2B5EF4-FFF2-40B4-BE49-F238E27FC236}">
                <a16:creationId xmlns:a16="http://schemas.microsoft.com/office/drawing/2014/main" id="{F5906FEB-79AA-0D41-9E2C-13C403946DA2}"/>
              </a:ext>
            </a:extLst>
          </p:cNvPr>
          <p:cNvSpPr/>
          <p:nvPr/>
        </p:nvSpPr>
        <p:spPr>
          <a:xfrm rot="6658661">
            <a:off x="9623606" y="3539650"/>
            <a:ext cx="960965" cy="416998"/>
          </a:xfrm>
          <a:prstGeom prst="rightArrow">
            <a:avLst>
              <a:gd name="adj1" fmla="val 30265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1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705FC05-9C2C-1547-83C0-BE2929C40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1568" y="4540256"/>
            <a:ext cx="962245" cy="96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3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21051018-74C4-E04F-8E74-A7FF918E7CAC}"/>
              </a:ext>
            </a:extLst>
          </p:cNvPr>
          <p:cNvSpPr txBox="1">
            <a:spLocks/>
          </p:cNvSpPr>
          <p:nvPr/>
        </p:nvSpPr>
        <p:spPr>
          <a:xfrm>
            <a:off x="2131671" y="515409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5400" b="1" dirty="0">
                <a:latin typeface="MV Boli"/>
                <a:cs typeface="Aldhabi"/>
              </a:rPr>
              <a:t>Cofiwch!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7B1720EF-FE89-1F4E-9543-F363377C18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431511" y="19257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20EC66AE-9E68-2A41-948A-A377B0D5C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583911" y="20781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F31DB952-957F-6746-8765-9142072567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736311" y="22305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F61A7B8-C446-A842-B308-15FA7F94EFA6}"/>
              </a:ext>
            </a:extLst>
          </p:cNvPr>
          <p:cNvSpPr txBox="1">
            <a:spLocks/>
          </p:cNvSpPr>
          <p:nvPr/>
        </p:nvSpPr>
        <p:spPr>
          <a:xfrm>
            <a:off x="8485569" y="1319894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eisiau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EA09AE89-CA9A-F04B-BB24-8C02080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066" y="-80594"/>
            <a:ext cx="2994825" cy="450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phic 8" descr="Rubbish">
            <a:extLst>
              <a:ext uri="{FF2B5EF4-FFF2-40B4-BE49-F238E27FC236}">
                <a16:creationId xmlns:a16="http://schemas.microsoft.com/office/drawing/2014/main" id="{AA44D5FA-2648-BD48-9EDF-82F013DAB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67066" y="399993"/>
            <a:ext cx="3051544" cy="3051544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FB47A99-FC96-9046-AFBE-0F2EE3F1FEB3}"/>
              </a:ext>
            </a:extLst>
          </p:cNvPr>
          <p:cNvSpPr txBox="1">
            <a:spLocks/>
          </p:cNvSpPr>
          <p:nvPr/>
        </p:nvSpPr>
        <p:spPr>
          <a:xfrm>
            <a:off x="6713822" y="1388027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yn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5BC567-AA7E-594E-B01A-79F01001F6A0}"/>
              </a:ext>
            </a:extLst>
          </p:cNvPr>
          <p:cNvCxnSpPr>
            <a:cxnSpLocks/>
          </p:cNvCxnSpPr>
          <p:nvPr/>
        </p:nvCxnSpPr>
        <p:spPr>
          <a:xfrm flipH="1">
            <a:off x="6716043" y="1388027"/>
            <a:ext cx="1725933" cy="173083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BBFEE9-1987-9B47-B0DE-EBE900318D60}"/>
              </a:ext>
            </a:extLst>
          </p:cNvPr>
          <p:cNvCxnSpPr>
            <a:cxnSpLocks/>
          </p:cNvCxnSpPr>
          <p:nvPr/>
        </p:nvCxnSpPr>
        <p:spPr>
          <a:xfrm>
            <a:off x="6587118" y="1451029"/>
            <a:ext cx="1785298" cy="144150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ubtitle 2">
            <a:extLst>
              <a:ext uri="{FF2B5EF4-FFF2-40B4-BE49-F238E27FC236}">
                <a16:creationId xmlns:a16="http://schemas.microsoft.com/office/drawing/2014/main" id="{0D5FAC83-62E5-3745-9DAB-4C4175B71B28}"/>
              </a:ext>
            </a:extLst>
          </p:cNvPr>
          <p:cNvSpPr txBox="1">
            <a:spLocks/>
          </p:cNvSpPr>
          <p:nvPr/>
        </p:nvSpPr>
        <p:spPr>
          <a:xfrm>
            <a:off x="472953" y="3169912"/>
            <a:ext cx="9498071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mynd...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meddwl...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05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DC110CD5-B492-7242-B7A8-A8EF9B759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094" y="4907377"/>
            <a:ext cx="1071556" cy="161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DBAC48E5-1EE1-D44B-A572-FFE6E213AC96}"/>
              </a:ext>
            </a:extLst>
          </p:cNvPr>
          <p:cNvSpPr txBox="1">
            <a:spLocks/>
          </p:cNvSpPr>
          <p:nvPr/>
        </p:nvSpPr>
        <p:spPr>
          <a:xfrm>
            <a:off x="7309158" y="5662453"/>
            <a:ext cx="4635883" cy="47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solidFill>
                  <a:srgbClr val="FF0000"/>
                </a:solidFill>
                <a:latin typeface="MV Boli"/>
                <a:cs typeface="Aldhabi"/>
              </a:rPr>
              <a:t>Rydw i’n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3" name="Graphic 22" descr="Badge Tick1">
            <a:extLst>
              <a:ext uri="{FF2B5EF4-FFF2-40B4-BE49-F238E27FC236}">
                <a16:creationId xmlns:a16="http://schemas.microsoft.com/office/drawing/2014/main" id="{C7DF8BBA-1833-BD44-B2F1-0482CD85AB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07589" y="2720991"/>
            <a:ext cx="914400" cy="914400"/>
          </a:xfrm>
          <a:prstGeom prst="rect">
            <a:avLst/>
          </a:prstGeom>
        </p:spPr>
      </p:pic>
      <p:pic>
        <p:nvPicPr>
          <p:cNvPr id="29" name="Graphic 28" descr="Badge Tick1">
            <a:extLst>
              <a:ext uri="{FF2B5EF4-FFF2-40B4-BE49-F238E27FC236}">
                <a16:creationId xmlns:a16="http://schemas.microsoft.com/office/drawing/2014/main" id="{E5791C40-EB6B-FA4C-8F39-6571209AF4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64789" y="4048879"/>
            <a:ext cx="914400" cy="914400"/>
          </a:xfrm>
          <a:prstGeom prst="rect">
            <a:avLst/>
          </a:prstGeom>
        </p:spPr>
      </p:pic>
      <p:pic>
        <p:nvPicPr>
          <p:cNvPr id="30" name="Graphic 29" descr="Badge Tick1">
            <a:extLst>
              <a:ext uri="{FF2B5EF4-FFF2-40B4-BE49-F238E27FC236}">
                <a16:creationId xmlns:a16="http://schemas.microsoft.com/office/drawing/2014/main" id="{4BB64737-62B1-AF46-8DAC-2105035435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02789" y="5341469"/>
            <a:ext cx="914400" cy="914400"/>
          </a:xfrm>
          <a:prstGeom prst="rect">
            <a:avLst/>
          </a:prstGeom>
        </p:spPr>
      </p:pic>
      <p:pic>
        <p:nvPicPr>
          <p:cNvPr id="31" name="Graphic 30" descr="Rubbish">
            <a:extLst>
              <a:ext uri="{FF2B5EF4-FFF2-40B4-BE49-F238E27FC236}">
                <a16:creationId xmlns:a16="http://schemas.microsoft.com/office/drawing/2014/main" id="{DD8EEC73-D50B-D543-98BE-1F5E5443C0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72377" y="5370569"/>
            <a:ext cx="974820" cy="97482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6B8FCF6-3010-3C47-A190-4B4EEDD29F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99" y="971514"/>
            <a:ext cx="2063511" cy="2063511"/>
          </a:xfrm>
          <a:prstGeom prst="rect">
            <a:avLst/>
          </a:prstGeom>
        </p:spPr>
      </p:pic>
      <p:pic>
        <p:nvPicPr>
          <p:cNvPr id="34" name="Graphic 33" descr="Speech">
            <a:extLst>
              <a:ext uri="{FF2B5EF4-FFF2-40B4-BE49-F238E27FC236}">
                <a16:creationId xmlns:a16="http://schemas.microsoft.com/office/drawing/2014/main" id="{BADE6DF9-F944-7144-BBF2-D4ACD2240A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1398671" y="-249658"/>
            <a:ext cx="4309927" cy="2928031"/>
          </a:xfrm>
          <a:prstGeom prst="rect">
            <a:avLst/>
          </a:prstGeom>
        </p:spPr>
      </p:pic>
      <p:sp>
        <p:nvSpPr>
          <p:cNvPr id="35" name="Arrow: Right 7">
            <a:extLst>
              <a:ext uri="{FF2B5EF4-FFF2-40B4-BE49-F238E27FC236}">
                <a16:creationId xmlns:a16="http://schemas.microsoft.com/office/drawing/2014/main" id="{6100C6BB-B64A-E143-ACF1-76FDB62CA38E}"/>
              </a:ext>
            </a:extLst>
          </p:cNvPr>
          <p:cNvSpPr/>
          <p:nvPr/>
        </p:nvSpPr>
        <p:spPr>
          <a:xfrm rot="16200000">
            <a:off x="1772049" y="623161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6" name="Arrow: Right 7">
            <a:extLst>
              <a:ext uri="{FF2B5EF4-FFF2-40B4-BE49-F238E27FC236}">
                <a16:creationId xmlns:a16="http://schemas.microsoft.com/office/drawing/2014/main" id="{589CDFBC-F354-BB43-B600-6D3314198D46}"/>
              </a:ext>
            </a:extLst>
          </p:cNvPr>
          <p:cNvSpPr/>
          <p:nvPr/>
        </p:nvSpPr>
        <p:spPr>
          <a:xfrm rot="16200000">
            <a:off x="2042305" y="498219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7" name="Arrow: Right 7">
            <a:extLst>
              <a:ext uri="{FF2B5EF4-FFF2-40B4-BE49-F238E27FC236}">
                <a16:creationId xmlns:a16="http://schemas.microsoft.com/office/drawing/2014/main" id="{9FCE986A-3598-2346-9B36-C1CACFA0C02B}"/>
              </a:ext>
            </a:extLst>
          </p:cNvPr>
          <p:cNvSpPr/>
          <p:nvPr/>
        </p:nvSpPr>
        <p:spPr>
          <a:xfrm rot="16200000">
            <a:off x="2034310" y="3670149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2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57DA6C6-C3BE-4545-965C-9C1530733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583911" y="2812756"/>
            <a:ext cx="2274627" cy="2274627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D1926DD-780D-B44F-9CCF-86E555D6B9C2}"/>
              </a:ext>
            </a:extLst>
          </p:cNvPr>
          <p:cNvSpPr/>
          <p:nvPr/>
        </p:nvSpPr>
        <p:spPr>
          <a:xfrm>
            <a:off x="0" y="5313578"/>
            <a:ext cx="5967065" cy="1341567"/>
          </a:xfrm>
          <a:prstGeom prst="ellipse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Arrow: Right 7">
            <a:extLst>
              <a:ext uri="{FF2B5EF4-FFF2-40B4-BE49-F238E27FC236}">
                <a16:creationId xmlns:a16="http://schemas.microsoft.com/office/drawing/2014/main" id="{D635CC4B-C318-0743-A10C-ED08F575B4ED}"/>
              </a:ext>
            </a:extLst>
          </p:cNvPr>
          <p:cNvSpPr/>
          <p:nvPr/>
        </p:nvSpPr>
        <p:spPr>
          <a:xfrm>
            <a:off x="6094348" y="5643792"/>
            <a:ext cx="1057511" cy="50996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681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7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F8AFECA-AE8F-7141-987A-9EE6200129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9667" y="107532"/>
            <a:ext cx="4007005" cy="65636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FA8D10-D7FF-9946-97AD-A30D686761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22" y="550294"/>
            <a:ext cx="2564676" cy="2564676"/>
          </a:xfrm>
          <a:prstGeom prst="rect">
            <a:avLst/>
          </a:prstGeom>
        </p:spPr>
      </p:pic>
      <p:pic>
        <p:nvPicPr>
          <p:cNvPr id="5" name="Graphic 4" descr="Speech">
            <a:extLst>
              <a:ext uri="{FF2B5EF4-FFF2-40B4-BE49-F238E27FC236}">
                <a16:creationId xmlns:a16="http://schemas.microsoft.com/office/drawing/2014/main" id="{1DB547A2-84B3-E047-81D9-EDDD6F0E21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2971798" y="85995"/>
            <a:ext cx="5265540" cy="3678658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E09BFEDF-C44E-1945-976B-4AC490D65C7E}"/>
              </a:ext>
            </a:extLst>
          </p:cNvPr>
          <p:cNvSpPr txBox="1">
            <a:spLocks/>
          </p:cNvSpPr>
          <p:nvPr/>
        </p:nvSpPr>
        <p:spPr>
          <a:xfrm>
            <a:off x="3785322" y="872138"/>
            <a:ext cx="3663415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Dewch i </a:t>
            </a:r>
          </a:p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ganu!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2" name="Graphic 11" descr="End">
            <a:extLst>
              <a:ext uri="{FF2B5EF4-FFF2-40B4-BE49-F238E27FC236}">
                <a16:creationId xmlns:a16="http://schemas.microsoft.com/office/drawing/2014/main" id="{54AE91D5-7400-5544-A828-B1750EB2D3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84370" y="4869099"/>
            <a:ext cx="2063510" cy="2063510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3597F79D-5ADF-B040-8F64-A34EEA03A9FD}"/>
              </a:ext>
            </a:extLst>
          </p:cNvPr>
          <p:cNvSpPr txBox="1">
            <a:spLocks/>
          </p:cNvSpPr>
          <p:nvPr/>
        </p:nvSpPr>
        <p:spPr>
          <a:xfrm>
            <a:off x="2247880" y="5427999"/>
            <a:ext cx="5691787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000" b="1" dirty="0">
                <a:latin typeface="MV Boli"/>
                <a:cs typeface="Aldhabi"/>
              </a:rPr>
              <a:t>Cliciwch ar yr eicon</a:t>
            </a:r>
          </a:p>
          <a:p>
            <a:pPr marL="0" indent="0">
              <a:buNone/>
            </a:pPr>
            <a:r>
              <a:rPr lang="cy-GB" sz="3000" b="1" dirty="0">
                <a:latin typeface="MV Boli"/>
                <a:cs typeface="Aldhabi"/>
              </a:rPr>
              <a:t>Canwch gyda Martyn Geraint!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4" name="Wyt ti eisiau dod yn y car bach coch" descr="Wyt ti eisiau dod yn y car bach coch">
            <a:hlinkClick r:id="" action="ppaction://media"/>
            <a:extLst>
              <a:ext uri="{FF2B5EF4-FFF2-40B4-BE49-F238E27FC236}">
                <a16:creationId xmlns:a16="http://schemas.microsoft.com/office/drawing/2014/main" id="{CECA83E4-5A48-7143-BEC2-9009006366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362168" y="3625484"/>
            <a:ext cx="812800" cy="812800"/>
          </a:xfrm>
          <a:prstGeom prst="rect">
            <a:avLst/>
          </a:prstGeom>
        </p:spPr>
      </p:pic>
      <p:pic>
        <p:nvPicPr>
          <p:cNvPr id="1026" name="Picture 2" descr="Martyn Geraint Tour Dates &amp; Tickets 2020 | Ents24">
            <a:extLst>
              <a:ext uri="{FF2B5EF4-FFF2-40B4-BE49-F238E27FC236}">
                <a16:creationId xmlns:a16="http://schemas.microsoft.com/office/drawing/2014/main" id="{73FABD87-B99F-3B42-B32A-6B0231C5A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128" y="3284309"/>
            <a:ext cx="2509573" cy="182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2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5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DC658-539C-A44F-8F18-95ABA39682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6" t="71128" r="42146" b="14866"/>
          <a:stretch/>
        </p:blipFill>
        <p:spPr>
          <a:xfrm>
            <a:off x="260463" y="1930586"/>
            <a:ext cx="7961169" cy="2426261"/>
          </a:xfrm>
          <a:prstGeom prst="rect">
            <a:avLst/>
          </a:prstGeom>
        </p:spPr>
      </p:pic>
      <p:pic>
        <p:nvPicPr>
          <p:cNvPr id="3" name="Picture 2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EF862689-E532-F444-B5B0-110FACDB6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28" y="0"/>
            <a:ext cx="3915928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A778BBF-EF92-3746-8912-34D10AF7BB6E}"/>
              </a:ext>
            </a:extLst>
          </p:cNvPr>
          <p:cNvSpPr txBox="1">
            <a:spLocks/>
          </p:cNvSpPr>
          <p:nvPr/>
        </p:nvSpPr>
        <p:spPr>
          <a:xfrm>
            <a:off x="260464" y="173721"/>
            <a:ext cx="8023999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Beth </a:t>
            </a:r>
            <a:r>
              <a:rPr lang="en-US" sz="6000" b="1" dirty="0" err="1">
                <a:latin typeface="Ink Free" panose="03080402000500000000" pitchFamily="66" charset="0"/>
              </a:rPr>
              <a:t>mae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latin typeface="Ink Free" panose="03080402000500000000" pitchFamily="66" charset="0"/>
              </a:rPr>
              <a:t>pawb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latin typeface="Ink Free" panose="03080402000500000000" pitchFamily="66" charset="0"/>
              </a:rPr>
              <a:t>eisiau</a:t>
            </a:r>
            <a:r>
              <a:rPr lang="en-US" sz="6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315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335065" y="772358"/>
            <a:ext cx="8220119" cy="559781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cy-GB" sz="4000" b="1" dirty="0">
                <a:latin typeface="MV Boli"/>
                <a:cs typeface="Aldhabi"/>
              </a:rPr>
              <a:t>Tasg Wrando 1 :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54292" y="198616"/>
            <a:ext cx="2923309" cy="2593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683337" y="317795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523308" y="4280659"/>
            <a:ext cx="4308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the sound clip.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Beth mae Siân a Macs eisiau?</a:t>
            </a:r>
            <a:endParaRPr lang="cy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894871" y="2747374"/>
            <a:ext cx="3636622" cy="124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Cliciwch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yma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</p:txBody>
      </p:sp>
      <p:pic>
        <p:nvPicPr>
          <p:cNvPr id="13" name="Graphic 12" descr="Cursor">
            <a:extLst>
              <a:ext uri="{FF2B5EF4-FFF2-40B4-BE49-F238E27FC236}">
                <a16:creationId xmlns:a16="http://schemas.microsoft.com/office/drawing/2014/main" id="{CC5C42A0-BF9C-B442-8E04-DC978DBF76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1354" y="20498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14C99051-69CF-3F41-8C7E-3F8805EE4F16}"/>
              </a:ext>
            </a:extLst>
          </p:cNvPr>
          <p:cNvSpPr txBox="1">
            <a:spLocks/>
          </p:cNvSpPr>
          <p:nvPr/>
        </p:nvSpPr>
        <p:spPr>
          <a:xfrm>
            <a:off x="5116878" y="629266"/>
            <a:ext cx="6422849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Tasg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Wrando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-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Geiriau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anghywir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!  </a:t>
            </a:r>
          </a:p>
        </p:txBody>
      </p:sp>
      <p:pic>
        <p:nvPicPr>
          <p:cNvPr id="14" name="Graphic 13" descr="Headphones">
            <a:extLst>
              <a:ext uri="{FF2B5EF4-FFF2-40B4-BE49-F238E27FC236}">
                <a16:creationId xmlns:a16="http://schemas.microsoft.com/office/drawing/2014/main" id="{C36C444B-3199-CB4E-A29C-DE604CF48A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632" y="559209"/>
            <a:ext cx="2470743" cy="2470743"/>
          </a:xfrm>
          <a:prstGeom prst="rect">
            <a:avLst/>
          </a:prstGeom>
        </p:spPr>
      </p:pic>
      <p:pic>
        <p:nvPicPr>
          <p:cNvPr id="1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9E79245F-D93C-D14F-8A74-085949D438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4672" y="3199375"/>
            <a:ext cx="3026663" cy="1702498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A9A-B66A-D049-B526-011591785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5835" y="2438400"/>
            <a:ext cx="8086165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 err="1"/>
              <a:t>Gwrandewch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u="sng" dirty="0"/>
              <a:t>trac </a:t>
            </a:r>
            <a:r>
              <a:rPr lang="en-US" sz="3200" u="sng" dirty="0" err="1"/>
              <a:t>sain</a:t>
            </a:r>
            <a:r>
              <a:rPr lang="en-US" sz="3200" dirty="0"/>
              <a:t> </a:t>
            </a:r>
            <a:r>
              <a:rPr lang="en-US" sz="3200" i="1" dirty="0"/>
              <a:t>(audio track) </a:t>
            </a:r>
            <a:r>
              <a:rPr lang="en-US" sz="3200" i="1" dirty="0" err="1"/>
              <a:t>eto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/>
              <a:t> </a:t>
            </a:r>
          </a:p>
          <a:p>
            <a:r>
              <a:rPr lang="en-US" sz="3200" dirty="0"/>
              <a:t>Mae </a:t>
            </a:r>
            <a:r>
              <a:rPr lang="en-US" sz="3200" u="sng" dirty="0" err="1"/>
              <a:t>rhai</a:t>
            </a:r>
            <a:r>
              <a:rPr lang="en-US" sz="3200" dirty="0"/>
              <a:t> </a:t>
            </a:r>
            <a:r>
              <a:rPr lang="en-US" sz="3200" i="1" dirty="0"/>
              <a:t>(some)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u="sng" dirty="0" err="1"/>
              <a:t>anghywir</a:t>
            </a:r>
            <a:r>
              <a:rPr lang="en-US" sz="3200" i="1" dirty="0"/>
              <a:t> (incorrect)</a:t>
            </a:r>
            <a:r>
              <a:rPr lang="en-US" sz="3200" dirty="0"/>
              <a:t>!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u="sng" dirty="0" err="1"/>
              <a:t>Uwcholeuwch</a:t>
            </a:r>
            <a:r>
              <a:rPr lang="en-US" sz="3200" dirty="0"/>
              <a:t> (</a:t>
            </a:r>
            <a:r>
              <a:rPr lang="en-US" sz="3200" i="1" dirty="0"/>
              <a:t>highlight) </a:t>
            </a:r>
            <a:r>
              <a:rPr lang="en-US" sz="3200" dirty="0"/>
              <a:t>y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hyn</a:t>
            </a:r>
            <a:r>
              <a:rPr lang="en-US" sz="3200" dirty="0"/>
              <a:t>.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151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384094"/>
              </p:ext>
            </p:extLst>
          </p:nvPr>
        </p:nvGraphicFramePr>
        <p:xfrm>
          <a:off x="1128408" y="175097"/>
          <a:ext cx="10077855" cy="653034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76193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8315923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cawl llysiau.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oren.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Dafydd?  Wyt ti eisiau sudd oren hefyd?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lemoned plîs.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brechdan domato.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111992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baget tiwna ac Orangina.  Mae e eisiau cawl madarch ac ysgytlaeth siocled, ac rydw i eisiau cwpanaid o de a chacen sbwng.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961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796990" y="1032576"/>
          <a:ext cx="8846786" cy="557106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4C9E8AF-539B-DF4E-9B8F-F980D98FB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728" y="254356"/>
            <a:ext cx="5093043" cy="1325563"/>
          </a:xfrm>
        </p:spPr>
        <p:txBody>
          <a:bodyPr/>
          <a:lstStyle/>
          <a:p>
            <a:r>
              <a:rPr lang="en-US" b="1" dirty="0" err="1"/>
              <a:t>Atebion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35195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9155E6-54F5-7540-B850-0CA11079B7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432356"/>
              </p:ext>
            </p:extLst>
          </p:nvPr>
        </p:nvGraphicFramePr>
        <p:xfrm>
          <a:off x="466742" y="2190691"/>
          <a:ext cx="9542543" cy="5094570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707505">
                  <a:extLst>
                    <a:ext uri="{9D8B030D-6E8A-4147-A177-3AD203B41FA5}">
                      <a16:colId xmlns:a16="http://schemas.microsoft.com/office/drawing/2014/main" val="3687694714"/>
                    </a:ext>
                  </a:extLst>
                </a:gridCol>
                <a:gridCol w="8835038">
                  <a:extLst>
                    <a:ext uri="{9D8B030D-6E8A-4147-A177-3AD203B41FA5}">
                      <a16:colId xmlns:a16="http://schemas.microsoft.com/office/drawing/2014/main" val="702584791"/>
                    </a:ext>
                  </a:extLst>
                </a:gridCol>
              </a:tblGrid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Beth wyt ti eisiau wneud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heddiw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808483808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Rydw i eisiau mynd i’r sinema.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629361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Beth wyt ti eisiau weld?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740935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Rydw i eisiau gweld y ffilm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Star Wars </a:t>
                      </a:r>
                      <a:r>
                        <a:rPr lang="cy-GB" sz="2500" dirty="0">
                          <a:effectLst/>
                        </a:rPr>
                        <a:t>newydd.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0500521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Ble mae’r ffilm?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337426922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Mae hi yn y sinema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yng Nghaerfyrddin</a:t>
                      </a:r>
                      <a:r>
                        <a:rPr lang="cy-GB" sz="2500" dirty="0">
                          <a:effectLst/>
                        </a:rPr>
                        <a:t>.  Wyt ti eisiau dod hefyd?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91413123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Diolch yn fawr.  Wyt ti eisiau mynd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ar y bws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565142707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Ydw.  Dw i ddim eisiau gyrru achos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rydw i wedi blino</a:t>
                      </a:r>
                      <a:r>
                        <a:rPr lang="cy-GB" sz="2500" dirty="0">
                          <a:effectLst/>
                        </a:rPr>
                        <a:t>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11038243"/>
                  </a:ext>
                </a:extLst>
              </a:tr>
              <a:tr h="547298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Syniad da.</a:t>
                      </a:r>
                      <a:endParaRPr lang="en-GB" sz="25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6560150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72054695"/>
                  </a:ext>
                </a:extLst>
              </a:tr>
            </a:tbl>
          </a:graphicData>
        </a:graphic>
      </p:graphicFrame>
      <p:sp>
        <p:nvSpPr>
          <p:cNvPr id="12" name="Subtitle 2">
            <a:extLst>
              <a:ext uri="{FF2B5EF4-FFF2-40B4-BE49-F238E27FC236}">
                <a16:creationId xmlns:a16="http://schemas.microsoft.com/office/drawing/2014/main" id="{13104F8A-005A-1C43-A7F5-86EB274D1431}"/>
              </a:ext>
            </a:extLst>
          </p:cNvPr>
          <p:cNvSpPr txBox="1">
            <a:spLocks/>
          </p:cNvSpPr>
          <p:nvPr/>
        </p:nvSpPr>
        <p:spPr>
          <a:xfrm>
            <a:off x="269518" y="200311"/>
            <a:ext cx="12445104" cy="10768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</a:t>
            </a:r>
            <a:r>
              <a:rPr lang="cy-GB" sz="4800" b="1" dirty="0">
                <a:latin typeface="MV Boli"/>
                <a:cs typeface="Aldhabi"/>
              </a:rPr>
              <a:t>Tasg Wrando 1 :</a:t>
            </a:r>
          </a:p>
          <a:p>
            <a:pPr marL="0" indent="0">
              <a:buNone/>
            </a:pPr>
            <a:r>
              <a:rPr lang="cy-GB" sz="2500" dirty="0">
                <a:latin typeface="MV Boli"/>
                <a:cs typeface="Aldhabi"/>
              </a:rPr>
              <a:t>* Gwrandewch ar (listen to) y sgwrs.</a:t>
            </a:r>
          </a:p>
          <a:p>
            <a:r>
              <a:rPr lang="cy-GB" sz="2500" dirty="0">
                <a:latin typeface="MV Boli"/>
                <a:cs typeface="Aldhabi"/>
              </a:rPr>
              <a:t>Ysgrifennwch y sgwrs eto, newidiwch (change)y geiriau mewn coch.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41B0325-FDAD-FB4F-8928-D250A366B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965" y="1951663"/>
            <a:ext cx="2114293" cy="211429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F6F9D-B03F-6741-9C59-90CD5BA8989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148047" y="-209422"/>
            <a:ext cx="1978629" cy="175135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9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5867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908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40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5815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1224</TotalTime>
  <Words>1118</Words>
  <Application>Microsoft Macintosh PowerPoint</Application>
  <PresentationFormat>Widescreen</PresentationFormat>
  <Paragraphs>299</Paragraphs>
  <Slides>22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8" baseType="lpstr">
      <vt:lpstr>Arial</vt:lpstr>
      <vt:lpstr>Avenir Book</vt:lpstr>
      <vt:lpstr>Calibri</vt:lpstr>
      <vt:lpstr>Calibri Light</vt:lpstr>
      <vt:lpstr>Cavolini</vt:lpstr>
      <vt:lpstr>Comic Sans MS</vt:lpstr>
      <vt:lpstr>Constantia</vt:lpstr>
      <vt:lpstr>Garamond</vt:lpstr>
      <vt:lpstr>Ink Free</vt:lpstr>
      <vt:lpstr>MV Boli</vt:lpstr>
      <vt:lpstr>Times New Roman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34</cp:revision>
  <cp:lastPrinted>2020-10-27T10:21:36Z</cp:lastPrinted>
  <dcterms:created xsi:type="dcterms:W3CDTF">2020-10-15T18:57:45Z</dcterms:created>
  <dcterms:modified xsi:type="dcterms:W3CDTF">2020-11-09T18:42:18Z</dcterms:modified>
</cp:coreProperties>
</file>