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4"/>
  </p:notesMasterIdLst>
  <p:sldIdLst>
    <p:sldId id="256" r:id="rId2"/>
    <p:sldId id="257" r:id="rId3"/>
    <p:sldId id="258" r:id="rId4"/>
    <p:sldId id="259" r:id="rId5"/>
    <p:sldId id="260" r:id="rId6"/>
    <p:sldId id="261" r:id="rId7"/>
    <p:sldId id="267" r:id="rId8"/>
    <p:sldId id="262" r:id="rId9"/>
    <p:sldId id="266"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86" autoAdjust="0"/>
    <p:restoredTop sz="94660"/>
  </p:normalViewPr>
  <p:slideViewPr>
    <p:cSldViewPr snapToGrid="0">
      <p:cViewPr varScale="1">
        <p:scale>
          <a:sx n="70" d="100"/>
          <a:sy n="70" d="100"/>
        </p:scale>
        <p:origin x="4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Introduction and Case study context</a:t>
          </a:r>
          <a:endParaRPr lang="en-US" sz="20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Evaluate Productivity tools</a:t>
          </a:r>
          <a:endParaRPr lang="en-US" sz="20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Evaluate Co0mmunication Tools</a:t>
          </a:r>
          <a:endParaRPr lang="en-US" sz="20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Design digital safety action plan</a:t>
          </a:r>
          <a:endParaRPr lang="en-US" sz="20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Conclusion</a:t>
          </a:r>
          <a:endParaRPr lang="en-US" sz="20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References</a:t>
          </a:r>
          <a:endParaRPr lang="en-US" sz="20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B5D48-6CAB-415E-B3F7-0D7EE724A1DB}"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954852-D28A-4448-8333-8F2510A724E8}" type="slidenum">
              <a:rPr lang="en-GB" smtClean="0"/>
              <a:t>‹#›</a:t>
            </a:fld>
            <a:endParaRPr lang="en-GB"/>
          </a:p>
        </p:txBody>
      </p:sp>
    </p:spTree>
    <p:extLst>
      <p:ext uri="{BB962C8B-B14F-4D97-AF65-F5344CB8AC3E}">
        <p14:creationId xmlns:p14="http://schemas.microsoft.com/office/powerpoint/2010/main" val="2844919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954852-D28A-4448-8333-8F2510A724E8}" type="slidenum">
              <a:rPr lang="en-GB" smtClean="0"/>
              <a:t>7</a:t>
            </a:fld>
            <a:endParaRPr lang="en-GB"/>
          </a:p>
        </p:txBody>
      </p:sp>
    </p:spTree>
    <p:extLst>
      <p:ext uri="{BB962C8B-B14F-4D97-AF65-F5344CB8AC3E}">
        <p14:creationId xmlns:p14="http://schemas.microsoft.com/office/powerpoint/2010/main" val="797832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3/12/2026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3/12/2026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knowledgeacademy.com/offers/microsoft-word-certification-training-cour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dirty="0"/>
              <a:t>Assessment 1: Group Presentation ( Group 7)</a:t>
            </a:r>
          </a:p>
          <a:p>
            <a:pPr>
              <a:lnSpc>
                <a:spcPct val="100000"/>
              </a:lnSpc>
            </a:pPr>
            <a:r>
              <a:rPr lang="en-GB" sz="2600" dirty="0"/>
              <a:t>Programme: Certificate of Higher Education in Health and Social Care</a:t>
            </a:r>
          </a:p>
          <a:p>
            <a:pPr>
              <a:lnSpc>
                <a:spcPct val="100000"/>
              </a:lnSpc>
            </a:pPr>
            <a:r>
              <a:rPr lang="en-GB" sz="2600" dirty="0"/>
              <a:t>Lecturer </a:t>
            </a:r>
            <a:r>
              <a:rPr lang="en-GB" sz="2600" dirty="0" err="1"/>
              <a:t>name:MD</a:t>
            </a:r>
            <a:r>
              <a:rPr lang="en-GB" sz="2600" dirty="0"/>
              <a:t> </a:t>
            </a:r>
            <a:r>
              <a:rPr lang="en-GB" sz="2600" dirty="0" err="1"/>
              <a:t>Sadeque</a:t>
            </a:r>
            <a:r>
              <a:rPr lang="en-GB" sz="2600" dirty="0"/>
              <a:t> Iman Shaikh</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1" y="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2726711936"/>
              </p:ext>
            </p:extLst>
          </p:nvPr>
        </p:nvGraphicFramePr>
        <p:xfrm>
          <a:off x="6313228" y="756478"/>
          <a:ext cx="4088554" cy="483984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3300" dirty="0"/>
                        <a:t>Mafe Peniero Blaza</a:t>
                      </a:r>
                    </a:p>
                  </a:txBody>
                  <a:tcPr marL="167640" marR="167640" marT="83820" marB="83820"/>
                </a:tc>
                <a:tc>
                  <a:txBody>
                    <a:bodyPr/>
                    <a:lstStyle/>
                    <a:p>
                      <a:r>
                        <a:rPr lang="en-GB" sz="3300" dirty="0"/>
                        <a:t>2509139</a:t>
                      </a:r>
                    </a:p>
                  </a:txBody>
                  <a:tcPr marL="167640" marR="167640" marT="83820" marB="83820"/>
                </a:tc>
                <a:extLst>
                  <a:ext uri="{0D108BD9-81ED-4DB2-BD59-A6C34878D82A}">
                    <a16:rowId xmlns:a16="http://schemas.microsoft.com/office/drawing/2014/main" val="3576773117"/>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747151769"/>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16</a:t>
            </a:r>
            <a:r>
              <a:rPr lang="en-GB" baseline="30000" dirty="0"/>
              <a:t>th</a:t>
            </a:r>
            <a:r>
              <a:rPr lang="en-GB" dirty="0"/>
              <a:t> March 2026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a:xfrm>
            <a:off x="916858" y="1809961"/>
            <a:ext cx="10515600" cy="5213855"/>
          </a:xfrm>
        </p:spPr>
        <p:txBody>
          <a:bodyPr>
            <a:normAutofit/>
          </a:bodyPr>
          <a:lstStyle/>
          <a:p>
            <a:pPr algn="just">
              <a:lnSpc>
                <a:spcPct val="100000"/>
              </a:lnSpc>
            </a:pPr>
            <a:r>
              <a:rPr lang="en-GB" sz="2000" dirty="0">
                <a:solidFill>
                  <a:srgbClr val="FF0000"/>
                </a:solidFill>
                <a:latin typeface="Aldhabi" panose="01000000000000000000" pitchFamily="2" charset="-78"/>
                <a:cs typeface="Aldhabi" panose="01000000000000000000" pitchFamily="2" charset="-78"/>
              </a:rPr>
              <a:t> Define Greenfield’s Needs: </a:t>
            </a:r>
            <a:r>
              <a:rPr lang="en-GB" sz="2000" dirty="0" err="1">
                <a:solidFill>
                  <a:srgbClr val="FF0000"/>
                </a:solidFill>
                <a:latin typeface="Aldhabi" panose="01000000000000000000" pitchFamily="2" charset="-78"/>
                <a:cs typeface="Aldhabi" panose="01000000000000000000" pitchFamily="2" charset="-78"/>
              </a:rPr>
              <a:t>Brieftly</a:t>
            </a:r>
            <a:r>
              <a:rPr lang="en-GB" sz="2000" dirty="0">
                <a:solidFill>
                  <a:srgbClr val="FF0000"/>
                </a:solidFill>
                <a:latin typeface="Aldhabi" panose="01000000000000000000" pitchFamily="2" charset="-78"/>
                <a:cs typeface="Aldhabi" panose="01000000000000000000" pitchFamily="2" charset="-78"/>
              </a:rPr>
              <a:t> explain that the agency provides person-centre support for older adults and is currently struggling to adapt          Microsoft  365.</a:t>
            </a:r>
          </a:p>
          <a:p>
            <a:pPr algn="just">
              <a:lnSpc>
                <a:spcPct val="100000"/>
              </a:lnSpc>
            </a:pPr>
            <a:r>
              <a:rPr lang="en-GB" sz="2400" b="1" dirty="0">
                <a:latin typeface="Aldhabi" panose="01000000000000000000" pitchFamily="2" charset="-78"/>
                <a:cs typeface="Aldhabi" panose="01000000000000000000" pitchFamily="2" charset="-78"/>
              </a:rPr>
              <a:t>Greenfields needs to recognise the importance of addressing these skills gaps and is committed to supporting staff so they can confidently and effectively use Microsoft 365. Agency provides a person-centred support to older adults and tailors its service to the needs  of each person they support.</a:t>
            </a:r>
          </a:p>
          <a:p>
            <a:pPr algn="just">
              <a:lnSpc>
                <a:spcPct val="100000"/>
              </a:lnSpc>
            </a:pPr>
            <a:r>
              <a:rPr lang="en-GB" sz="2400" b="1" dirty="0">
                <a:latin typeface="Aldhabi" panose="01000000000000000000" pitchFamily="2" charset="-78"/>
                <a:cs typeface="Aldhabi" panose="01000000000000000000" pitchFamily="2" charset="-78"/>
              </a:rPr>
              <a:t>By providing a simple practical training session based on their ability.</a:t>
            </a:r>
          </a:p>
          <a:p>
            <a:pPr algn="just">
              <a:lnSpc>
                <a:spcPct val="100000"/>
              </a:lnSpc>
            </a:pPr>
            <a:r>
              <a:rPr lang="en-GB" sz="2400" b="1" dirty="0">
                <a:latin typeface="Aldhabi" panose="01000000000000000000" pitchFamily="2" charset="-78"/>
                <a:cs typeface="Aldhabi" panose="01000000000000000000" pitchFamily="2" charset="-78"/>
              </a:rPr>
              <a:t>Continuous technical support that available anytime when needed  to avoid frustration and improved their confidence in using the system.</a:t>
            </a:r>
          </a:p>
          <a:p>
            <a:pPr algn="just">
              <a:lnSpc>
                <a:spcPct val="100000"/>
              </a:lnSpc>
            </a:pPr>
            <a:r>
              <a:rPr lang="en-GB" sz="2400" b="1" dirty="0">
                <a:latin typeface="Aldhabi" panose="01000000000000000000" pitchFamily="2" charset="-78"/>
                <a:cs typeface="Aldhabi" panose="01000000000000000000" pitchFamily="2" charset="-78"/>
              </a:rPr>
              <a:t>Provide an easy guide that staff can used a quick reference when revisiting different aspect of task, supporting  them until they gain mastery.</a:t>
            </a:r>
          </a:p>
          <a:p>
            <a:pPr algn="just">
              <a:lnSpc>
                <a:spcPct val="100000"/>
              </a:lnSpc>
            </a:pPr>
            <a:r>
              <a:rPr lang="en-GB" sz="2400" b="1" dirty="0">
                <a:latin typeface="Aldhabi" panose="01000000000000000000" pitchFamily="2" charset="-78"/>
                <a:cs typeface="Aldhabi" panose="01000000000000000000" pitchFamily="2" charset="-78"/>
              </a:rPr>
              <a:t>Gathering regular feedback  will help management refine the training programme  to meet organisation needs. This ensures  a continue  delivering effective person-centred care for older adults. </a:t>
            </a:r>
          </a:p>
          <a:p>
            <a:pPr algn="just">
              <a:lnSpc>
                <a:spcPct val="100000"/>
              </a:lnSpc>
            </a:pPr>
            <a:endParaRPr lang="en-GB" sz="2400" dirty="0">
              <a:latin typeface="Aldhabi" panose="01000000000000000000" pitchFamily="2" charset="-78"/>
              <a:cs typeface="Aldhabi" panose="01000000000000000000" pitchFamily="2" charset="-78"/>
            </a:endParaRPr>
          </a:p>
          <a:p>
            <a:pPr algn="just"/>
            <a:endParaRPr lang="en-GB" sz="2000" dirty="0">
              <a:solidFill>
                <a:srgbClr val="FF0000"/>
              </a:solidFill>
              <a:latin typeface="Aldhabi" panose="01000000000000000000" pitchFamily="2" charset="-78"/>
              <a:cs typeface="Aldhabi" panose="01000000000000000000" pitchFamily="2" charset="-78"/>
            </a:endParaRPr>
          </a:p>
          <a:p>
            <a:pPr marL="0" indent="0" algn="just">
              <a:buNone/>
            </a:pPr>
            <a:endParaRPr lang="en-GB" sz="2000" dirty="0">
              <a:solidFill>
                <a:srgbClr val="FF0000"/>
              </a:solidFill>
            </a:endParaRPr>
          </a:p>
          <a:p>
            <a:endParaRPr lang="en-GB" sz="2000" dirty="0"/>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a:xfrm>
            <a:off x="838200" y="1800075"/>
            <a:ext cx="10515600" cy="4861160"/>
          </a:xfrm>
        </p:spPr>
        <p:txBody>
          <a:bodyPr>
            <a:normAutofit fontScale="25000" lnSpcReduction="20000"/>
          </a:bodyPr>
          <a:lstStyle/>
          <a:p>
            <a:r>
              <a:rPr lang="en-GB" sz="9600" dirty="0">
                <a:solidFill>
                  <a:srgbClr val="FF0000"/>
                </a:solidFill>
                <a:latin typeface="Aldhabi" panose="01000000000000000000" pitchFamily="2" charset="-78"/>
                <a:cs typeface="Aldhabi" panose="01000000000000000000" pitchFamily="2" charset="-78"/>
              </a:rPr>
              <a:t>Choose One App: Select Word, PowerPoint, or Excel.</a:t>
            </a:r>
          </a:p>
          <a:p>
            <a:r>
              <a:rPr lang="en-GB" sz="9600" b="1" dirty="0">
                <a:latin typeface="Aldhabi" panose="01000000000000000000" pitchFamily="2" charset="-78"/>
                <a:cs typeface="Aldhabi" panose="01000000000000000000" pitchFamily="2" charset="-78"/>
              </a:rPr>
              <a:t>Word is a software application program that use to create, edit, format and print documentation.</a:t>
            </a:r>
          </a:p>
          <a:p>
            <a:r>
              <a:rPr lang="en-GB" sz="9600" dirty="0">
                <a:solidFill>
                  <a:srgbClr val="FF0000"/>
                </a:solidFill>
                <a:latin typeface="Aldhabi" panose="01000000000000000000" pitchFamily="2" charset="-78"/>
                <a:cs typeface="Aldhabi" panose="01000000000000000000" pitchFamily="2" charset="-78"/>
              </a:rPr>
              <a:t>Current vs. Future State: Describe how staff currently handle a task (e.g., paper medication logs) and how the app improves it (e.g., an Excel tracking sheet).</a:t>
            </a:r>
          </a:p>
          <a:p>
            <a:r>
              <a:rPr lang="en-GB" sz="9600" b="1" dirty="0">
                <a:latin typeface="Aldhabi" panose="01000000000000000000" pitchFamily="2" charset="-78"/>
                <a:cs typeface="Aldhabi" panose="01000000000000000000" pitchFamily="2" charset="-78"/>
              </a:rPr>
              <a:t>Microsoft Word 365 is a subscription service program providing many applications online.</a:t>
            </a:r>
            <a:endParaRPr lang="en-GB" sz="4800" b="1" dirty="0">
              <a:solidFill>
                <a:srgbClr val="FF0000"/>
              </a:solidFill>
              <a:latin typeface="Aldhabi" panose="01000000000000000000" pitchFamily="2" charset="-78"/>
              <a:cs typeface="Aldhabi" panose="01000000000000000000" pitchFamily="2" charset="-78"/>
            </a:endParaRPr>
          </a:p>
          <a:p>
            <a:r>
              <a:rPr lang="en-GB" sz="9600" b="1" dirty="0">
                <a:latin typeface="Aldhabi" panose="01000000000000000000" pitchFamily="2" charset="-78"/>
                <a:cs typeface="Aldhabi" panose="01000000000000000000" pitchFamily="2" charset="-78"/>
              </a:rPr>
              <a:t>Staff using paper base documentation: like</a:t>
            </a:r>
            <a:r>
              <a:rPr lang="en-GB" sz="8600" b="1" dirty="0">
                <a:latin typeface="Aldhabi" panose="01000000000000000000" pitchFamily="2" charset="-78"/>
                <a:cs typeface="Aldhabi" panose="01000000000000000000" pitchFamily="2" charset="-78"/>
              </a:rPr>
              <a:t> paper medication log, it is easy to use, accessible during technical failures such us power outages familiar system. However, there is a tendency of data loss or damage, limited data security and sensitive information maybe viewed by unauthorised people if it is not stored properly, as well as time consuming difficult to share information and required storage space.</a:t>
            </a:r>
          </a:p>
          <a:p>
            <a:r>
              <a:rPr lang="en-GB" sz="8600" b="1" dirty="0">
                <a:latin typeface="Aldhabi" panose="01000000000000000000" pitchFamily="2" charset="-78"/>
                <a:cs typeface="Aldhabi" panose="01000000000000000000" pitchFamily="2" charset="-78"/>
              </a:rPr>
              <a:t>While  Microsoft Word  365 allows staff to create store and retrieve information quickly. The apps have stronger data protection through passwords encryption and controlled access permission to improve staff collaboration by sharing documents instantly, work on the same file at the same time as well as communicate through the same flatform like Teams. Digital documentations can be stored in cloud systems like One Drive. ( Lambert, 2023 )</a:t>
            </a:r>
            <a:endParaRPr lang="en-GB" dirty="0">
              <a:solidFill>
                <a:srgbClr val="FF0000"/>
              </a:solidFill>
              <a:latin typeface="Aldhabi" panose="01000000000000000000" pitchFamily="2" charset="-78"/>
              <a:cs typeface="Aldhabi" panose="01000000000000000000" pitchFamily="2" charset="-78"/>
            </a:endParaRPr>
          </a:p>
          <a:p>
            <a:pPr marL="0" indent="0">
              <a:buNone/>
            </a:pPr>
            <a:r>
              <a:rPr lang="en-GB" sz="8000" dirty="0">
                <a:solidFill>
                  <a:srgbClr val="FF0000"/>
                </a:solidFill>
                <a:latin typeface="Aldhabi" panose="01000000000000000000" pitchFamily="2" charset="-78"/>
                <a:cs typeface="Aldhabi" panose="01000000000000000000" pitchFamily="2" charset="-78"/>
              </a:rPr>
              <a:t>Critical Analysis: Use bullet points to list specific Benefits (e.g., faster data entry) and Limitations (e.g., training time).</a:t>
            </a:r>
          </a:p>
          <a:p>
            <a:endParaRPr lang="en-GB" dirty="0"/>
          </a:p>
        </p:txBody>
      </p:sp>
    </p:spTree>
    <p:extLst>
      <p:ext uri="{BB962C8B-B14F-4D97-AF65-F5344CB8AC3E}">
        <p14:creationId xmlns:p14="http://schemas.microsoft.com/office/powerpoint/2010/main" val="3130983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a:xfrm>
            <a:off x="838200" y="301117"/>
            <a:ext cx="10515600" cy="1325563"/>
          </a:xfrm>
        </p:spPr>
        <p:txBody>
          <a:bodyPr/>
          <a:lstStyle/>
          <a:p>
            <a:r>
              <a:rPr lang="en-GB" dirty="0"/>
              <a:t>Benefits and </a:t>
            </a:r>
            <a:r>
              <a:rPr lang="en-GB" dirty="0" err="1"/>
              <a:t>limitationS</a:t>
            </a:r>
            <a:endParaRPr lang="en-GB" dirty="0"/>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1614494034"/>
              </p:ext>
            </p:extLst>
          </p:nvPr>
        </p:nvGraphicFramePr>
        <p:xfrm>
          <a:off x="850392" y="2152650"/>
          <a:ext cx="10711370" cy="4666985"/>
        </p:xfrm>
        <a:graphic>
          <a:graphicData uri="http://schemas.openxmlformats.org/drawingml/2006/table">
            <a:tbl>
              <a:tblPr firstRow="1" bandRow="1">
                <a:tableStyleId>{5C22544A-7EE6-4342-B048-85BDC9FD1C3A}</a:tableStyleId>
              </a:tblPr>
              <a:tblGrid>
                <a:gridCol w="5245608">
                  <a:extLst>
                    <a:ext uri="{9D8B030D-6E8A-4147-A177-3AD203B41FA5}">
                      <a16:colId xmlns:a16="http://schemas.microsoft.com/office/drawing/2014/main" val="1109808954"/>
                    </a:ext>
                  </a:extLst>
                </a:gridCol>
                <a:gridCol w="5465762">
                  <a:extLst>
                    <a:ext uri="{9D8B030D-6E8A-4147-A177-3AD203B41FA5}">
                      <a16:colId xmlns:a16="http://schemas.microsoft.com/office/drawing/2014/main" val="4102497299"/>
                    </a:ext>
                  </a:extLst>
                </a:gridCol>
              </a:tblGrid>
              <a:tr h="823025">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6425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ldhabi" panose="01000000000000000000" pitchFamily="2" charset="-78"/>
                          <a:cs typeface="Aldhabi" panose="01000000000000000000" pitchFamily="2" charset="-78"/>
                        </a:rPr>
                        <a:t>Easy to use</a:t>
                      </a:r>
                      <a:r>
                        <a:rPr lang="en-GB" sz="2400" dirty="0">
                          <a:latin typeface="Aldhabi" panose="01000000000000000000" pitchFamily="2" charset="-78"/>
                          <a:cs typeface="Aldhabi" panose="01000000000000000000" pitchFamily="2" charset="-78"/>
                        </a:rPr>
                        <a:t>(user friendly. Good for beginner)</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ldhabi" panose="01000000000000000000" pitchFamily="2" charset="-78"/>
                          <a:cs typeface="Aldhabi" panose="01000000000000000000" pitchFamily="2" charset="-78"/>
                        </a:rPr>
                        <a:t>Requires subscription</a:t>
                      </a:r>
                    </a:p>
                    <a:p>
                      <a:endParaRPr lang="en-GB" dirty="0"/>
                    </a:p>
                  </a:txBody>
                  <a:tcPr/>
                </a:tc>
                <a:extLst>
                  <a:ext uri="{0D108BD9-81ED-4DB2-BD59-A6C34878D82A}">
                    <a16:rowId xmlns:a16="http://schemas.microsoft.com/office/drawing/2014/main" val="2567844958"/>
                  </a:ext>
                </a:extLst>
              </a:tr>
              <a:tr h="9178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ldhabi" panose="01000000000000000000" pitchFamily="2" charset="-78"/>
                          <a:cs typeface="Aldhabi" panose="01000000000000000000" pitchFamily="2" charset="-78"/>
                        </a:rPr>
                        <a:t>Powerful formatting tools</a:t>
                      </a:r>
                      <a:r>
                        <a:rPr lang="en-GB" sz="2400" dirty="0">
                          <a:latin typeface="Aldhabi" panose="01000000000000000000" pitchFamily="2" charset="-78"/>
                          <a:cs typeface="Aldhabi" panose="01000000000000000000" pitchFamily="2" charset="-78"/>
                        </a:rPr>
                        <a:t>(font. styles, header, footers, etc</a:t>
                      </a:r>
                      <a:r>
                        <a:rPr lang="en-GB" dirty="0">
                          <a:latin typeface="Aldhabi" panose="01000000000000000000" pitchFamily="2" charset="-78"/>
                          <a:cs typeface="Aldhabi" panose="01000000000000000000" pitchFamily="2" charset="-78"/>
                        </a:rPr>
                        <a:t>)</a:t>
                      </a:r>
                    </a:p>
                    <a:p>
                      <a:endParaRPr lang="en-GB" dirty="0">
                        <a:latin typeface="Aldhabi" panose="01000000000000000000" pitchFamily="2" charset="-78"/>
                        <a:cs typeface="Aldhabi" panose="01000000000000000000" pitchFamily="2" charset="-78"/>
                      </a:endParaRPr>
                    </a:p>
                  </a:txBody>
                  <a:tcPr/>
                </a:tc>
                <a:tc>
                  <a:txBody>
                    <a:bodyPr/>
                    <a:lstStyle/>
                    <a:p>
                      <a:r>
                        <a:rPr lang="en-GB" sz="2400" b="1" dirty="0">
                          <a:latin typeface="Aldhabi" panose="01000000000000000000" pitchFamily="2" charset="-78"/>
                          <a:cs typeface="Aldhabi" panose="01000000000000000000" pitchFamily="2" charset="-78"/>
                        </a:rPr>
                        <a:t>Can be complex</a:t>
                      </a:r>
                    </a:p>
                    <a:p>
                      <a:r>
                        <a:rPr lang="en-GB" sz="2400" b="0" dirty="0">
                          <a:latin typeface="Aldhabi" panose="01000000000000000000" pitchFamily="2" charset="-78"/>
                          <a:cs typeface="Aldhabi" panose="01000000000000000000" pitchFamily="2" charset="-78"/>
                        </a:rPr>
                        <a:t>(Many advance features can overwhelm new users</a:t>
                      </a:r>
                      <a:r>
                        <a:rPr lang="en-GB" b="0" dirty="0">
                          <a:latin typeface="Aldhabi" panose="01000000000000000000" pitchFamily="2" charset="-78"/>
                          <a:cs typeface="Aldhabi" panose="01000000000000000000" pitchFamily="2" charset="-78"/>
                        </a:rPr>
                        <a:t>)</a:t>
                      </a:r>
                    </a:p>
                  </a:txBody>
                  <a:tcPr/>
                </a:tc>
                <a:extLst>
                  <a:ext uri="{0D108BD9-81ED-4DB2-BD59-A6C34878D82A}">
                    <a16:rowId xmlns:a16="http://schemas.microsoft.com/office/drawing/2014/main" val="816450203"/>
                  </a:ext>
                </a:extLst>
              </a:tr>
              <a:tr h="917880">
                <a:tc>
                  <a:txBody>
                    <a:bodyPr/>
                    <a:lstStyle/>
                    <a:p>
                      <a:r>
                        <a:rPr lang="en-GB" sz="2400" b="1" dirty="0">
                          <a:latin typeface="Aldhabi" panose="01000000000000000000" pitchFamily="2" charset="-78"/>
                          <a:cs typeface="Aldhabi" panose="01000000000000000000" pitchFamily="2" charset="-78"/>
                        </a:rPr>
                        <a:t>Professional Document features</a:t>
                      </a:r>
                    </a:p>
                    <a:p>
                      <a:r>
                        <a:rPr lang="en-GB" sz="2400" dirty="0">
                          <a:latin typeface="Aldhabi" panose="01000000000000000000" pitchFamily="2" charset="-78"/>
                          <a:cs typeface="Aldhabi" panose="01000000000000000000" pitchFamily="2" charset="-78"/>
                        </a:rPr>
                        <a:t>(spell check, grammar check, etc)</a:t>
                      </a:r>
                    </a:p>
                    <a:p>
                      <a:endParaRPr lang="en-GB" dirty="0">
                        <a:latin typeface="Aldhabi" panose="01000000000000000000" pitchFamily="2" charset="-78"/>
                        <a:cs typeface="Aldhabi" panose="01000000000000000000" pitchFamily="2" charset="-78"/>
                      </a:endParaRPr>
                    </a:p>
                  </a:txBody>
                  <a:tcPr/>
                </a:tc>
                <a:tc>
                  <a:txBody>
                    <a:bodyPr/>
                    <a:lstStyle/>
                    <a:p>
                      <a:r>
                        <a:rPr lang="en-GB" sz="2400" b="1" dirty="0">
                          <a:latin typeface="Aldhabi" panose="01000000000000000000" pitchFamily="2" charset="-78"/>
                          <a:cs typeface="Aldhabi" panose="01000000000000000000" pitchFamily="2" charset="-78"/>
                        </a:rPr>
                        <a:t>Formatting Issue</a:t>
                      </a:r>
                    </a:p>
                    <a:p>
                      <a:r>
                        <a:rPr lang="en-GB" sz="2400" b="0" dirty="0">
                          <a:latin typeface="Aldhabi" panose="01000000000000000000" pitchFamily="2" charset="-78"/>
                          <a:cs typeface="Aldhabi" panose="01000000000000000000" pitchFamily="2" charset="-78"/>
                        </a:rPr>
                        <a:t>(documents may look different on different device)</a:t>
                      </a:r>
                    </a:p>
                  </a:txBody>
                  <a:tcPr/>
                </a:tc>
                <a:extLst>
                  <a:ext uri="{0D108BD9-81ED-4DB2-BD59-A6C34878D82A}">
                    <a16:rowId xmlns:a16="http://schemas.microsoft.com/office/drawing/2014/main" val="3754902980"/>
                  </a:ext>
                </a:extLst>
              </a:tr>
              <a:tr h="917880">
                <a:tc>
                  <a:txBody>
                    <a:bodyPr/>
                    <a:lstStyle/>
                    <a:p>
                      <a:r>
                        <a:rPr lang="en-GB" sz="2400" b="1" dirty="0">
                          <a:latin typeface="Aldhabi" panose="01000000000000000000" pitchFamily="2" charset="-78"/>
                          <a:cs typeface="Aldhabi" panose="01000000000000000000" pitchFamily="2" charset="-78"/>
                        </a:rPr>
                        <a:t>Wide compatibility</a:t>
                      </a:r>
                    </a:p>
                    <a:p>
                      <a:r>
                        <a:rPr lang="en-GB" sz="2400" b="0" dirty="0">
                          <a:latin typeface="Aldhabi" panose="01000000000000000000" pitchFamily="2" charset="-78"/>
                          <a:cs typeface="Aldhabi" panose="01000000000000000000" pitchFamily="2" charset="-78"/>
                        </a:rPr>
                        <a:t>(opens and export PDFs easily)</a:t>
                      </a:r>
                    </a:p>
                    <a:p>
                      <a:endParaRPr lang="en-GB" dirty="0">
                        <a:latin typeface="Aldhabi" panose="01000000000000000000" pitchFamily="2" charset="-78"/>
                        <a:cs typeface="Aldhabi" panose="01000000000000000000" pitchFamily="2" charset="-78"/>
                      </a:endParaRPr>
                    </a:p>
                  </a:txBody>
                  <a:tcPr/>
                </a:tc>
                <a:tc>
                  <a:txBody>
                    <a:bodyPr/>
                    <a:lstStyle/>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lstStyle/>
          <a:p>
            <a:r>
              <a:rPr lang="en-GB" dirty="0">
                <a:solidFill>
                  <a:srgbClr val="FF0000"/>
                </a:solidFill>
              </a:rPr>
              <a:t>Select a Tool: Choose Teams, OneDrive, or Outlook.</a:t>
            </a:r>
          </a:p>
          <a:p>
            <a:pPr marL="0" indent="0">
              <a:buNone/>
            </a:pPr>
            <a:endParaRPr lang="en-GB" dirty="0">
              <a:solidFill>
                <a:srgbClr val="FF0000"/>
              </a:solidFill>
            </a:endParaRPr>
          </a:p>
          <a:p>
            <a:r>
              <a:rPr lang="en-GB" dirty="0">
                <a:solidFill>
                  <a:srgbClr val="FF0000"/>
                </a:solidFill>
              </a:rPr>
              <a:t>Greenfield Application: Explain how this tool connects visiting carers in the field with the main office.</a:t>
            </a:r>
          </a:p>
          <a:p>
            <a:r>
              <a:rPr lang="en-GB" dirty="0">
                <a:solidFill>
                  <a:srgbClr val="FF0000"/>
                </a:solidFill>
              </a:rPr>
              <a:t>Pros and Cons: Present a clear list of Advantages (e.g., real-time updates) and Challenges (e.g., connectivity issues in the community).</a:t>
            </a:r>
          </a:p>
          <a:p>
            <a:endParaRPr lang="en-GB" dirty="0"/>
          </a:p>
        </p:txBody>
      </p:sp>
    </p:spTree>
    <p:extLst>
      <p:ext uri="{BB962C8B-B14F-4D97-AF65-F5344CB8AC3E}">
        <p14:creationId xmlns:p14="http://schemas.microsoft.com/office/powerpoint/2010/main" val="452808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2967123918"/>
              </p:ext>
            </p:extLst>
          </p:nvPr>
        </p:nvGraphicFramePr>
        <p:xfrm>
          <a:off x="838200" y="1928813"/>
          <a:ext cx="10515600" cy="18542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074956580"/>
                    </a:ext>
                  </a:extLst>
                </a:gridCol>
                <a:gridCol w="5257800">
                  <a:extLst>
                    <a:ext uri="{9D8B030D-6E8A-4147-A177-3AD203B41FA5}">
                      <a16:colId xmlns:a16="http://schemas.microsoft.com/office/drawing/2014/main" val="1042188678"/>
                    </a:ext>
                  </a:extLst>
                </a:gridCol>
              </a:tblGrid>
              <a:tr h="370840">
                <a:tc>
                  <a:txBody>
                    <a:bodyPr/>
                    <a:lstStyle/>
                    <a:p>
                      <a:r>
                        <a:rPr lang="en-GB" dirty="0"/>
                        <a:t>Advantages </a:t>
                      </a:r>
                    </a:p>
                  </a:txBody>
                  <a:tcPr/>
                </a:tc>
                <a:tc>
                  <a:txBody>
                    <a:bodyPr/>
                    <a:lstStyle/>
                    <a:p>
                      <a:r>
                        <a:rPr lang="en-GB" dirty="0"/>
                        <a:t>Limitation</a:t>
                      </a:r>
                    </a:p>
                  </a:txBody>
                  <a:tcPr/>
                </a:tc>
                <a:extLst>
                  <a:ext uri="{0D108BD9-81ED-4DB2-BD59-A6C34878D82A}">
                    <a16:rowId xmlns:a16="http://schemas.microsoft.com/office/drawing/2014/main" val="2079448867"/>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22042968"/>
                  </a:ext>
                </a:extLst>
              </a:tr>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34564748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36248419"/>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lstStyle/>
          <a:p>
            <a:pPr marL="0" indent="0">
              <a:buNone/>
            </a:pPr>
            <a:endParaRPr lang="en-GB" dirty="0">
              <a:solidFill>
                <a:srgbClr val="FF0000"/>
              </a:solidFill>
            </a:endParaRPr>
          </a:p>
          <a:p>
            <a:r>
              <a:rPr lang="en-GB" dirty="0">
                <a:solidFill>
                  <a:srgbClr val="FF0000"/>
                </a:solidFill>
              </a:rPr>
              <a:t>Secure Access: (e.g., implementing Multi-Factor Authentication).</a:t>
            </a:r>
          </a:p>
          <a:p>
            <a:r>
              <a:rPr lang="en-GB" dirty="0">
                <a:solidFill>
                  <a:srgbClr val="FF0000"/>
                </a:solidFill>
              </a:rPr>
              <a:t>Email Awareness: (e.g., training staff to spot phishing).</a:t>
            </a:r>
          </a:p>
          <a:p>
            <a:r>
              <a:rPr lang="en-GB" dirty="0">
                <a:solidFill>
                  <a:srgbClr val="FF0000"/>
                </a:solidFill>
              </a:rPr>
              <a:t>Data Management: (e.g., safe document storage on OneDrive).</a:t>
            </a:r>
          </a:p>
          <a:p>
            <a:r>
              <a:rPr lang="en-GB" dirty="0">
                <a:solidFill>
                  <a:srgbClr val="FF0000"/>
                </a:solidFill>
              </a:rPr>
              <a:t>Confidentiality: (e.g., procedures to protect resident sensitive info).</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r>
              <a:rPr lang="en-GB" dirty="0">
                <a:solidFill>
                  <a:srgbClr val="FF0000"/>
                </a:solidFill>
              </a:rPr>
              <a:t>Provide the concluding summary for the presentation</a:t>
            </a:r>
          </a:p>
          <a:p>
            <a:pPr marL="0" indent="0">
              <a:buNone/>
            </a:pPr>
            <a:r>
              <a:rPr lang="en-GB" sz="2000" b="1" dirty="0">
                <a:solidFill>
                  <a:srgbClr val="FF0000"/>
                </a:solidFill>
              </a:rPr>
              <a:t>  </a:t>
            </a:r>
            <a:endParaRPr lang="en-GB" sz="2000" b="1" dirty="0"/>
          </a:p>
          <a:p>
            <a:pPr marL="0" indent="0">
              <a:buNone/>
            </a:pPr>
            <a:r>
              <a:rPr lang="en-GB" sz="2000" b="1" dirty="0"/>
              <a:t> </a:t>
            </a:r>
          </a:p>
          <a:p>
            <a:pPr marL="0" indent="0">
              <a:buNone/>
            </a:pPr>
            <a:endParaRPr lang="en-GB" b="1" dirty="0">
              <a:solidFill>
                <a:srgbClr val="FF0000"/>
              </a:solidFill>
            </a:endParaRPr>
          </a:p>
          <a:p>
            <a:endParaRPr lang="en-GB" dirty="0"/>
          </a:p>
        </p:txBody>
      </p:sp>
    </p:spTree>
    <p:extLst>
      <p:ext uri="{BB962C8B-B14F-4D97-AF65-F5344CB8AC3E}">
        <p14:creationId xmlns:p14="http://schemas.microsoft.com/office/powerpoint/2010/main" val="2527619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a:bodyPr>
          <a:lstStyle/>
          <a:p>
            <a:r>
              <a:rPr lang="en-GB" b="1" dirty="0">
                <a:solidFill>
                  <a:srgbClr val="FF0000"/>
                </a:solidFill>
                <a:latin typeface="Aldhabi" panose="01000000000000000000" pitchFamily="2" charset="-78"/>
                <a:cs typeface="Aldhabi" panose="01000000000000000000" pitchFamily="2" charset="-78"/>
              </a:rPr>
              <a:t>Use Word and copy it here – Harvard Style</a:t>
            </a:r>
          </a:p>
          <a:p>
            <a:pPr marL="0" indent="0">
              <a:buNone/>
            </a:pPr>
            <a:r>
              <a:rPr lang="en-GB" b="1" dirty="0">
                <a:latin typeface="Aldhabi" panose="01000000000000000000" pitchFamily="2" charset="-78"/>
                <a:cs typeface="Aldhabi" panose="01000000000000000000" pitchFamily="2" charset="-78"/>
              </a:rPr>
              <a:t>Jordan, S. (2023) </a:t>
            </a:r>
            <a:r>
              <a:rPr lang="en-GB" b="1" i="1" dirty="0">
                <a:latin typeface="Aldhabi" panose="01000000000000000000" pitchFamily="2" charset="-78"/>
                <a:cs typeface="Aldhabi" panose="01000000000000000000" pitchFamily="2" charset="-78"/>
              </a:rPr>
              <a:t>Microsoft Word 2021 for Beginners and Seniors: The Most Updated Crash Course from Beginner  to Advance. Learn All the Functions and Features To Become a Pro in 7 Days or Less</a:t>
            </a:r>
            <a:r>
              <a:rPr lang="en-GB" b="1" dirty="0">
                <a:latin typeface="Aldhabi" panose="01000000000000000000" pitchFamily="2" charset="-78"/>
                <a:cs typeface="Aldhabi" panose="01000000000000000000" pitchFamily="2" charset="-78"/>
              </a:rPr>
              <a:t>. Blue Rose Publishing.</a:t>
            </a:r>
          </a:p>
          <a:p>
            <a:pPr marL="0" indent="0">
              <a:buNone/>
            </a:pPr>
            <a:r>
              <a:rPr lang="en-GB" b="1" dirty="0">
                <a:latin typeface="Aldhabi" panose="01000000000000000000" pitchFamily="2" charset="-78"/>
                <a:cs typeface="Aldhabi" panose="01000000000000000000" pitchFamily="2" charset="-78"/>
              </a:rPr>
              <a:t>Lambert, J. (2023) </a:t>
            </a:r>
            <a:r>
              <a:rPr lang="en-GB" b="1" i="1" dirty="0">
                <a:latin typeface="Aldhabi" panose="01000000000000000000" pitchFamily="2" charset="-78"/>
                <a:cs typeface="Aldhabi" panose="01000000000000000000" pitchFamily="2" charset="-78"/>
              </a:rPr>
              <a:t>Microsoft Word 365: Step by Step</a:t>
            </a:r>
            <a:r>
              <a:rPr lang="en-GB" b="1" dirty="0">
                <a:latin typeface="Aldhabi" panose="01000000000000000000" pitchFamily="2" charset="-78"/>
                <a:cs typeface="Aldhabi" panose="01000000000000000000" pitchFamily="2" charset="-78"/>
              </a:rPr>
              <a:t>. Pearson Education Inc.</a:t>
            </a:r>
          </a:p>
          <a:p>
            <a:pPr marL="0" indent="0">
              <a:buNone/>
            </a:pPr>
            <a:r>
              <a:rPr lang="en-GB" b="1" dirty="0">
                <a:latin typeface="Aldhabi" panose="01000000000000000000" pitchFamily="2" charset="-78"/>
                <a:cs typeface="Aldhabi" panose="01000000000000000000" pitchFamily="2" charset="-78"/>
              </a:rPr>
              <a:t>The Knowledge Academy (2025) </a:t>
            </a:r>
            <a:r>
              <a:rPr lang="en-GB" b="1" i="1" dirty="0" err="1">
                <a:latin typeface="Aldhabi" panose="01000000000000000000" pitchFamily="2" charset="-78"/>
                <a:cs typeface="Aldhabi" panose="01000000000000000000" pitchFamily="2" charset="-78"/>
              </a:rPr>
              <a:t>Microsoftword</a:t>
            </a:r>
            <a:r>
              <a:rPr lang="en-GB" b="1" i="1" dirty="0">
                <a:latin typeface="Aldhabi" panose="01000000000000000000" pitchFamily="2" charset="-78"/>
                <a:cs typeface="Aldhabi" panose="01000000000000000000" pitchFamily="2" charset="-78"/>
              </a:rPr>
              <a:t>: Significance of Using Microsoft Word</a:t>
            </a:r>
            <a:r>
              <a:rPr lang="en-GB" b="1" dirty="0">
                <a:latin typeface="Aldhabi" panose="01000000000000000000" pitchFamily="2" charset="-78"/>
                <a:cs typeface="Aldhabi" panose="01000000000000000000" pitchFamily="2" charset="-78"/>
              </a:rPr>
              <a:t>.  Available at </a:t>
            </a:r>
            <a:r>
              <a:rPr lang="en-GB" b="1" dirty="0">
                <a:latin typeface="Aldhabi" panose="01000000000000000000" pitchFamily="2" charset="-78"/>
                <a:cs typeface="Aldhabi" panose="01000000000000000000" pitchFamily="2" charset="-78"/>
                <a:hlinkClick r:id="rId2"/>
              </a:rPr>
              <a:t>https://www.theknowledgeacademy.com/offers/microsoft-word-certification-training-course/</a:t>
            </a:r>
            <a:r>
              <a:rPr lang="en-GB" b="1" dirty="0">
                <a:latin typeface="Aldhabi" panose="01000000000000000000" pitchFamily="2" charset="-78"/>
                <a:cs typeface="Aldhabi" panose="01000000000000000000" pitchFamily="2" charset="-78"/>
              </a:rPr>
              <a:t> (Accessed 1/03/2026)</a:t>
            </a:r>
          </a:p>
          <a:p>
            <a:endParaRPr lang="en-GB" b="1" dirty="0">
              <a:latin typeface="Aldhabi" panose="01000000000000000000" pitchFamily="2" charset="-78"/>
              <a:cs typeface="Aldhabi" panose="01000000000000000000" pitchFamily="2" charset="-78"/>
            </a:endParaRPr>
          </a:p>
          <a:p>
            <a:pPr marL="0" indent="0">
              <a:buNone/>
            </a:pPr>
            <a:endParaRPr lang="en-GB" b="1" dirty="0">
              <a:solidFill>
                <a:srgbClr val="FF0000"/>
              </a:solidFill>
              <a:latin typeface="Aldhabi" panose="01000000000000000000" pitchFamily="2" charset="-78"/>
              <a:cs typeface="Aldhabi" panose="01000000000000000000" pitchFamily="2" charset="-78"/>
            </a:endParaRPr>
          </a:p>
          <a:p>
            <a:endParaRPr lang="en-GB" b="1" dirty="0">
              <a:solidFill>
                <a:srgbClr val="FF0000"/>
              </a:solidFill>
              <a:latin typeface="Aldhabi" panose="01000000000000000000" pitchFamily="2" charset="-78"/>
              <a:cs typeface="Aldhabi" panose="01000000000000000000" pitchFamily="2" charset="-78"/>
            </a:endParaRPr>
          </a:p>
          <a:p>
            <a:pPr marL="0" indent="0">
              <a:buNone/>
            </a:pPr>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2341</TotalTime>
  <Words>921</Words>
  <Application>Microsoft Office PowerPoint</Application>
  <PresentationFormat>Widescreen</PresentationFormat>
  <Paragraphs>79</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Aldhabi</vt:lpstr>
      <vt:lpstr>Aptos</vt:lpstr>
      <vt:lpstr>Arial</vt:lpstr>
      <vt:lpstr>The Hand Bold</vt:lpstr>
      <vt:lpstr>The Serif Hand Black</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Evaluate productivity tools</vt:lpstr>
      <vt:lpstr>Benefits and limitationS</vt:lpstr>
      <vt:lpstr>Group Member 2: Evaluate communication tools</vt:lpstr>
      <vt:lpstr>Advantages and limitation of using teams</vt:lpstr>
      <vt:lpstr>Group Member 3: Digital safety action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Mafe Peniero Blaza (2509139)</cp:lastModifiedBy>
  <cp:revision>46</cp:revision>
  <dcterms:created xsi:type="dcterms:W3CDTF">2026-03-02T15:07:48Z</dcterms:created>
  <dcterms:modified xsi:type="dcterms:W3CDTF">2026-03-12T01:31:41Z</dcterms:modified>
</cp:coreProperties>
</file>