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7" r:id="rId5"/>
    <p:sldId id="266" r:id="rId6"/>
    <p:sldId id="265" r:id="rId7"/>
    <p:sldId id="264" r:id="rId8"/>
    <p:sldId id="268" r:id="rId9"/>
    <p:sldId id="261" r:id="rId10"/>
    <p:sldId id="263" r:id="rId11"/>
    <p:sldId id="262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emma Petty" initials="GP" lastIdx="1" clrIdx="0">
    <p:extLst>
      <p:ext uri="{19B8F6BF-5375-455C-9EA6-DF929625EA0E}">
        <p15:presenceInfo xmlns:p15="http://schemas.microsoft.com/office/powerpoint/2012/main" userId="S::Gemma@insightworkplacehealth.co.uk::a2d4383a-3f14-41c2-8f09-a624a467696f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66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839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682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904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0309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809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060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9720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0271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367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847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787897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2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964191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4575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3177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68F55-5968-4B83-A014-FEE3E042819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254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568F55-5968-4B83-A014-FEE3E0428192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1ED3828-EA63-4297-B371-F72392979C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719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3AC75-5B32-4831-ABF7-5B8AD083388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Contraindications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031CDE-170F-4617-A537-EC8B89986F4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2382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36C3B-AF73-416D-AD1C-67DF27647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Contraindications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AD6F76-4859-4AE2-B34F-1FB4295D58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64604"/>
            <a:ext cx="8214875" cy="779559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Circumstances, conditions, situations that precludes the delivery of sports massage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F86E51A0-CC24-41FA-828B-66405DA90A9B}"/>
              </a:ext>
            </a:extLst>
          </p:cNvPr>
          <p:cNvSpPr/>
          <p:nvPr/>
        </p:nvSpPr>
        <p:spPr>
          <a:xfrm>
            <a:off x="2474844" y="2564039"/>
            <a:ext cx="874643" cy="32136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503D5470-27C1-40AE-9C2F-B22A00CE6748}"/>
              </a:ext>
            </a:extLst>
          </p:cNvPr>
          <p:cNvSpPr/>
          <p:nvPr/>
        </p:nvSpPr>
        <p:spPr>
          <a:xfrm>
            <a:off x="5989982" y="2535634"/>
            <a:ext cx="874643" cy="32136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019585-816D-446D-B4D5-AF1B99FB50AC}"/>
              </a:ext>
            </a:extLst>
          </p:cNvPr>
          <p:cNvSpPr txBox="1"/>
          <p:nvPr/>
        </p:nvSpPr>
        <p:spPr>
          <a:xfrm>
            <a:off x="1033670" y="2569189"/>
            <a:ext cx="1311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ABSOLUTE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55DC25-9455-49EA-8CCB-1CAC525718E6}"/>
              </a:ext>
            </a:extLst>
          </p:cNvPr>
          <p:cNvSpPr txBox="1"/>
          <p:nvPr/>
        </p:nvSpPr>
        <p:spPr>
          <a:xfrm>
            <a:off x="7275444" y="2487667"/>
            <a:ext cx="1311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Massage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8AF23E-FDB1-4EFF-973F-440B22E003D3}"/>
              </a:ext>
            </a:extLst>
          </p:cNvPr>
          <p:cNvSpPr txBox="1"/>
          <p:nvPr/>
        </p:nvSpPr>
        <p:spPr>
          <a:xfrm>
            <a:off x="3478696" y="2511651"/>
            <a:ext cx="2663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Proceed with Caution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A084A2E-58D7-480D-9299-5A20672E54E7}"/>
              </a:ext>
            </a:extLst>
          </p:cNvPr>
          <p:cNvSpPr txBox="1"/>
          <p:nvPr/>
        </p:nvSpPr>
        <p:spPr>
          <a:xfrm>
            <a:off x="677334" y="3309364"/>
            <a:ext cx="761852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Contraindications </a:t>
            </a:r>
          </a:p>
          <a:p>
            <a:pPr marL="742950" lvl="1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Massage not indicated under any circumstance</a:t>
            </a:r>
          </a:p>
          <a:p>
            <a:pPr marL="742950" lvl="1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Proceed with Caution </a:t>
            </a:r>
          </a:p>
          <a:p>
            <a:pPr marL="742950" lvl="1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Situations where medical advice is obtained from HCP who is able to diagnose</a:t>
            </a:r>
          </a:p>
          <a:p>
            <a:pPr marL="742950" lvl="1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Massage</a:t>
            </a:r>
          </a:p>
          <a:p>
            <a:pPr marL="742950" lvl="1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Most daily situations where client has no presentations or no need to seek medical advice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7878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6E1E9-EC54-4436-9B6C-BDE1CB159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Trauma/Acute Inflammation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C74F2-FB64-47A6-B22D-27C7EB2C0D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802780"/>
            <a:ext cx="8596668" cy="420045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Acute Inflammation</a:t>
            </a:r>
          </a:p>
          <a:p>
            <a:pPr lvl="1"/>
            <a:r>
              <a:rPr lang="en-GB" dirty="0"/>
              <a:t>Leave for 48/72 hours or until bleeding ceases (Closed system)</a:t>
            </a:r>
          </a:p>
          <a:p>
            <a:r>
              <a:rPr lang="en-GB" dirty="0"/>
              <a:t>Open Wounds – NO</a:t>
            </a:r>
          </a:p>
          <a:p>
            <a:r>
              <a:rPr lang="en-GB" dirty="0"/>
              <a:t>Soft Tissue Haematoma	</a:t>
            </a:r>
          </a:p>
          <a:p>
            <a:pPr lvl="1"/>
            <a:r>
              <a:rPr lang="en-GB" dirty="0"/>
              <a:t>Skin haematoma/bruises (no other tissues involved) are ok</a:t>
            </a:r>
          </a:p>
          <a:p>
            <a:r>
              <a:rPr lang="en-GB" dirty="0"/>
              <a:t>Fractures or dislocations – NO</a:t>
            </a:r>
          </a:p>
          <a:p>
            <a:r>
              <a:rPr lang="en-GB" dirty="0"/>
              <a:t>Muscle, tendon, ligament ruptures - NO</a:t>
            </a:r>
          </a:p>
          <a:p>
            <a:r>
              <a:rPr lang="en-GB" dirty="0"/>
              <a:t>Head Injuries</a:t>
            </a:r>
          </a:p>
          <a:p>
            <a:pPr lvl="1"/>
            <a:r>
              <a:rPr lang="en-GB" dirty="0"/>
              <a:t>Must be seen by a medical practitioner</a:t>
            </a:r>
          </a:p>
          <a:p>
            <a:pPr lvl="1"/>
            <a:r>
              <a:rPr lang="en-GB" dirty="0"/>
              <a:t>Concussion or suspected concussion must be referred to hospital</a:t>
            </a:r>
          </a:p>
          <a:p>
            <a:pPr lvl="1"/>
            <a:r>
              <a:rPr lang="en-GB" dirty="0"/>
              <a:t>Massage practitioner not to be involved in decisions for athletes to continue</a:t>
            </a:r>
          </a:p>
        </p:txBody>
      </p:sp>
    </p:spTree>
    <p:extLst>
      <p:ext uri="{BB962C8B-B14F-4D97-AF65-F5344CB8AC3E}">
        <p14:creationId xmlns:p14="http://schemas.microsoft.com/office/powerpoint/2010/main" val="27494719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9E2B8-0FBE-4A76-BA60-C8F3B94A8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Cardiovascular/BP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47B3B5-FE6E-445C-A552-242E99AEF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815549"/>
            <a:ext cx="2794736" cy="2928729"/>
          </a:xfrm>
        </p:spPr>
        <p:txBody>
          <a:bodyPr/>
          <a:lstStyle/>
          <a:p>
            <a:r>
              <a:rPr lang="en-GB" dirty="0"/>
              <a:t>High/Low Blood Pressure</a:t>
            </a:r>
          </a:p>
          <a:p>
            <a:r>
              <a:rPr lang="en-GB" dirty="0"/>
              <a:t>Arteriosclerosis</a:t>
            </a:r>
          </a:p>
          <a:p>
            <a:r>
              <a:rPr lang="en-GB" dirty="0"/>
              <a:t>Angina</a:t>
            </a:r>
          </a:p>
          <a:p>
            <a:r>
              <a:rPr lang="en-GB" dirty="0"/>
              <a:t>Heart Attack</a:t>
            </a:r>
          </a:p>
          <a:p>
            <a:r>
              <a:rPr lang="en-GB" dirty="0"/>
              <a:t>Valve Replacement</a:t>
            </a:r>
          </a:p>
          <a:p>
            <a:r>
              <a:rPr lang="en-GB" dirty="0"/>
              <a:t>Pacemaker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B5395EB-3430-41F2-BF6D-9E97B73AAE82}"/>
              </a:ext>
            </a:extLst>
          </p:cNvPr>
          <p:cNvSpPr txBox="1">
            <a:spLocks/>
          </p:cNvSpPr>
          <p:nvPr/>
        </p:nvSpPr>
        <p:spPr>
          <a:xfrm>
            <a:off x="4845143" y="1815549"/>
            <a:ext cx="2794736" cy="25046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Bypass Surgery</a:t>
            </a:r>
          </a:p>
          <a:p>
            <a:r>
              <a:rPr lang="en-GB" dirty="0"/>
              <a:t>Thrombosis</a:t>
            </a:r>
          </a:p>
          <a:p>
            <a:r>
              <a:rPr lang="en-GB" dirty="0"/>
              <a:t>Raynaud's Disease</a:t>
            </a:r>
          </a:p>
          <a:p>
            <a:r>
              <a:rPr lang="en-GB" dirty="0"/>
              <a:t>Chilblains </a:t>
            </a:r>
          </a:p>
          <a:p>
            <a:r>
              <a:rPr lang="en-GB" dirty="0"/>
              <a:t>Varicose Veins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927771-8408-4FCF-8D20-3BDFE9CF1FCA}"/>
              </a:ext>
            </a:extLst>
          </p:cNvPr>
          <p:cNvSpPr txBox="1"/>
          <p:nvPr/>
        </p:nvSpPr>
        <p:spPr>
          <a:xfrm>
            <a:off x="942377" y="4744278"/>
            <a:ext cx="69625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Medication</a:t>
            </a:r>
          </a:p>
          <a:p>
            <a:pPr marL="285750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Are they taking medication?</a:t>
            </a:r>
          </a:p>
          <a:p>
            <a:pPr marL="285750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 for?</a:t>
            </a:r>
          </a:p>
          <a:p>
            <a:pPr marL="285750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Is the medication controlling a particular condition?</a:t>
            </a:r>
          </a:p>
          <a:p>
            <a:pPr marL="285750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How serious is the condition?</a:t>
            </a:r>
          </a:p>
          <a:p>
            <a:pPr marL="285750" indent="-285750">
              <a:buClr>
                <a:srgbClr val="92D050"/>
              </a:buCl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If in doubt – Seek Advice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3964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E86AA-84FD-42D2-A017-60A51F892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Arthritic Conditions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A0B79B-5946-456E-8C0E-79E06E9217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Rheumatoid arthritis and gout </a:t>
            </a:r>
          </a:p>
          <a:p>
            <a:pPr lvl="1"/>
            <a:r>
              <a:rPr lang="en-US" dirty="0"/>
              <a:t> These are inflammatory conditions and local contraindications. The same rules apply here as to acute injuries. Massage may cause further inflammation</a:t>
            </a:r>
          </a:p>
          <a:p>
            <a:pPr lvl="1"/>
            <a:endParaRPr lang="en-GB" dirty="0"/>
          </a:p>
          <a:p>
            <a:r>
              <a:rPr lang="en-GB" dirty="0"/>
              <a:t>Analgesics – Pain relief</a:t>
            </a:r>
          </a:p>
          <a:p>
            <a:pPr lvl="1"/>
            <a:r>
              <a:rPr lang="en-GB" dirty="0"/>
              <a:t>Aspirin, paracetamol, morphine, pethidine</a:t>
            </a:r>
          </a:p>
          <a:p>
            <a:r>
              <a:rPr lang="en-GB" dirty="0"/>
              <a:t>Non Steroid Anti-inflammatory Drugs (NSAIDs)</a:t>
            </a:r>
          </a:p>
          <a:p>
            <a:pPr lvl="1"/>
            <a:r>
              <a:rPr lang="en-GB" dirty="0"/>
              <a:t>Ibuprofen, naproxen</a:t>
            </a:r>
          </a:p>
          <a:p>
            <a:r>
              <a:rPr lang="en-GB" dirty="0"/>
              <a:t>Steroids</a:t>
            </a:r>
          </a:p>
          <a:p>
            <a:pPr lvl="1"/>
            <a:r>
              <a:rPr lang="en-GB" dirty="0"/>
              <a:t>Oral – Corticosteroids, hydrocortisone</a:t>
            </a:r>
          </a:p>
          <a:p>
            <a:pPr lvl="1"/>
            <a:r>
              <a:rPr lang="en-GB" dirty="0"/>
              <a:t>Also injected for bursitis/acute areas of inflammation</a:t>
            </a:r>
          </a:p>
          <a:p>
            <a:pPr lvl="2"/>
            <a:r>
              <a:rPr lang="en-GB" dirty="0"/>
              <a:t>Minimum of 10 days after steroid injections</a:t>
            </a:r>
          </a:p>
        </p:txBody>
      </p:sp>
    </p:spTree>
    <p:extLst>
      <p:ext uri="{BB962C8B-B14F-4D97-AF65-F5344CB8AC3E}">
        <p14:creationId xmlns:p14="http://schemas.microsoft.com/office/powerpoint/2010/main" val="38691800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06901-EC8E-4C26-9841-272D7716C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DC294-2098-43BD-9DD3-970EE7B72B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Fungal (athletes foot)</a:t>
            </a:r>
          </a:p>
          <a:p>
            <a:pPr lvl="1"/>
            <a:r>
              <a:rPr lang="en-GB" dirty="0"/>
              <a:t>Treated by topical corticosteroids</a:t>
            </a:r>
          </a:p>
          <a:p>
            <a:r>
              <a:rPr lang="en-GB" dirty="0"/>
              <a:t>Bacteria</a:t>
            </a:r>
          </a:p>
          <a:p>
            <a:pPr lvl="1"/>
            <a:r>
              <a:rPr lang="en-GB" dirty="0"/>
              <a:t>Oral antibiotics</a:t>
            </a:r>
          </a:p>
          <a:p>
            <a:pPr lvl="1"/>
            <a:r>
              <a:rPr lang="en-GB" dirty="0"/>
              <a:t>Untreated – Transfer to other areas of the body</a:t>
            </a:r>
          </a:p>
          <a:p>
            <a:r>
              <a:rPr lang="en-GB" dirty="0"/>
              <a:t>Viral Infections </a:t>
            </a:r>
          </a:p>
          <a:p>
            <a:pPr lvl="1"/>
            <a:r>
              <a:rPr lang="en-GB" dirty="0"/>
              <a:t>Glandular fever – Long lasting as immune system weakened</a:t>
            </a:r>
          </a:p>
          <a:p>
            <a:r>
              <a:rPr lang="en-GB" dirty="0"/>
              <a:t>Cold/Flu/Fever</a:t>
            </a:r>
          </a:p>
          <a:p>
            <a:pPr lvl="1"/>
            <a:r>
              <a:rPr lang="en-GB" dirty="0"/>
              <a:t>Contraindicated </a:t>
            </a:r>
          </a:p>
        </p:txBody>
      </p:sp>
    </p:spTree>
    <p:extLst>
      <p:ext uri="{BB962C8B-B14F-4D97-AF65-F5344CB8AC3E}">
        <p14:creationId xmlns:p14="http://schemas.microsoft.com/office/powerpoint/2010/main" val="38287993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04EA5-C3FD-4F34-B23A-9D0A0257F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Conditions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99F7AB-FF2E-40EA-BA2A-219079A4EF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83027"/>
            <a:ext cx="8596668" cy="4358336"/>
          </a:xfrm>
        </p:spPr>
        <p:txBody>
          <a:bodyPr>
            <a:normAutofit/>
          </a:bodyPr>
          <a:lstStyle/>
          <a:p>
            <a:r>
              <a:rPr lang="en-GB" dirty="0"/>
              <a:t>Sciatica</a:t>
            </a:r>
          </a:p>
          <a:p>
            <a:pPr lvl="1"/>
            <a:r>
              <a:rPr lang="en-GB" dirty="0"/>
              <a:t>Who diagnoses? Where is origin?</a:t>
            </a:r>
          </a:p>
          <a:p>
            <a:r>
              <a:rPr lang="en-GB" dirty="0"/>
              <a:t>Respiratory Conditions</a:t>
            </a:r>
          </a:p>
          <a:p>
            <a:pPr lvl="1"/>
            <a:r>
              <a:rPr lang="en-GB" dirty="0"/>
              <a:t>Asthma, bronchitis, pneumonia, tumour, TB</a:t>
            </a:r>
          </a:p>
          <a:p>
            <a:r>
              <a:rPr lang="en-GB" dirty="0"/>
              <a:t>Neurological 	</a:t>
            </a:r>
          </a:p>
          <a:p>
            <a:pPr lvl="1"/>
            <a:r>
              <a:rPr lang="en-GB" dirty="0"/>
              <a:t>MS, MND, stroke – para/hemi/quadriplegic </a:t>
            </a:r>
          </a:p>
          <a:p>
            <a:r>
              <a:rPr lang="en-GB" dirty="0"/>
              <a:t>Osteoporosis	</a:t>
            </a:r>
          </a:p>
          <a:p>
            <a:pPr lvl="1"/>
            <a:r>
              <a:rPr lang="en-GB" dirty="0"/>
              <a:t>Loss of bone tissue resulting in brittle bones</a:t>
            </a:r>
          </a:p>
          <a:p>
            <a:r>
              <a:rPr lang="en-GB" dirty="0"/>
              <a:t>Diabetes</a:t>
            </a:r>
          </a:p>
          <a:p>
            <a:pPr lvl="1"/>
            <a:r>
              <a:rPr lang="en-GB" dirty="0"/>
              <a:t>How long? Do they know signs?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65075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9CD08-069E-4091-B5B5-750EF02C7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4BDC4-60B6-4689-8D69-207244E53B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Thrombosis </a:t>
            </a:r>
          </a:p>
          <a:p>
            <a:pPr lvl="1"/>
            <a:r>
              <a:rPr lang="en-US" dirty="0"/>
              <a:t>This is a rare but potentially lethal </a:t>
            </a:r>
            <a:r>
              <a:rPr lang="en-US" dirty="0">
                <a:solidFill>
                  <a:schemeClr val="tx1"/>
                </a:solidFill>
              </a:rPr>
              <a:t>blood clot in a vein</a:t>
            </a:r>
            <a:r>
              <a:rPr lang="en-US" dirty="0"/>
              <a:t>. It is common in the calf muscle area. Deep, sore pain in the belly of the muscle may be a thrombosis. If this is massaged, it may dislodge, travel up the veins and damage the heart.</a:t>
            </a:r>
            <a:endParaRPr lang="en-GB" dirty="0"/>
          </a:p>
          <a:p>
            <a:r>
              <a:rPr lang="en-GB" dirty="0"/>
              <a:t>Varicose veins</a:t>
            </a:r>
          </a:p>
          <a:p>
            <a:pPr lvl="1"/>
            <a:r>
              <a:rPr lang="en-GB" dirty="0"/>
              <a:t>Local contraindication </a:t>
            </a:r>
          </a:p>
          <a:p>
            <a:r>
              <a:rPr lang="en-GB" dirty="0"/>
              <a:t>Under the influence of alcohol/drugs</a:t>
            </a:r>
          </a:p>
          <a:p>
            <a:pPr lvl="1"/>
            <a:r>
              <a:rPr lang="en-GB" dirty="0"/>
              <a:t>Total contraindication 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27608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832DB-97DB-4FD9-B304-6C5F5B302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CD323-9303-47D2-BD4A-A15674B9CC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89043"/>
            <a:ext cx="8596668" cy="425231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Mental Incapacity</a:t>
            </a:r>
          </a:p>
          <a:p>
            <a:pPr lvl="1"/>
            <a:r>
              <a:rPr lang="en-GB" dirty="0"/>
              <a:t>Get advice from carer</a:t>
            </a:r>
          </a:p>
          <a:p>
            <a:r>
              <a:rPr lang="en-GB" dirty="0"/>
              <a:t>Dependant Client</a:t>
            </a:r>
          </a:p>
          <a:p>
            <a:pPr lvl="1"/>
            <a:r>
              <a:rPr lang="en-GB" dirty="0"/>
              <a:t>No problem but keep coming to see you</a:t>
            </a:r>
          </a:p>
          <a:p>
            <a:r>
              <a:rPr lang="en-GB" dirty="0"/>
              <a:t>Unaccompanied Children</a:t>
            </a:r>
          </a:p>
          <a:p>
            <a:pPr lvl="1"/>
            <a:r>
              <a:rPr lang="en-GB" dirty="0"/>
              <a:t>Cannot treat unless chaperone is there</a:t>
            </a:r>
          </a:p>
          <a:p>
            <a:r>
              <a:rPr lang="en-GB" dirty="0"/>
              <a:t>Sensory Loss</a:t>
            </a:r>
          </a:p>
          <a:p>
            <a:pPr lvl="1"/>
            <a:r>
              <a:rPr lang="en-GB" dirty="0"/>
              <a:t>Analgesia – Loss of sensation</a:t>
            </a:r>
          </a:p>
          <a:p>
            <a:pPr lvl="1"/>
            <a:r>
              <a:rPr lang="en-GB" dirty="0"/>
              <a:t>Paraphasia – Altered sensation (neurological problem)</a:t>
            </a:r>
          </a:p>
          <a:p>
            <a:r>
              <a:rPr lang="en-GB" dirty="0"/>
              <a:t>Pregnancy</a:t>
            </a:r>
          </a:p>
          <a:p>
            <a:pPr lvl="1"/>
            <a:r>
              <a:rPr lang="en-GB" dirty="0"/>
              <a:t>First pregnancy – up to 16 weeks is contraindicated</a:t>
            </a:r>
          </a:p>
          <a:p>
            <a:pPr lvl="1"/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Pregnancy – After 12 weeks can treat if no complications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09590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63F9D1-29D2-4214-AE21-DC6889024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Tumours/Cancer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7559A-6215-47AF-B79C-09605CD9B9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 undiagnosed lumps/bumps is a contraindication</a:t>
            </a:r>
          </a:p>
          <a:p>
            <a:r>
              <a:rPr lang="en-GB" dirty="0"/>
              <a:t>Moles, angry spots or any abnormalities </a:t>
            </a:r>
          </a:p>
          <a:p>
            <a:pPr lvl="1"/>
            <a:r>
              <a:rPr lang="en-GB" dirty="0"/>
              <a:t>Note, monitor &amp; advise client</a:t>
            </a:r>
          </a:p>
          <a:p>
            <a:r>
              <a:rPr lang="en-US" dirty="0"/>
              <a:t>Cancer patients should consult their oncologist before having a massage that involves deep or intense pressure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16626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5D827-74A8-4743-8CCE-48EAAC6F04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Surgery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C7300-45D0-4EC2-90D5-A0B641DE06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Basic Rules:</a:t>
            </a:r>
          </a:p>
          <a:p>
            <a:r>
              <a:rPr lang="en-GB" dirty="0"/>
              <a:t>Wounds must be healed</a:t>
            </a:r>
          </a:p>
          <a:p>
            <a:r>
              <a:rPr lang="en-GB" dirty="0"/>
              <a:t>Abdominal surgery – minimum 4/6 weeks</a:t>
            </a:r>
          </a:p>
          <a:p>
            <a:r>
              <a:rPr lang="en-GB" dirty="0"/>
              <a:t>Thoracic cage surgery is a contraindication </a:t>
            </a:r>
          </a:p>
          <a:p>
            <a:pPr lvl="1"/>
            <a:r>
              <a:rPr lang="en-GB" dirty="0"/>
              <a:t>Open heart surgery, bypass surgery, valve replacement 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 algn="ctr">
              <a:buNone/>
            </a:pPr>
            <a:r>
              <a:rPr lang="en-GB" b="1" dirty="0"/>
              <a:t>ALWAYS PROCEED WITH CAUTION</a:t>
            </a:r>
          </a:p>
        </p:txBody>
      </p:sp>
    </p:spTree>
    <p:extLst>
      <p:ext uri="{BB962C8B-B14F-4D97-AF65-F5344CB8AC3E}">
        <p14:creationId xmlns:p14="http://schemas.microsoft.com/office/powerpoint/2010/main" val="191493872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241</TotalTime>
  <Words>560</Words>
  <Application>Microsoft Office PowerPoint</Application>
  <PresentationFormat>Widescreen</PresentationFormat>
  <Paragraphs>110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Trebuchet MS</vt:lpstr>
      <vt:lpstr>Wingdings</vt:lpstr>
      <vt:lpstr>Wingdings 3</vt:lpstr>
      <vt:lpstr>Facet</vt:lpstr>
      <vt:lpstr>Contraindications</vt:lpstr>
      <vt:lpstr>Contraindications</vt:lpstr>
      <vt:lpstr>Trauma/Acute Inflammation</vt:lpstr>
      <vt:lpstr>Cardiovascular/BP</vt:lpstr>
      <vt:lpstr>Arthritic Conditions</vt:lpstr>
      <vt:lpstr>Infections</vt:lpstr>
      <vt:lpstr>Other Conditions</vt:lpstr>
      <vt:lpstr>Other</vt:lpstr>
      <vt:lpstr>Other</vt:lpstr>
      <vt:lpstr>Tumours/Cancer</vt:lpstr>
      <vt:lpstr>Surgery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Contraindications</dc:title>
  <dc:creator>Gemma Petty</dc:creator>
  <cp:lastModifiedBy>Kerry Nicholas</cp:lastModifiedBy>
  <cp:revision>13</cp:revision>
  <dcterms:created xsi:type="dcterms:W3CDTF">2020-01-25T11:36:25Z</dcterms:created>
  <dcterms:modified xsi:type="dcterms:W3CDTF">2024-10-08T10:47:31Z</dcterms:modified>
</cp:coreProperties>
</file>