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215" autoAdjust="0"/>
    <p:restoredTop sz="94660"/>
  </p:normalViewPr>
  <p:slideViewPr>
    <p:cSldViewPr snapToGrid="0">
      <p:cViewPr>
        <p:scale>
          <a:sx n="75" d="100"/>
          <a:sy n="75" d="100"/>
        </p:scale>
        <p:origin x="-24" y="1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ndviewresearch.com/industry-analysis/cut-flowers-market-report" TargetMode="External"/><Relationship Id="rId7" Type="http://schemas.openxmlformats.org/officeDocument/2006/relationships/hyperlink" Target="https://www.wrike.com/project-management-guide/faq/what-is-a-fishbone-diagram-in-project-management/" TargetMode="External"/><Relationship Id="rId2" Type="http://schemas.openxmlformats.org/officeDocument/2006/relationships/hyperlink" Target="https://articles.euroinnova.com/pestel-analysis-what-benefits-does-it-have-for-the-compa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ai.com/" TargetMode="External"/><Relationship Id="rId5" Type="http://schemas.openxmlformats.org/officeDocument/2006/relationships/hyperlink" Target="https://www.freshproduce.com/resources/floral/2025-floral-industry-trends/" TargetMode="External"/><Relationship Id="rId4" Type="http://schemas.openxmlformats.org/officeDocument/2006/relationships/hyperlink" Target="https://www.freshproduce.com/siteassets/files/floral/2025-floral-consumer-trends-mid-year-update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Remus Gavril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2511031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Babar Syed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99FCB7-B0D7-ACC9-0A3C-B7CF5DACD62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40000"/>
            </a:srgb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8526349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afternoon, my name is Remus Gavril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provides an overview of Green Haven Florists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explain the nature and scope of the problems the business is facing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apply the 5W2H model to summarise the key issues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discuss the PESTEL framework and its relevance to the case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also apply the Cause-and-Effect model to explore root causes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Finally, I will summarise the main findings from the case study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FB00D5-4810-25D4-EACD-9F0C2B8A0702}"/>
              </a:ext>
            </a:extLst>
          </p:cNvPr>
          <p:cNvSpPr txBox="1"/>
          <p:nvPr/>
        </p:nvSpPr>
        <p:spPr>
          <a:xfrm>
            <a:off x="3364992" y="640080"/>
            <a:ext cx="44124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Overview of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3B3FA1-638C-B78A-E339-220103119F06}"/>
              </a:ext>
            </a:extLst>
          </p:cNvPr>
          <p:cNvSpPr txBox="1"/>
          <p:nvPr/>
        </p:nvSpPr>
        <p:spPr>
          <a:xfrm>
            <a:off x="9466957" y="6613644"/>
            <a:ext cx="32512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solidFill>
                  <a:schemeClr val="bg1"/>
                </a:solidFill>
              </a:rPr>
              <a:t>Background image: AI-generated (OpenAI, 2026)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38CB105-A884-FBD5-F665-3F43036F7A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45882"/>
            </a:srgb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21" y="3315162"/>
            <a:ext cx="12023558" cy="430730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a small independent flower shop base in Norwich, UK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was founded in 2016 by partners Liam and Priya Patel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became well known for its bespoke floral arrangements and eco-friendly packaging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shop serves a wide range of customers, including: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Walk-in clients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customers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Wedding and event orders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has built a strong reputation through its personal service and community focus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 business has recently face a major decline in in-store sales and increasing competition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FA7678-18D5-0AB3-6095-3D7B8055F666}"/>
              </a:ext>
            </a:extLst>
          </p:cNvPr>
          <p:cNvSpPr txBox="1"/>
          <p:nvPr/>
        </p:nvSpPr>
        <p:spPr>
          <a:xfrm>
            <a:off x="-84221" y="1458644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Overview of Green Haven Florists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66BA78-E13C-1BF7-8539-9914A6675897}"/>
              </a:ext>
            </a:extLst>
          </p:cNvPr>
          <p:cNvSpPr txBox="1"/>
          <p:nvPr/>
        </p:nvSpPr>
        <p:spPr>
          <a:xfrm>
            <a:off x="9060410" y="6611779"/>
            <a:ext cx="32158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solidFill>
                  <a:schemeClr val="bg1"/>
                </a:solidFill>
              </a:rPr>
              <a:t>Background image: AI-generated (OpenAI, 2026)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201E6B-9D3B-3CED-B9DF-7CECF368A8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45098"/>
            </a:srgbClr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84" y="1411706"/>
            <a:ext cx="11002539" cy="5877222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root problem is 30% decline in in-store sales over the last 12 months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decline has led to reduced revenue and lower customer foot traffic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are increasingly shifting towards online flower retailers offering convenience and lower prices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competitors provide same-day delivery and frequent discounts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local high street has become quieter due to nearby business closures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competitors have entered the market, including: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boutique florist with strong Instagram presence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national chain with aggressive pricing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(International Fresh Produce Association,2025)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supply costs, especially for imported flowers and sustainable packaging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digital presence, including an outdated website and weak marketing activity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internal weaknesses reduce Green Haven’s ability to compete effectively</a:t>
            </a: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the business faces a combination of external pressures and internal operational challenges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(Grand view Research, 2025)</a:t>
            </a:r>
            <a:b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157EDB-4BFF-4E21-09F0-309C0147BE5C}"/>
              </a:ext>
            </a:extLst>
          </p:cNvPr>
          <p:cNvSpPr txBox="1"/>
          <p:nvPr/>
        </p:nvSpPr>
        <p:spPr>
          <a:xfrm>
            <a:off x="336885" y="152757"/>
            <a:ext cx="11002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Insight into the Problems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16DBE0-BC61-DD7A-FE66-8498DC597BE8}"/>
              </a:ext>
            </a:extLst>
          </p:cNvPr>
          <p:cNvSpPr txBox="1"/>
          <p:nvPr/>
        </p:nvSpPr>
        <p:spPr>
          <a:xfrm>
            <a:off x="9072081" y="6574438"/>
            <a:ext cx="58973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>
                <a:solidFill>
                  <a:schemeClr val="bg1"/>
                </a:solidFill>
              </a:rPr>
              <a:t>Background image: AI-generated (OpenAI, 2026)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541450"/>
              </p:ext>
            </p:extLst>
          </p:nvPr>
        </p:nvGraphicFramePr>
        <p:xfrm>
          <a:off x="66480" y="1125448"/>
          <a:ext cx="11126710" cy="475144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8953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89530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53282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959088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705047">
                <a:tc>
                  <a:txBody>
                    <a:bodyPr/>
                    <a:lstStyle/>
                    <a:p>
                      <a:r>
                        <a:rPr lang="en-GB" sz="1400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42626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Revenue decline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Norwich store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Business owners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Online competition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Online preference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30% sales drop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42626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Lower footfall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High street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Recent downturn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Loyal 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Rising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Fewer walk-ins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Higher expenses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2626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Reduced profit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Local market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Post-pandemic shift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New competitors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Weak marketing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Outdated website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Limited growth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pic>
        <p:nvPicPr>
          <p:cNvPr id="9" name="Picture 8" descr="A clipboard with a magnifying glass and check marks&#10;&#10;AI-generated content may be incorrect.">
            <a:extLst>
              <a:ext uri="{FF2B5EF4-FFF2-40B4-BE49-F238E27FC236}">
                <a16:creationId xmlns:a16="http://schemas.microsoft.com/office/drawing/2014/main" id="{8C9520E1-5CE9-880B-3187-311B34896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1451" y="0"/>
            <a:ext cx="2793261" cy="11254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0" y="0"/>
            <a:ext cx="1219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5W2H Summary of the Root Problem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66480" y="6109786"/>
            <a:ext cx="1112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(Adair, 2007)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9139D1-99E4-3320-133E-7672544D9B5D}"/>
              </a:ext>
            </a:extLst>
          </p:cNvPr>
          <p:cNvSpPr txBox="1"/>
          <p:nvPr/>
        </p:nvSpPr>
        <p:spPr>
          <a:xfrm>
            <a:off x="9493321" y="6581001"/>
            <a:ext cx="61747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Icon source: AI-generated (OpenAI, 2026)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6054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00635"/>
            <a:ext cx="12092940" cy="625736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Critique of the PESTEL Framework</a:t>
            </a: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Analyses the external business environment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Covers Political, Economic, Social, Technological, Environmental and Legal factors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(Brooks, Weatherston and Wilkinson, 2011)</a:t>
            </a:r>
            <a:b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Why it is used 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Identifies external pressures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Supports strategic planning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Provides a broad overview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Highlights risks and opportunities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Criticisms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Can be too general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Does not explain internal business weaknesses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External factors may change quickly</a:t>
            </a:r>
          </a:p>
          <a:p>
            <a:pPr>
              <a:lnSpc>
                <a:spcPct val="12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Overall, PESTEL is helpful starting tool but should be combined with other models</a:t>
            </a:r>
            <a:b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   (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Brooks, Weatherston and Wilkinson, 2011)</a:t>
            </a:r>
            <a:b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dirty="0"/>
              <a:t>Image source: </a:t>
            </a:r>
            <a:r>
              <a:rPr lang="en-GB" dirty="0" err="1"/>
              <a:t>Euroinnova</a:t>
            </a:r>
            <a:r>
              <a:rPr lang="en-GB" dirty="0"/>
              <a:t> Business School (2026)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hand holding a pen&#10;&#10;AI-generated content may be incorrect.">
            <a:extLst>
              <a:ext uri="{FF2B5EF4-FFF2-40B4-BE49-F238E27FC236}">
                <a16:creationId xmlns:a16="http://schemas.microsoft.com/office/drawing/2014/main" id="{8D2331B4-2749-B1C3-AE6B-599B46EB4F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300567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PESTEL Framework (Green Haven Florists)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600" y="1078617"/>
            <a:ext cx="10671496" cy="4974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157181"/>
              </p:ext>
            </p:extLst>
          </p:nvPr>
        </p:nvGraphicFramePr>
        <p:xfrm>
          <a:off x="704900" y="2488898"/>
          <a:ext cx="10782200" cy="3889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783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4561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3085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33838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17354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9670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Import disruptions affecting flower supply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Increased uncertainty in international sourcing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increasing flower and packaging costs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Customers becoming more price-sensitive</a:t>
                      </a:r>
                      <a:br>
                        <a:rPr lang="en-GB" sz="1400" b="1" dirty="0"/>
                      </a:br>
                      <a:r>
                        <a:rPr lang="en-GB" sz="1400" b="0" i="1" dirty="0"/>
                        <a:t>(Grand View Research, 2025)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Consumers preferring convenience and online ordering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Growing demand for delivery and subscription services</a:t>
                      </a:r>
                      <a:br>
                        <a:rPr lang="en-GB" sz="1400" b="1" dirty="0"/>
                      </a:br>
                      <a:r>
                        <a:rPr lang="en-GB" sz="1400" b="0" i="1" dirty="0"/>
                        <a:t>(International Fresh Produce Association, 2025)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Competitors using stronger websites and social media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Green Haven’s online platform is outdated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regulations and delivery standards may impact operations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Sustainable materials align with brand values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Eco-friendly packaging is becoming more expensive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pic>
        <p:nvPicPr>
          <p:cNvPr id="5" name="Picture 4" descr="A colorful circle with text&#10;&#10;AI-generated content may be incorrect.">
            <a:extLst>
              <a:ext uri="{FF2B5EF4-FFF2-40B4-BE49-F238E27FC236}">
                <a16:creationId xmlns:a16="http://schemas.microsoft.com/office/drawing/2014/main" id="{64838CEF-29A4-D51A-F1F2-48A5495D3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8022" y="921062"/>
            <a:ext cx="2523065" cy="15678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DD21F2-F078-99DB-2FD2-DE268B675B16}"/>
              </a:ext>
            </a:extLst>
          </p:cNvPr>
          <p:cNvSpPr txBox="1"/>
          <p:nvPr/>
        </p:nvSpPr>
        <p:spPr>
          <a:xfrm>
            <a:off x="9109496" y="6612115"/>
            <a:ext cx="4267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Icon source: AI-generated (OpenAI, 2026)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398" y="-14180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Cause-and-Effect (Fishbone)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9D508A-C5C8-56E6-5F67-92540DD3157C}"/>
              </a:ext>
            </a:extLst>
          </p:cNvPr>
          <p:cNvSpPr txBox="1"/>
          <p:nvPr/>
        </p:nvSpPr>
        <p:spPr>
          <a:xfrm>
            <a:off x="67732" y="1284175"/>
            <a:ext cx="7078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Cause-and-Effect Analysis of Declining Sales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01A80B-393A-6208-8540-16F53575781D}"/>
              </a:ext>
            </a:extLst>
          </p:cNvPr>
          <p:cNvSpPr txBox="1"/>
          <p:nvPr/>
        </p:nvSpPr>
        <p:spPr>
          <a:xfrm>
            <a:off x="-16934" y="1607003"/>
            <a:ext cx="72474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Fishbone model helps identify the root causes of business problems</a:t>
            </a:r>
            <a:br>
              <a:rPr lang="en-US" dirty="0"/>
            </a:br>
            <a:r>
              <a:rPr lang="en-US" i="1" dirty="0"/>
              <a:t>(Sproull, 2018)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146F5C-75B8-C7F5-6DC1-598EA2440609}"/>
              </a:ext>
            </a:extLst>
          </p:cNvPr>
          <p:cNvSpPr txBox="1"/>
          <p:nvPr/>
        </p:nvSpPr>
        <p:spPr>
          <a:xfrm>
            <a:off x="-1" y="2206830"/>
            <a:ext cx="609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Maine Issue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357BB1-33DC-15A8-F59B-DC47B76C7E77}"/>
              </a:ext>
            </a:extLst>
          </p:cNvPr>
          <p:cNvSpPr txBox="1"/>
          <p:nvPr/>
        </p:nvSpPr>
        <p:spPr>
          <a:xfrm>
            <a:off x="-8469" y="2521059"/>
            <a:ext cx="5926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30% decline in in-store sales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9C0A0B-C24D-07CF-73FF-BAE2AA992745}"/>
              </a:ext>
            </a:extLst>
          </p:cNvPr>
          <p:cNvSpPr txBox="1"/>
          <p:nvPr/>
        </p:nvSpPr>
        <p:spPr>
          <a:xfrm>
            <a:off x="-16934" y="2914716"/>
            <a:ext cx="467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Key Causes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36B9F1-04B4-F1DC-8A86-47F9AFE7CDEA}"/>
              </a:ext>
            </a:extLst>
          </p:cNvPr>
          <p:cNvSpPr txBox="1"/>
          <p:nvPr/>
        </p:nvSpPr>
        <p:spPr>
          <a:xfrm>
            <a:off x="-16934" y="3313583"/>
            <a:ext cx="3505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Market Competition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67F859-D993-9563-75E1-3575EE7B4D71}"/>
              </a:ext>
            </a:extLst>
          </p:cNvPr>
          <p:cNvSpPr txBox="1"/>
          <p:nvPr/>
        </p:nvSpPr>
        <p:spPr>
          <a:xfrm>
            <a:off x="-16934" y="3632214"/>
            <a:ext cx="30649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Online retailers and discounts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5DB9D1-0419-D831-5B47-FB613C7202C8}"/>
              </a:ext>
            </a:extLst>
          </p:cNvPr>
          <p:cNvSpPr txBox="1"/>
          <p:nvPr/>
        </p:nvSpPr>
        <p:spPr>
          <a:xfrm>
            <a:off x="-1" y="3950640"/>
            <a:ext cx="31834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Customer </a:t>
            </a:r>
            <a:r>
              <a:rPr lang="en-US" sz="1600" b="1" dirty="0" err="1"/>
              <a:t>Behaviour</a:t>
            </a:r>
            <a:endParaRPr lang="en-US" sz="1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9D41E9-56DD-FDBC-AB43-3637CDBAB0FF}"/>
              </a:ext>
            </a:extLst>
          </p:cNvPr>
          <p:cNvSpPr txBox="1"/>
          <p:nvPr/>
        </p:nvSpPr>
        <p:spPr>
          <a:xfrm>
            <a:off x="-16934" y="4353910"/>
            <a:ext cx="51308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Preference for convenience and delivery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02270C-0427-CAA5-C01A-7416CCEFFDCA}"/>
              </a:ext>
            </a:extLst>
          </p:cNvPr>
          <p:cNvSpPr txBox="1"/>
          <p:nvPr/>
        </p:nvSpPr>
        <p:spPr>
          <a:xfrm>
            <a:off x="0" y="4692464"/>
            <a:ext cx="42841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Rising Costs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201CED-6B6E-59A4-E7C6-E0D7152A3E76}"/>
              </a:ext>
            </a:extLst>
          </p:cNvPr>
          <p:cNvSpPr txBox="1"/>
          <p:nvPr/>
        </p:nvSpPr>
        <p:spPr>
          <a:xfrm>
            <a:off x="0" y="5075606"/>
            <a:ext cx="5435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Higher flower and packaging expenses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863214-9B2D-DBB6-C71D-96C53B25AB7E}"/>
              </a:ext>
            </a:extLst>
          </p:cNvPr>
          <p:cNvSpPr txBox="1"/>
          <p:nvPr/>
        </p:nvSpPr>
        <p:spPr>
          <a:xfrm>
            <a:off x="0" y="5469263"/>
            <a:ext cx="59266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Digital Limitations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A32E77-4764-7D66-9E2C-FBBDC9DC78AE}"/>
              </a:ext>
            </a:extLst>
          </p:cNvPr>
          <p:cNvSpPr txBox="1"/>
          <p:nvPr/>
        </p:nvSpPr>
        <p:spPr>
          <a:xfrm>
            <a:off x="0" y="5804995"/>
            <a:ext cx="57234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Outdated website and weak marketing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3DB8A1D-BB6F-ACC7-B7F4-FFAC9B26C9D2}"/>
              </a:ext>
            </a:extLst>
          </p:cNvPr>
          <p:cNvSpPr txBox="1"/>
          <p:nvPr/>
        </p:nvSpPr>
        <p:spPr>
          <a:xfrm>
            <a:off x="0" y="6166294"/>
            <a:ext cx="51138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Location Decline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4FA69E4-AE24-5AC8-1350-91B8E54EDA86}"/>
              </a:ext>
            </a:extLst>
          </p:cNvPr>
          <p:cNvSpPr txBox="1"/>
          <p:nvPr/>
        </p:nvSpPr>
        <p:spPr>
          <a:xfrm>
            <a:off x="-84668" y="6534383"/>
            <a:ext cx="60959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Reduced high street foot traffic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DE054D-8A82-F0F4-53C2-A485D365F2BF}"/>
              </a:ext>
            </a:extLst>
          </p:cNvPr>
          <p:cNvSpPr txBox="1"/>
          <p:nvPr/>
        </p:nvSpPr>
        <p:spPr>
          <a:xfrm>
            <a:off x="5435600" y="2391496"/>
            <a:ext cx="591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Summary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C3194B-B61B-95F8-7704-E10B2979939C}"/>
              </a:ext>
            </a:extLst>
          </p:cNvPr>
          <p:cNvSpPr txBox="1"/>
          <p:nvPr/>
        </p:nvSpPr>
        <p:spPr>
          <a:xfrm>
            <a:off x="5435600" y="2914716"/>
            <a:ext cx="4605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Declining sales are driven by both external pressures and internal weaknesses.</a:t>
            </a:r>
            <a:br>
              <a:rPr lang="en-US" dirty="0"/>
            </a:br>
            <a:r>
              <a:rPr lang="en-US" i="1" dirty="0"/>
              <a:t>(Sproull, 2018)</a:t>
            </a:r>
            <a:endParaRPr lang="en-US" dirty="0"/>
          </a:p>
        </p:txBody>
      </p:sp>
      <p:pic>
        <p:nvPicPr>
          <p:cNvPr id="2050" name="Picture 2" descr="Fishbone Diagram Project Management">
            <a:extLst>
              <a:ext uri="{FF2B5EF4-FFF2-40B4-BE49-F238E27FC236}">
                <a16:creationId xmlns:a16="http://schemas.microsoft.com/office/drawing/2014/main" id="{63BD2CFF-9B75-4362-2891-DC2761C78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36" y="3813502"/>
            <a:ext cx="4284133" cy="285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311F520-D1AA-39E8-3996-251264A83E82}"/>
              </a:ext>
            </a:extLst>
          </p:cNvPr>
          <p:cNvSpPr txBox="1"/>
          <p:nvPr/>
        </p:nvSpPr>
        <p:spPr>
          <a:xfrm>
            <a:off x="7332131" y="6587631"/>
            <a:ext cx="48598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Image: Wrike (2026)</a:t>
            </a: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30% decline in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Stronger local competitors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(International Fresh Produce Association,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Declining high street activity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Shift to online shopping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customer loyalty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customer feedback data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sales tracking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eco-packaging costs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(Grand View Research,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Higher imported flower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Outdates website system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digital tools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delivery services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marketing activity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Fishbone Application to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734" y="241799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333" y="1493808"/>
            <a:ext cx="11184467" cy="4999067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Haven’s main issue is a 30% decline in in-store sales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pressures include increased online competition and reduced high street foot traffic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(International Fresh Produce Association, 2025)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costs of flowers and sustainable packaging are reducing profitability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(Grand View Research, 2025)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weaknesses such as an outdated website and limited marketing increase the impact of these challenges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Overall, the business faces a combination of external market change and internal operational limitations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(Sproull, 2018)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067" y="152400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FB616F6-34A4-199E-A1E0-FCFA2D5FD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7" y="1162050"/>
            <a:ext cx="11328400" cy="554355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Adair, J. (2007) </a:t>
            </a:r>
            <a:r>
              <a:rPr lang="en-GB" i="1" dirty="0"/>
              <a:t>Solving Problems and Making Decisions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Amsterdam: Pergamon Flexible Learning.</a:t>
            </a:r>
          </a:p>
          <a:p>
            <a:r>
              <a:rPr lang="en-GB" dirty="0"/>
              <a:t>Brooks, I., Weatherston, J. and Wilkinson, G. (2011) </a:t>
            </a:r>
            <a:r>
              <a:rPr lang="en-GB" i="1" dirty="0"/>
              <a:t>The International Business Environment: Challenges and Changes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Harlow: Financial Times/Prentice Hall.</a:t>
            </a:r>
          </a:p>
          <a:p>
            <a:r>
              <a:rPr lang="en-GB" dirty="0" err="1"/>
              <a:t>Euroinnova</a:t>
            </a:r>
            <a:r>
              <a:rPr lang="en-GB" dirty="0"/>
              <a:t> Business School (2026) </a:t>
            </a:r>
            <a:r>
              <a:rPr lang="en-GB" i="1" dirty="0"/>
              <a:t>PESTEL analysis graphic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https://articles.euroinnova.com/pestel-analysis-what-benefits-does-it-have-for-the-company#</a:t>
            </a:r>
            <a:r>
              <a:rPr lang="en-GB" dirty="0"/>
              <a:t> (Accessed: 15 February 2026).</a:t>
            </a:r>
          </a:p>
          <a:p>
            <a:r>
              <a:rPr lang="en-GB" dirty="0"/>
              <a:t>Grand View Research (2025) </a:t>
            </a:r>
            <a:r>
              <a:rPr lang="en-GB" i="1" dirty="0"/>
              <a:t>Cut Flowers Market Size, Share and Trends Report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https://www.grandviewresearch.com/industry-analysis/cut-flowers-market-report</a:t>
            </a:r>
            <a:r>
              <a:rPr lang="en-GB" dirty="0"/>
              <a:t> (Accessed: 15 February 2026).</a:t>
            </a:r>
          </a:p>
          <a:p>
            <a:r>
              <a:rPr lang="en-GB" dirty="0"/>
              <a:t>International Fresh Produce Association (2025) </a:t>
            </a:r>
            <a:r>
              <a:rPr lang="en-GB" i="1" dirty="0"/>
              <a:t>2025 Floral Consumer Trends: Mid-Year Update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https://www.freshproduce.com/siteassets/files/floral/2025-floral-consumer-trends-mid-year-update.pdf</a:t>
            </a:r>
            <a:r>
              <a:rPr lang="en-GB" dirty="0"/>
              <a:t> (Accessed: 15 February 2026).</a:t>
            </a:r>
          </a:p>
          <a:p>
            <a:r>
              <a:rPr lang="en-GB" dirty="0"/>
              <a:t>International Fresh Produce Association (2025) </a:t>
            </a:r>
            <a:r>
              <a:rPr lang="en-GB" i="1" dirty="0"/>
              <a:t>2025 Floral Industry Trends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https://www.freshproduce.com/resources/floral/2025-floral-industry-trends/</a:t>
            </a:r>
            <a:r>
              <a:rPr lang="en-GB" dirty="0"/>
              <a:t> (Accessed: 15 February 2026).</a:t>
            </a:r>
          </a:p>
          <a:p>
            <a:r>
              <a:rPr lang="en-GB" dirty="0"/>
              <a:t>OpenAI (2026) </a:t>
            </a:r>
            <a:r>
              <a:rPr lang="en-GB" i="1" dirty="0"/>
              <a:t>AI-generated images created using ChatGPT for presentation backgrounds and icons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https://openai.com</a:t>
            </a:r>
            <a:r>
              <a:rPr lang="en-GB" dirty="0"/>
              <a:t> (Accessed: 15 February 2026).</a:t>
            </a:r>
          </a:p>
          <a:p>
            <a:r>
              <a:rPr lang="en-GB" dirty="0"/>
              <a:t>Sproull, R. (2018) </a:t>
            </a:r>
            <a:r>
              <a:rPr lang="en-GB" i="1" dirty="0"/>
              <a:t>The Problem-Solving, Problem-Prevention, and Decision-Making Guide: Organized and Systematic Roadmaps for Managers</a:t>
            </a:r>
            <a:r>
              <a:rPr lang="en-GB" dirty="0"/>
              <a:t>. New York: Taylor &amp; Francis.</a:t>
            </a:r>
          </a:p>
          <a:p>
            <a:r>
              <a:rPr lang="en-GB" dirty="0"/>
              <a:t>Wrike (2026) </a:t>
            </a:r>
            <a:r>
              <a:rPr lang="en-GB" i="1" dirty="0"/>
              <a:t>Fishbone diagram example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https://www.wrike.com/project-management-guide/faq/what-is-a-fishbone-diagram-in-project-management/</a:t>
            </a:r>
            <a:r>
              <a:rPr lang="en-GB" dirty="0"/>
              <a:t> (Accessed: 15 February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2521</TotalTime>
  <Words>1320</Words>
  <Application>Microsoft Macintosh PowerPoint</Application>
  <PresentationFormat>Widescreen</PresentationFormat>
  <Paragraphs>191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Framework</vt:lpstr>
      <vt:lpstr> Application of the PESTEL Framework (Green Haven Florists)  </vt:lpstr>
      <vt:lpstr>Cause-and-Effect (Fishbone) Analysis</vt:lpstr>
      <vt:lpstr>PowerPoint Presentation</vt:lpstr>
      <vt:lpstr>Summary of Key Findings Green Haven Florists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Remus Gavril (2511031)</cp:lastModifiedBy>
  <cp:revision>92</cp:revision>
  <dcterms:created xsi:type="dcterms:W3CDTF">2024-01-29T11:42:05Z</dcterms:created>
  <dcterms:modified xsi:type="dcterms:W3CDTF">2026-02-15T23:49:59Z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