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30"/>
  </p:notesMasterIdLst>
  <p:sldIdLst>
    <p:sldId id="256" r:id="rId5"/>
    <p:sldId id="257" r:id="rId6"/>
    <p:sldId id="308" r:id="rId7"/>
    <p:sldId id="309" r:id="rId8"/>
    <p:sldId id="327" r:id="rId9"/>
    <p:sldId id="320" r:id="rId10"/>
    <p:sldId id="345" r:id="rId11"/>
    <p:sldId id="328" r:id="rId12"/>
    <p:sldId id="339" r:id="rId13"/>
    <p:sldId id="340" r:id="rId14"/>
    <p:sldId id="311" r:id="rId15"/>
    <p:sldId id="341" r:id="rId16"/>
    <p:sldId id="343" r:id="rId17"/>
    <p:sldId id="342" r:id="rId18"/>
    <p:sldId id="344" r:id="rId19"/>
    <p:sldId id="329" r:id="rId20"/>
    <p:sldId id="338" r:id="rId21"/>
    <p:sldId id="330" r:id="rId22"/>
    <p:sldId id="331" r:id="rId23"/>
    <p:sldId id="332" r:id="rId24"/>
    <p:sldId id="333" r:id="rId25"/>
    <p:sldId id="334" r:id="rId26"/>
    <p:sldId id="335" r:id="rId27"/>
    <p:sldId id="346" r:id="rId28"/>
    <p:sldId id="347" r:id="rId2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p:scale>
          <a:sx n="73" d="100"/>
          <a:sy n="73" d="100"/>
        </p:scale>
        <p:origin x="72" y="472"/>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E4106D41-0A73-4A79-BAAF-E32E58A45A92}"/>
    <pc:docChg chg="custSel modSld">
      <pc:chgData name="Cerys Davies" userId="61e71dc1-9594-4277-b52b-4420989f68ee" providerId="ADAL" clId="{E4106D41-0A73-4A79-BAAF-E32E58A45A92}" dt="2024-03-12T17:57:08.480" v="2693" actId="255"/>
      <pc:docMkLst>
        <pc:docMk/>
      </pc:docMkLst>
      <pc:sldChg chg="modSp mod">
        <pc:chgData name="Cerys Davies" userId="61e71dc1-9594-4277-b52b-4420989f68ee" providerId="ADAL" clId="{E4106D41-0A73-4A79-BAAF-E32E58A45A92}" dt="2024-03-12T17:56:40.096" v="2690" actId="255"/>
        <pc:sldMkLst>
          <pc:docMk/>
          <pc:sldMk cId="962659262" sldId="308"/>
        </pc:sldMkLst>
        <pc:spChg chg="mod">
          <ac:chgData name="Cerys Davies" userId="61e71dc1-9594-4277-b52b-4420989f68ee" providerId="ADAL" clId="{E4106D41-0A73-4A79-BAAF-E32E58A45A92}" dt="2024-03-12T17:56:40.096" v="2690" actId="255"/>
          <ac:spMkLst>
            <pc:docMk/>
            <pc:sldMk cId="962659262" sldId="308"/>
            <ac:spMk id="3" creationId="{1219EEDE-3E6A-6B11-77D0-C6B19A26AA2B}"/>
          </ac:spMkLst>
        </pc:spChg>
      </pc:sldChg>
      <pc:sldChg chg="modSp mod">
        <pc:chgData name="Cerys Davies" userId="61e71dc1-9594-4277-b52b-4420989f68ee" providerId="ADAL" clId="{E4106D41-0A73-4A79-BAAF-E32E58A45A92}" dt="2024-03-12T17:56:54.187" v="2691" actId="14100"/>
        <pc:sldMkLst>
          <pc:docMk/>
          <pc:sldMk cId="2970580858" sldId="309"/>
        </pc:sldMkLst>
        <pc:spChg chg="mod">
          <ac:chgData name="Cerys Davies" userId="61e71dc1-9594-4277-b52b-4420989f68ee" providerId="ADAL" clId="{E4106D41-0A73-4A79-BAAF-E32E58A45A92}" dt="2024-03-12T17:56:54.187" v="2691" actId="14100"/>
          <ac:spMkLst>
            <pc:docMk/>
            <pc:sldMk cId="2970580858" sldId="309"/>
            <ac:spMk id="3" creationId="{F66D5448-94CB-3523-7CBA-8DE653156D13}"/>
          </ac:spMkLst>
        </pc:spChg>
      </pc:sldChg>
      <pc:sldChg chg="modSp mod">
        <pc:chgData name="Cerys Davies" userId="61e71dc1-9594-4277-b52b-4420989f68ee" providerId="ADAL" clId="{E4106D41-0A73-4A79-BAAF-E32E58A45A92}" dt="2024-03-12T17:38:48.774" v="1135" actId="255"/>
        <pc:sldMkLst>
          <pc:docMk/>
          <pc:sldMk cId="827184731" sldId="311"/>
        </pc:sldMkLst>
        <pc:spChg chg="mod">
          <ac:chgData name="Cerys Davies" userId="61e71dc1-9594-4277-b52b-4420989f68ee" providerId="ADAL" clId="{E4106D41-0A73-4A79-BAAF-E32E58A45A92}" dt="2024-03-12T17:38:38.309" v="1133" actId="1076"/>
          <ac:spMkLst>
            <pc:docMk/>
            <pc:sldMk cId="827184731" sldId="311"/>
            <ac:spMk id="2" creationId="{30949FAE-9808-A74B-9CEA-0E73FD0D68F6}"/>
          </ac:spMkLst>
        </pc:spChg>
        <pc:spChg chg="mod">
          <ac:chgData name="Cerys Davies" userId="61e71dc1-9594-4277-b52b-4420989f68ee" providerId="ADAL" clId="{E4106D41-0A73-4A79-BAAF-E32E58A45A92}" dt="2024-03-12T17:38:48.774" v="1135" actId="255"/>
          <ac:spMkLst>
            <pc:docMk/>
            <pc:sldMk cId="827184731" sldId="311"/>
            <ac:spMk id="3" creationId="{5B8AC7D5-DBAF-D76E-9C0E-C73FCDAEDFDF}"/>
          </ac:spMkLst>
        </pc:spChg>
      </pc:sldChg>
      <pc:sldChg chg="modSp mod">
        <pc:chgData name="Cerys Davies" userId="61e71dc1-9594-4277-b52b-4420989f68ee" providerId="ADAL" clId="{E4106D41-0A73-4A79-BAAF-E32E58A45A92}" dt="2024-03-12T17:57:08.480" v="2693" actId="255"/>
        <pc:sldMkLst>
          <pc:docMk/>
          <pc:sldMk cId="3875221113" sldId="327"/>
        </pc:sldMkLst>
        <pc:spChg chg="mod">
          <ac:chgData name="Cerys Davies" userId="61e71dc1-9594-4277-b52b-4420989f68ee" providerId="ADAL" clId="{E4106D41-0A73-4A79-BAAF-E32E58A45A92}" dt="2024-03-12T17:57:08.480" v="2693" actId="255"/>
          <ac:spMkLst>
            <pc:docMk/>
            <pc:sldMk cId="3875221113" sldId="327"/>
            <ac:spMk id="3" creationId="{C5FCE999-F081-7DCC-C2D7-64048FD2B168}"/>
          </ac:spMkLst>
        </pc:spChg>
      </pc:sldChg>
      <pc:sldChg chg="modSp mod">
        <pc:chgData name="Cerys Davies" userId="61e71dc1-9594-4277-b52b-4420989f68ee" providerId="ADAL" clId="{E4106D41-0A73-4A79-BAAF-E32E58A45A92}" dt="2024-03-12T17:43:51.776" v="1499" actId="20577"/>
        <pc:sldMkLst>
          <pc:docMk/>
          <pc:sldMk cId="542327030" sldId="332"/>
        </pc:sldMkLst>
        <pc:spChg chg="mod">
          <ac:chgData name="Cerys Davies" userId="61e71dc1-9594-4277-b52b-4420989f68ee" providerId="ADAL" clId="{E4106D41-0A73-4A79-BAAF-E32E58A45A92}" dt="2024-03-12T17:43:51.776" v="1499" actId="20577"/>
          <ac:spMkLst>
            <pc:docMk/>
            <pc:sldMk cId="542327030" sldId="332"/>
            <ac:spMk id="3" creationId="{4E52AF00-D6F0-E580-C921-A3CF26A8C3CE}"/>
          </ac:spMkLst>
        </pc:spChg>
      </pc:sldChg>
      <pc:sldChg chg="modSp mod">
        <pc:chgData name="Cerys Davies" userId="61e71dc1-9594-4277-b52b-4420989f68ee" providerId="ADAL" clId="{E4106D41-0A73-4A79-BAAF-E32E58A45A92}" dt="2024-03-12T17:28:41.627" v="1099" actId="14100"/>
        <pc:sldMkLst>
          <pc:docMk/>
          <pc:sldMk cId="3802706360" sldId="333"/>
        </pc:sldMkLst>
        <pc:spChg chg="mod">
          <ac:chgData name="Cerys Davies" userId="61e71dc1-9594-4277-b52b-4420989f68ee" providerId="ADAL" clId="{E4106D41-0A73-4A79-BAAF-E32E58A45A92}" dt="2024-03-12T17:28:32.035" v="1097" actId="14100"/>
          <ac:spMkLst>
            <pc:docMk/>
            <pc:sldMk cId="3802706360" sldId="333"/>
            <ac:spMk id="2" creationId="{919FC425-DE7F-957E-61F6-354AD88C9421}"/>
          </ac:spMkLst>
        </pc:spChg>
        <pc:spChg chg="mod">
          <ac:chgData name="Cerys Davies" userId="61e71dc1-9594-4277-b52b-4420989f68ee" providerId="ADAL" clId="{E4106D41-0A73-4A79-BAAF-E32E58A45A92}" dt="2024-03-12T17:28:41.627" v="1099" actId="14100"/>
          <ac:spMkLst>
            <pc:docMk/>
            <pc:sldMk cId="3802706360" sldId="333"/>
            <ac:spMk id="3" creationId="{72567F97-6B71-E652-696F-4E787A2E1050}"/>
          </ac:spMkLst>
        </pc:spChg>
      </pc:sldChg>
      <pc:sldChg chg="modSp mod">
        <pc:chgData name="Cerys Davies" userId="61e71dc1-9594-4277-b52b-4420989f68ee" providerId="ADAL" clId="{E4106D41-0A73-4A79-BAAF-E32E58A45A92}" dt="2024-03-12T17:14:36.910" v="3" actId="255"/>
        <pc:sldMkLst>
          <pc:docMk/>
          <pc:sldMk cId="1552351310" sldId="334"/>
        </pc:sldMkLst>
        <pc:spChg chg="mod">
          <ac:chgData name="Cerys Davies" userId="61e71dc1-9594-4277-b52b-4420989f68ee" providerId="ADAL" clId="{E4106D41-0A73-4A79-BAAF-E32E58A45A92}" dt="2024-03-12T17:14:36.910" v="3" actId="255"/>
          <ac:spMkLst>
            <pc:docMk/>
            <pc:sldMk cId="1552351310" sldId="334"/>
            <ac:spMk id="3" creationId="{627102A9-B9CB-1533-6341-7E34CB5A2EE1}"/>
          </ac:spMkLst>
        </pc:spChg>
      </pc:sldChg>
      <pc:sldChg chg="addSp delSp modSp mod">
        <pc:chgData name="Cerys Davies" userId="61e71dc1-9594-4277-b52b-4420989f68ee" providerId="ADAL" clId="{E4106D41-0A73-4A79-BAAF-E32E58A45A92}" dt="2024-03-12T17:37:33.990" v="1123" actId="14100"/>
        <pc:sldMkLst>
          <pc:docMk/>
          <pc:sldMk cId="357571697" sldId="338"/>
        </pc:sldMkLst>
        <pc:spChg chg="mod">
          <ac:chgData name="Cerys Davies" userId="61e71dc1-9594-4277-b52b-4420989f68ee" providerId="ADAL" clId="{E4106D41-0A73-4A79-BAAF-E32E58A45A92}" dt="2024-03-12T17:37:33.990" v="1123" actId="14100"/>
          <ac:spMkLst>
            <pc:docMk/>
            <pc:sldMk cId="357571697" sldId="338"/>
            <ac:spMk id="2" creationId="{95DDBEE0-E908-1263-6C2A-E8556958D091}"/>
          </ac:spMkLst>
        </pc:spChg>
        <pc:spChg chg="del">
          <ac:chgData name="Cerys Davies" userId="61e71dc1-9594-4277-b52b-4420989f68ee" providerId="ADAL" clId="{E4106D41-0A73-4A79-BAAF-E32E58A45A92}" dt="2024-03-12T17:36:35.665" v="1101" actId="478"/>
          <ac:spMkLst>
            <pc:docMk/>
            <pc:sldMk cId="357571697" sldId="338"/>
            <ac:spMk id="3" creationId="{2F961608-443E-EDB1-D45E-8A6D42962866}"/>
          </ac:spMkLst>
        </pc:spChg>
        <pc:spChg chg="add del mod">
          <ac:chgData name="Cerys Davies" userId="61e71dc1-9594-4277-b52b-4420989f68ee" providerId="ADAL" clId="{E4106D41-0A73-4A79-BAAF-E32E58A45A92}" dt="2024-03-12T17:36:37.842" v="1102" actId="478"/>
          <ac:spMkLst>
            <pc:docMk/>
            <pc:sldMk cId="357571697" sldId="338"/>
            <ac:spMk id="5" creationId="{F7C1487D-000D-4713-019F-901F341EAA6B}"/>
          </ac:spMkLst>
        </pc:spChg>
        <pc:picChg chg="add mod">
          <ac:chgData name="Cerys Davies" userId="61e71dc1-9594-4277-b52b-4420989f68ee" providerId="ADAL" clId="{E4106D41-0A73-4A79-BAAF-E32E58A45A92}" dt="2024-03-12T17:36:59.964" v="1106" actId="14100"/>
          <ac:picMkLst>
            <pc:docMk/>
            <pc:sldMk cId="357571697" sldId="338"/>
            <ac:picMk id="7" creationId="{E9E20B86-C44C-5017-CD00-3D31E6605A50}"/>
          </ac:picMkLst>
        </pc:picChg>
      </pc:sldChg>
      <pc:sldChg chg="modSp mod">
        <pc:chgData name="Cerys Davies" userId="61e71dc1-9594-4277-b52b-4420989f68ee" providerId="ADAL" clId="{E4106D41-0A73-4A79-BAAF-E32E58A45A92}" dt="2024-03-12T17:38:26.341" v="1132" actId="255"/>
        <pc:sldMkLst>
          <pc:docMk/>
          <pc:sldMk cId="641321008" sldId="342"/>
        </pc:sldMkLst>
        <pc:spChg chg="mod">
          <ac:chgData name="Cerys Davies" userId="61e71dc1-9594-4277-b52b-4420989f68ee" providerId="ADAL" clId="{E4106D41-0A73-4A79-BAAF-E32E58A45A92}" dt="2024-03-12T17:38:26.341" v="1132" actId="255"/>
          <ac:spMkLst>
            <pc:docMk/>
            <pc:sldMk cId="641321008" sldId="342"/>
            <ac:spMk id="3" creationId="{21BFE70D-1F78-4042-2FAE-C3B25F6EC469}"/>
          </ac:spMkLst>
        </pc:spChg>
      </pc:sldChg>
      <pc:sldChg chg="modSp mod">
        <pc:chgData name="Cerys Davies" userId="61e71dc1-9594-4277-b52b-4420989f68ee" providerId="ADAL" clId="{E4106D41-0A73-4A79-BAAF-E32E58A45A92}" dt="2024-03-12T17:38:12.098" v="1130" actId="255"/>
        <pc:sldMkLst>
          <pc:docMk/>
          <pc:sldMk cId="2623095595" sldId="344"/>
        </pc:sldMkLst>
        <pc:spChg chg="mod">
          <ac:chgData name="Cerys Davies" userId="61e71dc1-9594-4277-b52b-4420989f68ee" providerId="ADAL" clId="{E4106D41-0A73-4A79-BAAF-E32E58A45A92}" dt="2024-03-12T17:37:46.105" v="1125" actId="14100"/>
          <ac:spMkLst>
            <pc:docMk/>
            <pc:sldMk cId="2623095595" sldId="344"/>
            <ac:spMk id="2" creationId="{9FB948FC-F789-1AFB-9989-E4C3E2331405}"/>
          </ac:spMkLst>
        </pc:spChg>
        <pc:spChg chg="mod">
          <ac:chgData name="Cerys Davies" userId="61e71dc1-9594-4277-b52b-4420989f68ee" providerId="ADAL" clId="{E4106D41-0A73-4A79-BAAF-E32E58A45A92}" dt="2024-03-12T17:38:12.098" v="1130" actId="255"/>
          <ac:spMkLst>
            <pc:docMk/>
            <pc:sldMk cId="2623095595" sldId="344"/>
            <ac:spMk id="3" creationId="{D8807B6B-A9C9-2862-08AC-870781372B22}"/>
          </ac:spMkLst>
        </pc:spChg>
        <pc:spChg chg="mod">
          <ac:chgData name="Cerys Davies" userId="61e71dc1-9594-4277-b52b-4420989f68ee" providerId="ADAL" clId="{E4106D41-0A73-4A79-BAAF-E32E58A45A92}" dt="2024-03-12T17:37:55.008" v="1127" actId="14100"/>
          <ac:spMkLst>
            <pc:docMk/>
            <pc:sldMk cId="2623095595" sldId="344"/>
            <ac:spMk id="4" creationId="{5247C842-3AB8-1EA1-555B-25F4BF9E525A}"/>
          </ac:spMkLst>
        </pc:spChg>
      </pc:sldChg>
      <pc:sldChg chg="modSp mod">
        <pc:chgData name="Cerys Davies" userId="61e71dc1-9594-4277-b52b-4420989f68ee" providerId="ADAL" clId="{E4106D41-0A73-4A79-BAAF-E32E58A45A92}" dt="2024-03-12T17:40:24.959" v="1150" actId="13926"/>
        <pc:sldMkLst>
          <pc:docMk/>
          <pc:sldMk cId="2367668107" sldId="345"/>
        </pc:sldMkLst>
        <pc:spChg chg="mod">
          <ac:chgData name="Cerys Davies" userId="61e71dc1-9594-4277-b52b-4420989f68ee" providerId="ADAL" clId="{E4106D41-0A73-4A79-BAAF-E32E58A45A92}" dt="2024-03-12T17:40:10.392" v="1149" actId="13926"/>
          <ac:spMkLst>
            <pc:docMk/>
            <pc:sldMk cId="2367668107" sldId="345"/>
            <ac:spMk id="3" creationId="{DE3206D6-99BA-8637-283F-A6CEB86CCA92}"/>
          </ac:spMkLst>
        </pc:spChg>
        <pc:spChg chg="mod">
          <ac:chgData name="Cerys Davies" userId="61e71dc1-9594-4277-b52b-4420989f68ee" providerId="ADAL" clId="{E4106D41-0A73-4A79-BAAF-E32E58A45A92}" dt="2024-03-12T17:40:24.959" v="1150" actId="13926"/>
          <ac:spMkLst>
            <pc:docMk/>
            <pc:sldMk cId="2367668107" sldId="345"/>
            <ac:spMk id="4" creationId="{FD30A6E0-499A-BBEC-C0F4-5B482CC0112D}"/>
          </ac:spMkLst>
        </pc:spChg>
      </pc:sldChg>
      <pc:sldChg chg="modSp mod">
        <pc:chgData name="Cerys Davies" userId="61e71dc1-9594-4277-b52b-4420989f68ee" providerId="ADAL" clId="{E4106D41-0A73-4A79-BAAF-E32E58A45A92}" dt="2024-03-12T16:48:03.743" v="2" actId="255"/>
        <pc:sldMkLst>
          <pc:docMk/>
          <pc:sldMk cId="3843531508" sldId="346"/>
        </pc:sldMkLst>
        <pc:spChg chg="mod">
          <ac:chgData name="Cerys Davies" userId="61e71dc1-9594-4277-b52b-4420989f68ee" providerId="ADAL" clId="{E4106D41-0A73-4A79-BAAF-E32E58A45A92}" dt="2024-03-12T16:48:03.743" v="2" actId="255"/>
          <ac:spMkLst>
            <pc:docMk/>
            <pc:sldMk cId="3843531508" sldId="346"/>
            <ac:spMk id="3" creationId="{7505691C-D052-7C00-B0B6-BC7B9CF26EDC}"/>
          </ac:spMkLst>
        </pc:spChg>
      </pc:sldChg>
      <pc:sldChg chg="modSp mod">
        <pc:chgData name="Cerys Davies" userId="61e71dc1-9594-4277-b52b-4420989f68ee" providerId="ADAL" clId="{E4106D41-0A73-4A79-BAAF-E32E58A45A92}" dt="2024-03-12T17:54:43.182" v="2686" actId="1076"/>
        <pc:sldMkLst>
          <pc:docMk/>
          <pc:sldMk cId="3435586761" sldId="347"/>
        </pc:sldMkLst>
        <pc:spChg chg="mod">
          <ac:chgData name="Cerys Davies" userId="61e71dc1-9594-4277-b52b-4420989f68ee" providerId="ADAL" clId="{E4106D41-0A73-4A79-BAAF-E32E58A45A92}" dt="2024-03-12T17:54:29.900" v="2683" actId="14100"/>
          <ac:spMkLst>
            <pc:docMk/>
            <pc:sldMk cId="3435586761" sldId="347"/>
            <ac:spMk id="2" creationId="{215C84BB-C809-B5F5-4315-AE0DAE9F828D}"/>
          </ac:spMkLst>
        </pc:spChg>
        <pc:spChg chg="mod">
          <ac:chgData name="Cerys Davies" userId="61e71dc1-9594-4277-b52b-4420989f68ee" providerId="ADAL" clId="{E4106D41-0A73-4A79-BAAF-E32E58A45A92}" dt="2024-03-12T17:54:43.182" v="2686" actId="1076"/>
          <ac:spMkLst>
            <pc:docMk/>
            <pc:sldMk cId="3435586761" sldId="347"/>
            <ac:spMk id="3" creationId="{B19C3675-5EB4-BD22-C14F-3B26AFF4685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12/03/2024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12/03/2024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12/03/2024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12/03/2024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12/03/2024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12/03/2024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12/03/2024</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12/03/2024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12/03/2024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assets.publishing.service.gov.uk/media/65a907fa94c997000daeb9e5/IHT400_English.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7" y="1030884"/>
            <a:ext cx="7766936" cy="3019952"/>
          </a:xfrm>
        </p:spPr>
        <p:txBody>
          <a:bodyPr>
            <a:normAutofit fontScale="90000"/>
          </a:bodyPr>
          <a:lstStyle/>
          <a:p>
            <a:pPr algn="ctr"/>
            <a:r>
              <a:rPr lang="en-GB" dirty="0"/>
              <a:t>Week 7</a:t>
            </a:r>
            <a:br>
              <a:rPr lang="en-GB" dirty="0"/>
            </a:br>
            <a:r>
              <a:rPr lang="en-GB" dirty="0"/>
              <a:t>Applying for Probate, Intestacy and Personal Representatives</a:t>
            </a:r>
            <a:br>
              <a:rPr lang="en-GB" dirty="0"/>
            </a:br>
            <a:r>
              <a:rPr lang="en-GB" sz="3600" dirty="0"/>
              <a:t>(see Chapter 9)</a:t>
            </a:r>
          </a:p>
        </p:txBody>
      </p:sp>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677334" y="609600"/>
            <a:ext cx="8596668" cy="846451"/>
          </a:xfrm>
        </p:spPr>
        <p:txBody>
          <a:bodyPr/>
          <a:lstStyle/>
          <a:p>
            <a:r>
              <a:rPr lang="en-GB" dirty="0"/>
              <a:t>Aims: to understand ……</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a:xfrm>
            <a:off x="665757" y="2023588"/>
            <a:ext cx="9584913" cy="4586032"/>
          </a:xfrm>
        </p:spPr>
        <p:txBody>
          <a:bodyPr>
            <a:noAutofit/>
          </a:bodyPr>
          <a:lstStyle/>
          <a:p>
            <a:pPr algn="l" fontAlgn="base">
              <a:buFont typeface="Arial" panose="020B0604020202020204" pitchFamily="34" charset="0"/>
              <a:buChar char="•"/>
            </a:pPr>
            <a:r>
              <a:rPr lang="en-GB" sz="2800" dirty="0">
                <a:solidFill>
                  <a:srgbClr val="000000"/>
                </a:solidFill>
                <a:latin typeface="Inter"/>
              </a:rPr>
              <a:t>Key steps to take when someone has died</a:t>
            </a:r>
          </a:p>
          <a:p>
            <a:pPr algn="l" fontAlgn="base">
              <a:buFont typeface="Arial" panose="020B0604020202020204" pitchFamily="34" charset="0"/>
              <a:buChar char="•"/>
            </a:pPr>
            <a:r>
              <a:rPr lang="en-GB" sz="2800" b="0" i="0" dirty="0">
                <a:solidFill>
                  <a:srgbClr val="000000"/>
                </a:solidFill>
                <a:effectLst/>
                <a:latin typeface="Inter"/>
              </a:rPr>
              <a:t>Circumstances where a grant is not required</a:t>
            </a:r>
          </a:p>
          <a:p>
            <a:pPr algn="l" fontAlgn="base">
              <a:buFont typeface="Arial" panose="020B0604020202020204" pitchFamily="34" charset="0"/>
              <a:buChar char="•"/>
            </a:pPr>
            <a:r>
              <a:rPr lang="en-GB" sz="2800" dirty="0">
                <a:solidFill>
                  <a:srgbClr val="000000"/>
                </a:solidFill>
                <a:latin typeface="Inter"/>
              </a:rPr>
              <a:t>How to apply for a grant</a:t>
            </a:r>
          </a:p>
          <a:p>
            <a:pPr algn="l" fontAlgn="base">
              <a:buFont typeface="Arial" panose="020B0604020202020204" pitchFamily="34" charset="0"/>
              <a:buChar char="•"/>
            </a:pPr>
            <a:r>
              <a:rPr lang="en-GB" sz="2800" b="0" i="0" dirty="0">
                <a:solidFill>
                  <a:srgbClr val="000000"/>
                </a:solidFill>
                <a:effectLst/>
                <a:latin typeface="Inter"/>
              </a:rPr>
              <a:t>Intestacy ( outline)</a:t>
            </a:r>
          </a:p>
          <a:p>
            <a:pPr algn="l" fontAlgn="base">
              <a:buFont typeface="Arial" panose="020B0604020202020204" pitchFamily="34" charset="0"/>
              <a:buChar char="•"/>
            </a:pPr>
            <a:r>
              <a:rPr lang="en-GB" sz="2800" dirty="0">
                <a:solidFill>
                  <a:srgbClr val="000000"/>
                </a:solidFill>
                <a:latin typeface="Inter"/>
              </a:rPr>
              <a:t>Powers, duties and responsibilities of personal representatives (“PRs”)</a:t>
            </a:r>
            <a:endParaRPr lang="en-GB" sz="2800" b="0" i="0" dirty="0">
              <a:solidFill>
                <a:srgbClr val="000000"/>
              </a:solidFill>
              <a:effectLst/>
              <a:latin typeface="Inter"/>
            </a:endParaRPr>
          </a:p>
          <a:p>
            <a:pPr marL="0" indent="0">
              <a:buNone/>
            </a:pPr>
            <a:endParaRPr lang="en-GB" sz="2800" dirty="0"/>
          </a:p>
        </p:txBody>
      </p:sp>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80381-B61D-C977-0FD4-EE62A9FC1662}"/>
              </a:ext>
            </a:extLst>
          </p:cNvPr>
          <p:cNvSpPr>
            <a:spLocks noGrp="1"/>
          </p:cNvSpPr>
          <p:nvPr>
            <p:ph type="title"/>
          </p:nvPr>
        </p:nvSpPr>
        <p:spPr>
          <a:xfrm>
            <a:off x="677334" y="609600"/>
            <a:ext cx="8596668" cy="1320800"/>
          </a:xfrm>
        </p:spPr>
        <p:txBody>
          <a:bodyPr anchor="t">
            <a:normAutofit/>
          </a:bodyPr>
          <a:lstStyle/>
          <a:p>
            <a:r>
              <a:rPr lang="en-GB" dirty="0"/>
              <a:t>Preliminary steps:</a:t>
            </a:r>
          </a:p>
        </p:txBody>
      </p:sp>
      <p:sp>
        <p:nvSpPr>
          <p:cNvPr id="3" name="Content Placeholder 2">
            <a:extLst>
              <a:ext uri="{FF2B5EF4-FFF2-40B4-BE49-F238E27FC236}">
                <a16:creationId xmlns:a16="http://schemas.microsoft.com/office/drawing/2014/main" id="{1219EEDE-3E6A-6B11-77D0-C6B19A26AA2B}"/>
              </a:ext>
            </a:extLst>
          </p:cNvPr>
          <p:cNvSpPr>
            <a:spLocks noGrp="1"/>
          </p:cNvSpPr>
          <p:nvPr>
            <p:ph idx="1"/>
          </p:nvPr>
        </p:nvSpPr>
        <p:spPr>
          <a:xfrm>
            <a:off x="677333" y="1437501"/>
            <a:ext cx="7907543" cy="4424359"/>
          </a:xfrm>
        </p:spPr>
        <p:txBody>
          <a:bodyPr>
            <a:normAutofit/>
          </a:bodyPr>
          <a:lstStyle/>
          <a:p>
            <a:pPr>
              <a:lnSpc>
                <a:spcPct val="90000"/>
              </a:lnSpc>
            </a:pPr>
            <a:r>
              <a:rPr lang="en-GB" sz="2800" dirty="0"/>
              <a:t>When someone dies</a:t>
            </a:r>
          </a:p>
          <a:p>
            <a:pPr>
              <a:lnSpc>
                <a:spcPct val="90000"/>
              </a:lnSpc>
            </a:pPr>
            <a:r>
              <a:rPr lang="en-GB" sz="2800" dirty="0"/>
              <a:t>Register the death</a:t>
            </a:r>
          </a:p>
          <a:p>
            <a:pPr>
              <a:lnSpc>
                <a:spcPct val="90000"/>
              </a:lnSpc>
            </a:pPr>
            <a:r>
              <a:rPr lang="en-GB" sz="2800" dirty="0"/>
              <a:t>Notify government organisations, banks etc</a:t>
            </a:r>
          </a:p>
          <a:p>
            <a:pPr>
              <a:lnSpc>
                <a:spcPct val="90000"/>
              </a:lnSpc>
            </a:pPr>
            <a:r>
              <a:rPr lang="en-GB" sz="2800" dirty="0"/>
              <a:t>Locate the will ( if there is one)</a:t>
            </a:r>
          </a:p>
          <a:p>
            <a:pPr>
              <a:lnSpc>
                <a:spcPct val="90000"/>
              </a:lnSpc>
            </a:pPr>
            <a:r>
              <a:rPr lang="en-GB" sz="2800" dirty="0"/>
              <a:t>Arrange the funeral ( unless Will needs to be checked first</a:t>
            </a:r>
          </a:p>
          <a:p>
            <a:pPr>
              <a:lnSpc>
                <a:spcPct val="90000"/>
              </a:lnSpc>
            </a:pPr>
            <a:r>
              <a:rPr lang="en-GB" sz="2800" dirty="0"/>
              <a:t>Consult legal adviser? If so, identify the client</a:t>
            </a:r>
          </a:p>
          <a:p>
            <a:pPr>
              <a:lnSpc>
                <a:spcPct val="90000"/>
              </a:lnSpc>
            </a:pPr>
            <a:r>
              <a:rPr lang="en-GB" sz="2800" dirty="0"/>
              <a:t>Who is the client? Executor ( if there is a will)</a:t>
            </a:r>
          </a:p>
          <a:p>
            <a:pPr marL="0" indent="0">
              <a:lnSpc>
                <a:spcPct val="90000"/>
              </a:lnSpc>
              <a:buNone/>
            </a:pPr>
            <a:endParaRPr lang="en-GB" sz="1500" dirty="0"/>
          </a:p>
        </p:txBody>
      </p:sp>
    </p:spTree>
    <p:extLst>
      <p:ext uri="{BB962C8B-B14F-4D97-AF65-F5344CB8AC3E}">
        <p14:creationId xmlns:p14="http://schemas.microsoft.com/office/powerpoint/2010/main" val="962659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8691D-FE16-04F7-D37E-B2154ECF5DB5}"/>
              </a:ext>
            </a:extLst>
          </p:cNvPr>
          <p:cNvSpPr>
            <a:spLocks noGrp="1"/>
          </p:cNvSpPr>
          <p:nvPr>
            <p:ph type="title"/>
          </p:nvPr>
        </p:nvSpPr>
        <p:spPr>
          <a:xfrm>
            <a:off x="725972" y="327259"/>
            <a:ext cx="8596668" cy="1320800"/>
          </a:xfrm>
        </p:spPr>
        <p:txBody>
          <a:bodyPr/>
          <a:lstStyle/>
          <a:p>
            <a:r>
              <a:rPr lang="en-GB" dirty="0"/>
              <a:t>Initial steps for the Legal Adviser?</a:t>
            </a:r>
          </a:p>
        </p:txBody>
      </p:sp>
      <p:sp>
        <p:nvSpPr>
          <p:cNvPr id="3" name="Content Placeholder 2">
            <a:extLst>
              <a:ext uri="{FF2B5EF4-FFF2-40B4-BE49-F238E27FC236}">
                <a16:creationId xmlns:a16="http://schemas.microsoft.com/office/drawing/2014/main" id="{F66D5448-94CB-3523-7CBA-8DE653156D13}"/>
              </a:ext>
            </a:extLst>
          </p:cNvPr>
          <p:cNvSpPr>
            <a:spLocks noGrp="1"/>
          </p:cNvSpPr>
          <p:nvPr>
            <p:ph idx="1"/>
          </p:nvPr>
        </p:nvSpPr>
        <p:spPr>
          <a:xfrm>
            <a:off x="422680" y="1122766"/>
            <a:ext cx="9694086" cy="5633310"/>
          </a:xfrm>
        </p:spPr>
        <p:txBody>
          <a:bodyPr>
            <a:noAutofit/>
          </a:bodyPr>
          <a:lstStyle/>
          <a:p>
            <a:r>
              <a:rPr lang="en-GB" sz="2000" dirty="0"/>
              <a:t>See the Executor(s)</a:t>
            </a:r>
          </a:p>
          <a:p>
            <a:r>
              <a:rPr lang="en-GB" sz="2000" dirty="0"/>
              <a:t>Obtain approval for firm’s fees  - ***before you do the work***</a:t>
            </a:r>
          </a:p>
          <a:p>
            <a:r>
              <a:rPr lang="en-GB" sz="2000" dirty="0"/>
              <a:t>Open a file – standard letters (see next slide)</a:t>
            </a:r>
          </a:p>
          <a:p>
            <a:r>
              <a:rPr lang="en-GB" sz="2000" dirty="0"/>
              <a:t>Value the estate – instruct valuation expert according to nature of assets</a:t>
            </a:r>
          </a:p>
          <a:p>
            <a:r>
              <a:rPr lang="en-GB" sz="2000" dirty="0"/>
              <a:t>Organise statutory adverts under s 27 Trustee Act 1925 (see next slide)</a:t>
            </a:r>
          </a:p>
          <a:p>
            <a:r>
              <a:rPr lang="en-GB" sz="2000" dirty="0"/>
              <a:t>Must ensure the person applying for the Grant has the right to do so. If concern or doubt then apply for CAVEAT ( creates a pause in the Grant process to allow for challenge)</a:t>
            </a:r>
          </a:p>
          <a:p>
            <a:r>
              <a:rPr lang="en-GB" sz="2000" dirty="0"/>
              <a:t>Person applying for a caveat must be:</a:t>
            </a:r>
          </a:p>
          <a:p>
            <a:pPr lvl="1"/>
            <a:r>
              <a:rPr lang="en-GB" sz="2000" dirty="0"/>
              <a:t>Over 18</a:t>
            </a:r>
          </a:p>
          <a:p>
            <a:pPr lvl="1"/>
            <a:r>
              <a:rPr lang="en-GB" sz="2000" dirty="0"/>
              <a:t>Have an ‘interest’ in the estate</a:t>
            </a:r>
          </a:p>
          <a:p>
            <a:pPr lvl="1"/>
            <a:r>
              <a:rPr lang="en-GB" sz="2000" dirty="0"/>
              <a:t>Have a ‘contrary’ interest to the applicant for the Grant</a:t>
            </a:r>
          </a:p>
        </p:txBody>
      </p:sp>
    </p:spTree>
    <p:extLst>
      <p:ext uri="{BB962C8B-B14F-4D97-AF65-F5344CB8AC3E}">
        <p14:creationId xmlns:p14="http://schemas.microsoft.com/office/powerpoint/2010/main" val="2970580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AC696-9383-CB3D-E2A7-44191F15A6B9}"/>
              </a:ext>
            </a:extLst>
          </p:cNvPr>
          <p:cNvSpPr>
            <a:spLocks noGrp="1"/>
          </p:cNvSpPr>
          <p:nvPr>
            <p:ph type="title"/>
          </p:nvPr>
        </p:nvSpPr>
        <p:spPr>
          <a:xfrm>
            <a:off x="677334" y="609600"/>
            <a:ext cx="8596668" cy="1320800"/>
          </a:xfrm>
        </p:spPr>
        <p:txBody>
          <a:bodyPr anchor="t">
            <a:normAutofit/>
          </a:bodyPr>
          <a:lstStyle/>
          <a:p>
            <a:r>
              <a:rPr lang="en-GB" dirty="0"/>
              <a:t>Standard letters</a:t>
            </a:r>
          </a:p>
        </p:txBody>
      </p:sp>
      <p:sp>
        <p:nvSpPr>
          <p:cNvPr id="3" name="Content Placeholder 2">
            <a:extLst>
              <a:ext uri="{FF2B5EF4-FFF2-40B4-BE49-F238E27FC236}">
                <a16:creationId xmlns:a16="http://schemas.microsoft.com/office/drawing/2014/main" id="{C5FCE999-F081-7DCC-C2D7-64048FD2B168}"/>
              </a:ext>
            </a:extLst>
          </p:cNvPr>
          <p:cNvSpPr>
            <a:spLocks noGrp="1"/>
          </p:cNvSpPr>
          <p:nvPr>
            <p:ph idx="1"/>
          </p:nvPr>
        </p:nvSpPr>
        <p:spPr>
          <a:xfrm>
            <a:off x="345512" y="1716270"/>
            <a:ext cx="9059790" cy="4479109"/>
          </a:xfrm>
        </p:spPr>
        <p:txBody>
          <a:bodyPr>
            <a:normAutofit/>
          </a:bodyPr>
          <a:lstStyle/>
          <a:p>
            <a:r>
              <a:rPr lang="en-GB" sz="2400" dirty="0"/>
              <a:t>Banks/Building Societies to determine amounts held</a:t>
            </a:r>
          </a:p>
          <a:p>
            <a:r>
              <a:rPr lang="en-GB" sz="2400" dirty="0"/>
              <a:t>Letters to creditors indicating payment will be made in due course</a:t>
            </a:r>
          </a:p>
          <a:p>
            <a:r>
              <a:rPr lang="en-GB" sz="2400" dirty="0"/>
              <a:t>Beneficiaries – letters to advise of death and of interest under the will</a:t>
            </a:r>
          </a:p>
          <a:p>
            <a:r>
              <a:rPr lang="en-GB" sz="2400" dirty="0"/>
              <a:t>Companies in which shares may be held</a:t>
            </a:r>
          </a:p>
          <a:p>
            <a:r>
              <a:rPr lang="en-GB" sz="2400" dirty="0"/>
              <a:t>Any other source of an asset</a:t>
            </a:r>
          </a:p>
          <a:p>
            <a:r>
              <a:rPr lang="en-GB" sz="2400" dirty="0"/>
              <a:t>Probate case management systems are usually used by legal professionals who are acting as PRs</a:t>
            </a:r>
          </a:p>
          <a:p>
            <a:endParaRPr lang="en-GB" dirty="0"/>
          </a:p>
        </p:txBody>
      </p:sp>
    </p:spTree>
    <p:extLst>
      <p:ext uri="{BB962C8B-B14F-4D97-AF65-F5344CB8AC3E}">
        <p14:creationId xmlns:p14="http://schemas.microsoft.com/office/powerpoint/2010/main" val="3875221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3E85B-6525-687C-5A0B-A25E05308AF4}"/>
              </a:ext>
            </a:extLst>
          </p:cNvPr>
          <p:cNvSpPr>
            <a:spLocks noGrp="1"/>
          </p:cNvSpPr>
          <p:nvPr>
            <p:ph type="title"/>
          </p:nvPr>
        </p:nvSpPr>
        <p:spPr>
          <a:xfrm>
            <a:off x="426893" y="172785"/>
            <a:ext cx="8596668" cy="840626"/>
          </a:xfrm>
        </p:spPr>
        <p:txBody>
          <a:bodyPr/>
          <a:lstStyle/>
          <a:p>
            <a:r>
              <a:rPr lang="en-GB" dirty="0" err="1"/>
              <a:t>Statuory</a:t>
            </a:r>
            <a:r>
              <a:rPr lang="en-GB" dirty="0"/>
              <a:t> advertisements?</a:t>
            </a:r>
          </a:p>
        </p:txBody>
      </p:sp>
      <p:sp>
        <p:nvSpPr>
          <p:cNvPr id="3" name="Content Placeholder 2">
            <a:extLst>
              <a:ext uri="{FF2B5EF4-FFF2-40B4-BE49-F238E27FC236}">
                <a16:creationId xmlns:a16="http://schemas.microsoft.com/office/drawing/2014/main" id="{576D8567-69B3-3A70-22F9-DCFACB81254D}"/>
              </a:ext>
            </a:extLst>
          </p:cNvPr>
          <p:cNvSpPr>
            <a:spLocks noGrp="1"/>
          </p:cNvSpPr>
          <p:nvPr>
            <p:ph idx="1"/>
          </p:nvPr>
        </p:nvSpPr>
        <p:spPr>
          <a:xfrm>
            <a:off x="584147" y="1013411"/>
            <a:ext cx="9445132" cy="5404862"/>
          </a:xfrm>
        </p:spPr>
        <p:txBody>
          <a:bodyPr>
            <a:noAutofit/>
          </a:bodyPr>
          <a:lstStyle/>
          <a:p>
            <a:r>
              <a:rPr lang="en-GB" sz="2000" dirty="0"/>
              <a:t>S 27 Trustee Act 1925</a:t>
            </a:r>
          </a:p>
          <a:p>
            <a:r>
              <a:rPr lang="en-GB" sz="2000" dirty="0"/>
              <a:t>.. To protect PRs against personal liability if claimant unknown at point of distributing assets comes forward later</a:t>
            </a:r>
          </a:p>
          <a:p>
            <a:r>
              <a:rPr lang="en-GB" sz="2000" dirty="0"/>
              <a:t>Notice of intention to distribute is given by ads in:</a:t>
            </a:r>
          </a:p>
          <a:p>
            <a:pPr lvl="1"/>
            <a:r>
              <a:rPr lang="en-GB" sz="1800" dirty="0"/>
              <a:t>London Gazette</a:t>
            </a:r>
          </a:p>
          <a:p>
            <a:pPr lvl="1"/>
            <a:r>
              <a:rPr lang="en-GB" sz="1800" dirty="0"/>
              <a:t>Local paper in respect of land to be distributed</a:t>
            </a:r>
          </a:p>
          <a:p>
            <a:pPr lvl="1"/>
            <a:r>
              <a:rPr lang="en-GB" sz="1800" dirty="0"/>
              <a:t>Local/National papers appropriate for where business was or creditors might be</a:t>
            </a:r>
          </a:p>
          <a:p>
            <a:endParaRPr lang="en-GB" sz="2000" dirty="0"/>
          </a:p>
          <a:p>
            <a:r>
              <a:rPr lang="en-GB" sz="2000" dirty="0"/>
              <a:t>Once time limit expired, PRs can distribute the estate free from personal liability</a:t>
            </a:r>
          </a:p>
          <a:p>
            <a:r>
              <a:rPr lang="en-GB" sz="2000" dirty="0"/>
              <a:t>A late claimant will then have to claim against the beneficiaries</a:t>
            </a:r>
          </a:p>
          <a:p>
            <a:r>
              <a:rPr lang="en-GB" sz="2000" dirty="0"/>
              <a:t>Executors can place ads any time after date of death</a:t>
            </a:r>
          </a:p>
          <a:p>
            <a:r>
              <a:rPr lang="en-GB" sz="2000" dirty="0"/>
              <a:t>Administrators need the grant first</a:t>
            </a:r>
          </a:p>
          <a:p>
            <a:pPr marL="0" indent="0">
              <a:buNone/>
            </a:pPr>
            <a:endParaRPr lang="en-GB" sz="2800" dirty="0"/>
          </a:p>
        </p:txBody>
      </p:sp>
    </p:spTree>
    <p:extLst>
      <p:ext uri="{BB962C8B-B14F-4D97-AF65-F5344CB8AC3E}">
        <p14:creationId xmlns:p14="http://schemas.microsoft.com/office/powerpoint/2010/main" val="2827972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EC24F-1494-2051-DFEE-9A4E73193529}"/>
              </a:ext>
            </a:extLst>
          </p:cNvPr>
          <p:cNvSpPr>
            <a:spLocks noGrp="1"/>
          </p:cNvSpPr>
          <p:nvPr>
            <p:ph type="title"/>
          </p:nvPr>
        </p:nvSpPr>
        <p:spPr>
          <a:xfrm>
            <a:off x="677334" y="609600"/>
            <a:ext cx="8596668" cy="700216"/>
          </a:xfrm>
        </p:spPr>
        <p:txBody>
          <a:bodyPr>
            <a:normAutofit/>
          </a:bodyPr>
          <a:lstStyle/>
          <a:p>
            <a:r>
              <a:rPr lang="en-GB" sz="3200" dirty="0"/>
              <a:t>Administration of the deceased’s property</a:t>
            </a:r>
          </a:p>
        </p:txBody>
      </p:sp>
      <p:sp>
        <p:nvSpPr>
          <p:cNvPr id="3" name="Content Placeholder 2">
            <a:extLst>
              <a:ext uri="{FF2B5EF4-FFF2-40B4-BE49-F238E27FC236}">
                <a16:creationId xmlns:a16="http://schemas.microsoft.com/office/drawing/2014/main" id="{DE3206D6-99BA-8637-283F-A6CEB86CCA92}"/>
              </a:ext>
            </a:extLst>
          </p:cNvPr>
          <p:cNvSpPr>
            <a:spLocks noGrp="1"/>
          </p:cNvSpPr>
          <p:nvPr>
            <p:ph sz="half" idx="1"/>
          </p:nvPr>
        </p:nvSpPr>
        <p:spPr>
          <a:xfrm>
            <a:off x="405485" y="1488614"/>
            <a:ext cx="4562561" cy="4685042"/>
          </a:xfrm>
          <a:ln>
            <a:solidFill>
              <a:schemeClr val="bg2">
                <a:lumMod val="25000"/>
              </a:schemeClr>
            </a:solidFill>
          </a:ln>
        </p:spPr>
        <p:txBody>
          <a:bodyPr>
            <a:normAutofit lnSpcReduction="10000"/>
          </a:bodyPr>
          <a:lstStyle/>
          <a:p>
            <a:r>
              <a:rPr lang="en-GB" sz="2400" dirty="0">
                <a:highlight>
                  <a:srgbClr val="FFFF00"/>
                </a:highlight>
              </a:rPr>
              <a:t>Pre Grant</a:t>
            </a:r>
            <a:r>
              <a:rPr lang="en-GB" sz="2400" dirty="0"/>
              <a:t>, the PRs will:</a:t>
            </a:r>
          </a:p>
          <a:p>
            <a:r>
              <a:rPr lang="en-GB" sz="2400" dirty="0"/>
              <a:t>Establish whether will exists</a:t>
            </a:r>
          </a:p>
          <a:p>
            <a:r>
              <a:rPr lang="en-GB" sz="2400" dirty="0"/>
              <a:t>Contact all relevant asset/liability holding financial institutions</a:t>
            </a:r>
          </a:p>
          <a:p>
            <a:r>
              <a:rPr lang="en-GB" sz="2400" dirty="0"/>
              <a:t>Obtain valuations</a:t>
            </a:r>
          </a:p>
          <a:p>
            <a:r>
              <a:rPr lang="en-GB" sz="2400" dirty="0"/>
              <a:t>Advise beneficiaries of their entitlement</a:t>
            </a:r>
          </a:p>
          <a:p>
            <a:r>
              <a:rPr lang="en-GB" sz="2400" dirty="0"/>
              <a:t>Prepare IHT forms and pay tax</a:t>
            </a:r>
          </a:p>
          <a:p>
            <a:r>
              <a:rPr lang="en-GB" sz="2400" dirty="0"/>
              <a:t>Apply for Grant</a:t>
            </a:r>
          </a:p>
          <a:p>
            <a:endParaRPr lang="en-GB" dirty="0"/>
          </a:p>
        </p:txBody>
      </p:sp>
      <p:sp>
        <p:nvSpPr>
          <p:cNvPr id="4" name="Content Placeholder 3">
            <a:extLst>
              <a:ext uri="{FF2B5EF4-FFF2-40B4-BE49-F238E27FC236}">
                <a16:creationId xmlns:a16="http://schemas.microsoft.com/office/drawing/2014/main" id="{FD30A6E0-499A-BBEC-C0F4-5B482CC0112D}"/>
              </a:ext>
            </a:extLst>
          </p:cNvPr>
          <p:cNvSpPr>
            <a:spLocks noGrp="1"/>
          </p:cNvSpPr>
          <p:nvPr>
            <p:ph sz="half" idx="2"/>
          </p:nvPr>
        </p:nvSpPr>
        <p:spPr>
          <a:xfrm>
            <a:off x="5625795" y="1488613"/>
            <a:ext cx="4184034" cy="3880773"/>
          </a:xfrm>
          <a:ln>
            <a:solidFill>
              <a:schemeClr val="tx2">
                <a:lumMod val="60000"/>
                <a:lumOff val="40000"/>
              </a:schemeClr>
            </a:solidFill>
          </a:ln>
        </p:spPr>
        <p:txBody>
          <a:bodyPr>
            <a:normAutofit lnSpcReduction="10000"/>
          </a:bodyPr>
          <a:lstStyle/>
          <a:p>
            <a:r>
              <a:rPr lang="en-GB" sz="2400" dirty="0">
                <a:highlight>
                  <a:srgbClr val="00FF00"/>
                </a:highlight>
              </a:rPr>
              <a:t>Post Grant</a:t>
            </a:r>
            <a:r>
              <a:rPr lang="en-GB" sz="2400" dirty="0"/>
              <a:t>, PRs will:</a:t>
            </a:r>
          </a:p>
          <a:p>
            <a:r>
              <a:rPr lang="en-GB" sz="2400" dirty="0"/>
              <a:t>Collect in the assets</a:t>
            </a:r>
          </a:p>
          <a:p>
            <a:r>
              <a:rPr lang="en-GB" sz="2400" dirty="0"/>
              <a:t>Pay liabilities</a:t>
            </a:r>
          </a:p>
          <a:p>
            <a:r>
              <a:rPr lang="en-GB" sz="2400" dirty="0"/>
              <a:t>Prepare estate accounts for beneficiaries to approve</a:t>
            </a:r>
          </a:p>
          <a:p>
            <a:r>
              <a:rPr lang="en-GB" sz="2400" dirty="0"/>
              <a:t>Distribute the estate</a:t>
            </a:r>
          </a:p>
        </p:txBody>
      </p:sp>
    </p:spTree>
    <p:extLst>
      <p:ext uri="{BB962C8B-B14F-4D97-AF65-F5344CB8AC3E}">
        <p14:creationId xmlns:p14="http://schemas.microsoft.com/office/powerpoint/2010/main" val="2367668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CBCB-F3A9-C7A1-C44F-575109D1B2DE}"/>
              </a:ext>
            </a:extLst>
          </p:cNvPr>
          <p:cNvSpPr>
            <a:spLocks noGrp="1"/>
          </p:cNvSpPr>
          <p:nvPr>
            <p:ph type="title"/>
          </p:nvPr>
        </p:nvSpPr>
        <p:spPr>
          <a:xfrm>
            <a:off x="220133" y="167813"/>
            <a:ext cx="9549967" cy="1320800"/>
          </a:xfrm>
        </p:spPr>
        <p:txBody>
          <a:bodyPr/>
          <a:lstStyle/>
          <a:p>
            <a:r>
              <a:rPr lang="en-GB" dirty="0"/>
              <a:t>Circumstances where a grant is not required.</a:t>
            </a:r>
          </a:p>
        </p:txBody>
      </p:sp>
      <p:sp>
        <p:nvSpPr>
          <p:cNvPr id="3" name="Content Placeholder 2">
            <a:extLst>
              <a:ext uri="{FF2B5EF4-FFF2-40B4-BE49-F238E27FC236}">
                <a16:creationId xmlns:a16="http://schemas.microsoft.com/office/drawing/2014/main" id="{C426F114-8154-B64B-FEA7-CC68ED5CB812}"/>
              </a:ext>
            </a:extLst>
          </p:cNvPr>
          <p:cNvSpPr>
            <a:spLocks noGrp="1"/>
          </p:cNvSpPr>
          <p:nvPr>
            <p:ph idx="1"/>
          </p:nvPr>
        </p:nvSpPr>
        <p:spPr>
          <a:xfrm>
            <a:off x="503913" y="1049106"/>
            <a:ext cx="9549968" cy="4759787"/>
          </a:xfrm>
        </p:spPr>
        <p:txBody>
          <a:bodyPr>
            <a:noAutofit/>
          </a:bodyPr>
          <a:lstStyle/>
          <a:p>
            <a:r>
              <a:rPr lang="en-GB" sz="2400" dirty="0"/>
              <a:t>Small payments AE(Small Payments ) Act 1965 (upper limit of £5000 per item </a:t>
            </a:r>
            <a:r>
              <a:rPr lang="en-GB" sz="2400" dirty="0" err="1"/>
              <a:t>e.g</a:t>
            </a:r>
            <a:r>
              <a:rPr lang="en-GB" sz="2400" dirty="0"/>
              <a:t> National Savings accounts, Premium Bonds, Building Soc accounts, death payments from trade/friendly/industrial societies)</a:t>
            </a:r>
          </a:p>
          <a:p>
            <a:r>
              <a:rPr lang="en-GB" sz="2400" dirty="0"/>
              <a:t>Life assurance policy in favour to spouse/civil partner/children – sum can be paid directly to trustees</a:t>
            </a:r>
          </a:p>
          <a:p>
            <a:r>
              <a:rPr lang="en-GB" sz="2400" dirty="0"/>
              <a:t>Pension schemes – </a:t>
            </a:r>
          </a:p>
          <a:p>
            <a:r>
              <a:rPr lang="en-GB" sz="2400" dirty="0"/>
              <a:t>Life interest in property ( right to reside for life or to receive income for life – does not form part of the B’s estate when the B subsequently dies – the interest dies with the B</a:t>
            </a:r>
          </a:p>
          <a:p>
            <a:r>
              <a:rPr lang="en-GB" sz="2400" dirty="0"/>
              <a:t>Statutory nominations – property nominated outside of a will ( can only do this for deposits into friendly/industrial/provident societies – max limit = £5000, and note requirements 9.2.6)</a:t>
            </a:r>
          </a:p>
        </p:txBody>
      </p:sp>
    </p:spTree>
    <p:extLst>
      <p:ext uri="{BB962C8B-B14F-4D97-AF65-F5344CB8AC3E}">
        <p14:creationId xmlns:p14="http://schemas.microsoft.com/office/powerpoint/2010/main" val="662760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CBCB-F3A9-C7A1-C44F-575109D1B2DE}"/>
              </a:ext>
            </a:extLst>
          </p:cNvPr>
          <p:cNvSpPr>
            <a:spLocks noGrp="1"/>
          </p:cNvSpPr>
          <p:nvPr>
            <p:ph type="title"/>
          </p:nvPr>
        </p:nvSpPr>
        <p:spPr>
          <a:xfrm>
            <a:off x="220133" y="167813"/>
            <a:ext cx="9549967" cy="1320800"/>
          </a:xfrm>
        </p:spPr>
        <p:txBody>
          <a:bodyPr/>
          <a:lstStyle/>
          <a:p>
            <a:r>
              <a:rPr lang="en-GB" dirty="0"/>
              <a:t>Circumstances where a grant is not required.</a:t>
            </a:r>
          </a:p>
        </p:txBody>
      </p:sp>
      <p:sp>
        <p:nvSpPr>
          <p:cNvPr id="3" name="Content Placeholder 2">
            <a:extLst>
              <a:ext uri="{FF2B5EF4-FFF2-40B4-BE49-F238E27FC236}">
                <a16:creationId xmlns:a16="http://schemas.microsoft.com/office/drawing/2014/main" id="{C426F114-8154-B64B-FEA7-CC68ED5CB812}"/>
              </a:ext>
            </a:extLst>
          </p:cNvPr>
          <p:cNvSpPr>
            <a:spLocks noGrp="1"/>
          </p:cNvSpPr>
          <p:nvPr>
            <p:ph idx="1"/>
          </p:nvPr>
        </p:nvSpPr>
        <p:spPr>
          <a:xfrm>
            <a:off x="503913" y="1693564"/>
            <a:ext cx="9549968" cy="4759787"/>
          </a:xfrm>
        </p:spPr>
        <p:txBody>
          <a:bodyPr>
            <a:noAutofit/>
          </a:bodyPr>
          <a:lstStyle/>
          <a:p>
            <a:r>
              <a:rPr lang="en-GB" sz="2800" dirty="0"/>
              <a:t> Property held as joint tenants – right of survivorship and passes automatically to survivor</a:t>
            </a:r>
          </a:p>
          <a:p>
            <a:r>
              <a:rPr lang="en-GB" sz="2800" dirty="0"/>
              <a:t>Property does not pass to the PR and no grant is required.</a:t>
            </a:r>
          </a:p>
          <a:p>
            <a:r>
              <a:rPr lang="en-GB" sz="2800" dirty="0"/>
              <a:t>However, property does form part of estate for IHT calculations (see next slide)</a:t>
            </a:r>
          </a:p>
          <a:p>
            <a:r>
              <a:rPr lang="en-GB" sz="2800" dirty="0"/>
              <a:t>Also, the PR will need a grant to deal with the remainder of the estate</a:t>
            </a:r>
          </a:p>
        </p:txBody>
      </p:sp>
    </p:spTree>
    <p:extLst>
      <p:ext uri="{BB962C8B-B14F-4D97-AF65-F5344CB8AC3E}">
        <p14:creationId xmlns:p14="http://schemas.microsoft.com/office/powerpoint/2010/main" val="1532475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CBCB-F3A9-C7A1-C44F-575109D1B2DE}"/>
              </a:ext>
            </a:extLst>
          </p:cNvPr>
          <p:cNvSpPr>
            <a:spLocks noGrp="1"/>
          </p:cNvSpPr>
          <p:nvPr>
            <p:ph type="title"/>
          </p:nvPr>
        </p:nvSpPr>
        <p:spPr>
          <a:xfrm>
            <a:off x="220133" y="167813"/>
            <a:ext cx="9549967" cy="814681"/>
          </a:xfrm>
        </p:spPr>
        <p:txBody>
          <a:bodyPr>
            <a:normAutofit fontScale="90000"/>
          </a:bodyPr>
          <a:lstStyle/>
          <a:p>
            <a:r>
              <a:rPr lang="en-GB" dirty="0"/>
              <a:t>Circumstances where a grant is not required</a:t>
            </a:r>
            <a:br>
              <a:rPr lang="en-GB" dirty="0"/>
            </a:br>
            <a:endParaRPr lang="en-GB" dirty="0"/>
          </a:p>
        </p:txBody>
      </p:sp>
      <p:pic>
        <p:nvPicPr>
          <p:cNvPr id="4" name="Picture 3">
            <a:extLst>
              <a:ext uri="{FF2B5EF4-FFF2-40B4-BE49-F238E27FC236}">
                <a16:creationId xmlns:a16="http://schemas.microsoft.com/office/drawing/2014/main" id="{A9E4490F-0332-AE7C-6C16-3D47716152EB}"/>
              </a:ext>
            </a:extLst>
          </p:cNvPr>
          <p:cNvPicPr>
            <a:picLocks noChangeAspect="1"/>
          </p:cNvPicPr>
          <p:nvPr/>
        </p:nvPicPr>
        <p:blipFill>
          <a:blip r:embed="rId2"/>
          <a:stretch>
            <a:fillRect/>
          </a:stretch>
        </p:blipFill>
        <p:spPr>
          <a:xfrm>
            <a:off x="1546697" y="982494"/>
            <a:ext cx="7704308" cy="5551569"/>
          </a:xfrm>
          <a:prstGeom prst="rect">
            <a:avLst/>
          </a:prstGeom>
        </p:spPr>
      </p:pic>
    </p:spTree>
    <p:extLst>
      <p:ext uri="{BB962C8B-B14F-4D97-AF65-F5344CB8AC3E}">
        <p14:creationId xmlns:p14="http://schemas.microsoft.com/office/powerpoint/2010/main" val="897827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49FAE-9808-A74B-9CEA-0E73FD0D68F6}"/>
              </a:ext>
            </a:extLst>
          </p:cNvPr>
          <p:cNvSpPr>
            <a:spLocks noGrp="1"/>
          </p:cNvSpPr>
          <p:nvPr>
            <p:ph type="title"/>
          </p:nvPr>
        </p:nvSpPr>
        <p:spPr>
          <a:xfrm>
            <a:off x="240517" y="504765"/>
            <a:ext cx="10097444" cy="729967"/>
          </a:xfrm>
        </p:spPr>
        <p:txBody>
          <a:bodyPr>
            <a:normAutofit/>
          </a:bodyPr>
          <a:lstStyle/>
          <a:p>
            <a:r>
              <a:rPr lang="en-GB" b="1" dirty="0"/>
              <a:t>Applying for a grant of probate - outline</a:t>
            </a:r>
          </a:p>
        </p:txBody>
      </p:sp>
      <p:sp>
        <p:nvSpPr>
          <p:cNvPr id="3" name="Content Placeholder 2">
            <a:extLst>
              <a:ext uri="{FF2B5EF4-FFF2-40B4-BE49-F238E27FC236}">
                <a16:creationId xmlns:a16="http://schemas.microsoft.com/office/drawing/2014/main" id="{5B8AC7D5-DBAF-D76E-9C0E-C73FCDAEDFDF}"/>
              </a:ext>
            </a:extLst>
          </p:cNvPr>
          <p:cNvSpPr>
            <a:spLocks noGrp="1"/>
          </p:cNvSpPr>
          <p:nvPr>
            <p:ph idx="1"/>
          </p:nvPr>
        </p:nvSpPr>
        <p:spPr>
          <a:xfrm>
            <a:off x="193924" y="1869675"/>
            <a:ext cx="10778876" cy="5364092"/>
          </a:xfrm>
        </p:spPr>
        <p:txBody>
          <a:bodyPr>
            <a:noAutofit/>
          </a:bodyPr>
          <a:lstStyle/>
          <a:p>
            <a:r>
              <a:rPr lang="en-GB" sz="3200" dirty="0"/>
              <a:t>First step = is the estate liable for IHT or is it an ‘excepted’ estate ( NOT liable for IHT)</a:t>
            </a:r>
          </a:p>
          <a:p>
            <a:r>
              <a:rPr lang="en-GB" sz="3200" dirty="0"/>
              <a:t>If liable ( large or complex estate): Form IHT400 process</a:t>
            </a:r>
          </a:p>
          <a:p>
            <a:r>
              <a:rPr lang="en-GB" sz="3200" dirty="0"/>
              <a:t>If not liable, excepted estate:  Form IHT 205 process sent direct to Probate Registry (not HMRC)</a:t>
            </a:r>
          </a:p>
        </p:txBody>
      </p:sp>
    </p:spTree>
    <p:extLst>
      <p:ext uri="{BB962C8B-B14F-4D97-AF65-F5344CB8AC3E}">
        <p14:creationId xmlns:p14="http://schemas.microsoft.com/office/powerpoint/2010/main" val="827184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7EA21-AAA6-B550-9358-BD6D2ECEFA92}"/>
              </a:ext>
            </a:extLst>
          </p:cNvPr>
          <p:cNvSpPr>
            <a:spLocks noGrp="1"/>
          </p:cNvSpPr>
          <p:nvPr>
            <p:ph type="title"/>
          </p:nvPr>
        </p:nvSpPr>
        <p:spPr>
          <a:xfrm>
            <a:off x="377789" y="156238"/>
            <a:ext cx="9917094" cy="900052"/>
          </a:xfrm>
        </p:spPr>
        <p:txBody>
          <a:bodyPr/>
          <a:lstStyle/>
          <a:p>
            <a:r>
              <a:rPr lang="en-GB" dirty="0"/>
              <a:t>Form IHT400 ( </a:t>
            </a:r>
            <a:r>
              <a:rPr lang="en-GB" sz="3200" dirty="0"/>
              <a:t>where IHT is applicable/payable</a:t>
            </a:r>
            <a:r>
              <a:rPr lang="en-GB" dirty="0"/>
              <a:t>)</a:t>
            </a:r>
          </a:p>
        </p:txBody>
      </p:sp>
      <p:sp>
        <p:nvSpPr>
          <p:cNvPr id="3" name="Content Placeholder 2">
            <a:extLst>
              <a:ext uri="{FF2B5EF4-FFF2-40B4-BE49-F238E27FC236}">
                <a16:creationId xmlns:a16="http://schemas.microsoft.com/office/drawing/2014/main" id="{21BFE70D-1F78-4042-2FAE-C3B25F6EC469}"/>
              </a:ext>
            </a:extLst>
          </p:cNvPr>
          <p:cNvSpPr>
            <a:spLocks noGrp="1"/>
          </p:cNvSpPr>
          <p:nvPr>
            <p:ph idx="1"/>
          </p:nvPr>
        </p:nvSpPr>
        <p:spPr>
          <a:xfrm>
            <a:off x="235898" y="897049"/>
            <a:ext cx="10058985" cy="5631292"/>
          </a:xfrm>
        </p:spPr>
        <p:txBody>
          <a:bodyPr>
            <a:normAutofit/>
          </a:bodyPr>
          <a:lstStyle/>
          <a:p>
            <a:r>
              <a:rPr lang="en-GB" sz="2000" dirty="0"/>
              <a:t>Obtain IHT reference number (online from HMRC) – can take 2 weeks</a:t>
            </a:r>
          </a:p>
          <a:p>
            <a:r>
              <a:rPr lang="en-GB" sz="2000" dirty="0"/>
              <a:t>Arrange payment to HMRC from deceased’s bank ( Form IHT423), together with</a:t>
            </a:r>
          </a:p>
          <a:p>
            <a:pPr lvl="1"/>
            <a:r>
              <a:rPr lang="en-GB" sz="2000" dirty="0"/>
              <a:t>Form IHT 400, and</a:t>
            </a:r>
          </a:p>
          <a:p>
            <a:pPr lvl="1"/>
            <a:r>
              <a:rPr lang="en-GB" sz="2000" dirty="0"/>
              <a:t>Form IHT 421 (which will be stamped and returned)</a:t>
            </a:r>
          </a:p>
          <a:p>
            <a:r>
              <a:rPr lang="en-GB" sz="2000" dirty="0"/>
              <a:t>HMRC send receipt/stamped IHT 421 ( either back to PR or direct to Probate Reg)</a:t>
            </a:r>
          </a:p>
          <a:p>
            <a:r>
              <a:rPr lang="en-GB" sz="2000" dirty="0"/>
              <a:t>Apply for Grant of Probate (GOP) by sending</a:t>
            </a:r>
          </a:p>
          <a:p>
            <a:pPr lvl="1"/>
            <a:r>
              <a:rPr lang="en-GB" sz="2000" dirty="0"/>
              <a:t>Form PA1P ( or online if legal professional)</a:t>
            </a:r>
          </a:p>
          <a:p>
            <a:pPr lvl="1"/>
            <a:r>
              <a:rPr lang="en-GB" sz="2000" dirty="0"/>
              <a:t>The Will</a:t>
            </a:r>
          </a:p>
          <a:p>
            <a:pPr lvl="1"/>
            <a:r>
              <a:rPr lang="en-GB" sz="2000" dirty="0"/>
              <a:t>Any supplementary required evidence ( </a:t>
            </a:r>
            <a:r>
              <a:rPr lang="en-GB" sz="2000" dirty="0" err="1"/>
              <a:t>eg</a:t>
            </a:r>
            <a:r>
              <a:rPr lang="en-GB" sz="2000" dirty="0"/>
              <a:t> if will damaged)</a:t>
            </a:r>
          </a:p>
          <a:p>
            <a:pPr lvl="1"/>
            <a:r>
              <a:rPr lang="en-GB" sz="2000" dirty="0"/>
              <a:t>Registry fee</a:t>
            </a:r>
          </a:p>
          <a:p>
            <a:pPr lvl="1"/>
            <a:r>
              <a:rPr lang="en-GB" sz="2000" dirty="0"/>
              <a:t>Stamped IHT 421</a:t>
            </a:r>
          </a:p>
          <a:p>
            <a:pPr marL="457200" lvl="1" indent="0">
              <a:buNone/>
            </a:pPr>
            <a:r>
              <a:rPr lang="en-GB" sz="2000" b="1" dirty="0"/>
              <a:t>GOP  will then be awarded</a:t>
            </a:r>
          </a:p>
          <a:p>
            <a:endParaRPr lang="en-GB" dirty="0"/>
          </a:p>
        </p:txBody>
      </p:sp>
    </p:spTree>
    <p:extLst>
      <p:ext uri="{BB962C8B-B14F-4D97-AF65-F5344CB8AC3E}">
        <p14:creationId xmlns:p14="http://schemas.microsoft.com/office/powerpoint/2010/main" val="449839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C7ABE-533A-AAF8-943B-744B4FA660B9}"/>
              </a:ext>
            </a:extLst>
          </p:cNvPr>
          <p:cNvSpPr>
            <a:spLocks noGrp="1"/>
          </p:cNvSpPr>
          <p:nvPr>
            <p:ph type="title"/>
          </p:nvPr>
        </p:nvSpPr>
        <p:spPr>
          <a:xfrm>
            <a:off x="519679" y="212834"/>
            <a:ext cx="8596668" cy="793531"/>
          </a:xfrm>
        </p:spPr>
        <p:txBody>
          <a:bodyPr/>
          <a:lstStyle/>
          <a:p>
            <a:r>
              <a:rPr lang="en-GB" dirty="0"/>
              <a:t>What’s on Form IHT400?</a:t>
            </a:r>
          </a:p>
        </p:txBody>
      </p:sp>
      <p:sp>
        <p:nvSpPr>
          <p:cNvPr id="3" name="Content Placeholder 2">
            <a:extLst>
              <a:ext uri="{FF2B5EF4-FFF2-40B4-BE49-F238E27FC236}">
                <a16:creationId xmlns:a16="http://schemas.microsoft.com/office/drawing/2014/main" id="{779845C1-C197-0A61-6782-A95899A61763}"/>
              </a:ext>
            </a:extLst>
          </p:cNvPr>
          <p:cNvSpPr>
            <a:spLocks noGrp="1"/>
          </p:cNvSpPr>
          <p:nvPr>
            <p:ph idx="1"/>
          </p:nvPr>
        </p:nvSpPr>
        <p:spPr>
          <a:xfrm>
            <a:off x="677333" y="1488613"/>
            <a:ext cx="9333769" cy="4759787"/>
          </a:xfrm>
        </p:spPr>
        <p:txBody>
          <a:bodyPr>
            <a:normAutofit/>
          </a:bodyPr>
          <a:lstStyle/>
          <a:p>
            <a:r>
              <a:rPr lang="en-GB" dirty="0"/>
              <a:t>Details of deceased, estate and PRs</a:t>
            </a:r>
          </a:p>
          <a:p>
            <a:r>
              <a:rPr lang="en-GB" dirty="0"/>
              <a:t>Details of any supplementary forms set</a:t>
            </a:r>
          </a:p>
          <a:p>
            <a:r>
              <a:rPr lang="en-GB" dirty="0"/>
              <a:t>Details of assets of the estate</a:t>
            </a:r>
          </a:p>
          <a:p>
            <a:r>
              <a:rPr lang="en-GB" dirty="0"/>
              <a:t>Details of liabilities of the estate</a:t>
            </a:r>
          </a:p>
          <a:p>
            <a:r>
              <a:rPr lang="en-GB" dirty="0"/>
              <a:t>Summary of value of the estate and any tax reliefs or exemptions applicable</a:t>
            </a:r>
          </a:p>
          <a:p>
            <a:r>
              <a:rPr lang="en-GB" dirty="0"/>
              <a:t>Calculation of the tax liability</a:t>
            </a:r>
          </a:p>
          <a:p>
            <a:endParaRPr lang="en-GB" dirty="0"/>
          </a:p>
          <a:p>
            <a:r>
              <a:rPr lang="en-GB" dirty="0"/>
              <a:t>In order to pay the tax, many banks/building societies will release money direct to pay the IHT ( on receipt of Form IHT423 with reference number)</a:t>
            </a:r>
          </a:p>
          <a:p>
            <a:r>
              <a:rPr lang="en-GB" dirty="0"/>
              <a:t>If insufficient funds or property needs to be sold then PRs can obtain a loan to be repaid after GOP is obtained or pay the IHT in instalments ( over 10 years or earlier once asset is sold) </a:t>
            </a:r>
          </a:p>
        </p:txBody>
      </p:sp>
      <p:sp>
        <p:nvSpPr>
          <p:cNvPr id="4" name="TextBox 3">
            <a:extLst>
              <a:ext uri="{FF2B5EF4-FFF2-40B4-BE49-F238E27FC236}">
                <a16:creationId xmlns:a16="http://schemas.microsoft.com/office/drawing/2014/main" id="{D4A9A22C-A067-3010-C814-602E751BFA08}"/>
              </a:ext>
            </a:extLst>
          </p:cNvPr>
          <p:cNvSpPr txBox="1"/>
          <p:nvPr/>
        </p:nvSpPr>
        <p:spPr>
          <a:xfrm>
            <a:off x="6096000" y="842282"/>
            <a:ext cx="3962400" cy="646331"/>
          </a:xfrm>
          <a:prstGeom prst="rect">
            <a:avLst/>
          </a:prstGeom>
          <a:noFill/>
        </p:spPr>
        <p:txBody>
          <a:bodyPr wrap="square" rtlCol="0">
            <a:spAutoFit/>
          </a:bodyPr>
          <a:lstStyle/>
          <a:p>
            <a:r>
              <a:rPr lang="en-GB" dirty="0">
                <a:hlinkClick r:id="rId2"/>
              </a:rPr>
              <a:t>IHT400– Inheritance Tax account (publishing.service.gov.uk)</a:t>
            </a:r>
            <a:endParaRPr lang="en-GB" dirty="0"/>
          </a:p>
        </p:txBody>
      </p:sp>
    </p:spTree>
    <p:extLst>
      <p:ext uri="{BB962C8B-B14F-4D97-AF65-F5344CB8AC3E}">
        <p14:creationId xmlns:p14="http://schemas.microsoft.com/office/powerpoint/2010/main" val="3318895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7EA21-AAA6-B550-9358-BD6D2ECEFA92}"/>
              </a:ext>
            </a:extLst>
          </p:cNvPr>
          <p:cNvSpPr>
            <a:spLocks noGrp="1"/>
          </p:cNvSpPr>
          <p:nvPr>
            <p:ph type="title"/>
          </p:nvPr>
        </p:nvSpPr>
        <p:spPr>
          <a:xfrm>
            <a:off x="377789" y="156238"/>
            <a:ext cx="9917094" cy="900052"/>
          </a:xfrm>
        </p:spPr>
        <p:txBody>
          <a:bodyPr>
            <a:normAutofit fontScale="90000"/>
          </a:bodyPr>
          <a:lstStyle/>
          <a:p>
            <a:r>
              <a:rPr lang="en-GB" dirty="0"/>
              <a:t>Form IHT 205 ( </a:t>
            </a:r>
            <a:r>
              <a:rPr lang="en-GB" sz="3200" dirty="0"/>
              <a:t>where IHT is not payable/excepted</a:t>
            </a:r>
            <a:r>
              <a:rPr lang="en-GB" dirty="0"/>
              <a:t>)</a:t>
            </a:r>
          </a:p>
        </p:txBody>
      </p:sp>
      <p:sp>
        <p:nvSpPr>
          <p:cNvPr id="3" name="Content Placeholder 2">
            <a:extLst>
              <a:ext uri="{FF2B5EF4-FFF2-40B4-BE49-F238E27FC236}">
                <a16:creationId xmlns:a16="http://schemas.microsoft.com/office/drawing/2014/main" id="{21BFE70D-1F78-4042-2FAE-C3B25F6EC469}"/>
              </a:ext>
            </a:extLst>
          </p:cNvPr>
          <p:cNvSpPr>
            <a:spLocks noGrp="1"/>
          </p:cNvSpPr>
          <p:nvPr>
            <p:ph idx="1"/>
          </p:nvPr>
        </p:nvSpPr>
        <p:spPr>
          <a:xfrm>
            <a:off x="497988" y="1226708"/>
            <a:ext cx="10058985" cy="5631292"/>
          </a:xfrm>
        </p:spPr>
        <p:txBody>
          <a:bodyPr>
            <a:normAutofit/>
          </a:bodyPr>
          <a:lstStyle/>
          <a:p>
            <a:r>
              <a:rPr lang="en-GB" sz="2800" dirty="0"/>
              <a:t>Complete  Form IHT 205 </a:t>
            </a:r>
          </a:p>
          <a:p>
            <a:r>
              <a:rPr lang="en-GB" sz="2800" dirty="0"/>
              <a:t>Submit Form IHT 205 to Probate Registry, along with </a:t>
            </a:r>
          </a:p>
          <a:p>
            <a:pPr lvl="1"/>
            <a:r>
              <a:rPr lang="en-GB" sz="2800" dirty="0"/>
              <a:t>Form PA1P ( or online if legal professional)</a:t>
            </a:r>
          </a:p>
          <a:p>
            <a:pPr lvl="1"/>
            <a:r>
              <a:rPr lang="en-GB" sz="2800" dirty="0"/>
              <a:t>The Will</a:t>
            </a:r>
          </a:p>
          <a:p>
            <a:pPr lvl="1"/>
            <a:r>
              <a:rPr lang="en-GB" sz="2800" dirty="0"/>
              <a:t>Any supplementary required evidence ( </a:t>
            </a:r>
            <a:r>
              <a:rPr lang="en-GB" sz="2800" dirty="0" err="1"/>
              <a:t>eg</a:t>
            </a:r>
            <a:r>
              <a:rPr lang="en-GB" sz="2800" dirty="0"/>
              <a:t> if will damaged)</a:t>
            </a:r>
          </a:p>
          <a:p>
            <a:pPr lvl="1"/>
            <a:r>
              <a:rPr lang="en-GB" sz="2800" dirty="0"/>
              <a:t>Registry fee</a:t>
            </a:r>
          </a:p>
          <a:p>
            <a:pPr marL="457200" lvl="1" indent="0">
              <a:buNone/>
            </a:pPr>
            <a:endParaRPr lang="en-GB" sz="2800" dirty="0"/>
          </a:p>
          <a:p>
            <a:pPr marL="457200" lvl="1" indent="0">
              <a:buNone/>
            </a:pPr>
            <a:r>
              <a:rPr lang="en-GB" sz="2800" b="1" dirty="0"/>
              <a:t>GOP  will then be awarded</a:t>
            </a:r>
          </a:p>
          <a:p>
            <a:endParaRPr lang="en-GB" dirty="0"/>
          </a:p>
        </p:txBody>
      </p:sp>
    </p:spTree>
    <p:extLst>
      <p:ext uri="{BB962C8B-B14F-4D97-AF65-F5344CB8AC3E}">
        <p14:creationId xmlns:p14="http://schemas.microsoft.com/office/powerpoint/2010/main" val="641321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48FC-F789-1AFB-9989-E4C3E2331405}"/>
              </a:ext>
            </a:extLst>
          </p:cNvPr>
          <p:cNvSpPr>
            <a:spLocks noGrp="1"/>
          </p:cNvSpPr>
          <p:nvPr>
            <p:ph type="title"/>
          </p:nvPr>
        </p:nvSpPr>
        <p:spPr>
          <a:xfrm>
            <a:off x="248499" y="251621"/>
            <a:ext cx="8596668" cy="721021"/>
          </a:xfrm>
        </p:spPr>
        <p:txBody>
          <a:bodyPr/>
          <a:lstStyle/>
          <a:p>
            <a:r>
              <a:rPr lang="en-GB" dirty="0"/>
              <a:t>Documents sent to Probate Registry</a:t>
            </a:r>
          </a:p>
        </p:txBody>
      </p:sp>
      <p:sp>
        <p:nvSpPr>
          <p:cNvPr id="3" name="Content Placeholder 2">
            <a:extLst>
              <a:ext uri="{FF2B5EF4-FFF2-40B4-BE49-F238E27FC236}">
                <a16:creationId xmlns:a16="http://schemas.microsoft.com/office/drawing/2014/main" id="{D8807B6B-A9C9-2862-08AC-870781372B22}"/>
              </a:ext>
            </a:extLst>
          </p:cNvPr>
          <p:cNvSpPr>
            <a:spLocks noGrp="1"/>
          </p:cNvSpPr>
          <p:nvPr>
            <p:ph idx="1"/>
          </p:nvPr>
        </p:nvSpPr>
        <p:spPr>
          <a:xfrm>
            <a:off x="368651" y="1025384"/>
            <a:ext cx="9252934" cy="3459253"/>
          </a:xfrm>
        </p:spPr>
        <p:txBody>
          <a:bodyPr>
            <a:normAutofit/>
          </a:bodyPr>
          <a:lstStyle/>
          <a:p>
            <a:r>
              <a:rPr lang="en-GB" sz="2000" dirty="0"/>
              <a:t>Form PA1P ( unless PR is legal professional in which case online application)</a:t>
            </a:r>
          </a:p>
          <a:p>
            <a:r>
              <a:rPr lang="en-GB" sz="2000" dirty="0"/>
              <a:t>Original will and codicils</a:t>
            </a:r>
          </a:p>
          <a:p>
            <a:r>
              <a:rPr lang="en-GB" sz="2000" dirty="0"/>
              <a:t>Affidavits: to rectify any flaws e.g. issues with execution or lack of attestation clause OR to explain tears/marks/burns/unattested alterations</a:t>
            </a:r>
          </a:p>
          <a:p>
            <a:r>
              <a:rPr lang="en-GB" sz="2000" dirty="0"/>
              <a:t>Fees: no fee where value of estate &lt;£5000,  £155 if &gt;£5000 or £8 if deceased was a member of the armed forces and died in service. </a:t>
            </a:r>
          </a:p>
          <a:p>
            <a:r>
              <a:rPr lang="en-GB" sz="2000" dirty="0"/>
              <a:t>Request suitable number of Office Copies of the GOP</a:t>
            </a:r>
          </a:p>
          <a:p>
            <a:r>
              <a:rPr lang="en-GB" sz="2000" dirty="0"/>
              <a:t>GOP and office copies usually sent back within 14 days.</a:t>
            </a:r>
          </a:p>
        </p:txBody>
      </p:sp>
      <p:sp>
        <p:nvSpPr>
          <p:cNvPr id="4" name="TextBox 3">
            <a:extLst>
              <a:ext uri="{FF2B5EF4-FFF2-40B4-BE49-F238E27FC236}">
                <a16:creationId xmlns:a16="http://schemas.microsoft.com/office/drawing/2014/main" id="{5247C842-3AB8-1EA1-555B-25F4BF9E525A}"/>
              </a:ext>
            </a:extLst>
          </p:cNvPr>
          <p:cNvSpPr txBox="1"/>
          <p:nvPr/>
        </p:nvSpPr>
        <p:spPr>
          <a:xfrm>
            <a:off x="889233" y="4756558"/>
            <a:ext cx="8295536" cy="1200329"/>
          </a:xfrm>
          <a:prstGeom prst="rect">
            <a:avLst/>
          </a:prstGeom>
          <a:noFill/>
        </p:spPr>
        <p:txBody>
          <a:bodyPr wrap="square" rtlCol="0">
            <a:spAutoFit/>
          </a:bodyPr>
          <a:lstStyle/>
          <a:p>
            <a:r>
              <a:rPr lang="en-GB" b="1" dirty="0"/>
              <a:t>NOTE:</a:t>
            </a:r>
            <a:r>
              <a:rPr lang="en-GB" dirty="0"/>
              <a:t> </a:t>
            </a:r>
            <a:r>
              <a:rPr lang="en-GB" dirty="0">
                <a:solidFill>
                  <a:schemeClr val="bg2">
                    <a:lumMod val="50000"/>
                  </a:schemeClr>
                </a:solidFill>
              </a:rPr>
              <a:t>All legal firms are now required to make online applications for GOP, Letter of Administration (with or w/out will annexed) and can manage/view progress more effectively.  Original Will and IHT documentation must still be sent in PAPER form, and will be scanned uploaded by the court service</a:t>
            </a:r>
          </a:p>
        </p:txBody>
      </p:sp>
    </p:spTree>
    <p:extLst>
      <p:ext uri="{BB962C8B-B14F-4D97-AF65-F5344CB8AC3E}">
        <p14:creationId xmlns:p14="http://schemas.microsoft.com/office/powerpoint/2010/main" val="26230955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DBEE0-E908-1263-6C2A-E8556958D091}"/>
              </a:ext>
            </a:extLst>
          </p:cNvPr>
          <p:cNvSpPr>
            <a:spLocks noGrp="1"/>
          </p:cNvSpPr>
          <p:nvPr>
            <p:ph type="title"/>
          </p:nvPr>
        </p:nvSpPr>
        <p:spPr>
          <a:xfrm>
            <a:off x="316233" y="156238"/>
            <a:ext cx="8596668" cy="1320800"/>
          </a:xfrm>
        </p:spPr>
        <p:txBody>
          <a:bodyPr>
            <a:normAutofit/>
          </a:bodyPr>
          <a:lstStyle/>
          <a:p>
            <a:r>
              <a:rPr lang="en-GB" sz="3200" dirty="0"/>
              <a:t>Intestacy</a:t>
            </a:r>
          </a:p>
        </p:txBody>
      </p:sp>
      <p:sp>
        <p:nvSpPr>
          <p:cNvPr id="3" name="Content Placeholder 2">
            <a:extLst>
              <a:ext uri="{FF2B5EF4-FFF2-40B4-BE49-F238E27FC236}">
                <a16:creationId xmlns:a16="http://schemas.microsoft.com/office/drawing/2014/main" id="{2F961608-443E-EDB1-D45E-8A6D42962866}"/>
              </a:ext>
            </a:extLst>
          </p:cNvPr>
          <p:cNvSpPr>
            <a:spLocks noGrp="1"/>
          </p:cNvSpPr>
          <p:nvPr>
            <p:ph idx="1"/>
          </p:nvPr>
        </p:nvSpPr>
        <p:spPr>
          <a:xfrm>
            <a:off x="316233" y="1016107"/>
            <a:ext cx="9468429" cy="5594418"/>
          </a:xfrm>
        </p:spPr>
        <p:txBody>
          <a:bodyPr>
            <a:noAutofit/>
          </a:bodyPr>
          <a:lstStyle/>
          <a:p>
            <a:r>
              <a:rPr lang="en-GB" dirty="0"/>
              <a:t>Wholly intestate : person dies without having made a will, either by choice, or not realising the need or not realising previous will has been revoked by marriage. </a:t>
            </a:r>
          </a:p>
          <a:p>
            <a:r>
              <a:rPr lang="en-GB" dirty="0"/>
              <a:t>If person dies intestate, </a:t>
            </a:r>
            <a:r>
              <a:rPr lang="en-GB" b="1" dirty="0"/>
              <a:t>AEA 1925 s 46</a:t>
            </a:r>
            <a:r>
              <a:rPr lang="en-GB" dirty="0"/>
              <a:t> applies to determine division and distribution of the deceased’s estate</a:t>
            </a:r>
          </a:p>
          <a:p>
            <a:r>
              <a:rPr lang="en-GB" dirty="0"/>
              <a:t>Legal advisor must determine asap who are the relatives of the deceased and the size of the estate. </a:t>
            </a:r>
          </a:p>
          <a:p>
            <a:r>
              <a:rPr lang="en-GB" dirty="0"/>
              <a:t>Remember that these relatives, in a particular order of priority will apply for the grant of letters of administration.</a:t>
            </a:r>
          </a:p>
          <a:p>
            <a:r>
              <a:rPr lang="en-GB" dirty="0"/>
              <a:t>***</a:t>
            </a:r>
            <a:r>
              <a:rPr lang="en-GB" b="1" dirty="0"/>
              <a:t>Inheritance and Trustees’ Powers Act 2014 ( ITPA 2014</a:t>
            </a:r>
            <a:r>
              <a:rPr lang="en-GB" dirty="0"/>
              <a:t>)*** sets out rule on surviving spouse/civil partner entitlement:</a:t>
            </a:r>
          </a:p>
          <a:p>
            <a:pPr lvl="1"/>
            <a:r>
              <a:rPr lang="en-GB" sz="1800" dirty="0"/>
              <a:t>If only spouse and no children or grandchildren = spouse takes entire estate</a:t>
            </a:r>
          </a:p>
          <a:p>
            <a:pPr lvl="1"/>
            <a:r>
              <a:rPr lang="en-GB" sz="1800" dirty="0"/>
              <a:t>If children/grandchildren, spouse gets:</a:t>
            </a:r>
          </a:p>
          <a:p>
            <a:pPr lvl="2"/>
            <a:r>
              <a:rPr lang="en-GB" sz="1800" dirty="0"/>
              <a:t>Statutory legacy of £270,000</a:t>
            </a:r>
          </a:p>
          <a:p>
            <a:pPr lvl="2"/>
            <a:r>
              <a:rPr lang="en-GB" sz="1800" dirty="0"/>
              <a:t>Personal chattels ( </a:t>
            </a:r>
            <a:r>
              <a:rPr lang="en-GB" sz="1600" dirty="0"/>
              <a:t>defined in s3 ITPA as tangible, moveable property other than money)</a:t>
            </a:r>
          </a:p>
          <a:p>
            <a:pPr lvl="2"/>
            <a:r>
              <a:rPr lang="en-GB" sz="1800" dirty="0"/>
              <a:t>Half of remainder of estate</a:t>
            </a:r>
          </a:p>
        </p:txBody>
      </p:sp>
    </p:spTree>
    <p:extLst>
      <p:ext uri="{BB962C8B-B14F-4D97-AF65-F5344CB8AC3E}">
        <p14:creationId xmlns:p14="http://schemas.microsoft.com/office/powerpoint/2010/main" val="1951870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DBEE0-E908-1263-6C2A-E8556958D091}"/>
              </a:ext>
            </a:extLst>
          </p:cNvPr>
          <p:cNvSpPr>
            <a:spLocks noGrp="1"/>
          </p:cNvSpPr>
          <p:nvPr>
            <p:ph type="title"/>
          </p:nvPr>
        </p:nvSpPr>
        <p:spPr>
          <a:xfrm>
            <a:off x="234694" y="319316"/>
            <a:ext cx="2054218" cy="1684210"/>
          </a:xfrm>
        </p:spPr>
        <p:txBody>
          <a:bodyPr>
            <a:normAutofit fontScale="90000"/>
          </a:bodyPr>
          <a:lstStyle/>
          <a:p>
            <a:r>
              <a:rPr lang="en-GB" dirty="0"/>
              <a:t>Intestacy- see fig 9.4</a:t>
            </a:r>
          </a:p>
        </p:txBody>
      </p:sp>
      <p:pic>
        <p:nvPicPr>
          <p:cNvPr id="7" name="Picture 6">
            <a:extLst>
              <a:ext uri="{FF2B5EF4-FFF2-40B4-BE49-F238E27FC236}">
                <a16:creationId xmlns:a16="http://schemas.microsoft.com/office/drawing/2014/main" id="{E9E20B86-C44C-5017-CD00-3D31E6605A50}"/>
              </a:ext>
            </a:extLst>
          </p:cNvPr>
          <p:cNvPicPr>
            <a:picLocks noChangeAspect="1"/>
          </p:cNvPicPr>
          <p:nvPr/>
        </p:nvPicPr>
        <p:blipFill>
          <a:blip r:embed="rId2"/>
          <a:stretch>
            <a:fillRect/>
          </a:stretch>
        </p:blipFill>
        <p:spPr>
          <a:xfrm>
            <a:off x="2521881" y="91785"/>
            <a:ext cx="6825966" cy="6584540"/>
          </a:xfrm>
          <a:prstGeom prst="rect">
            <a:avLst/>
          </a:prstGeom>
        </p:spPr>
      </p:pic>
    </p:spTree>
    <p:extLst>
      <p:ext uri="{BB962C8B-B14F-4D97-AF65-F5344CB8AC3E}">
        <p14:creationId xmlns:p14="http://schemas.microsoft.com/office/powerpoint/2010/main" val="3575716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1D89B-204A-A478-7E31-7729A7467562}"/>
              </a:ext>
            </a:extLst>
          </p:cNvPr>
          <p:cNvSpPr>
            <a:spLocks noGrp="1"/>
          </p:cNvSpPr>
          <p:nvPr>
            <p:ph type="title"/>
          </p:nvPr>
        </p:nvSpPr>
        <p:spPr/>
        <p:txBody>
          <a:bodyPr/>
          <a:lstStyle/>
          <a:p>
            <a:r>
              <a:rPr lang="en-GB" dirty="0"/>
              <a:t>The Grant</a:t>
            </a:r>
          </a:p>
        </p:txBody>
      </p:sp>
      <p:sp>
        <p:nvSpPr>
          <p:cNvPr id="3" name="Content Placeholder 2">
            <a:extLst>
              <a:ext uri="{FF2B5EF4-FFF2-40B4-BE49-F238E27FC236}">
                <a16:creationId xmlns:a16="http://schemas.microsoft.com/office/drawing/2014/main" id="{1C5E96DB-748B-8342-B163-D0A5C69F3F22}"/>
              </a:ext>
            </a:extLst>
          </p:cNvPr>
          <p:cNvSpPr>
            <a:spLocks noGrp="1"/>
          </p:cNvSpPr>
          <p:nvPr>
            <p:ph idx="1"/>
          </p:nvPr>
        </p:nvSpPr>
        <p:spPr>
          <a:xfrm>
            <a:off x="593445" y="1388801"/>
            <a:ext cx="8596668" cy="4944887"/>
          </a:xfrm>
        </p:spPr>
        <p:txBody>
          <a:bodyPr>
            <a:normAutofit fontScale="55000" lnSpcReduction="20000"/>
          </a:bodyPr>
          <a:lstStyle/>
          <a:p>
            <a:r>
              <a:rPr lang="en-GB" sz="3600" dirty="0"/>
              <a:t>The Administrator does not have authority until the grant is obtained ( other than to safeguard assets and to do what is necessary to obtain the grant.</a:t>
            </a:r>
          </a:p>
          <a:p>
            <a:r>
              <a:rPr lang="en-GB" sz="3600" dirty="0"/>
              <a:t>Entitlement to grant: those who have a beneficial interest in a share in the estate ( see list in Chapter 8) and hold the entitlement in a list of priority. Those lower down will need someone higher up to renounce if the person lower down wishes to act. Max no. of applicants is 4. Minimum of 2 is required is there is a minority or life interest. </a:t>
            </a:r>
          </a:p>
          <a:p>
            <a:r>
              <a:rPr lang="en-GB" sz="3600" dirty="0"/>
              <a:t>Partial intestacies: </a:t>
            </a:r>
            <a:r>
              <a:rPr lang="en-GB" sz="3600" dirty="0" err="1"/>
              <a:t>eg</a:t>
            </a:r>
            <a:r>
              <a:rPr lang="en-GB" sz="3600" dirty="0"/>
              <a:t> there is a will with named Executors but the will fails </a:t>
            </a:r>
            <a:r>
              <a:rPr lang="en-GB" sz="3600" dirty="0" err="1"/>
              <a:t>eg</a:t>
            </a:r>
            <a:r>
              <a:rPr lang="en-GB" sz="3600" dirty="0"/>
              <a:t> single beneficiary pre-deceases the Testator.  Appointment of Execs remains valid as does any other smaller legacies but the Execs will need to distribute the estate in accordance this intestacy rules.</a:t>
            </a:r>
          </a:p>
          <a:p>
            <a:r>
              <a:rPr lang="en-GB" sz="3600" dirty="0"/>
              <a:t>All property of intestate deceased becomes subject of a statutory trust ( s33 AEA 1925 as amended by Trusts of Land and Appointment of Trustees Act 1996)</a:t>
            </a:r>
          </a:p>
        </p:txBody>
      </p:sp>
    </p:spTree>
    <p:extLst>
      <p:ext uri="{BB962C8B-B14F-4D97-AF65-F5344CB8AC3E}">
        <p14:creationId xmlns:p14="http://schemas.microsoft.com/office/powerpoint/2010/main" val="4112286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1691C-A6DD-F87E-8F21-A0DA6700289F}"/>
              </a:ext>
            </a:extLst>
          </p:cNvPr>
          <p:cNvSpPr>
            <a:spLocks noGrp="1"/>
          </p:cNvSpPr>
          <p:nvPr>
            <p:ph type="title"/>
          </p:nvPr>
        </p:nvSpPr>
        <p:spPr>
          <a:xfrm>
            <a:off x="432717" y="156595"/>
            <a:ext cx="8596668" cy="690694"/>
          </a:xfrm>
        </p:spPr>
        <p:txBody>
          <a:bodyPr>
            <a:normAutofit fontScale="90000"/>
          </a:bodyPr>
          <a:lstStyle/>
          <a:p>
            <a:r>
              <a:rPr lang="en-GB" dirty="0"/>
              <a:t>Intestacy and the family home:</a:t>
            </a:r>
            <a:br>
              <a:rPr lang="en-GB" dirty="0"/>
            </a:br>
            <a:endParaRPr lang="en-GB" dirty="0"/>
          </a:p>
        </p:txBody>
      </p:sp>
      <p:sp>
        <p:nvSpPr>
          <p:cNvPr id="3" name="Content Placeholder 2">
            <a:extLst>
              <a:ext uri="{FF2B5EF4-FFF2-40B4-BE49-F238E27FC236}">
                <a16:creationId xmlns:a16="http://schemas.microsoft.com/office/drawing/2014/main" id="{96B29976-3F9C-28F3-0EB7-5A13FB729932}"/>
              </a:ext>
            </a:extLst>
          </p:cNvPr>
          <p:cNvSpPr>
            <a:spLocks noGrp="1"/>
          </p:cNvSpPr>
          <p:nvPr>
            <p:ph idx="1"/>
          </p:nvPr>
        </p:nvSpPr>
        <p:spPr>
          <a:xfrm>
            <a:off x="432717" y="1488613"/>
            <a:ext cx="9777112" cy="4323942"/>
          </a:xfrm>
        </p:spPr>
        <p:txBody>
          <a:bodyPr>
            <a:noAutofit/>
          </a:bodyPr>
          <a:lstStyle/>
          <a:p>
            <a:r>
              <a:rPr lang="en-GB" sz="2400" dirty="0"/>
              <a:t>If held as Joint Tenants then deceased’s interest passes automatically to the survivor</a:t>
            </a:r>
          </a:p>
          <a:p>
            <a:r>
              <a:rPr lang="en-GB" sz="2400" dirty="0"/>
              <a:t>Otherwise, the spouse/civil partner is not automatically entitled and would need to acquire the family home by:</a:t>
            </a:r>
          </a:p>
          <a:p>
            <a:pPr lvl="1"/>
            <a:r>
              <a:rPr lang="en-GB" sz="2200" dirty="0"/>
              <a:t>Administrators power to transfer any asset ( </a:t>
            </a:r>
            <a:r>
              <a:rPr lang="en-GB" sz="2200" dirty="0" err="1"/>
              <a:t>e.g</a:t>
            </a:r>
            <a:r>
              <a:rPr lang="en-GB" sz="2200" dirty="0"/>
              <a:t> the home) in satisfaction of that person’s interest ( their inheritance) but only where the asset is of equal or lesser value that the person’s inheritance.</a:t>
            </a:r>
          </a:p>
          <a:p>
            <a:pPr lvl="1"/>
            <a:r>
              <a:rPr lang="en-GB" sz="2200" dirty="0" err="1"/>
              <a:t>Sch</a:t>
            </a:r>
            <a:r>
              <a:rPr lang="en-GB" sz="2200" dirty="0"/>
              <a:t> 2 Intestates’ Estates Act 1952 – surviving spouse can require the administrators to </a:t>
            </a:r>
            <a:r>
              <a:rPr lang="en-GB" sz="2200" dirty="0" err="1"/>
              <a:t>trafser</a:t>
            </a:r>
            <a:r>
              <a:rPr lang="en-GB" sz="2200" dirty="0"/>
              <a:t> the home in satisfaction of their ‘share. If home is worth more then they need to make up the difference ( equality money) – must be done within 12 months of the grant</a:t>
            </a:r>
          </a:p>
          <a:p>
            <a:pPr lvl="1"/>
            <a:endParaRPr lang="en-GB" sz="2200" dirty="0"/>
          </a:p>
        </p:txBody>
      </p:sp>
    </p:spTree>
    <p:extLst>
      <p:ext uri="{BB962C8B-B14F-4D97-AF65-F5344CB8AC3E}">
        <p14:creationId xmlns:p14="http://schemas.microsoft.com/office/powerpoint/2010/main" val="1510817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8E2FE-53D6-77C6-9E05-B2694F09D158}"/>
              </a:ext>
            </a:extLst>
          </p:cNvPr>
          <p:cNvSpPr>
            <a:spLocks noGrp="1"/>
          </p:cNvSpPr>
          <p:nvPr>
            <p:ph type="title"/>
          </p:nvPr>
        </p:nvSpPr>
        <p:spPr>
          <a:xfrm>
            <a:off x="531729" y="289269"/>
            <a:ext cx="8596668" cy="590026"/>
          </a:xfrm>
        </p:spPr>
        <p:txBody>
          <a:bodyPr>
            <a:normAutofit fontScale="90000"/>
          </a:bodyPr>
          <a:lstStyle/>
          <a:p>
            <a:r>
              <a:rPr lang="en-GB" dirty="0"/>
              <a:t>Duties, powers and remedies</a:t>
            </a:r>
          </a:p>
        </p:txBody>
      </p:sp>
      <p:sp>
        <p:nvSpPr>
          <p:cNvPr id="3" name="Content Placeholder 2">
            <a:extLst>
              <a:ext uri="{FF2B5EF4-FFF2-40B4-BE49-F238E27FC236}">
                <a16:creationId xmlns:a16="http://schemas.microsoft.com/office/drawing/2014/main" id="{4E52AF00-D6F0-E580-C921-A3CF26A8C3CE}"/>
              </a:ext>
            </a:extLst>
          </p:cNvPr>
          <p:cNvSpPr>
            <a:spLocks noGrp="1"/>
          </p:cNvSpPr>
          <p:nvPr>
            <p:ph idx="1"/>
          </p:nvPr>
        </p:nvSpPr>
        <p:spPr>
          <a:xfrm>
            <a:off x="106560" y="984555"/>
            <a:ext cx="10097443" cy="4888890"/>
          </a:xfrm>
        </p:spPr>
        <p:txBody>
          <a:bodyPr>
            <a:noAutofit/>
          </a:bodyPr>
          <a:lstStyle/>
          <a:p>
            <a:r>
              <a:rPr lang="en-GB" sz="2000" dirty="0"/>
              <a:t>Personal Representatives ( PRs) must collect and get in the deceased’s real and personal estate</a:t>
            </a:r>
          </a:p>
          <a:p>
            <a:r>
              <a:rPr lang="en-GB" sz="2000" dirty="0"/>
              <a:t>PRs must then administer the estate according to law</a:t>
            </a:r>
          </a:p>
          <a:p>
            <a:r>
              <a:rPr lang="en-GB" sz="2000" dirty="0"/>
              <a:t>All must be done with due diligence ( </a:t>
            </a:r>
            <a:r>
              <a:rPr lang="en-GB" sz="2000" dirty="0" err="1"/>
              <a:t>ie</a:t>
            </a:r>
            <a:r>
              <a:rPr lang="en-GB" sz="2000" dirty="0"/>
              <a:t> within a reasonable time ( </a:t>
            </a:r>
            <a:r>
              <a:rPr lang="en-GB" sz="2000" dirty="0" err="1"/>
              <a:t>e.g</a:t>
            </a:r>
            <a:r>
              <a:rPr lang="en-GB" sz="2000" dirty="0"/>
              <a:t> the executor’s year), taking reasonable steps</a:t>
            </a:r>
          </a:p>
          <a:p>
            <a:r>
              <a:rPr lang="en-GB" sz="2000" dirty="0"/>
              <a:t>PR must collect all assets which ‘devolve’ to them ( </a:t>
            </a:r>
            <a:r>
              <a:rPr lang="en-GB" sz="2000" dirty="0" err="1"/>
              <a:t>ie</a:t>
            </a:r>
            <a:r>
              <a:rPr lang="en-GB" sz="2000" dirty="0"/>
              <a:t> those that continue to exist after death of Testator)</a:t>
            </a:r>
          </a:p>
          <a:p>
            <a:r>
              <a:rPr lang="en-GB" sz="2000" dirty="0"/>
              <a:t>If the deceased held legal title to property as a trustee, that  only devolves to the PRs if the deceased was the sole trustee – otherwise it ‘devolves’ to the remaining living trustees.</a:t>
            </a:r>
          </a:p>
          <a:p>
            <a:r>
              <a:rPr lang="en-GB" sz="2000" dirty="0"/>
              <a:t>Common practice when drafting a will to extend the statutory powers ( coming up!)</a:t>
            </a:r>
          </a:p>
          <a:p>
            <a:r>
              <a:rPr lang="en-GB" sz="2000" dirty="0"/>
              <a:t>Sole PR has same powers as 2 or more PRs. Joint PRs have joint and several authority so the act of one bind the other and vice versa – </a:t>
            </a:r>
            <a:r>
              <a:rPr lang="en-GB" sz="2000" u="sng" dirty="0"/>
              <a:t>EXCEPT </a:t>
            </a:r>
            <a:r>
              <a:rPr lang="en-GB" sz="2000" dirty="0"/>
              <a:t>re conveyance of land and transfer of shares which requires </a:t>
            </a:r>
            <a:r>
              <a:rPr lang="en-GB" sz="2000" b="1" dirty="0"/>
              <a:t>ALL</a:t>
            </a:r>
            <a:r>
              <a:rPr lang="en-GB" sz="2000" dirty="0"/>
              <a:t> living PRs to agree.</a:t>
            </a:r>
          </a:p>
        </p:txBody>
      </p:sp>
    </p:spTree>
    <p:extLst>
      <p:ext uri="{BB962C8B-B14F-4D97-AF65-F5344CB8AC3E}">
        <p14:creationId xmlns:p14="http://schemas.microsoft.com/office/powerpoint/2010/main" val="5423270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FC425-DE7F-957E-61F6-354AD88C9421}"/>
              </a:ext>
            </a:extLst>
          </p:cNvPr>
          <p:cNvSpPr>
            <a:spLocks noGrp="1"/>
          </p:cNvSpPr>
          <p:nvPr>
            <p:ph type="title"/>
          </p:nvPr>
        </p:nvSpPr>
        <p:spPr>
          <a:xfrm>
            <a:off x="380299" y="300917"/>
            <a:ext cx="10528435" cy="841695"/>
          </a:xfrm>
        </p:spPr>
        <p:txBody>
          <a:bodyPr>
            <a:normAutofit fontScale="90000"/>
          </a:bodyPr>
          <a:lstStyle/>
          <a:p>
            <a:r>
              <a:rPr lang="en-GB" b="1" dirty="0"/>
              <a:t>Extent of powers – Administration of Estates Act 1925</a:t>
            </a:r>
          </a:p>
        </p:txBody>
      </p:sp>
      <p:sp>
        <p:nvSpPr>
          <p:cNvPr id="3" name="Content Placeholder 2">
            <a:extLst>
              <a:ext uri="{FF2B5EF4-FFF2-40B4-BE49-F238E27FC236}">
                <a16:creationId xmlns:a16="http://schemas.microsoft.com/office/drawing/2014/main" id="{72567F97-6B71-E652-696F-4E787A2E1050}"/>
              </a:ext>
            </a:extLst>
          </p:cNvPr>
          <p:cNvSpPr>
            <a:spLocks noGrp="1"/>
          </p:cNvSpPr>
          <p:nvPr>
            <p:ph idx="1"/>
          </p:nvPr>
        </p:nvSpPr>
        <p:spPr>
          <a:xfrm>
            <a:off x="292937" y="1056087"/>
            <a:ext cx="9946013" cy="4514566"/>
          </a:xfrm>
        </p:spPr>
        <p:txBody>
          <a:bodyPr>
            <a:noAutofit/>
          </a:bodyPr>
          <a:lstStyle/>
          <a:p>
            <a:r>
              <a:rPr lang="en-GB" sz="2000" dirty="0"/>
              <a:t>Alienation of Property (s39):</a:t>
            </a:r>
          </a:p>
          <a:p>
            <a:pPr lvl="1"/>
            <a:r>
              <a:rPr lang="en-GB" sz="1800" dirty="0"/>
              <a:t>power to mortgage or charge personal  property; and</a:t>
            </a:r>
          </a:p>
          <a:p>
            <a:pPr lvl="1"/>
            <a:r>
              <a:rPr lang="en-GB" sz="1800" dirty="0"/>
              <a:t>To deal with real property ( land) as if they were trustees</a:t>
            </a:r>
          </a:p>
          <a:p>
            <a:pPr lvl="1"/>
            <a:r>
              <a:rPr lang="en-GB" sz="1800" dirty="0" err="1"/>
              <a:t>i.e</a:t>
            </a:r>
            <a:r>
              <a:rPr lang="en-GB" sz="1800" dirty="0"/>
              <a:t> s6 TLATA 1996 “For the purpose of exercising their functions as trustees, the trustees of land have in relation to the land subject to the trust all the powers of an absolute owner</a:t>
            </a:r>
          </a:p>
          <a:p>
            <a:r>
              <a:rPr lang="en-GB" sz="2000" dirty="0"/>
              <a:t>Appropriation ( to use something as one’s own): PRs can appropriate any part of the estate towards satisfaction of any legacy/interest/share as long as no specific beneficiary is prejudiced ( give the B a chattel of equal value to a pecuniary legacy as long as B consents) (s41 AEA)</a:t>
            </a:r>
          </a:p>
          <a:p>
            <a:r>
              <a:rPr lang="en-GB" sz="2000" dirty="0"/>
              <a:t>Appointment of Trustees of Minor’s property – PRs can appoint 2 or 4 trustees if a B is a minor absolutely entitled to property ( not if contingent – </a:t>
            </a:r>
            <a:r>
              <a:rPr lang="en-GB" sz="2000" dirty="0" err="1"/>
              <a:t>eg</a:t>
            </a:r>
            <a:r>
              <a:rPr lang="en-GB" sz="2000" dirty="0"/>
              <a:t> contingent upon reaching a certain age) (s42)</a:t>
            </a:r>
          </a:p>
          <a:p>
            <a:r>
              <a:rPr lang="en-GB" sz="2000" dirty="0"/>
              <a:t>Postponement of distribution: PRs are not bound to distribute the estate before the expiry of one year ( Bs cannot insist on earlier payment)</a:t>
            </a:r>
          </a:p>
        </p:txBody>
      </p:sp>
    </p:spTree>
    <p:extLst>
      <p:ext uri="{BB962C8B-B14F-4D97-AF65-F5344CB8AC3E}">
        <p14:creationId xmlns:p14="http://schemas.microsoft.com/office/powerpoint/2010/main" val="38027063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83178-033B-0D1B-620A-BA65E2C068A6}"/>
              </a:ext>
            </a:extLst>
          </p:cNvPr>
          <p:cNvSpPr>
            <a:spLocks noGrp="1"/>
          </p:cNvSpPr>
          <p:nvPr>
            <p:ph type="title"/>
          </p:nvPr>
        </p:nvSpPr>
        <p:spPr>
          <a:xfrm>
            <a:off x="543110" y="223707"/>
            <a:ext cx="8596668" cy="799750"/>
          </a:xfrm>
        </p:spPr>
        <p:txBody>
          <a:bodyPr/>
          <a:lstStyle/>
          <a:p>
            <a:r>
              <a:rPr lang="en-GB" dirty="0"/>
              <a:t>Extent of powers – Trustee Act 1925</a:t>
            </a:r>
          </a:p>
        </p:txBody>
      </p:sp>
      <p:sp>
        <p:nvSpPr>
          <p:cNvPr id="3" name="Content Placeholder 2">
            <a:extLst>
              <a:ext uri="{FF2B5EF4-FFF2-40B4-BE49-F238E27FC236}">
                <a16:creationId xmlns:a16="http://schemas.microsoft.com/office/drawing/2014/main" id="{627102A9-B9CB-1533-6341-7E34CB5A2EE1}"/>
              </a:ext>
            </a:extLst>
          </p:cNvPr>
          <p:cNvSpPr>
            <a:spLocks noGrp="1"/>
          </p:cNvSpPr>
          <p:nvPr>
            <p:ph idx="1"/>
          </p:nvPr>
        </p:nvSpPr>
        <p:spPr>
          <a:xfrm>
            <a:off x="459220" y="1023457"/>
            <a:ext cx="9989401" cy="5528772"/>
          </a:xfrm>
        </p:spPr>
        <p:txBody>
          <a:bodyPr>
            <a:normAutofit/>
          </a:bodyPr>
          <a:lstStyle/>
          <a:p>
            <a:r>
              <a:rPr lang="en-GB" sz="2800" b="1" dirty="0"/>
              <a:t>Maintenance</a:t>
            </a:r>
            <a:r>
              <a:rPr lang="en-GB" sz="2800" dirty="0"/>
              <a:t>: where a beneficiary is a minor, PRs can apply income from the property for the maintenance, education or benefit of the minor ( when B becomes 18 then the property and any accumulated income vests in them ( s 31)</a:t>
            </a:r>
          </a:p>
          <a:p>
            <a:r>
              <a:rPr lang="en-GB" sz="2800" b="1" dirty="0"/>
              <a:t>Advancement</a:t>
            </a:r>
            <a:r>
              <a:rPr lang="en-GB" sz="2800" dirty="0"/>
              <a:t>: discretion to apply capital for the advancement or benefit of a beneficiary ( minor or adult) who has a contingent ( </a:t>
            </a:r>
            <a:r>
              <a:rPr lang="en-GB" sz="2800" dirty="0" err="1"/>
              <a:t>eg</a:t>
            </a:r>
            <a:r>
              <a:rPr lang="en-GB" sz="2800" dirty="0"/>
              <a:t> contingent upon reaching 18 or 21 or 25) or vested interest (s32)</a:t>
            </a:r>
          </a:p>
        </p:txBody>
      </p:sp>
    </p:spTree>
    <p:extLst>
      <p:ext uri="{BB962C8B-B14F-4D97-AF65-F5344CB8AC3E}">
        <p14:creationId xmlns:p14="http://schemas.microsoft.com/office/powerpoint/2010/main" val="15523513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87014-0117-6758-6951-2CEA09E42B91}"/>
              </a:ext>
            </a:extLst>
          </p:cNvPr>
          <p:cNvSpPr>
            <a:spLocks noGrp="1"/>
          </p:cNvSpPr>
          <p:nvPr>
            <p:ph type="title"/>
          </p:nvPr>
        </p:nvSpPr>
        <p:spPr/>
        <p:txBody>
          <a:bodyPr/>
          <a:lstStyle/>
          <a:p>
            <a:r>
              <a:rPr lang="en-GB" dirty="0"/>
              <a:t>Extent of powers – Trustee Act 2000 – Trustees have powers of:</a:t>
            </a:r>
          </a:p>
        </p:txBody>
      </p:sp>
      <p:sp>
        <p:nvSpPr>
          <p:cNvPr id="3" name="Content Placeholder 2">
            <a:extLst>
              <a:ext uri="{FF2B5EF4-FFF2-40B4-BE49-F238E27FC236}">
                <a16:creationId xmlns:a16="http://schemas.microsoft.com/office/drawing/2014/main" id="{48E1BF73-DCC7-5771-BAFE-0A88664D6854}"/>
              </a:ext>
            </a:extLst>
          </p:cNvPr>
          <p:cNvSpPr>
            <a:spLocks noGrp="1"/>
          </p:cNvSpPr>
          <p:nvPr>
            <p:ph idx="1"/>
          </p:nvPr>
        </p:nvSpPr>
        <p:spPr>
          <a:xfrm>
            <a:off x="406161" y="1930400"/>
            <a:ext cx="8596668" cy="3880773"/>
          </a:xfrm>
        </p:spPr>
        <p:txBody>
          <a:bodyPr>
            <a:noAutofit/>
          </a:bodyPr>
          <a:lstStyle/>
          <a:p>
            <a:r>
              <a:rPr lang="en-GB" sz="2400" dirty="0"/>
              <a:t>Investment: power to invest the asset just as if they were the owner ( s3)</a:t>
            </a:r>
          </a:p>
          <a:p>
            <a:r>
              <a:rPr lang="en-GB" sz="2400" dirty="0"/>
              <a:t>Delegation: power to delegate certain powers to an agent and agree remuneration.  Duty of care applies in respect of appointment, the arrangement and ongoing supervision (s11 – 23)</a:t>
            </a:r>
          </a:p>
          <a:p>
            <a:r>
              <a:rPr lang="en-GB" sz="2400" dirty="0"/>
              <a:t>Insurance: power to insure as if they were the owner ( s34)</a:t>
            </a:r>
          </a:p>
          <a:p>
            <a:r>
              <a:rPr lang="en-GB" sz="2400" dirty="0"/>
              <a:t>Duty of care: to exercise such care and skill as is reasonable in the circumstances ( s1)</a:t>
            </a:r>
          </a:p>
        </p:txBody>
      </p:sp>
    </p:spTree>
    <p:extLst>
      <p:ext uri="{BB962C8B-B14F-4D97-AF65-F5344CB8AC3E}">
        <p14:creationId xmlns:p14="http://schemas.microsoft.com/office/powerpoint/2010/main" val="40738111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8FB7C-73E7-C118-B87B-996ECA8F8BFE}"/>
              </a:ext>
            </a:extLst>
          </p:cNvPr>
          <p:cNvSpPr>
            <a:spLocks noGrp="1"/>
          </p:cNvSpPr>
          <p:nvPr>
            <p:ph type="title"/>
          </p:nvPr>
        </p:nvSpPr>
        <p:spPr/>
        <p:txBody>
          <a:bodyPr/>
          <a:lstStyle/>
          <a:p>
            <a:r>
              <a:rPr lang="en-GB" dirty="0"/>
              <a:t>If the deceased had a business?</a:t>
            </a:r>
          </a:p>
        </p:txBody>
      </p:sp>
      <p:sp>
        <p:nvSpPr>
          <p:cNvPr id="3" name="Content Placeholder 2">
            <a:extLst>
              <a:ext uri="{FF2B5EF4-FFF2-40B4-BE49-F238E27FC236}">
                <a16:creationId xmlns:a16="http://schemas.microsoft.com/office/drawing/2014/main" id="{7505691C-D052-7C00-B0B6-BC7B9CF26EDC}"/>
              </a:ext>
            </a:extLst>
          </p:cNvPr>
          <p:cNvSpPr>
            <a:spLocks noGrp="1"/>
          </p:cNvSpPr>
          <p:nvPr>
            <p:ph idx="1"/>
          </p:nvPr>
        </p:nvSpPr>
        <p:spPr>
          <a:xfrm>
            <a:off x="601619" y="1531575"/>
            <a:ext cx="8596668" cy="4716825"/>
          </a:xfrm>
        </p:spPr>
        <p:txBody>
          <a:bodyPr>
            <a:normAutofit/>
          </a:bodyPr>
          <a:lstStyle/>
          <a:p>
            <a:r>
              <a:rPr lang="en-GB" sz="2000" dirty="0"/>
              <a:t>PRs don’t usually have the authority to carry on the business, unless this is required to sell it as a going concern – although only for the executor’s year</a:t>
            </a:r>
          </a:p>
          <a:p>
            <a:r>
              <a:rPr lang="en-GB" sz="2000" dirty="0"/>
              <a:t>The will may provide express authority to do so</a:t>
            </a:r>
          </a:p>
          <a:p>
            <a:r>
              <a:rPr lang="en-GB" sz="2000" dirty="0"/>
              <a:t>If PRs do carry on the business they will become personally liable for the debts incurred although may be able to claim an indemnity from the estate</a:t>
            </a:r>
          </a:p>
          <a:p>
            <a:r>
              <a:rPr lang="en-GB" sz="2000" dirty="0"/>
              <a:t>If acting in accordance with an express power the right of indemnity will apply and have priority over the rights of beneficiaries ( but not the rights of creditors)</a:t>
            </a:r>
          </a:p>
        </p:txBody>
      </p:sp>
    </p:spTree>
    <p:extLst>
      <p:ext uri="{BB962C8B-B14F-4D97-AF65-F5344CB8AC3E}">
        <p14:creationId xmlns:p14="http://schemas.microsoft.com/office/powerpoint/2010/main" val="38435315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C84BB-C809-B5F5-4315-AE0DAE9F828D}"/>
              </a:ext>
            </a:extLst>
          </p:cNvPr>
          <p:cNvSpPr>
            <a:spLocks noGrp="1"/>
          </p:cNvSpPr>
          <p:nvPr>
            <p:ph type="title"/>
          </p:nvPr>
        </p:nvSpPr>
        <p:spPr>
          <a:xfrm>
            <a:off x="432718" y="167813"/>
            <a:ext cx="8596668" cy="833950"/>
          </a:xfrm>
        </p:spPr>
        <p:txBody>
          <a:bodyPr/>
          <a:lstStyle/>
          <a:p>
            <a:r>
              <a:rPr lang="en-GB" dirty="0"/>
              <a:t>Rights to challenge/Remedies?</a:t>
            </a:r>
          </a:p>
        </p:txBody>
      </p:sp>
      <p:sp>
        <p:nvSpPr>
          <p:cNvPr id="3" name="Content Placeholder 2">
            <a:extLst>
              <a:ext uri="{FF2B5EF4-FFF2-40B4-BE49-F238E27FC236}">
                <a16:creationId xmlns:a16="http://schemas.microsoft.com/office/drawing/2014/main" id="{B19C3675-5EB4-BD22-C14F-3B26AFF46853}"/>
              </a:ext>
            </a:extLst>
          </p:cNvPr>
          <p:cNvSpPr>
            <a:spLocks noGrp="1"/>
          </p:cNvSpPr>
          <p:nvPr>
            <p:ph idx="1"/>
          </p:nvPr>
        </p:nvSpPr>
        <p:spPr>
          <a:xfrm>
            <a:off x="246342" y="1001763"/>
            <a:ext cx="10097444" cy="5688424"/>
          </a:xfrm>
        </p:spPr>
        <p:txBody>
          <a:bodyPr>
            <a:normAutofit/>
          </a:bodyPr>
          <a:lstStyle/>
          <a:p>
            <a:r>
              <a:rPr lang="en-GB" dirty="0"/>
              <a:t>Beneficiaries don’t have legal or equitable interests in the estate until it has been administered by the PRs. Until then PRs have ‘full ownership” ( </a:t>
            </a:r>
            <a:r>
              <a:rPr lang="en-GB" i="1" dirty="0"/>
              <a:t>Commissioner of Stamp Duties ( QLD) v Livingston </a:t>
            </a:r>
            <a:r>
              <a:rPr lang="en-GB" dirty="0"/>
              <a:t>[1965]</a:t>
            </a:r>
          </a:p>
          <a:p>
            <a:r>
              <a:rPr lang="en-GB" dirty="0"/>
              <a:t>What Bs have is a chose in action to have estate administered </a:t>
            </a:r>
            <a:r>
              <a:rPr lang="en-GB" dirty="0" err="1"/>
              <a:t>propertly</a:t>
            </a:r>
            <a:r>
              <a:rPr lang="en-GB" dirty="0"/>
              <a:t> ( Re </a:t>
            </a:r>
            <a:r>
              <a:rPr lang="en-GB" i="1" dirty="0"/>
              <a:t>Hayes’s Will Trusts </a:t>
            </a:r>
            <a:r>
              <a:rPr lang="en-GB" dirty="0"/>
              <a:t>[1971])</a:t>
            </a:r>
          </a:p>
          <a:p>
            <a:r>
              <a:rPr lang="en-GB" dirty="0"/>
              <a:t>Remedies for Bs?</a:t>
            </a:r>
          </a:p>
          <a:p>
            <a:pPr lvl="1"/>
            <a:r>
              <a:rPr lang="en-GB" dirty="0"/>
              <a:t>CPR Part 64 claim: to the court to determine any question re the administration of the estate or trust ( consider list of examples in 9.5.11)</a:t>
            </a:r>
          </a:p>
          <a:p>
            <a:pPr lvl="1"/>
            <a:r>
              <a:rPr lang="en-GB" dirty="0"/>
              <a:t>Personal action against PRs: where PR has breached duties of office or failed to carry them out (BUT no claim lies where PR has acted honestly and reasonably, in good faith </a:t>
            </a:r>
            <a:r>
              <a:rPr lang="en-GB" i="1" dirty="0"/>
              <a:t>Re Kay </a:t>
            </a:r>
            <a:r>
              <a:rPr lang="en-GB" dirty="0"/>
              <a:t>[1987]</a:t>
            </a:r>
          </a:p>
          <a:p>
            <a:pPr lvl="1"/>
            <a:r>
              <a:rPr lang="en-GB" dirty="0"/>
              <a:t>Release PR from liability if not satisfied, if PR agrees</a:t>
            </a:r>
          </a:p>
          <a:p>
            <a:pPr lvl="1"/>
            <a:r>
              <a:rPr lang="en-GB" dirty="0"/>
              <a:t>Tracing: the right to trace and recover estate property from PR or other recipient ( as long as not bona fide purchaser for value</a:t>
            </a:r>
          </a:p>
          <a:p>
            <a:pPr lvl="1"/>
            <a:r>
              <a:rPr lang="en-GB" dirty="0"/>
              <a:t>Personal action against recipients: If all other remedies are exhausted , a personal action </a:t>
            </a:r>
            <a:r>
              <a:rPr lang="en-GB" dirty="0" err="1"/>
              <a:t>ould</a:t>
            </a:r>
            <a:r>
              <a:rPr lang="en-GB" dirty="0"/>
              <a:t> be brought against a person who has wrongly received assets of the estate</a:t>
            </a:r>
          </a:p>
        </p:txBody>
      </p:sp>
    </p:spTree>
    <p:extLst>
      <p:ext uri="{BB962C8B-B14F-4D97-AF65-F5344CB8AC3E}">
        <p14:creationId xmlns:p14="http://schemas.microsoft.com/office/powerpoint/2010/main" val="3435586761"/>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BC9243C-1BD0-4146-B7F0-0870530B08F5}">
  <ds:schemaRefs>
    <ds:schemaRef ds:uri="041b216b-d67c-40f0-8fda-c03876662904"/>
    <ds:schemaRef ds:uri="http://schemas.openxmlformats.org/package/2006/metadata/core-properties"/>
    <ds:schemaRef ds:uri="http://purl.org/dc/dcmitype/"/>
    <ds:schemaRef ds:uri="http://purl.org/dc/elements/1.1/"/>
    <ds:schemaRef ds:uri="http://schemas.microsoft.com/office/infopath/2007/PartnerControls"/>
    <ds:schemaRef ds:uri="http://purl.org/dc/terms/"/>
    <ds:schemaRef ds:uri="http://www.w3.org/XML/1998/namespace"/>
    <ds:schemaRef ds:uri="http://schemas.microsoft.com/office/2006/documentManagement/types"/>
    <ds:schemaRef ds:uri="aa0a0978-40ed-489e-9e56-6db48364def5"/>
    <ds:schemaRef ds:uri="http://schemas.microsoft.com/office/2006/metadata/properties"/>
  </ds:schemaRefs>
</ds:datastoreItem>
</file>

<file path=customXml/itemProps2.xml><?xml version="1.0" encoding="utf-8"?>
<ds:datastoreItem xmlns:ds="http://schemas.openxmlformats.org/officeDocument/2006/customXml" ds:itemID="{5F98A81B-E41E-4342-A24F-8E67FFBF54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6E642FA-31E0-49CA-8F09-C32E1E0C9FA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2558</Words>
  <Application>Microsoft Office PowerPoint</Application>
  <PresentationFormat>Widescreen</PresentationFormat>
  <Paragraphs>175</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Inter</vt:lpstr>
      <vt:lpstr>Arial</vt:lpstr>
      <vt:lpstr>Calibri</vt:lpstr>
      <vt:lpstr>Trebuchet MS</vt:lpstr>
      <vt:lpstr>Wingdings 3</vt:lpstr>
      <vt:lpstr>Facet</vt:lpstr>
      <vt:lpstr>Week 7 Applying for Probate, Intestacy and Personal Representatives (see Chapter 9)</vt:lpstr>
      <vt:lpstr>Aims: to understand ……</vt:lpstr>
      <vt:lpstr>Preliminary steps:</vt:lpstr>
      <vt:lpstr>Initial steps for the Legal Adviser?</vt:lpstr>
      <vt:lpstr>Standard letters</vt:lpstr>
      <vt:lpstr>Statuory advertisements?</vt:lpstr>
      <vt:lpstr>Administration of the deceased’s property</vt:lpstr>
      <vt:lpstr>Circumstances where a grant is not required.</vt:lpstr>
      <vt:lpstr>Circumstances where a grant is not required.</vt:lpstr>
      <vt:lpstr>Circumstances where a grant is not required </vt:lpstr>
      <vt:lpstr>Applying for a grant of probate - outline</vt:lpstr>
      <vt:lpstr>Form IHT400 ( where IHT is applicable/payable)</vt:lpstr>
      <vt:lpstr>What’s on Form IHT400?</vt:lpstr>
      <vt:lpstr>Form IHT 205 ( where IHT is not payable/excepted)</vt:lpstr>
      <vt:lpstr>Documents sent to Probate Registry</vt:lpstr>
      <vt:lpstr>Intestacy</vt:lpstr>
      <vt:lpstr>Intestacy- see fig 9.4</vt:lpstr>
      <vt:lpstr>The Grant</vt:lpstr>
      <vt:lpstr>Intestacy and the family home: </vt:lpstr>
      <vt:lpstr>Duties, powers and remedies</vt:lpstr>
      <vt:lpstr>Extent of powers – Administration of Estates Act 1925</vt:lpstr>
      <vt:lpstr>Extent of powers – Trustee Act 1925</vt:lpstr>
      <vt:lpstr>Extent of powers – Trustee Act 2000 – Trustees have powers of:</vt:lpstr>
      <vt:lpstr>If the deceased had a business?</vt:lpstr>
      <vt:lpstr>Rights to challenge/Remedies?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Cerys Davies</cp:lastModifiedBy>
  <cp:revision>9</cp:revision>
  <cp:lastPrinted>2024-02-21T10:40:44Z</cp:lastPrinted>
  <dcterms:created xsi:type="dcterms:W3CDTF">2024-01-31T18:59:05Z</dcterms:created>
  <dcterms:modified xsi:type="dcterms:W3CDTF">2024-03-12T17:57:12Z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