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3"/>
  </p:notesMasterIdLst>
  <p:sldIdLst>
    <p:sldId id="256" r:id="rId2"/>
    <p:sldId id="258" r:id="rId3"/>
    <p:sldId id="279" r:id="rId4"/>
    <p:sldId id="282" r:id="rId5"/>
    <p:sldId id="259" r:id="rId6"/>
    <p:sldId id="490" r:id="rId7"/>
    <p:sldId id="260" r:id="rId8"/>
    <p:sldId id="491" r:id="rId9"/>
    <p:sldId id="267" r:id="rId10"/>
    <p:sldId id="494" r:id="rId11"/>
    <p:sldId id="27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44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0FCF20-D5A4-40B3-A3EE-256EACA876C8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AEF29B-C5A4-48AD-AC89-D5DACA5AF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138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AEF29B-C5A4-48AD-AC89-D5DACA5AFF4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7352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9A7A16D1-4A0D-4D74-8BF9-34D4448B5E4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5F5035A-DB8E-43F6-BAD1-BDC6CE25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2282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A16D1-4A0D-4D74-8BF9-34D4448B5E4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5035A-DB8E-43F6-BAD1-BDC6CE25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001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A7A16D1-4A0D-4D74-8BF9-34D4448B5E4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85F5035A-DB8E-43F6-BAD1-BDC6CE25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7168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A16D1-4A0D-4D74-8BF9-34D4448B5E4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5035A-DB8E-43F6-BAD1-BDC6CE25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780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A16D1-4A0D-4D74-8BF9-34D4448B5E4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5035A-DB8E-43F6-BAD1-BDC6CE25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46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A16D1-4A0D-4D74-8BF9-34D4448B5E4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5035A-DB8E-43F6-BAD1-BDC6CE25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199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A16D1-4A0D-4D74-8BF9-34D4448B5E4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5035A-DB8E-43F6-BAD1-BDC6CE25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453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A16D1-4A0D-4D74-8BF9-34D4448B5E4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5F5035A-DB8E-43F6-BAD1-BDC6CE25075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69449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9A7A16D1-4A0D-4D74-8BF9-34D4448B5E4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5F5035A-DB8E-43F6-BAD1-BDC6CE25075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9250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A16D1-4A0D-4D74-8BF9-34D4448B5E4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5035A-DB8E-43F6-BAD1-BDC6CE25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975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A16D1-4A0D-4D74-8BF9-34D4448B5E4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5035A-DB8E-43F6-BAD1-BDC6CE25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569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A7A16D1-4A0D-4D74-8BF9-34D4448B5E4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5F5035A-DB8E-43F6-BAD1-BDC6CE25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505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67FD8-EB77-7E3C-F20D-5E1FCABC4F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1706" y="2297932"/>
            <a:ext cx="9068586" cy="2262136"/>
          </a:xfrm>
        </p:spPr>
        <p:txBody>
          <a:bodyPr>
            <a:noAutofit/>
          </a:bodyPr>
          <a:lstStyle/>
          <a:p>
            <a:r>
              <a:rPr lang="en-GB" sz="5400" dirty="0"/>
              <a:t>Assessment 2:</a:t>
            </a:r>
            <a:br>
              <a:rPr lang="en-GB" sz="5400" dirty="0"/>
            </a:br>
            <a:r>
              <a:rPr lang="en-GB" sz="5400" dirty="0"/>
              <a:t>Governance and Legislation assignment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4E04F7-BB40-9D59-390A-5BD838730F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1706" y="5033044"/>
            <a:ext cx="9070848" cy="457201"/>
          </a:xfrm>
        </p:spPr>
        <p:txBody>
          <a:bodyPr/>
          <a:lstStyle/>
          <a:p>
            <a:r>
              <a:rPr lang="en-GB" dirty="0"/>
              <a:t>Stephanie John</a:t>
            </a:r>
          </a:p>
        </p:txBody>
      </p:sp>
    </p:spTree>
    <p:extLst>
      <p:ext uri="{BB962C8B-B14F-4D97-AF65-F5344CB8AC3E}">
        <p14:creationId xmlns:p14="http://schemas.microsoft.com/office/powerpoint/2010/main" val="34774724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38610-A01A-6190-E022-66D766721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83636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Well done for all your hard work on Assignment 1! </a:t>
            </a:r>
            <a:br>
              <a:rPr lang="en-GB" dirty="0"/>
            </a:br>
            <a:r>
              <a:rPr lang="en-GB" dirty="0"/>
              <a:t>Submission is this Friday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A1CD6-6623-7F08-3E81-BEB6F1323F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3854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73CD4E-1EF4-D9ED-ED4A-12E5912CD4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BEC13-CF13-12FE-97FC-38CAFC4E34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2544" y="1243013"/>
            <a:ext cx="2395933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cap="none" dirty="0">
                <a:solidFill>
                  <a:schemeClr val="tx2"/>
                </a:solidFill>
                <a:latin typeface="Abadi" panose="020B0604020104020204" pitchFamily="34" charset="0"/>
              </a:rPr>
              <a:t>Let’s revisit the</a:t>
            </a:r>
            <a:r>
              <a:rPr lang="en-US" sz="2800" b="1" kern="1200" cap="none" dirty="0">
                <a:solidFill>
                  <a:schemeClr val="tx2"/>
                </a:solidFill>
                <a:latin typeface="Abadi" panose="020B0604020104020204" pitchFamily="34" charset="0"/>
              </a:rPr>
              <a:t> module aims: </a:t>
            </a:r>
            <a:br>
              <a:rPr lang="en-US" sz="2800" kern="1200" cap="none" dirty="0">
                <a:solidFill>
                  <a:schemeClr val="tx2"/>
                </a:solidFill>
                <a:latin typeface="Abadi" panose="020B0604020104020204" pitchFamily="34" charset="0"/>
              </a:rPr>
            </a:br>
            <a:r>
              <a:rPr lang="en-US" sz="2800" kern="1200" cap="none" dirty="0">
                <a:solidFill>
                  <a:schemeClr val="tx2"/>
                </a:solidFill>
                <a:latin typeface="Abadi" panose="020B0604020104020204" pitchFamily="34" charset="0"/>
              </a:rPr>
              <a:t> </a:t>
            </a:r>
            <a:br>
              <a:rPr lang="en-US" sz="2800" kern="1200" cap="none" dirty="0">
                <a:solidFill>
                  <a:schemeClr val="tx2"/>
                </a:solidFill>
                <a:latin typeface="Abadi" panose="020B0604020104020204" pitchFamily="34" charset="0"/>
              </a:rPr>
            </a:br>
            <a:r>
              <a:rPr lang="en-US" sz="2800" kern="1200" cap="none" dirty="0">
                <a:solidFill>
                  <a:schemeClr val="tx2"/>
                </a:solidFill>
                <a:latin typeface="Abadi" panose="020B0604020104020204" pitchFamily="34" charset="0"/>
              </a:rPr>
              <a:t>To explore the current health, care and education sectors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8FD36A-BF77-4302-08FD-9794673818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97100" y="555020"/>
            <a:ext cx="6840354" cy="640406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b="1" dirty="0">
                <a:solidFill>
                  <a:schemeClr val="tx2"/>
                </a:solidFill>
              </a:rPr>
              <a:t>Learning outcomes:</a:t>
            </a:r>
          </a:p>
          <a:p>
            <a:endParaRPr lang="en-US" sz="2400" b="1" dirty="0">
              <a:solidFill>
                <a:schemeClr val="tx2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Upon the successful completion of this module, the student should be able to: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2"/>
              </a:solidFill>
            </a:endParaRP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Demonstrate an understanding of working practices and procedures in the digital, health, care, and education sectors in the UK.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2"/>
              </a:solidFill>
            </a:endParaRP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Examine the governance structures in place 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100" b="1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1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190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A5344-5289-44F2-FB67-D3EBCFB14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4786" y="767279"/>
            <a:ext cx="8639875" cy="1845505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chemeClr val="tx2"/>
                </a:solidFill>
                <a:latin typeface="Abadi" panose="020B0604020104020204" pitchFamily="34" charset="0"/>
              </a:rPr>
              <a:t>Let’s look at assessment 2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578E039-4B44-012F-EE4C-21644E601B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6891998"/>
              </p:ext>
            </p:extLst>
          </p:nvPr>
        </p:nvGraphicFramePr>
        <p:xfrm>
          <a:off x="557993" y="3429000"/>
          <a:ext cx="7096542" cy="22860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991447">
                  <a:extLst>
                    <a:ext uri="{9D8B030D-6E8A-4147-A177-3AD203B41FA5}">
                      <a16:colId xmlns:a16="http://schemas.microsoft.com/office/drawing/2014/main" val="2780165510"/>
                    </a:ext>
                  </a:extLst>
                </a:gridCol>
                <a:gridCol w="1105786">
                  <a:extLst>
                    <a:ext uri="{9D8B030D-6E8A-4147-A177-3AD203B41FA5}">
                      <a16:colId xmlns:a16="http://schemas.microsoft.com/office/drawing/2014/main" val="2523706735"/>
                    </a:ext>
                  </a:extLst>
                </a:gridCol>
                <a:gridCol w="1999309">
                  <a:extLst>
                    <a:ext uri="{9D8B030D-6E8A-4147-A177-3AD203B41FA5}">
                      <a16:colId xmlns:a16="http://schemas.microsoft.com/office/drawing/2014/main" val="3528477720"/>
                    </a:ext>
                  </a:extLst>
                </a:gridCol>
              </a:tblGrid>
              <a:tr h="1063487">
                <a:tc>
                  <a:txBody>
                    <a:bodyPr/>
                    <a:lstStyle/>
                    <a:p>
                      <a:r>
                        <a:rPr lang="en-GB" dirty="0"/>
                        <a:t>Assessment 2: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Written assignment on 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governance of health and social care in Wales and the importance of governance of a particular role in the sector.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1500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Weighted at 50% </a:t>
                      </a:r>
                    </a:p>
                    <a:p>
                      <a:r>
                        <a:rPr lang="en-GB" dirty="0"/>
                        <a:t>Pass mark 40%</a:t>
                      </a:r>
                    </a:p>
                    <a:p>
                      <a:endParaRPr lang="en-GB" dirty="0"/>
                    </a:p>
                    <a:p>
                      <a:r>
                        <a:rPr lang="en-GB" sz="2400" dirty="0"/>
                        <a:t>Submission: 12</a:t>
                      </a:r>
                      <a:r>
                        <a:rPr lang="en-GB" sz="2400" baseline="30000" dirty="0"/>
                        <a:t>th</a:t>
                      </a:r>
                      <a:r>
                        <a:rPr lang="en-GB" sz="2400" dirty="0"/>
                        <a:t> December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7407881"/>
                  </a:ext>
                </a:extLst>
              </a:tr>
            </a:tbl>
          </a:graphicData>
        </a:graphic>
      </p:graphicFrame>
      <p:pic>
        <p:nvPicPr>
          <p:cNvPr id="4098" name="Picture 2">
            <a:extLst>
              <a:ext uri="{FF2B5EF4-FFF2-40B4-BE49-F238E27FC236}">
                <a16:creationId xmlns:a16="http://schemas.microsoft.com/office/drawing/2014/main" id="{08325F19-CB5B-4CD3-AF50-B5E32D942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5737" y="2908601"/>
            <a:ext cx="3507548" cy="3507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05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250DD-07F0-D6A1-3F3E-5042A1051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672" y="76954"/>
            <a:ext cx="10058400" cy="1371600"/>
          </a:xfrm>
        </p:spPr>
        <p:txBody>
          <a:bodyPr/>
          <a:lstStyle/>
          <a:p>
            <a:r>
              <a:rPr lang="en-GB" dirty="0"/>
              <a:t>The task: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54335-4534-0CF0-D0ED-4834202A8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554"/>
            <a:ext cx="10515600" cy="475556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To write a 1500-word essay on the governance of health and social care in Wales and the importance of governance of a particular role in the sector. </a:t>
            </a:r>
          </a:p>
          <a:p>
            <a:endParaRPr lang="en-GB" dirty="0"/>
          </a:p>
          <a:p>
            <a:r>
              <a:rPr lang="en-GB" dirty="0"/>
              <a:t>Students must choose a job role from the health, care and education sectors.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dirty="0"/>
              <a:t>Students must describe and explain the main policies and governance strategies in place in Wales for the chosen role. </a:t>
            </a:r>
          </a:p>
          <a:p>
            <a:endParaRPr lang="en-GB" dirty="0"/>
          </a:p>
          <a:p>
            <a:r>
              <a:rPr lang="en-GB" dirty="0"/>
              <a:t>Students must then discuss the importance of governance in the sector and what can happen if policies and laws are not followed, potentially linking to relevant cases in the sector. </a:t>
            </a:r>
          </a:p>
          <a:p>
            <a:endParaRPr lang="en-GB" dirty="0"/>
          </a:p>
          <a:p>
            <a:r>
              <a:rPr lang="en-GB" dirty="0"/>
              <a:t>This essay must be presented in continuous prose, utilising 12-point font and 1.5 line spacing as a minimum</a:t>
            </a:r>
          </a:p>
        </p:txBody>
      </p:sp>
    </p:spTree>
    <p:extLst>
      <p:ext uri="{BB962C8B-B14F-4D97-AF65-F5344CB8AC3E}">
        <p14:creationId xmlns:p14="http://schemas.microsoft.com/office/powerpoint/2010/main" val="3150285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6AF4-A0B4-92D1-97BA-3951A9102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76656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/>
              <a:t>Let’s break it down: Understanding the question</a:t>
            </a:r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CEA8C4B8-E924-F82E-49CC-130770827F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82" r="20980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0F63E7-C5E0-1A1C-02A6-5124AB7FCD2F}"/>
              </a:ext>
            </a:extLst>
          </p:cNvPr>
          <p:cNvSpPr txBox="1"/>
          <p:nvPr/>
        </p:nvSpPr>
        <p:spPr>
          <a:xfrm>
            <a:off x="160974" y="1265618"/>
            <a:ext cx="6212204" cy="1083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800" dirty="0">
              <a:solidFill>
                <a:schemeClr val="tx1"/>
              </a:solidFill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tx1"/>
                </a:solidFill>
              </a:rPr>
              <a:t>When you read an assignment brief, you should break it down by looking for three elements: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3D56E8-4D89-1DEF-6F49-1F5C1BCE3566}"/>
              </a:ext>
            </a:extLst>
          </p:cNvPr>
          <p:cNvSpPr txBox="1"/>
          <p:nvPr/>
        </p:nvSpPr>
        <p:spPr>
          <a:xfrm>
            <a:off x="88993" y="3024837"/>
            <a:ext cx="62122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/>
                </a:solidFill>
              </a:rPr>
              <a:t>Key terms: </a:t>
            </a:r>
            <a:r>
              <a:rPr lang="en-US" sz="2000" dirty="0">
                <a:solidFill>
                  <a:schemeClr val="tx1"/>
                </a:solidFill>
              </a:rPr>
              <a:t>Which identify the topic or topics you should discuss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C25D11-77AE-742B-464D-DEFAC97945F1}"/>
              </a:ext>
            </a:extLst>
          </p:cNvPr>
          <p:cNvSpPr txBox="1"/>
          <p:nvPr/>
        </p:nvSpPr>
        <p:spPr>
          <a:xfrm>
            <a:off x="52621" y="4012075"/>
            <a:ext cx="621220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/>
                </a:solidFill>
              </a:rPr>
              <a:t>Instruction words: </a:t>
            </a:r>
            <a:r>
              <a:rPr lang="en-US" sz="2000" dirty="0">
                <a:solidFill>
                  <a:schemeClr val="tx1"/>
                </a:solidFill>
              </a:rPr>
              <a:t>Which tell you how you should deal with these topics (e.g. ‘discuss’, ‘evaluate’)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A060FB-88D4-A9B5-2E12-A0FB6D559DF7}"/>
              </a:ext>
            </a:extLst>
          </p:cNvPr>
          <p:cNvSpPr txBox="1"/>
          <p:nvPr/>
        </p:nvSpPr>
        <p:spPr>
          <a:xfrm>
            <a:off x="52621" y="5276313"/>
            <a:ext cx="62122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/>
                </a:solidFill>
              </a:rPr>
              <a:t>Task requirements: </a:t>
            </a:r>
            <a:r>
              <a:rPr lang="en-US" sz="2000" dirty="0"/>
              <a:t>W</a:t>
            </a:r>
            <a:r>
              <a:rPr lang="en-US" sz="2000" dirty="0">
                <a:solidFill>
                  <a:schemeClr val="tx1"/>
                </a:solidFill>
              </a:rPr>
              <a:t>hich tell you how you are expected to present your assignment (e.g. word limits or the referencing style to use)</a:t>
            </a:r>
          </a:p>
        </p:txBody>
      </p:sp>
    </p:spTree>
    <p:extLst>
      <p:ext uri="{BB962C8B-B14F-4D97-AF65-F5344CB8AC3E}">
        <p14:creationId xmlns:p14="http://schemas.microsoft.com/office/powerpoint/2010/main" val="4052945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4D375-769C-6174-CD52-748EF9315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991" y="177312"/>
            <a:ext cx="10515600" cy="1325563"/>
          </a:xfrm>
        </p:spPr>
        <p:txBody>
          <a:bodyPr/>
          <a:lstStyle/>
          <a:p>
            <a:r>
              <a:rPr lang="en-GB" dirty="0"/>
              <a:t>Let’s break it down: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E124C0-47A3-646C-AAA8-199C54232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323412"/>
            <a:ext cx="10058400" cy="393192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4000" b="1" dirty="0"/>
              <a:t>To write a </a:t>
            </a:r>
            <a:r>
              <a:rPr lang="en-GB" sz="4000" b="1" dirty="0">
                <a:highlight>
                  <a:srgbClr val="00FFFF"/>
                </a:highlight>
              </a:rPr>
              <a:t>1500-word essay </a:t>
            </a:r>
            <a:r>
              <a:rPr lang="en-GB" sz="4000" b="1" dirty="0"/>
              <a:t>on the </a:t>
            </a:r>
            <a:r>
              <a:rPr lang="en-GB" sz="4000" b="1" dirty="0">
                <a:highlight>
                  <a:srgbClr val="00FF00"/>
                </a:highlight>
              </a:rPr>
              <a:t>governance of health and social care in Wales </a:t>
            </a:r>
            <a:r>
              <a:rPr lang="en-GB" sz="4000" b="1" dirty="0"/>
              <a:t>and the importance of governance of a </a:t>
            </a:r>
            <a:r>
              <a:rPr lang="en-GB" sz="4000" b="1" dirty="0">
                <a:highlight>
                  <a:srgbClr val="00FF00"/>
                </a:highlight>
              </a:rPr>
              <a:t>particular role </a:t>
            </a:r>
            <a:r>
              <a:rPr lang="en-GB" sz="4000" b="1" dirty="0"/>
              <a:t>in the sector. </a:t>
            </a:r>
          </a:p>
          <a:p>
            <a:endParaRPr lang="en-GB" sz="4000" dirty="0"/>
          </a:p>
          <a:p>
            <a:r>
              <a:rPr lang="en-GB" dirty="0"/>
              <a:t>Students must </a:t>
            </a:r>
            <a:r>
              <a:rPr lang="en-GB" dirty="0">
                <a:highlight>
                  <a:srgbClr val="00FF00"/>
                </a:highlight>
              </a:rPr>
              <a:t>choose a job role from the health, care and education sectors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dirty="0"/>
              <a:t>Students must </a:t>
            </a:r>
            <a:r>
              <a:rPr lang="en-GB" dirty="0">
                <a:highlight>
                  <a:srgbClr val="FF00FF"/>
                </a:highlight>
              </a:rPr>
              <a:t>describe and explain </a:t>
            </a:r>
            <a:r>
              <a:rPr lang="en-GB" dirty="0"/>
              <a:t>the </a:t>
            </a:r>
            <a:r>
              <a:rPr lang="en-GB" dirty="0">
                <a:highlight>
                  <a:srgbClr val="00FF00"/>
                </a:highlight>
              </a:rPr>
              <a:t>main policies and governance strategies </a:t>
            </a:r>
            <a:r>
              <a:rPr lang="en-GB" dirty="0"/>
              <a:t>in place in </a:t>
            </a:r>
            <a:r>
              <a:rPr lang="en-GB" dirty="0">
                <a:highlight>
                  <a:srgbClr val="00FF00"/>
                </a:highlight>
              </a:rPr>
              <a:t>Wales </a:t>
            </a:r>
            <a:r>
              <a:rPr lang="en-GB" dirty="0"/>
              <a:t>for the chosen role. </a:t>
            </a:r>
          </a:p>
          <a:p>
            <a:endParaRPr lang="en-GB" dirty="0"/>
          </a:p>
          <a:p>
            <a:r>
              <a:rPr lang="en-GB" dirty="0"/>
              <a:t>Students must then </a:t>
            </a:r>
            <a:r>
              <a:rPr lang="en-GB" dirty="0">
                <a:highlight>
                  <a:srgbClr val="FF00FF"/>
                </a:highlight>
              </a:rPr>
              <a:t>discuss </a:t>
            </a:r>
            <a:r>
              <a:rPr lang="en-GB" dirty="0"/>
              <a:t>the importance of </a:t>
            </a:r>
            <a:r>
              <a:rPr lang="en-GB" dirty="0">
                <a:highlight>
                  <a:srgbClr val="00FF00"/>
                </a:highlight>
              </a:rPr>
              <a:t>governance in the sector and what can happen if policies and laws are not followed,</a:t>
            </a:r>
            <a:r>
              <a:rPr lang="en-GB" dirty="0"/>
              <a:t> potentially </a:t>
            </a:r>
            <a:r>
              <a:rPr lang="en-GB" dirty="0">
                <a:highlight>
                  <a:srgbClr val="FF00FF"/>
                </a:highlight>
              </a:rPr>
              <a:t>linking to </a:t>
            </a:r>
            <a:r>
              <a:rPr lang="en-GB" dirty="0">
                <a:highlight>
                  <a:srgbClr val="00FF00"/>
                </a:highlight>
              </a:rPr>
              <a:t>relevant cases </a:t>
            </a:r>
            <a:r>
              <a:rPr lang="en-GB" dirty="0"/>
              <a:t>in the sector. </a:t>
            </a:r>
          </a:p>
          <a:p>
            <a:endParaRPr lang="en-GB" dirty="0"/>
          </a:p>
          <a:p>
            <a:r>
              <a:rPr lang="en-GB" dirty="0"/>
              <a:t>This essay must be presented in </a:t>
            </a:r>
            <a:r>
              <a:rPr lang="en-GB" dirty="0">
                <a:highlight>
                  <a:srgbClr val="00FFFF"/>
                </a:highlight>
              </a:rPr>
              <a:t>continuous prose, utilising 12-point font and 1.5 line spacing as a minimum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CABBFA-6A0F-1F8A-566A-1745EAD8F769}"/>
              </a:ext>
            </a:extLst>
          </p:cNvPr>
          <p:cNvSpPr txBox="1"/>
          <p:nvPr/>
        </p:nvSpPr>
        <p:spPr>
          <a:xfrm>
            <a:off x="8356164" y="602668"/>
            <a:ext cx="2193229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b="1" dirty="0"/>
              <a:t>Key:</a:t>
            </a:r>
          </a:p>
          <a:p>
            <a:r>
              <a:rPr lang="en-GB" b="1" dirty="0">
                <a:highlight>
                  <a:srgbClr val="00FF00"/>
                </a:highlight>
              </a:rPr>
              <a:t>Key topic</a:t>
            </a:r>
          </a:p>
          <a:p>
            <a:r>
              <a:rPr lang="en-GB" b="1" dirty="0">
                <a:highlight>
                  <a:srgbClr val="FF00FF"/>
                </a:highlight>
              </a:rPr>
              <a:t>Instruction words</a:t>
            </a:r>
          </a:p>
          <a:p>
            <a:r>
              <a:rPr lang="en-GB" b="1" dirty="0">
                <a:highlight>
                  <a:srgbClr val="00FFFF"/>
                </a:highlight>
              </a:rPr>
              <a:t>Task requirements</a:t>
            </a:r>
          </a:p>
        </p:txBody>
      </p:sp>
    </p:spTree>
    <p:extLst>
      <p:ext uri="{BB962C8B-B14F-4D97-AF65-F5344CB8AC3E}">
        <p14:creationId xmlns:p14="http://schemas.microsoft.com/office/powerpoint/2010/main" val="3881096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77D24-755E-E241-7873-B5646374F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2535742"/>
            <a:ext cx="4617720" cy="28935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5400" kern="1200" dirty="0">
                <a:solidFill>
                  <a:schemeClr val="tx2"/>
                </a:solidFill>
                <a:latin typeface="Abadi" panose="020B0604020104020204" pitchFamily="34" charset="0"/>
              </a:rPr>
              <a:t>Understanding instruction words: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A6CF7C0-E9FB-E8D1-58F6-FE39969FE3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6709136"/>
              </p:ext>
            </p:extLst>
          </p:nvPr>
        </p:nvGraphicFramePr>
        <p:xfrm>
          <a:off x="5273964" y="381820"/>
          <a:ext cx="6126480" cy="58361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3724">
                  <a:extLst>
                    <a:ext uri="{9D8B030D-6E8A-4147-A177-3AD203B41FA5}">
                      <a16:colId xmlns:a16="http://schemas.microsoft.com/office/drawing/2014/main" val="2232392944"/>
                    </a:ext>
                  </a:extLst>
                </a:gridCol>
                <a:gridCol w="4732756">
                  <a:extLst>
                    <a:ext uri="{9D8B030D-6E8A-4147-A177-3AD203B41FA5}">
                      <a16:colId xmlns:a16="http://schemas.microsoft.com/office/drawing/2014/main" val="3695142328"/>
                    </a:ext>
                  </a:extLst>
                </a:gridCol>
              </a:tblGrid>
              <a:tr h="671081">
                <a:tc>
                  <a:txBody>
                    <a:bodyPr/>
                    <a:lstStyle/>
                    <a:p>
                      <a:r>
                        <a:rPr lang="en-GB" sz="2000">
                          <a:latin typeface="Abadi" panose="020B0604020104020204" pitchFamily="34" charset="0"/>
                        </a:rPr>
                        <a:t>Instruction</a:t>
                      </a:r>
                      <a:r>
                        <a:rPr lang="en-GB" sz="2000" baseline="0">
                          <a:latin typeface="Abadi" panose="020B0604020104020204" pitchFamily="34" charset="0"/>
                        </a:rPr>
                        <a:t> word</a:t>
                      </a:r>
                      <a:endParaRPr lang="en-GB" sz="2000">
                        <a:latin typeface="Abadi" panose="020B0604020104020204" pitchFamily="34" charset="0"/>
                      </a:endParaRP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badi" panose="020B0604020104020204" pitchFamily="34" charset="0"/>
                        </a:rPr>
                        <a:t>Definition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3045144329"/>
                  </a:ext>
                </a:extLst>
              </a:tr>
              <a:tr h="948387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badi" panose="020B0604020104020204" pitchFamily="34" charset="0"/>
                        </a:rPr>
                        <a:t>Consider</a:t>
                      </a: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 dirty="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Say what you think about the subject, using evidence from your own experience or from external sources</a:t>
                      </a: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2389354480"/>
                  </a:ext>
                </a:extLst>
              </a:tr>
              <a:tr h="671081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badi" panose="020B0604020104020204" pitchFamily="34" charset="0"/>
                        </a:rPr>
                        <a:t>Describe</a:t>
                      </a: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 dirty="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Say what something is like, how or why something works or happens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3247326740"/>
                  </a:ext>
                </a:extLst>
              </a:tr>
              <a:tr h="948387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badi" panose="020B0604020104020204" pitchFamily="34" charset="0"/>
                        </a:rPr>
                        <a:t>Discuss</a:t>
                      </a: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 dirty="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Argue for and against, or point out the advantages and disadvantages, using evidence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1723076424"/>
                  </a:ext>
                </a:extLst>
              </a:tr>
              <a:tr h="948387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badi" panose="020B0604020104020204" pitchFamily="34" charset="0"/>
                        </a:rPr>
                        <a:t>Evaluate</a:t>
                      </a: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Requires an answer that decides and explains how great, valuable or important something is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1686416324"/>
                  </a:ext>
                </a:extLst>
              </a:tr>
              <a:tr h="840431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badi" panose="020B0604020104020204" pitchFamily="34" charset="0"/>
                        </a:rPr>
                        <a:t>Examine</a:t>
                      </a: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Look at the topic closely by establishing the important facts and issues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2668391726"/>
                  </a:ext>
                </a:extLst>
              </a:tr>
              <a:tr h="671081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badi" panose="020B0604020104020204" pitchFamily="34" charset="0"/>
                        </a:rPr>
                        <a:t>Explain</a:t>
                      </a:r>
                    </a:p>
                  </a:txBody>
                  <a:tcPr marL="70623" marR="70623" marT="35312" marB="35312"/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kern="1200" dirty="0">
                          <a:solidFill>
                            <a:schemeClr val="dk1"/>
                          </a:solidFill>
                          <a:effectLst/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Give a detailed explanation of how or why something occurs</a:t>
                      </a:r>
                    </a:p>
                  </a:txBody>
                  <a:tcPr marL="70623" marR="70623" marT="35312" marB="35312"/>
                </a:tc>
                <a:extLst>
                  <a:ext uri="{0D108BD9-81ED-4DB2-BD59-A6C34878D82A}">
                    <a16:rowId xmlns:a16="http://schemas.microsoft.com/office/drawing/2014/main" val="28237507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2871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artoon penguin sitting at a desk with a computer&#10;&#10;AI-generated content may be incorrect.">
            <a:extLst>
              <a:ext uri="{FF2B5EF4-FFF2-40B4-BE49-F238E27FC236}">
                <a16:creationId xmlns:a16="http://schemas.microsoft.com/office/drawing/2014/main" id="{6FD40816-8EE7-6A88-0924-35F6166E4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437" y="1700784"/>
            <a:ext cx="3785616" cy="37856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CFA36-A675-4897-89A5-940962C74B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0007" y="730047"/>
            <a:ext cx="5431991" cy="288759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endParaRPr lang="en-GB" sz="3600" b="1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600" b="1" dirty="0">
                <a:latin typeface="Abadi" panose="020B0604020104020204" pitchFamily="34" charset="0"/>
                <a:cs typeface="Arial" panose="020B0604020202020204" pitchFamily="34" charset="0"/>
              </a:rPr>
              <a:t>All essays must be submitted electronically via Turnitin.</a:t>
            </a:r>
          </a:p>
          <a:p>
            <a:pPr marL="0" indent="0" algn="ctr">
              <a:buNone/>
            </a:pPr>
            <a:endParaRPr lang="en-GB" sz="3600" b="1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Turnitin can be accessed via </a:t>
            </a:r>
            <a:r>
              <a:rPr lang="en-GB" sz="3600" b="1" dirty="0" err="1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moodle</a:t>
            </a:r>
            <a:r>
              <a:rPr lang="en-GB" sz="3600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ctr">
              <a:buNone/>
            </a:pPr>
            <a:r>
              <a:rPr lang="en-GB" sz="3600" b="1" i="1" dirty="0">
                <a:solidFill>
                  <a:srgbClr val="00B0F0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Click here for further info</a:t>
            </a:r>
          </a:p>
          <a:p>
            <a:pPr marL="0" indent="0">
              <a:buNone/>
            </a:pPr>
            <a:endParaRPr lang="en-GB" sz="3600" b="1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1678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E1FB8E-F233-146B-4DFD-D29A734E63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7138E-FEDF-BD06-80F0-E631CF70C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Let’s start mapping out our work, by completing the workbook.</a:t>
            </a:r>
          </a:p>
        </p:txBody>
      </p:sp>
      <p:pic>
        <p:nvPicPr>
          <p:cNvPr id="1026" name="Picture 2" descr="A cartoon penguin carrying a stack of books&#10;&#10;AI-generated content may be incorrect.">
            <a:extLst>
              <a:ext uri="{FF2B5EF4-FFF2-40B4-BE49-F238E27FC236}">
                <a16:creationId xmlns:a16="http://schemas.microsoft.com/office/drawing/2014/main" id="{045CBE81-C3A0-C920-6207-58DD7B32FD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06253" y="957860"/>
            <a:ext cx="4942280" cy="4942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6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14816-5862-42CE-9928-8BC2C4F25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2135" y="4001587"/>
            <a:ext cx="5188034" cy="6820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endParaRPr lang="en-US" sz="24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E179F96B-FC51-661A-86D8-6289AC360F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527" y="986351"/>
            <a:ext cx="6559037" cy="49192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9773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21</TotalTime>
  <Words>605</Words>
  <Application>Microsoft Office PowerPoint</Application>
  <PresentationFormat>Widescreen</PresentationFormat>
  <Paragraphs>73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Abadi</vt:lpstr>
      <vt:lpstr>Aptos</vt:lpstr>
      <vt:lpstr>Arial</vt:lpstr>
      <vt:lpstr>Century Gothic</vt:lpstr>
      <vt:lpstr>Garamond</vt:lpstr>
      <vt:lpstr>Savon</vt:lpstr>
      <vt:lpstr>Assessment 2: Governance and Legislation assignment</vt:lpstr>
      <vt:lpstr>Well done for all your hard work on Assignment 1!  Submission is this Friday</vt:lpstr>
      <vt:lpstr>Let’s revisit the module aims:    To explore the current health, care and education sectors</vt:lpstr>
      <vt:lpstr>Let’s look at assessment 2</vt:lpstr>
      <vt:lpstr>The task:</vt:lpstr>
      <vt:lpstr>Let’s break it down: Understanding the question</vt:lpstr>
      <vt:lpstr>Let’s break it down:</vt:lpstr>
      <vt:lpstr>Understanding instruction words:</vt:lpstr>
      <vt:lpstr>PowerPoint Presentation</vt:lpstr>
      <vt:lpstr>Let’s start mapping out our work, by completing the workbook.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2</cp:revision>
  <dcterms:created xsi:type="dcterms:W3CDTF">2025-11-24T09:05:56Z</dcterms:created>
  <dcterms:modified xsi:type="dcterms:W3CDTF">2025-11-24T09:27:36Z</dcterms:modified>
</cp:coreProperties>
</file>