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045" autoAdjust="0"/>
  </p:normalViewPr>
  <p:slideViewPr>
    <p:cSldViewPr snapToGrid="0">
      <p:cViewPr varScale="1">
        <p:scale>
          <a:sx n="58" d="100"/>
          <a:sy n="58" d="100"/>
        </p:scale>
        <p:origin x="9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A77A05-4A01-4971-AC1E-4BF24B2E722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76E801E-8772-4E8F-868E-EC9B6959B7C3}">
      <dgm:prSet/>
      <dgm:spPr/>
      <dgm:t>
        <a:bodyPr/>
        <a:lstStyle/>
        <a:p>
          <a:r>
            <a:rPr lang="en-IN"/>
            <a:t>Social order over crime prevention</a:t>
          </a:r>
          <a:endParaRPr lang="en-US"/>
        </a:p>
      </dgm:t>
    </dgm:pt>
    <dgm:pt modelId="{D30786B5-1330-40E9-B607-970D2947A516}" type="parTrans" cxnId="{6E34CD20-C73E-4DF0-9BF6-F9FC27108216}">
      <dgm:prSet/>
      <dgm:spPr/>
      <dgm:t>
        <a:bodyPr/>
        <a:lstStyle/>
        <a:p>
          <a:endParaRPr lang="en-US"/>
        </a:p>
      </dgm:t>
    </dgm:pt>
    <dgm:pt modelId="{9F3FE14B-6349-4E75-825A-48A3D196D7DE}" type="sibTrans" cxnId="{6E34CD20-C73E-4DF0-9BF6-F9FC27108216}">
      <dgm:prSet/>
      <dgm:spPr/>
      <dgm:t>
        <a:bodyPr/>
        <a:lstStyle/>
        <a:p>
          <a:endParaRPr lang="en-US"/>
        </a:p>
      </dgm:t>
    </dgm:pt>
    <dgm:pt modelId="{F5A29360-A1BC-4449-A616-09D44611F2A1}">
      <dgm:prSet/>
      <dgm:spPr/>
      <dgm:t>
        <a:bodyPr/>
        <a:lstStyle/>
        <a:p>
          <a:r>
            <a:rPr lang="en-IN"/>
            <a:t>Bow Street Runners – 1700s policing (Stevenson et al.,2018).</a:t>
          </a:r>
          <a:endParaRPr lang="en-US"/>
        </a:p>
      </dgm:t>
    </dgm:pt>
    <dgm:pt modelId="{89023297-1133-4857-8F13-223C48F6EEED}" type="parTrans" cxnId="{A9CFCFB7-77BD-463B-A0C0-F551582857EF}">
      <dgm:prSet/>
      <dgm:spPr/>
      <dgm:t>
        <a:bodyPr/>
        <a:lstStyle/>
        <a:p>
          <a:endParaRPr lang="en-US"/>
        </a:p>
      </dgm:t>
    </dgm:pt>
    <dgm:pt modelId="{376A14C0-2F1C-4C84-9C15-770B3D364A48}" type="sibTrans" cxnId="{A9CFCFB7-77BD-463B-A0C0-F551582857EF}">
      <dgm:prSet/>
      <dgm:spPr/>
      <dgm:t>
        <a:bodyPr/>
        <a:lstStyle/>
        <a:p>
          <a:endParaRPr lang="en-US"/>
        </a:p>
      </dgm:t>
    </dgm:pt>
    <dgm:pt modelId="{3F8EBF13-1A28-4837-8081-B178B3C9D54E}">
      <dgm:prSet/>
      <dgm:spPr/>
      <dgm:t>
        <a:bodyPr/>
        <a:lstStyle/>
        <a:p>
          <a:r>
            <a:rPr lang="en-IN"/>
            <a:t>Peelian Principles – Public Cooperation, 1829</a:t>
          </a:r>
          <a:endParaRPr lang="en-US"/>
        </a:p>
      </dgm:t>
    </dgm:pt>
    <dgm:pt modelId="{25D13A80-25D3-4C6B-BC2F-04223CC44565}" type="parTrans" cxnId="{A6E56BCB-02B1-4AAE-A5EF-E300BD8C51DA}">
      <dgm:prSet/>
      <dgm:spPr/>
      <dgm:t>
        <a:bodyPr/>
        <a:lstStyle/>
        <a:p>
          <a:endParaRPr lang="en-US"/>
        </a:p>
      </dgm:t>
    </dgm:pt>
    <dgm:pt modelId="{07E7B9A4-95A7-4F64-ABB0-1A8DDE318240}" type="sibTrans" cxnId="{A6E56BCB-02B1-4AAE-A5EF-E300BD8C51DA}">
      <dgm:prSet/>
      <dgm:spPr/>
      <dgm:t>
        <a:bodyPr/>
        <a:lstStyle/>
        <a:p>
          <a:endParaRPr lang="en-US"/>
        </a:p>
      </dgm:t>
    </dgm:pt>
    <dgm:pt modelId="{CE4C9978-F450-4C0D-911E-8910938B84E6}">
      <dgm:prSet/>
      <dgm:spPr/>
      <dgm:t>
        <a:bodyPr/>
        <a:lstStyle/>
        <a:p>
          <a:r>
            <a:rPr lang="en-IN"/>
            <a:t>ASB linked to poverty, inequality</a:t>
          </a:r>
          <a:endParaRPr lang="en-US"/>
        </a:p>
      </dgm:t>
    </dgm:pt>
    <dgm:pt modelId="{4098267C-A9A3-4B6F-9111-3215E89E5408}" type="parTrans" cxnId="{35E96A5B-5493-4509-B111-1A8E1E4B849F}">
      <dgm:prSet/>
      <dgm:spPr/>
      <dgm:t>
        <a:bodyPr/>
        <a:lstStyle/>
        <a:p>
          <a:endParaRPr lang="en-US"/>
        </a:p>
      </dgm:t>
    </dgm:pt>
    <dgm:pt modelId="{7C683D85-0B40-4F43-97F5-AD0DDAA193C0}" type="sibTrans" cxnId="{35E96A5B-5493-4509-B111-1A8E1E4B849F}">
      <dgm:prSet/>
      <dgm:spPr/>
      <dgm:t>
        <a:bodyPr/>
        <a:lstStyle/>
        <a:p>
          <a:endParaRPr lang="en-US"/>
        </a:p>
      </dgm:t>
    </dgm:pt>
    <dgm:pt modelId="{0E376648-A079-452A-9C80-550829047BC7}">
      <dgm:prSet/>
      <dgm:spPr/>
      <dgm:t>
        <a:bodyPr/>
        <a:lstStyle/>
        <a:p>
          <a:r>
            <a:rPr lang="en-IN" dirty="0"/>
            <a:t>Urbanisation spurred gangs, street crime</a:t>
          </a:r>
          <a:endParaRPr lang="en-US" dirty="0"/>
        </a:p>
      </dgm:t>
    </dgm:pt>
    <dgm:pt modelId="{5D17721B-99E0-4B2B-82F9-9FCD27DD88C8}" type="parTrans" cxnId="{180DF96F-77B1-4197-97BF-C75F76ED115A}">
      <dgm:prSet/>
      <dgm:spPr/>
      <dgm:t>
        <a:bodyPr/>
        <a:lstStyle/>
        <a:p>
          <a:endParaRPr lang="en-US"/>
        </a:p>
      </dgm:t>
    </dgm:pt>
    <dgm:pt modelId="{BE0B69CF-C57B-45A6-A911-30D3A33183A3}" type="sibTrans" cxnId="{180DF96F-77B1-4197-97BF-C75F76ED115A}">
      <dgm:prSet/>
      <dgm:spPr/>
      <dgm:t>
        <a:bodyPr/>
        <a:lstStyle/>
        <a:p>
          <a:endParaRPr lang="en-US"/>
        </a:p>
      </dgm:t>
    </dgm:pt>
    <dgm:pt modelId="{A732DE6A-2B3E-4F93-A7A2-8842E5C1E681}" type="pres">
      <dgm:prSet presAssocID="{44A77A05-4A01-4971-AC1E-4BF24B2E7225}" presName="diagram" presStyleCnt="0">
        <dgm:presLayoutVars>
          <dgm:dir/>
          <dgm:resizeHandles val="exact"/>
        </dgm:presLayoutVars>
      </dgm:prSet>
      <dgm:spPr/>
    </dgm:pt>
    <dgm:pt modelId="{525A300C-14A1-45D5-965A-31FD45B9D8F9}" type="pres">
      <dgm:prSet presAssocID="{476E801E-8772-4E8F-868E-EC9B6959B7C3}" presName="node" presStyleLbl="node1" presStyleIdx="0" presStyleCnt="5">
        <dgm:presLayoutVars>
          <dgm:bulletEnabled val="1"/>
        </dgm:presLayoutVars>
      </dgm:prSet>
      <dgm:spPr/>
    </dgm:pt>
    <dgm:pt modelId="{1B74DF60-2F77-44EF-850F-528E9D9AF481}" type="pres">
      <dgm:prSet presAssocID="{9F3FE14B-6349-4E75-825A-48A3D196D7DE}" presName="sibTrans" presStyleCnt="0"/>
      <dgm:spPr/>
    </dgm:pt>
    <dgm:pt modelId="{3AD49705-DC5F-4521-A38E-BAC5E77EFEDE}" type="pres">
      <dgm:prSet presAssocID="{F5A29360-A1BC-4449-A616-09D44611F2A1}" presName="node" presStyleLbl="node1" presStyleIdx="1" presStyleCnt="5">
        <dgm:presLayoutVars>
          <dgm:bulletEnabled val="1"/>
        </dgm:presLayoutVars>
      </dgm:prSet>
      <dgm:spPr/>
    </dgm:pt>
    <dgm:pt modelId="{2C91A6D0-0F00-48AE-9BE8-FA113EACE817}" type="pres">
      <dgm:prSet presAssocID="{376A14C0-2F1C-4C84-9C15-770B3D364A48}" presName="sibTrans" presStyleCnt="0"/>
      <dgm:spPr/>
    </dgm:pt>
    <dgm:pt modelId="{337DD0FB-5969-4603-AA91-DC30A1CC38C7}" type="pres">
      <dgm:prSet presAssocID="{3F8EBF13-1A28-4837-8081-B178B3C9D54E}" presName="node" presStyleLbl="node1" presStyleIdx="2" presStyleCnt="5">
        <dgm:presLayoutVars>
          <dgm:bulletEnabled val="1"/>
        </dgm:presLayoutVars>
      </dgm:prSet>
      <dgm:spPr/>
    </dgm:pt>
    <dgm:pt modelId="{077B298C-DA1B-442F-922C-C9E83A7557FE}" type="pres">
      <dgm:prSet presAssocID="{07E7B9A4-95A7-4F64-ABB0-1A8DDE318240}" presName="sibTrans" presStyleCnt="0"/>
      <dgm:spPr/>
    </dgm:pt>
    <dgm:pt modelId="{282F0907-4F5F-43AB-BE64-70193BD74C18}" type="pres">
      <dgm:prSet presAssocID="{CE4C9978-F450-4C0D-911E-8910938B84E6}" presName="node" presStyleLbl="node1" presStyleIdx="3" presStyleCnt="5">
        <dgm:presLayoutVars>
          <dgm:bulletEnabled val="1"/>
        </dgm:presLayoutVars>
      </dgm:prSet>
      <dgm:spPr/>
    </dgm:pt>
    <dgm:pt modelId="{A58724ED-2E28-4800-9B74-33A73B95AC55}" type="pres">
      <dgm:prSet presAssocID="{7C683D85-0B40-4F43-97F5-AD0DDAA193C0}" presName="sibTrans" presStyleCnt="0"/>
      <dgm:spPr/>
    </dgm:pt>
    <dgm:pt modelId="{C9C7A600-B960-4FE0-819C-BD1BB13D2FF4}" type="pres">
      <dgm:prSet presAssocID="{0E376648-A079-452A-9C80-550829047BC7}" presName="node" presStyleLbl="node1" presStyleIdx="4" presStyleCnt="5">
        <dgm:presLayoutVars>
          <dgm:bulletEnabled val="1"/>
        </dgm:presLayoutVars>
      </dgm:prSet>
      <dgm:spPr/>
    </dgm:pt>
  </dgm:ptLst>
  <dgm:cxnLst>
    <dgm:cxn modelId="{ADCFB61E-300A-4589-9B0C-9691068332C1}" type="presOf" srcId="{476E801E-8772-4E8F-868E-EC9B6959B7C3}" destId="{525A300C-14A1-45D5-965A-31FD45B9D8F9}" srcOrd="0" destOrd="0" presId="urn:microsoft.com/office/officeart/2005/8/layout/default"/>
    <dgm:cxn modelId="{6E34CD20-C73E-4DF0-9BF6-F9FC27108216}" srcId="{44A77A05-4A01-4971-AC1E-4BF24B2E7225}" destId="{476E801E-8772-4E8F-868E-EC9B6959B7C3}" srcOrd="0" destOrd="0" parTransId="{D30786B5-1330-40E9-B607-970D2947A516}" sibTransId="{9F3FE14B-6349-4E75-825A-48A3D196D7DE}"/>
    <dgm:cxn modelId="{35E96A5B-5493-4509-B111-1A8E1E4B849F}" srcId="{44A77A05-4A01-4971-AC1E-4BF24B2E7225}" destId="{CE4C9978-F450-4C0D-911E-8910938B84E6}" srcOrd="3" destOrd="0" parTransId="{4098267C-A9A3-4B6F-9111-3215E89E5408}" sibTransId="{7C683D85-0B40-4F43-97F5-AD0DDAA193C0}"/>
    <dgm:cxn modelId="{BDDFAD60-B004-49CB-88A9-BCB410E2E7D6}" type="presOf" srcId="{F5A29360-A1BC-4449-A616-09D44611F2A1}" destId="{3AD49705-DC5F-4521-A38E-BAC5E77EFEDE}" srcOrd="0" destOrd="0" presId="urn:microsoft.com/office/officeart/2005/8/layout/default"/>
    <dgm:cxn modelId="{7A8F0142-7368-412A-B41C-BEE5A794296E}" type="presOf" srcId="{44A77A05-4A01-4971-AC1E-4BF24B2E7225}" destId="{A732DE6A-2B3E-4F93-A7A2-8842E5C1E681}" srcOrd="0" destOrd="0" presId="urn:microsoft.com/office/officeart/2005/8/layout/default"/>
    <dgm:cxn modelId="{180DF96F-77B1-4197-97BF-C75F76ED115A}" srcId="{44A77A05-4A01-4971-AC1E-4BF24B2E7225}" destId="{0E376648-A079-452A-9C80-550829047BC7}" srcOrd="4" destOrd="0" parTransId="{5D17721B-99E0-4B2B-82F9-9FCD27DD88C8}" sibTransId="{BE0B69CF-C57B-45A6-A911-30D3A33183A3}"/>
    <dgm:cxn modelId="{E690E07F-813F-4EE9-B5FE-8F61CCBEED07}" type="presOf" srcId="{CE4C9978-F450-4C0D-911E-8910938B84E6}" destId="{282F0907-4F5F-43AB-BE64-70193BD74C18}" srcOrd="0" destOrd="0" presId="urn:microsoft.com/office/officeart/2005/8/layout/default"/>
    <dgm:cxn modelId="{A9CFCFB7-77BD-463B-A0C0-F551582857EF}" srcId="{44A77A05-4A01-4971-AC1E-4BF24B2E7225}" destId="{F5A29360-A1BC-4449-A616-09D44611F2A1}" srcOrd="1" destOrd="0" parTransId="{89023297-1133-4857-8F13-223C48F6EEED}" sibTransId="{376A14C0-2F1C-4C84-9C15-770B3D364A48}"/>
    <dgm:cxn modelId="{A6E56BCB-02B1-4AAE-A5EF-E300BD8C51DA}" srcId="{44A77A05-4A01-4971-AC1E-4BF24B2E7225}" destId="{3F8EBF13-1A28-4837-8081-B178B3C9D54E}" srcOrd="2" destOrd="0" parTransId="{25D13A80-25D3-4C6B-BC2F-04223CC44565}" sibTransId="{07E7B9A4-95A7-4F64-ABB0-1A8DDE318240}"/>
    <dgm:cxn modelId="{DCB366F1-02FF-445D-9F2E-8F5A9E985FF8}" type="presOf" srcId="{0E376648-A079-452A-9C80-550829047BC7}" destId="{C9C7A600-B960-4FE0-819C-BD1BB13D2FF4}" srcOrd="0" destOrd="0" presId="urn:microsoft.com/office/officeart/2005/8/layout/default"/>
    <dgm:cxn modelId="{1C9517F3-AC12-4A66-9F02-AD774BB7A116}" type="presOf" srcId="{3F8EBF13-1A28-4837-8081-B178B3C9D54E}" destId="{337DD0FB-5969-4603-AA91-DC30A1CC38C7}" srcOrd="0" destOrd="0" presId="urn:microsoft.com/office/officeart/2005/8/layout/default"/>
    <dgm:cxn modelId="{EED679EE-9B33-4F21-A555-8287D91ACE19}" type="presParOf" srcId="{A732DE6A-2B3E-4F93-A7A2-8842E5C1E681}" destId="{525A300C-14A1-45D5-965A-31FD45B9D8F9}" srcOrd="0" destOrd="0" presId="urn:microsoft.com/office/officeart/2005/8/layout/default"/>
    <dgm:cxn modelId="{DFB1C6E8-5CAC-401E-9350-8DF465BF09E9}" type="presParOf" srcId="{A732DE6A-2B3E-4F93-A7A2-8842E5C1E681}" destId="{1B74DF60-2F77-44EF-850F-528E9D9AF481}" srcOrd="1" destOrd="0" presId="urn:microsoft.com/office/officeart/2005/8/layout/default"/>
    <dgm:cxn modelId="{45A60F3F-2922-43C9-BF2D-775BB8AF3F47}" type="presParOf" srcId="{A732DE6A-2B3E-4F93-A7A2-8842E5C1E681}" destId="{3AD49705-DC5F-4521-A38E-BAC5E77EFEDE}" srcOrd="2" destOrd="0" presId="urn:microsoft.com/office/officeart/2005/8/layout/default"/>
    <dgm:cxn modelId="{1E35D6C9-2659-4BA7-A440-24707AD46D66}" type="presParOf" srcId="{A732DE6A-2B3E-4F93-A7A2-8842E5C1E681}" destId="{2C91A6D0-0F00-48AE-9BE8-FA113EACE817}" srcOrd="3" destOrd="0" presId="urn:microsoft.com/office/officeart/2005/8/layout/default"/>
    <dgm:cxn modelId="{974C728A-7D0E-480C-8592-E3895A5F5813}" type="presParOf" srcId="{A732DE6A-2B3E-4F93-A7A2-8842E5C1E681}" destId="{337DD0FB-5969-4603-AA91-DC30A1CC38C7}" srcOrd="4" destOrd="0" presId="urn:microsoft.com/office/officeart/2005/8/layout/default"/>
    <dgm:cxn modelId="{AA8453B2-8331-4423-9758-3C4AB8038E54}" type="presParOf" srcId="{A732DE6A-2B3E-4F93-A7A2-8842E5C1E681}" destId="{077B298C-DA1B-442F-922C-C9E83A7557FE}" srcOrd="5" destOrd="0" presId="urn:microsoft.com/office/officeart/2005/8/layout/default"/>
    <dgm:cxn modelId="{BA7269D6-3FA4-44E8-BE0E-1A7366677CBF}" type="presParOf" srcId="{A732DE6A-2B3E-4F93-A7A2-8842E5C1E681}" destId="{282F0907-4F5F-43AB-BE64-70193BD74C18}" srcOrd="6" destOrd="0" presId="urn:microsoft.com/office/officeart/2005/8/layout/default"/>
    <dgm:cxn modelId="{89757ACA-4099-4FB3-B402-9357ABD97FA1}" type="presParOf" srcId="{A732DE6A-2B3E-4F93-A7A2-8842E5C1E681}" destId="{A58724ED-2E28-4800-9B74-33A73B95AC55}" srcOrd="7" destOrd="0" presId="urn:microsoft.com/office/officeart/2005/8/layout/default"/>
    <dgm:cxn modelId="{B263794E-22E7-448B-B855-BC8634092FB8}" type="presParOf" srcId="{A732DE6A-2B3E-4F93-A7A2-8842E5C1E681}" destId="{C9C7A600-B960-4FE0-819C-BD1BB13D2FF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6D85C9-1321-4EF4-804F-F07F084F5DB4}"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9311922B-369C-431B-A54A-6DE0B2B3EF04}">
      <dgm:prSet/>
      <dgm:spPr/>
      <dgm:t>
        <a:bodyPr/>
        <a:lstStyle/>
        <a:p>
          <a:r>
            <a:rPr lang="en-IN"/>
            <a:t>Early intervention programmes reduce ASB (Walsh, 2019).</a:t>
          </a:r>
          <a:endParaRPr lang="en-US"/>
        </a:p>
      </dgm:t>
    </dgm:pt>
    <dgm:pt modelId="{DE4F2E2C-91D3-4874-83CB-0F2AD7859BAD}" type="parTrans" cxnId="{56AC8757-0D5B-4507-8842-04DCC5DC9720}">
      <dgm:prSet/>
      <dgm:spPr/>
      <dgm:t>
        <a:bodyPr/>
        <a:lstStyle/>
        <a:p>
          <a:endParaRPr lang="en-US"/>
        </a:p>
      </dgm:t>
    </dgm:pt>
    <dgm:pt modelId="{0E0A9F1C-4FEA-4F8E-9C73-232B2C2624BF}" type="sibTrans" cxnId="{56AC8757-0D5B-4507-8842-04DCC5DC9720}">
      <dgm:prSet/>
      <dgm:spPr/>
      <dgm:t>
        <a:bodyPr/>
        <a:lstStyle/>
        <a:p>
          <a:endParaRPr lang="en-US"/>
        </a:p>
      </dgm:t>
    </dgm:pt>
    <dgm:pt modelId="{3054B3DE-95C1-4B80-9412-42BA0F0339A1}">
      <dgm:prSet/>
      <dgm:spPr/>
      <dgm:t>
        <a:bodyPr/>
        <a:lstStyle/>
        <a:p>
          <a:r>
            <a:rPr lang="en-IN"/>
            <a:t>Community partnerships enhance policing effectiveness</a:t>
          </a:r>
          <a:endParaRPr lang="en-US"/>
        </a:p>
      </dgm:t>
    </dgm:pt>
    <dgm:pt modelId="{DC2C925C-3AB0-4B7C-BFD5-C09B8035F002}" type="parTrans" cxnId="{913AD5F9-D824-47FF-B566-B57E3D1AC66A}">
      <dgm:prSet/>
      <dgm:spPr/>
      <dgm:t>
        <a:bodyPr/>
        <a:lstStyle/>
        <a:p>
          <a:endParaRPr lang="en-US"/>
        </a:p>
      </dgm:t>
    </dgm:pt>
    <dgm:pt modelId="{3DE5443E-71FA-4AD9-80BC-B76EE574B539}" type="sibTrans" cxnId="{913AD5F9-D824-47FF-B566-B57E3D1AC66A}">
      <dgm:prSet/>
      <dgm:spPr/>
      <dgm:t>
        <a:bodyPr/>
        <a:lstStyle/>
        <a:p>
          <a:endParaRPr lang="en-US"/>
        </a:p>
      </dgm:t>
    </dgm:pt>
    <dgm:pt modelId="{91FBD661-F6CE-411E-B225-C30C5FE2CBC2}">
      <dgm:prSet/>
      <dgm:spPr/>
      <dgm:t>
        <a:bodyPr/>
        <a:lstStyle/>
        <a:p>
          <a:r>
            <a:rPr lang="en-IN"/>
            <a:t>Visible policing decreases crime fear</a:t>
          </a:r>
          <a:endParaRPr lang="en-US"/>
        </a:p>
      </dgm:t>
    </dgm:pt>
    <dgm:pt modelId="{6E458F3E-70F2-4C61-8E8F-5F161456040D}" type="parTrans" cxnId="{2B508584-A089-4D3A-97D9-2C992207CFB4}">
      <dgm:prSet/>
      <dgm:spPr/>
      <dgm:t>
        <a:bodyPr/>
        <a:lstStyle/>
        <a:p>
          <a:endParaRPr lang="en-US"/>
        </a:p>
      </dgm:t>
    </dgm:pt>
    <dgm:pt modelId="{69E10889-CCC6-4039-B43C-D0A10B4953CB}" type="sibTrans" cxnId="{2B508584-A089-4D3A-97D9-2C992207CFB4}">
      <dgm:prSet/>
      <dgm:spPr/>
      <dgm:t>
        <a:bodyPr/>
        <a:lstStyle/>
        <a:p>
          <a:endParaRPr lang="en-US"/>
        </a:p>
      </dgm:t>
    </dgm:pt>
    <dgm:pt modelId="{729A93A7-3FC2-45B5-A0B1-A5F191C8BC49}">
      <dgm:prSet/>
      <dgm:spPr/>
      <dgm:t>
        <a:bodyPr/>
        <a:lstStyle/>
        <a:p>
          <a:r>
            <a:rPr lang="en-IN"/>
            <a:t>Reactive methods limit long-term impact (Beelmann, Arnold, and Hercher, 2023).</a:t>
          </a:r>
          <a:endParaRPr lang="en-US"/>
        </a:p>
      </dgm:t>
    </dgm:pt>
    <dgm:pt modelId="{A323086E-304D-4E62-BB84-F6859493E489}" type="parTrans" cxnId="{6C0C0F35-3FF6-462F-A75B-064DA487066A}">
      <dgm:prSet/>
      <dgm:spPr/>
      <dgm:t>
        <a:bodyPr/>
        <a:lstStyle/>
        <a:p>
          <a:endParaRPr lang="en-US"/>
        </a:p>
      </dgm:t>
    </dgm:pt>
    <dgm:pt modelId="{DB386DED-4C77-44FA-93EF-7A7D0994379B}" type="sibTrans" cxnId="{6C0C0F35-3FF6-462F-A75B-064DA487066A}">
      <dgm:prSet/>
      <dgm:spPr/>
      <dgm:t>
        <a:bodyPr/>
        <a:lstStyle/>
        <a:p>
          <a:endParaRPr lang="en-US"/>
        </a:p>
      </dgm:t>
    </dgm:pt>
    <dgm:pt modelId="{F55F7AE6-B08F-4021-B23F-6A666B203046}" type="pres">
      <dgm:prSet presAssocID="{216D85C9-1321-4EF4-804F-F07F084F5DB4}" presName="matrix" presStyleCnt="0">
        <dgm:presLayoutVars>
          <dgm:chMax val="1"/>
          <dgm:dir/>
          <dgm:resizeHandles val="exact"/>
        </dgm:presLayoutVars>
      </dgm:prSet>
      <dgm:spPr/>
    </dgm:pt>
    <dgm:pt modelId="{3CB49DC8-C99D-4459-AB37-C2EE116F3D73}" type="pres">
      <dgm:prSet presAssocID="{216D85C9-1321-4EF4-804F-F07F084F5DB4}" presName="diamond" presStyleLbl="bgShp" presStyleIdx="0" presStyleCnt="1"/>
      <dgm:spPr/>
    </dgm:pt>
    <dgm:pt modelId="{F3A910F1-9E2F-4415-A78A-354B44719E83}" type="pres">
      <dgm:prSet presAssocID="{216D85C9-1321-4EF4-804F-F07F084F5DB4}" presName="quad1" presStyleLbl="node1" presStyleIdx="0" presStyleCnt="4">
        <dgm:presLayoutVars>
          <dgm:chMax val="0"/>
          <dgm:chPref val="0"/>
          <dgm:bulletEnabled val="1"/>
        </dgm:presLayoutVars>
      </dgm:prSet>
      <dgm:spPr/>
    </dgm:pt>
    <dgm:pt modelId="{148CC3FA-045C-4983-8C1F-A02F1C958B6B}" type="pres">
      <dgm:prSet presAssocID="{216D85C9-1321-4EF4-804F-F07F084F5DB4}" presName="quad2" presStyleLbl="node1" presStyleIdx="1" presStyleCnt="4">
        <dgm:presLayoutVars>
          <dgm:chMax val="0"/>
          <dgm:chPref val="0"/>
          <dgm:bulletEnabled val="1"/>
        </dgm:presLayoutVars>
      </dgm:prSet>
      <dgm:spPr/>
    </dgm:pt>
    <dgm:pt modelId="{8A81D2E9-2B0B-492E-846B-0FB9D3EFFA55}" type="pres">
      <dgm:prSet presAssocID="{216D85C9-1321-4EF4-804F-F07F084F5DB4}" presName="quad3" presStyleLbl="node1" presStyleIdx="2" presStyleCnt="4">
        <dgm:presLayoutVars>
          <dgm:chMax val="0"/>
          <dgm:chPref val="0"/>
          <dgm:bulletEnabled val="1"/>
        </dgm:presLayoutVars>
      </dgm:prSet>
      <dgm:spPr/>
    </dgm:pt>
    <dgm:pt modelId="{8C0CBE11-058A-4A4B-AAE3-F2D0C955E5CA}" type="pres">
      <dgm:prSet presAssocID="{216D85C9-1321-4EF4-804F-F07F084F5DB4}" presName="quad4" presStyleLbl="node1" presStyleIdx="3" presStyleCnt="4">
        <dgm:presLayoutVars>
          <dgm:chMax val="0"/>
          <dgm:chPref val="0"/>
          <dgm:bulletEnabled val="1"/>
        </dgm:presLayoutVars>
      </dgm:prSet>
      <dgm:spPr/>
    </dgm:pt>
  </dgm:ptLst>
  <dgm:cxnLst>
    <dgm:cxn modelId="{6C0C0F35-3FF6-462F-A75B-064DA487066A}" srcId="{216D85C9-1321-4EF4-804F-F07F084F5DB4}" destId="{729A93A7-3FC2-45B5-A0B1-A5F191C8BC49}" srcOrd="3" destOrd="0" parTransId="{A323086E-304D-4E62-BB84-F6859493E489}" sibTransId="{DB386DED-4C77-44FA-93EF-7A7D0994379B}"/>
    <dgm:cxn modelId="{5C2CAD42-47AD-4FA0-8A38-8FD8B1A2E3B5}" type="presOf" srcId="{216D85C9-1321-4EF4-804F-F07F084F5DB4}" destId="{F55F7AE6-B08F-4021-B23F-6A666B203046}" srcOrd="0" destOrd="0" presId="urn:microsoft.com/office/officeart/2005/8/layout/matrix3"/>
    <dgm:cxn modelId="{99289A71-9E04-4E30-9262-2F2E9B85BA5D}" type="presOf" srcId="{91FBD661-F6CE-411E-B225-C30C5FE2CBC2}" destId="{8A81D2E9-2B0B-492E-846B-0FB9D3EFFA55}" srcOrd="0" destOrd="0" presId="urn:microsoft.com/office/officeart/2005/8/layout/matrix3"/>
    <dgm:cxn modelId="{56AC8757-0D5B-4507-8842-04DCC5DC9720}" srcId="{216D85C9-1321-4EF4-804F-F07F084F5DB4}" destId="{9311922B-369C-431B-A54A-6DE0B2B3EF04}" srcOrd="0" destOrd="0" parTransId="{DE4F2E2C-91D3-4874-83CB-0F2AD7859BAD}" sibTransId="{0E0A9F1C-4FEA-4F8E-9C73-232B2C2624BF}"/>
    <dgm:cxn modelId="{2B508584-A089-4D3A-97D9-2C992207CFB4}" srcId="{216D85C9-1321-4EF4-804F-F07F084F5DB4}" destId="{91FBD661-F6CE-411E-B225-C30C5FE2CBC2}" srcOrd="2" destOrd="0" parTransId="{6E458F3E-70F2-4C61-8E8F-5F161456040D}" sibTransId="{69E10889-CCC6-4039-B43C-D0A10B4953CB}"/>
    <dgm:cxn modelId="{53C631B2-028A-4F78-9E53-0095C66D77D5}" type="presOf" srcId="{729A93A7-3FC2-45B5-A0B1-A5F191C8BC49}" destId="{8C0CBE11-058A-4A4B-AAE3-F2D0C955E5CA}" srcOrd="0" destOrd="0" presId="urn:microsoft.com/office/officeart/2005/8/layout/matrix3"/>
    <dgm:cxn modelId="{DB4F6FCA-BA59-4A03-A07E-449A1008EB49}" type="presOf" srcId="{9311922B-369C-431B-A54A-6DE0B2B3EF04}" destId="{F3A910F1-9E2F-4415-A78A-354B44719E83}" srcOrd="0" destOrd="0" presId="urn:microsoft.com/office/officeart/2005/8/layout/matrix3"/>
    <dgm:cxn modelId="{CACE8BCE-27CB-4513-8416-E75C1591912F}" type="presOf" srcId="{3054B3DE-95C1-4B80-9412-42BA0F0339A1}" destId="{148CC3FA-045C-4983-8C1F-A02F1C958B6B}" srcOrd="0" destOrd="0" presId="urn:microsoft.com/office/officeart/2005/8/layout/matrix3"/>
    <dgm:cxn modelId="{913AD5F9-D824-47FF-B566-B57E3D1AC66A}" srcId="{216D85C9-1321-4EF4-804F-F07F084F5DB4}" destId="{3054B3DE-95C1-4B80-9412-42BA0F0339A1}" srcOrd="1" destOrd="0" parTransId="{DC2C925C-3AB0-4B7C-BFD5-C09B8035F002}" sibTransId="{3DE5443E-71FA-4AD9-80BC-B76EE574B539}"/>
    <dgm:cxn modelId="{994E6BCB-B510-4B3E-BCFD-403F7B86D31F}" type="presParOf" srcId="{F55F7AE6-B08F-4021-B23F-6A666B203046}" destId="{3CB49DC8-C99D-4459-AB37-C2EE116F3D73}" srcOrd="0" destOrd="0" presId="urn:microsoft.com/office/officeart/2005/8/layout/matrix3"/>
    <dgm:cxn modelId="{91579D84-1D60-45DB-B488-097893B38494}" type="presParOf" srcId="{F55F7AE6-B08F-4021-B23F-6A666B203046}" destId="{F3A910F1-9E2F-4415-A78A-354B44719E83}" srcOrd="1" destOrd="0" presId="urn:microsoft.com/office/officeart/2005/8/layout/matrix3"/>
    <dgm:cxn modelId="{552CEABB-A139-4728-969E-6DDDFF5F4F61}" type="presParOf" srcId="{F55F7AE6-B08F-4021-B23F-6A666B203046}" destId="{148CC3FA-045C-4983-8C1F-A02F1C958B6B}" srcOrd="2" destOrd="0" presId="urn:microsoft.com/office/officeart/2005/8/layout/matrix3"/>
    <dgm:cxn modelId="{74C49D63-4F2D-4FFC-8382-83CD669A3E34}" type="presParOf" srcId="{F55F7AE6-B08F-4021-B23F-6A666B203046}" destId="{8A81D2E9-2B0B-492E-846B-0FB9D3EFFA55}" srcOrd="3" destOrd="0" presId="urn:microsoft.com/office/officeart/2005/8/layout/matrix3"/>
    <dgm:cxn modelId="{B90A5359-468B-43E1-A35E-5B3EC7EDB678}" type="presParOf" srcId="{F55F7AE6-B08F-4021-B23F-6A666B203046}" destId="{8C0CBE11-058A-4A4B-AAE3-F2D0C955E5CA}"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A300C-14A1-45D5-965A-31FD45B9D8F9}">
      <dsp:nvSpPr>
        <dsp:cNvPr id="0" name=""/>
        <dsp:cNvSpPr/>
      </dsp:nvSpPr>
      <dsp:spPr>
        <a:xfrm>
          <a:off x="60995" y="1999"/>
          <a:ext cx="2741200" cy="16447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a:t>Social order over crime prevention</a:t>
          </a:r>
          <a:endParaRPr lang="en-US" sz="2500" kern="1200"/>
        </a:p>
      </dsp:txBody>
      <dsp:txXfrm>
        <a:off x="60995" y="1999"/>
        <a:ext cx="2741200" cy="1644720"/>
      </dsp:txXfrm>
    </dsp:sp>
    <dsp:sp modelId="{3AD49705-DC5F-4521-A38E-BAC5E77EFEDE}">
      <dsp:nvSpPr>
        <dsp:cNvPr id="0" name=""/>
        <dsp:cNvSpPr/>
      </dsp:nvSpPr>
      <dsp:spPr>
        <a:xfrm>
          <a:off x="3076316" y="1999"/>
          <a:ext cx="2741200" cy="164472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a:t>Bow Street Runners – 1700s policing (Stevenson et al.,2018).</a:t>
          </a:r>
          <a:endParaRPr lang="en-US" sz="2500" kern="1200"/>
        </a:p>
      </dsp:txBody>
      <dsp:txXfrm>
        <a:off x="3076316" y="1999"/>
        <a:ext cx="2741200" cy="1644720"/>
      </dsp:txXfrm>
    </dsp:sp>
    <dsp:sp modelId="{337DD0FB-5969-4603-AA91-DC30A1CC38C7}">
      <dsp:nvSpPr>
        <dsp:cNvPr id="0" name=""/>
        <dsp:cNvSpPr/>
      </dsp:nvSpPr>
      <dsp:spPr>
        <a:xfrm>
          <a:off x="60995" y="1920839"/>
          <a:ext cx="2741200" cy="164472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a:t>Peelian Principles – Public Cooperation, 1829</a:t>
          </a:r>
          <a:endParaRPr lang="en-US" sz="2500" kern="1200"/>
        </a:p>
      </dsp:txBody>
      <dsp:txXfrm>
        <a:off x="60995" y="1920839"/>
        <a:ext cx="2741200" cy="1644720"/>
      </dsp:txXfrm>
    </dsp:sp>
    <dsp:sp modelId="{282F0907-4F5F-43AB-BE64-70193BD74C18}">
      <dsp:nvSpPr>
        <dsp:cNvPr id="0" name=""/>
        <dsp:cNvSpPr/>
      </dsp:nvSpPr>
      <dsp:spPr>
        <a:xfrm>
          <a:off x="3076316" y="1920839"/>
          <a:ext cx="2741200" cy="164472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a:t>ASB linked to poverty, inequality</a:t>
          </a:r>
          <a:endParaRPr lang="en-US" sz="2500" kern="1200"/>
        </a:p>
      </dsp:txBody>
      <dsp:txXfrm>
        <a:off x="3076316" y="1920839"/>
        <a:ext cx="2741200" cy="1644720"/>
      </dsp:txXfrm>
    </dsp:sp>
    <dsp:sp modelId="{C9C7A600-B960-4FE0-819C-BD1BB13D2FF4}">
      <dsp:nvSpPr>
        <dsp:cNvPr id="0" name=""/>
        <dsp:cNvSpPr/>
      </dsp:nvSpPr>
      <dsp:spPr>
        <a:xfrm>
          <a:off x="1568655" y="3839680"/>
          <a:ext cx="2741200" cy="164472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IN" sz="2500" kern="1200" dirty="0"/>
            <a:t>Urbanisation spurred gangs, street crime</a:t>
          </a:r>
          <a:endParaRPr lang="en-US" sz="2500" kern="1200" dirty="0"/>
        </a:p>
      </dsp:txBody>
      <dsp:txXfrm>
        <a:off x="1568655" y="3839680"/>
        <a:ext cx="2741200" cy="16447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49DC8-C99D-4459-AB37-C2EE116F3D73}">
      <dsp:nvSpPr>
        <dsp:cNvPr id="0" name=""/>
        <dsp:cNvSpPr/>
      </dsp:nvSpPr>
      <dsp:spPr>
        <a:xfrm>
          <a:off x="0" y="192823"/>
          <a:ext cx="5581003" cy="558100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910F1-9E2F-4415-A78A-354B44719E83}">
      <dsp:nvSpPr>
        <dsp:cNvPr id="0" name=""/>
        <dsp:cNvSpPr/>
      </dsp:nvSpPr>
      <dsp:spPr>
        <a:xfrm>
          <a:off x="530195" y="723019"/>
          <a:ext cx="2176591" cy="217659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Early intervention programmes reduce ASB (Walsh, 2019).</a:t>
          </a:r>
          <a:endParaRPr lang="en-US" sz="2000" kern="1200"/>
        </a:p>
      </dsp:txBody>
      <dsp:txXfrm>
        <a:off x="636447" y="829271"/>
        <a:ext cx="1964087" cy="1964087"/>
      </dsp:txXfrm>
    </dsp:sp>
    <dsp:sp modelId="{148CC3FA-045C-4983-8C1F-A02F1C958B6B}">
      <dsp:nvSpPr>
        <dsp:cNvPr id="0" name=""/>
        <dsp:cNvSpPr/>
      </dsp:nvSpPr>
      <dsp:spPr>
        <a:xfrm>
          <a:off x="2874216" y="723019"/>
          <a:ext cx="2176591" cy="2176591"/>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Community partnerships enhance policing effectiveness</a:t>
          </a:r>
          <a:endParaRPr lang="en-US" sz="2000" kern="1200"/>
        </a:p>
      </dsp:txBody>
      <dsp:txXfrm>
        <a:off x="2980468" y="829271"/>
        <a:ext cx="1964087" cy="1964087"/>
      </dsp:txXfrm>
    </dsp:sp>
    <dsp:sp modelId="{8A81D2E9-2B0B-492E-846B-0FB9D3EFFA55}">
      <dsp:nvSpPr>
        <dsp:cNvPr id="0" name=""/>
        <dsp:cNvSpPr/>
      </dsp:nvSpPr>
      <dsp:spPr>
        <a:xfrm>
          <a:off x="530195" y="3067040"/>
          <a:ext cx="2176591" cy="2176591"/>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Visible policing decreases crime fear</a:t>
          </a:r>
          <a:endParaRPr lang="en-US" sz="2000" kern="1200"/>
        </a:p>
      </dsp:txBody>
      <dsp:txXfrm>
        <a:off x="636447" y="3173292"/>
        <a:ext cx="1964087" cy="1964087"/>
      </dsp:txXfrm>
    </dsp:sp>
    <dsp:sp modelId="{8C0CBE11-058A-4A4B-AAE3-F2D0C955E5CA}">
      <dsp:nvSpPr>
        <dsp:cNvPr id="0" name=""/>
        <dsp:cNvSpPr/>
      </dsp:nvSpPr>
      <dsp:spPr>
        <a:xfrm>
          <a:off x="2874216" y="3067040"/>
          <a:ext cx="2176591" cy="217659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Reactive methods limit long-term impact (Beelmann, Arnold, and Hercher, 2023).</a:t>
          </a:r>
          <a:endParaRPr lang="en-US" sz="2000" kern="1200"/>
        </a:p>
      </dsp:txBody>
      <dsp:txXfrm>
        <a:off x="2980468" y="3173292"/>
        <a:ext cx="1964087" cy="19640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35C778-E6D6-4D61-B1D3-452D3CF47438}" type="datetimeFigureOut">
              <a:rPr lang="en-IN" smtClean="0"/>
              <a:t>22-11-2024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28EB75-22AD-4F5B-A4F7-5C921EE494F8}" type="slidenum">
              <a:rPr lang="en-IN" smtClean="0"/>
              <a:t>‹#›</a:t>
            </a:fld>
            <a:endParaRPr lang="en-IN"/>
          </a:p>
        </p:txBody>
      </p:sp>
    </p:spTree>
    <p:extLst>
      <p:ext uri="{BB962C8B-B14F-4D97-AF65-F5344CB8AC3E}">
        <p14:creationId xmlns:p14="http://schemas.microsoft.com/office/powerpoint/2010/main" val="1512438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Times New Roman" panose="02020603050405020304" pitchFamily="18" charset="0"/>
                <a:ea typeface="Calibri" panose="020F0502020204030204" pitchFamily="34" charset="0"/>
              </a:rPr>
              <a:t>Speaker Notes:</a:t>
            </a:r>
            <a:r>
              <a:rPr lang="en-GB" sz="1800" dirty="0">
                <a:effectLst/>
                <a:latin typeface="Times New Roman" panose="02020603050405020304" pitchFamily="18" charset="0"/>
                <a:ea typeface="Calibri" panose="020F0502020204030204" pitchFamily="34" charset="0"/>
              </a:rPr>
              <a:t> Specific issues comprising ASB include criminal activities that degrade the quality of the community such as vandalism and public drunkenness. This presentation analyses history in an attempt to discover its applicability to the contemporary realm and brings into focus Sir Robert Peel’s emphasis on public trust and cooperation as paramount in today’s times. It therefore seeks to determine how neighbourhood policing can better respond to ASB</a:t>
            </a:r>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2</a:t>
            </a:fld>
            <a:endParaRPr lang="en-IN"/>
          </a:p>
        </p:txBody>
      </p:sp>
    </p:spTree>
    <p:extLst>
      <p:ext uri="{BB962C8B-B14F-4D97-AF65-F5344CB8AC3E}">
        <p14:creationId xmlns:p14="http://schemas.microsoft.com/office/powerpoint/2010/main" val="1485843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Policing in the early days can be described as being primarily community and order police rather than crime fighters. The first independent policing parties started to appear in the middle of the 1700s; the well-known Bow Street Runners were among them. Policing as a profession commenced in 1829 by Sir Robert Peel, where police-police community relations were given priority. Crime and disorder, including vandalism, noisy parties and public drunkenness, are well-established aspects of poverty in rich countries. New difficulties appeared when the process of urbanisation and industrialisation increased in the second half of the nineteenth century more often gangs’ activity and street crimes were mentioned.</a:t>
            </a:r>
          </a:p>
          <a:p>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3</a:t>
            </a:fld>
            <a:endParaRPr lang="en-IN"/>
          </a:p>
        </p:txBody>
      </p:sp>
    </p:spTree>
    <p:extLst>
      <p:ext uri="{BB962C8B-B14F-4D97-AF65-F5344CB8AC3E}">
        <p14:creationId xmlns:p14="http://schemas.microsoft.com/office/powerpoint/2010/main" val="35635724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Common current types of ASB are noise, nuisance, graffiti, drinking in public places, and drug offences. With these changes, technological advancements have also come with new forms of violence in the students’ lives like cyberbullying through the use of Facebook and or Twitter. Residents from multiple deprived areas are likely to be exposed to more ASB and crime and disorder are rife. Incorrect information can cause residents mistrust, fear, anxiety and social isolation: public perception of ASB is influential in affecting residents’ mental health. These challenges call for focused community mobilisation and upcoming strategies of policing to contain these cases.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4</a:t>
            </a:fld>
            <a:endParaRPr lang="en-IN"/>
          </a:p>
        </p:txBody>
      </p:sp>
    </p:spTree>
    <p:extLst>
      <p:ext uri="{BB962C8B-B14F-4D97-AF65-F5344CB8AC3E}">
        <p14:creationId xmlns:p14="http://schemas.microsoft.com/office/powerpoint/2010/main" val="2904309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Community and neighbourhood policing are in an effort to ensure good relations between the police and the community when handling issues of anti-social (ASB). This consists of patrol operations, cooperation and relations with the residents.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Asb</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is tackled head-on through production such as the Neighbourhood Watch as well as youth-diversion strategies to promote better respect and rebuild equal, safer communities.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5</a:t>
            </a:fld>
            <a:endParaRPr lang="en-IN"/>
          </a:p>
        </p:txBody>
      </p:sp>
    </p:spTree>
    <p:extLst>
      <p:ext uri="{BB962C8B-B14F-4D97-AF65-F5344CB8AC3E}">
        <p14:creationId xmlns:p14="http://schemas.microsoft.com/office/powerpoint/2010/main" val="12383700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Speaker Notes: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Using historical evidence presents best practices in policing, such as early intervention programs and police-community relations with various organisations. Though routine policing lowers the fear level, conquests such as overly aggressive detachment and chaotic responses disrupt sustainable outcomes. To create safe communities the emphasis on community-oriented, and preventive policing strategies is essential. In addition, visible policing has traditionally reduced fear of crime. However, challenges persist; heavy-handed policing practices can undermine community trust, and an over-reliance on reactive approaches has limited long-term effectiveness. In the future, collaborative policing that focuses on prevention rather than punishment will be critical to building safer communities.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6</a:t>
            </a:fld>
            <a:endParaRPr lang="en-IN"/>
          </a:p>
        </p:txBody>
      </p:sp>
    </p:spTree>
    <p:extLst>
      <p:ext uri="{BB962C8B-B14F-4D97-AF65-F5344CB8AC3E}">
        <p14:creationId xmlns:p14="http://schemas.microsoft.com/office/powerpoint/2010/main" val="2273652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Speaker Notes: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the recent past, government tactics to address ASB have centred on neighbourhood policing and community initiatives. Through public consultations, some degree of trust can be restored by placing so much focus on transparency. Also, funding for mental health and housing schemes gets to the heart of ASB, especially where high numbers of disadvantaged people live with social exclusion.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7</a:t>
            </a:fld>
            <a:endParaRPr lang="en-IN"/>
          </a:p>
        </p:txBody>
      </p:sp>
    </p:spTree>
    <p:extLst>
      <p:ext uri="{BB962C8B-B14F-4D97-AF65-F5344CB8AC3E}">
        <p14:creationId xmlns:p14="http://schemas.microsoft.com/office/powerpoint/2010/main" val="1947259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enhance solutions for the future, law enforcement can employ predictive analysis to look at vulnerable places that are likely to have ASB and then deploy forces in such areas. More youth programmes need to be developed across areas that are characterised by high levels of unemployment. Engaging in constructive dialogues with various population groups improves the cooperation while lofty problems such as substance and alcohol abuse, homelessness etcetera reduce the likelihood of ASB taking place.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8</a:t>
            </a:fld>
            <a:endParaRPr lang="en-IN"/>
          </a:p>
        </p:txBody>
      </p:sp>
    </p:spTree>
    <p:extLst>
      <p:ext uri="{BB962C8B-B14F-4D97-AF65-F5344CB8AC3E}">
        <p14:creationId xmlns:p14="http://schemas.microsoft.com/office/powerpoint/2010/main" val="3712049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Speaker Notes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From the historical perspective it is still possible to draw lessons for addressing ASB today: the value of the community policing model. Although these principles are useful, the current emerging issues call for innovative approaches that fit the present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to current needs. Effective strategies for the future must emphasise collaboration between law enforcement and communities, fostering trust and mutual respect. Additionally, early intervention is crucial in preventing ASB before it escalates. By learning from the past and adapting to contemporary issues, we can create safer, more resilient communities for everyone.</a:t>
            </a:r>
          </a:p>
          <a:p>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9</a:t>
            </a:fld>
            <a:endParaRPr lang="en-IN"/>
          </a:p>
        </p:txBody>
      </p:sp>
    </p:spTree>
    <p:extLst>
      <p:ext uri="{BB962C8B-B14F-4D97-AF65-F5344CB8AC3E}">
        <p14:creationId xmlns:p14="http://schemas.microsoft.com/office/powerpoint/2010/main" val="24699574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228EB75-22AD-4F5B-A4F7-5C921EE494F8}" type="slidenum">
              <a:rPr lang="en-IN" smtClean="0"/>
              <a:t>10</a:t>
            </a:fld>
            <a:endParaRPr lang="en-IN"/>
          </a:p>
        </p:txBody>
      </p:sp>
    </p:spTree>
    <p:extLst>
      <p:ext uri="{BB962C8B-B14F-4D97-AF65-F5344CB8AC3E}">
        <p14:creationId xmlns:p14="http://schemas.microsoft.com/office/powerpoint/2010/main" val="1731571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5C2CD-8252-4578-8214-0289A40D50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4DC172A-54A8-4804-9E32-2C3E146338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8E12E5DE-24DC-4F6A-BE79-B6801D337381}"/>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5" name="Footer Placeholder 4">
            <a:extLst>
              <a:ext uri="{FF2B5EF4-FFF2-40B4-BE49-F238E27FC236}">
                <a16:creationId xmlns:a16="http://schemas.microsoft.com/office/drawing/2014/main" id="{F13034A1-BC88-4B30-B9A7-12F6A13CC3A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46827FE-B5D0-49F8-9863-9412CD20E966}"/>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1535410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87C57-BF7B-44D1-A1E7-7FCE9258538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A860AF5-9D8E-4D63-AF6A-EE5F27AF89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F33C563-1316-4BAC-9D6B-8F319004F339}"/>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5" name="Footer Placeholder 4">
            <a:extLst>
              <a:ext uri="{FF2B5EF4-FFF2-40B4-BE49-F238E27FC236}">
                <a16:creationId xmlns:a16="http://schemas.microsoft.com/office/drawing/2014/main" id="{2697371A-9608-4535-AB0B-6D72D274E26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31F284-8DAB-411A-94A7-618F4CD86DB5}"/>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6279406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CD28B-36C3-4FA8-876E-CA4CF06F87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0E971271-F800-4CD1-874F-86375DEEEE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6F2B90-D887-4726-B890-F74615F623F0}"/>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5" name="Footer Placeholder 4">
            <a:extLst>
              <a:ext uri="{FF2B5EF4-FFF2-40B4-BE49-F238E27FC236}">
                <a16:creationId xmlns:a16="http://schemas.microsoft.com/office/drawing/2014/main" id="{DCD6D0BC-15C8-4075-B9B6-8AD18A7D504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B04162E-0A7C-4E62-9E7F-58B3D4D390D9}"/>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30481892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500CC-3634-4F73-9EBB-6A4D267073B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B41191D-AD9F-46BC-85BA-0AE2907ECC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2A1DE87-DBCB-4E21-9B49-3D37D655DE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43079B6-DCA8-4C14-8BCA-5E44275C2612}"/>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6" name="Footer Placeholder 5">
            <a:extLst>
              <a:ext uri="{FF2B5EF4-FFF2-40B4-BE49-F238E27FC236}">
                <a16:creationId xmlns:a16="http://schemas.microsoft.com/office/drawing/2014/main" id="{1457B73E-A84F-4294-8901-AC5BD3AF22F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D0DA396-7101-4534-8EE5-229C40BCD7C6}"/>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8513597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BE076-7B39-45CB-ACDA-5DF070BF1C5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2945094-5FAD-408E-9C5A-27135D140F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92BB72-B972-407E-BF68-DAB47FF473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1C18B96-2037-4898-821E-BA9BBCB16A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0FB86B-8B58-4C56-82C3-CD761C6639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FE8E4E3-F439-441E-9D18-E62C016F1570}"/>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8" name="Footer Placeholder 7">
            <a:extLst>
              <a:ext uri="{FF2B5EF4-FFF2-40B4-BE49-F238E27FC236}">
                <a16:creationId xmlns:a16="http://schemas.microsoft.com/office/drawing/2014/main" id="{DE8C2E2D-D8EA-4DC6-86C7-04379058A04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AE4D3955-E6AE-4DA3-B1C6-25D3FBB1DC0F}"/>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4829650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825-A081-4DDF-BE35-91C51766407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5A8CEC2-9923-4798-8AF0-D816C4E5845C}"/>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4" name="Footer Placeholder 3">
            <a:extLst>
              <a:ext uri="{FF2B5EF4-FFF2-40B4-BE49-F238E27FC236}">
                <a16:creationId xmlns:a16="http://schemas.microsoft.com/office/drawing/2014/main" id="{7FEBD55C-983E-4E8F-B358-6A461750783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20CED4F-FF4C-47EE-ACF5-6DE201A274B7}"/>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33343165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C26BBC-320E-4C11-B7C7-7D135767E1F5}"/>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3" name="Footer Placeholder 2">
            <a:extLst>
              <a:ext uri="{FF2B5EF4-FFF2-40B4-BE49-F238E27FC236}">
                <a16:creationId xmlns:a16="http://schemas.microsoft.com/office/drawing/2014/main" id="{D7FB2BB0-7A99-41F7-B49D-4FFEDFCB5F5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852A362-6D63-4C09-8058-3AAD4E75B94D}"/>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22746574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DDE0C-614E-459C-BBDC-EB40B718B3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70AE1D8-5F7C-49AD-A5BF-4DE84D8218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2390D08-1EF0-40F4-9212-D9A6030C2A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549302-E6FE-4DF4-88CA-AAC1C0642D9B}"/>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6" name="Footer Placeholder 5">
            <a:extLst>
              <a:ext uri="{FF2B5EF4-FFF2-40B4-BE49-F238E27FC236}">
                <a16:creationId xmlns:a16="http://schemas.microsoft.com/office/drawing/2014/main" id="{872EAA17-8AA7-4740-B305-A3B66449533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9858203-A649-44CD-B67C-1474D4AC2B17}"/>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32255273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27BD0-E469-45A8-A025-F23A903785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0327B75-9218-4F08-B7E3-6A0F724DA8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646F460-4DFD-42B1-8DFA-3E4842A399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F00C3B-435D-44FC-BA0D-9A34B7E3AB30}"/>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6" name="Footer Placeholder 5">
            <a:extLst>
              <a:ext uri="{FF2B5EF4-FFF2-40B4-BE49-F238E27FC236}">
                <a16:creationId xmlns:a16="http://schemas.microsoft.com/office/drawing/2014/main" id="{8C6398E4-6F62-4CCD-867F-C37552F2F71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820AF71-566C-4191-B5AC-47302511B706}"/>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19198113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B9A89-0780-4374-8568-9C2E45DD37B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9F95EA5-33EE-4042-BE15-2BCF0305B7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BD79D83-7618-4AC3-831D-212A4C549FD5}"/>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5" name="Footer Placeholder 4">
            <a:extLst>
              <a:ext uri="{FF2B5EF4-FFF2-40B4-BE49-F238E27FC236}">
                <a16:creationId xmlns:a16="http://schemas.microsoft.com/office/drawing/2014/main" id="{497A36DA-047F-4E74-B67D-017508FE4A1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BB929D4-C767-4DD0-8707-7E117CF74E20}"/>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32085172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691AE6-D057-4374-B301-7CD43E9A51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81BAEA2-BEF5-47B3-88DB-0466A0B77D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724EBAE-26AE-4952-805C-ADE571070611}"/>
              </a:ext>
            </a:extLst>
          </p:cNvPr>
          <p:cNvSpPr>
            <a:spLocks noGrp="1"/>
          </p:cNvSpPr>
          <p:nvPr>
            <p:ph type="dt" sz="half" idx="10"/>
          </p:nvPr>
        </p:nvSpPr>
        <p:spPr/>
        <p:txBody>
          <a:bodyPr/>
          <a:lstStyle/>
          <a:p>
            <a:fld id="{1875B793-A32F-47C3-AF12-F80BCE082DE9}" type="datetimeFigureOut">
              <a:rPr lang="en-IN" smtClean="0"/>
              <a:t>22-11-2024</a:t>
            </a:fld>
            <a:endParaRPr lang="en-IN"/>
          </a:p>
        </p:txBody>
      </p:sp>
      <p:sp>
        <p:nvSpPr>
          <p:cNvPr id="5" name="Footer Placeholder 4">
            <a:extLst>
              <a:ext uri="{FF2B5EF4-FFF2-40B4-BE49-F238E27FC236}">
                <a16:creationId xmlns:a16="http://schemas.microsoft.com/office/drawing/2014/main" id="{59BC69F2-2DA3-496A-8B34-764931C9824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287911C-CDFC-4D87-B8DA-49F652DC6F40}"/>
              </a:ext>
            </a:extLst>
          </p:cNvPr>
          <p:cNvSpPr>
            <a:spLocks noGrp="1"/>
          </p:cNvSpPr>
          <p:nvPr>
            <p:ph type="sldNum" sz="quarter" idx="12"/>
          </p:nvPr>
        </p:nvSpPr>
        <p:spPr/>
        <p:txBody>
          <a:bodyPr/>
          <a:lstStyle/>
          <a:p>
            <a:fld id="{7410DAF3-77E6-485C-889E-D1EBBC02688E}" type="slidenum">
              <a:rPr lang="en-IN" smtClean="0"/>
              <a:t>‹#›</a:t>
            </a:fld>
            <a:endParaRPr lang="en-IN"/>
          </a:p>
        </p:txBody>
      </p:sp>
    </p:spTree>
    <p:extLst>
      <p:ext uri="{BB962C8B-B14F-4D97-AF65-F5344CB8AC3E}">
        <p14:creationId xmlns:p14="http://schemas.microsoft.com/office/powerpoint/2010/main" val="11843923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A442E9-EC96-4F54-9FD0-E5AD7F472C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5BDADF2-076D-4A73-B046-DAB54D407A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F78781A-4264-403B-BE18-AD4EC30296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75B793-A32F-47C3-AF12-F80BCE082DE9}" type="datetimeFigureOut">
              <a:rPr lang="en-IN" smtClean="0"/>
              <a:t>22-11-2024</a:t>
            </a:fld>
            <a:endParaRPr lang="en-IN"/>
          </a:p>
        </p:txBody>
      </p:sp>
      <p:sp>
        <p:nvSpPr>
          <p:cNvPr id="5" name="Footer Placeholder 4">
            <a:extLst>
              <a:ext uri="{FF2B5EF4-FFF2-40B4-BE49-F238E27FC236}">
                <a16:creationId xmlns:a16="http://schemas.microsoft.com/office/drawing/2014/main" id="{73617A46-6D71-4F49-9699-FD9D500C0A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0D01FE76-A4ED-47D3-9063-F63C3D072D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0DAF3-77E6-485C-889E-D1EBBC02688E}" type="slidenum">
              <a:rPr lang="en-IN" smtClean="0"/>
              <a:t>‹#›</a:t>
            </a:fld>
            <a:endParaRPr lang="en-IN"/>
          </a:p>
        </p:txBody>
      </p:sp>
    </p:spTree>
    <p:extLst>
      <p:ext uri="{BB962C8B-B14F-4D97-AF65-F5344CB8AC3E}">
        <p14:creationId xmlns:p14="http://schemas.microsoft.com/office/powerpoint/2010/main" val="3690157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crime-png/download/6416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sclera.be/en/picto/detail/23187"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ticmariadolores.blogspot.com/2012/11/como-evitar-el-cyberbullyng.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courses.lumenlearning.com/waymaker-psychology/chapter/introduction-to-mental-health/"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unitypartnership.org/youth-engagement.html"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4" name="Picture 3" descr="A hand holding a magnifying glass and a knife&#10;&#10;Description automatically generated">
            <a:extLst>
              <a:ext uri="{FF2B5EF4-FFF2-40B4-BE49-F238E27FC236}">
                <a16:creationId xmlns:a16="http://schemas.microsoft.com/office/drawing/2014/main" id="{CB69C6A9-92C6-FD1E-B955-6F22C345D932}"/>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t="5298" r="-1" b="7101"/>
          <a:stretch/>
        </p:blipFill>
        <p:spPr>
          <a:xfrm>
            <a:off x="187388" y="182880"/>
            <a:ext cx="11824481" cy="6499784"/>
          </a:xfrm>
          <a:prstGeom prst="rect">
            <a:avLst/>
          </a:prstGeom>
        </p:spPr>
      </p:pic>
      <p:sp>
        <p:nvSpPr>
          <p:cNvPr id="2" name="Title 1">
            <a:extLst>
              <a:ext uri="{FF2B5EF4-FFF2-40B4-BE49-F238E27FC236}">
                <a16:creationId xmlns:a16="http://schemas.microsoft.com/office/drawing/2014/main" id="{62B1149E-71CC-4468-AD49-84332935C01A}"/>
              </a:ext>
            </a:extLst>
          </p:cNvPr>
          <p:cNvSpPr>
            <a:spLocks noGrp="1"/>
          </p:cNvSpPr>
          <p:nvPr>
            <p:ph type="ctrTitle"/>
          </p:nvPr>
        </p:nvSpPr>
        <p:spPr>
          <a:xfrm>
            <a:off x="1198181" y="1122363"/>
            <a:ext cx="9795637" cy="2217158"/>
          </a:xfrm>
        </p:spPr>
        <p:txBody>
          <a:bodyPr>
            <a:normAutofit/>
          </a:bodyPr>
          <a:lstStyle/>
          <a:p>
            <a:pPr algn="l"/>
            <a:r>
              <a:rPr lang="en-GB" sz="4800">
                <a:solidFill>
                  <a:srgbClr val="FFFFFF"/>
                </a:solidFill>
                <a:effectLst/>
                <a:latin typeface="Arial" panose="020B0604020202020204" pitchFamily="34" charset="0"/>
                <a:ea typeface="Times New Roman" panose="02020603050405020304" pitchFamily="18" charset="0"/>
              </a:rPr>
              <a:t>BMPL5013</a:t>
            </a:r>
            <a:br>
              <a:rPr lang="en-GB" sz="4800">
                <a:solidFill>
                  <a:srgbClr val="FFFFFF"/>
                </a:solidFill>
                <a:effectLst/>
                <a:latin typeface="Arial" panose="020B0604020202020204" pitchFamily="34" charset="0"/>
                <a:ea typeface="Times New Roman" panose="02020603050405020304" pitchFamily="18" charset="0"/>
              </a:rPr>
            </a:br>
            <a:r>
              <a:rPr lang="en-GB" sz="4800">
                <a:solidFill>
                  <a:srgbClr val="FFFFFF"/>
                </a:solidFill>
                <a:effectLst/>
                <a:latin typeface="Arial" panose="020B0604020202020204" pitchFamily="34" charset="0"/>
                <a:ea typeface="Times New Roman" panose="02020603050405020304" pitchFamily="18" charset="0"/>
              </a:rPr>
              <a:t>Anti-Social Behaviour and Crime: can history inform the future?</a:t>
            </a:r>
            <a:endParaRPr lang="en-IN" sz="4800">
              <a:solidFill>
                <a:srgbClr val="FFFFFF"/>
              </a:solidFill>
            </a:endParaRPr>
          </a:p>
        </p:txBody>
      </p:sp>
      <p:sp>
        <p:nvSpPr>
          <p:cNvPr id="3" name="Subtitle 2">
            <a:extLst>
              <a:ext uri="{FF2B5EF4-FFF2-40B4-BE49-F238E27FC236}">
                <a16:creationId xmlns:a16="http://schemas.microsoft.com/office/drawing/2014/main" id="{AC3CA869-7CC9-4F5A-A033-070DA0B2315C}"/>
              </a:ext>
            </a:extLst>
          </p:cNvPr>
          <p:cNvSpPr>
            <a:spLocks noGrp="1"/>
          </p:cNvSpPr>
          <p:nvPr>
            <p:ph type="subTitle" idx="1"/>
          </p:nvPr>
        </p:nvSpPr>
        <p:spPr>
          <a:xfrm>
            <a:off x="1198181" y="3526021"/>
            <a:ext cx="9795637" cy="2042260"/>
          </a:xfrm>
        </p:spPr>
        <p:txBody>
          <a:bodyPr>
            <a:normAutofit/>
          </a:bodyPr>
          <a:lstStyle/>
          <a:p>
            <a:pPr algn="l"/>
            <a:r>
              <a:rPr lang="en-US" dirty="0">
                <a:solidFill>
                  <a:srgbClr val="FFFFFF"/>
                </a:solidFill>
              </a:rPr>
              <a:t>Student Name: Madalina Ghiorghi</a:t>
            </a:r>
          </a:p>
          <a:p>
            <a:pPr algn="l"/>
            <a:r>
              <a:rPr lang="en-US" dirty="0">
                <a:solidFill>
                  <a:srgbClr val="FFFFFF"/>
                </a:solidFill>
              </a:rPr>
              <a:t>Student ID: 2215490</a:t>
            </a:r>
            <a:endParaRPr lang="en-IN" dirty="0">
              <a:solidFill>
                <a:srgbClr val="FFFFFF"/>
              </a:solidFill>
            </a:endParaRPr>
          </a:p>
        </p:txBody>
      </p:sp>
    </p:spTree>
    <p:extLst>
      <p:ext uri="{BB962C8B-B14F-4D97-AF65-F5344CB8AC3E}">
        <p14:creationId xmlns:p14="http://schemas.microsoft.com/office/powerpoint/2010/main" val="12746579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33A4E-2507-4291-80E9-769816CB7D67}"/>
              </a:ext>
            </a:extLst>
          </p:cNvPr>
          <p:cNvSpPr>
            <a:spLocks noGrp="1"/>
          </p:cNvSpPr>
          <p:nvPr>
            <p:ph type="title"/>
          </p:nvPr>
        </p:nvSpPr>
        <p:spPr>
          <a:xfrm>
            <a:off x="6106390" y="759126"/>
            <a:ext cx="4596245" cy="1711119"/>
          </a:xfrm>
        </p:spPr>
        <p:txBody>
          <a:bodyPr anchor="ctr">
            <a:normAutofit/>
          </a:bodyPr>
          <a:lstStyle/>
          <a:p>
            <a:r>
              <a:rPr lang="en-IN" sz="4000" b="1">
                <a:effectLst/>
                <a:latin typeface="Times New Roman" panose="02020603050405020304" pitchFamily="18" charset="0"/>
                <a:ea typeface="Calibri" panose="020F0502020204030204" pitchFamily="34" charset="0"/>
              </a:rPr>
              <a:t>Introduction</a:t>
            </a:r>
            <a:endParaRPr lang="en-IN" sz="4000"/>
          </a:p>
        </p:txBody>
      </p:sp>
      <p:sp>
        <p:nvSpPr>
          <p:cNvPr id="27" name="Rectangle 2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artoon of a person holding a beer and a bottle&#10;&#10;Description automatically generated">
            <a:extLst>
              <a:ext uri="{FF2B5EF4-FFF2-40B4-BE49-F238E27FC236}">
                <a16:creationId xmlns:a16="http://schemas.microsoft.com/office/drawing/2014/main" id="{8C3DB199-BCB2-123F-B5CD-4928E159A44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68873" y="1510026"/>
            <a:ext cx="3872455" cy="3872455"/>
          </a:xfrm>
          <a:prstGeom prst="rect">
            <a:avLst/>
          </a:prstGeom>
        </p:spPr>
      </p:pic>
      <p:sp>
        <p:nvSpPr>
          <p:cNvPr id="3" name="Content Placeholder 2">
            <a:extLst>
              <a:ext uri="{FF2B5EF4-FFF2-40B4-BE49-F238E27FC236}">
                <a16:creationId xmlns:a16="http://schemas.microsoft.com/office/drawing/2014/main" id="{7A823234-7C1F-4D2A-9ACB-0AD5709B8E04}"/>
              </a:ext>
            </a:extLst>
          </p:cNvPr>
          <p:cNvSpPr>
            <a:spLocks noGrp="1"/>
          </p:cNvSpPr>
          <p:nvPr>
            <p:ph idx="1"/>
          </p:nvPr>
        </p:nvSpPr>
        <p:spPr>
          <a:xfrm>
            <a:off x="6106390" y="2470244"/>
            <a:ext cx="4596245" cy="3769836"/>
          </a:xfrm>
        </p:spPr>
        <p:txBody>
          <a:bodyPr anchor="ctr">
            <a:normAutofit/>
          </a:bodyPr>
          <a:lstStyle/>
          <a:p>
            <a:pPr marL="0" indent="0">
              <a:buNone/>
            </a:pPr>
            <a:r>
              <a:rPr lang="en-GB" sz="2000">
                <a:effectLst/>
                <a:latin typeface="Times New Roman" panose="02020603050405020304" pitchFamily="18" charset="0"/>
                <a:ea typeface="Calibri" panose="020F0502020204030204" pitchFamily="34" charset="0"/>
                <a:cs typeface="Times New Roman" panose="02020603050405020304" pitchFamily="18" charset="0"/>
              </a:rPr>
              <a:t>Anti-social behaviour (ASB) means conduct likely to cause nuisance or annoyance to others including, for example, criminal damage, noise nuisance or being drunk and disorderly. ASB has been a vice in society for many centuries affecting the wellbeing and safety of community members (Heap, 2021). This presentation looks at old techniques in managing ASB, asking how modern policing can learn from them in creating stronger and more integrated societies. </a:t>
            </a: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IN" sz="2000"/>
          </a:p>
        </p:txBody>
      </p:sp>
    </p:spTree>
    <p:extLst>
      <p:ext uri="{BB962C8B-B14F-4D97-AF65-F5344CB8AC3E}">
        <p14:creationId xmlns:p14="http://schemas.microsoft.com/office/powerpoint/2010/main" val="34337827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9A032-494A-4F24-BF2F-78D8825E7F6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b="1" kern="1200">
                <a:solidFill>
                  <a:srgbClr val="FFFFFF"/>
                </a:solidFill>
                <a:effectLst/>
                <a:latin typeface="+mj-lt"/>
                <a:ea typeface="+mj-ea"/>
                <a:cs typeface="+mj-cs"/>
              </a:rPr>
              <a:t>A Brief History of Policing and ASB </a:t>
            </a:r>
            <a:br>
              <a:rPr lang="en-US" sz="4800" kern="1200">
                <a:solidFill>
                  <a:srgbClr val="FFFFFF"/>
                </a:solidFill>
                <a:effectLst/>
                <a:latin typeface="+mj-lt"/>
                <a:ea typeface="+mj-ea"/>
                <a:cs typeface="+mj-cs"/>
              </a:rPr>
            </a:br>
            <a:endParaRPr lang="en-US" sz="4800" kern="1200">
              <a:solidFill>
                <a:srgbClr val="FFFFFF"/>
              </a:solidFill>
              <a:latin typeface="+mj-lt"/>
              <a:ea typeface="+mj-ea"/>
              <a:cs typeface="+mj-cs"/>
            </a:endParaRPr>
          </a:p>
        </p:txBody>
      </p:sp>
      <p:graphicFrame>
        <p:nvGraphicFramePr>
          <p:cNvPr id="18" name="Content Placeholder 2">
            <a:extLst>
              <a:ext uri="{FF2B5EF4-FFF2-40B4-BE49-F238E27FC236}">
                <a16:creationId xmlns:a16="http://schemas.microsoft.com/office/drawing/2014/main" id="{200B538E-F3F5-4B72-5834-2AE8F3B0AE1C}"/>
              </a:ext>
            </a:extLst>
          </p:cNvPr>
          <p:cNvGraphicFramePr>
            <a:graphicFrameLocks noGrp="1"/>
          </p:cNvGraphicFramePr>
          <p:nvPr>
            <p:ph idx="1"/>
            <p:extLst>
              <p:ext uri="{D42A27DB-BD31-4B8C-83A1-F6EECF244321}">
                <p14:modId xmlns:p14="http://schemas.microsoft.com/office/powerpoint/2010/main" val="4113798739"/>
              </p:ext>
            </p:extLst>
          </p:nvPr>
        </p:nvGraphicFramePr>
        <p:xfrm>
          <a:off x="5728502" y="685800"/>
          <a:ext cx="5878512"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36174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3B158-0BDC-4366-B758-5FA4542CD798}"/>
              </a:ext>
            </a:extLst>
          </p:cNvPr>
          <p:cNvSpPr>
            <a:spLocks noGrp="1"/>
          </p:cNvSpPr>
          <p:nvPr>
            <p:ph type="title"/>
          </p:nvPr>
        </p:nvSpPr>
        <p:spPr>
          <a:xfrm>
            <a:off x="876694" y="741391"/>
            <a:ext cx="3549649" cy="1616203"/>
          </a:xfrm>
        </p:spPr>
        <p:txBody>
          <a:bodyPr anchor="b">
            <a:normAutofit/>
          </a:bodyPr>
          <a:lstStyle/>
          <a:p>
            <a:r>
              <a:rPr lang="en-IN" sz="3000" b="1">
                <a:effectLst/>
                <a:latin typeface="Times New Roman" panose="02020603050405020304" pitchFamily="18" charset="0"/>
                <a:ea typeface="Calibri" panose="020F0502020204030204" pitchFamily="34" charset="0"/>
                <a:cs typeface="Times New Roman" panose="02020603050405020304" pitchFamily="18" charset="0"/>
              </a:rPr>
              <a:t>Modern Challenges in Addressing ASB </a:t>
            </a:r>
            <a:br>
              <a:rPr lang="en-IN" sz="3000">
                <a:effectLst/>
                <a:latin typeface="Times New Roman" panose="02020603050405020304" pitchFamily="18" charset="0"/>
                <a:ea typeface="Calibri" panose="020F0502020204030204" pitchFamily="34" charset="0"/>
                <a:cs typeface="Times New Roman" panose="02020603050405020304" pitchFamily="18" charset="0"/>
              </a:rPr>
            </a:br>
            <a:endParaRPr lang="en-IN" sz="3000"/>
          </a:p>
        </p:txBody>
      </p:sp>
      <p:sp>
        <p:nvSpPr>
          <p:cNvPr id="3" name="Content Placeholder 2">
            <a:extLst>
              <a:ext uri="{FF2B5EF4-FFF2-40B4-BE49-F238E27FC236}">
                <a16:creationId xmlns:a16="http://schemas.microsoft.com/office/drawing/2014/main" id="{954FE09E-C84E-4C99-92EB-D8C867FEF967}"/>
              </a:ext>
            </a:extLst>
          </p:cNvPr>
          <p:cNvSpPr>
            <a:spLocks noGrp="1"/>
          </p:cNvSpPr>
          <p:nvPr>
            <p:ph idx="1"/>
          </p:nvPr>
        </p:nvSpPr>
        <p:spPr>
          <a:xfrm>
            <a:off x="876693" y="2533476"/>
            <a:ext cx="3346964" cy="3447832"/>
          </a:xfrm>
        </p:spPr>
        <p:txBody>
          <a:bodyPr anchor="t">
            <a:normAutofit/>
          </a:bodyPr>
          <a:lstStyle/>
          <a:p>
            <a:pPr>
              <a:spcAft>
                <a:spcPts val="1000"/>
              </a:spcAft>
            </a:pPr>
            <a:r>
              <a:rPr lang="en-IN" sz="1900">
                <a:effectLst/>
                <a:latin typeface="Times New Roman" panose="02020603050405020304" pitchFamily="18" charset="0"/>
                <a:ea typeface="Calibri" panose="020F0502020204030204" pitchFamily="34" charset="0"/>
                <a:cs typeface="Times New Roman" panose="02020603050405020304" pitchFamily="18" charset="0"/>
              </a:rPr>
              <a:t>ASB includes vandalism and drugs (Crawford, Lewis, and Traynor, 2017).</a:t>
            </a:r>
          </a:p>
          <a:p>
            <a:pPr>
              <a:spcAft>
                <a:spcPts val="1000"/>
              </a:spcAft>
            </a:pPr>
            <a:r>
              <a:rPr lang="en-IN" sz="1900">
                <a:effectLst/>
                <a:latin typeface="Times New Roman" panose="02020603050405020304" pitchFamily="18" charset="0"/>
                <a:ea typeface="Calibri" panose="020F0502020204030204" pitchFamily="34" charset="0"/>
                <a:cs typeface="Times New Roman" panose="02020603050405020304" pitchFamily="18" charset="0"/>
              </a:rPr>
              <a:t>Cyberbullying through social media</a:t>
            </a:r>
          </a:p>
          <a:p>
            <a:pPr>
              <a:spcAft>
                <a:spcPts val="1000"/>
              </a:spcAft>
            </a:pPr>
            <a:r>
              <a:rPr lang="en-IN" sz="1900">
                <a:effectLst/>
                <a:latin typeface="Times New Roman" panose="02020603050405020304" pitchFamily="18" charset="0"/>
                <a:ea typeface="Calibri" panose="020F0502020204030204" pitchFamily="34" charset="0"/>
                <a:cs typeface="Times New Roman" panose="02020603050405020304" pitchFamily="18" charset="0"/>
              </a:rPr>
              <a:t>Deprived areas face more ASB</a:t>
            </a:r>
          </a:p>
          <a:p>
            <a:pPr>
              <a:spcAft>
                <a:spcPts val="1000"/>
              </a:spcAft>
              <a:tabLst>
                <a:tab pos="2865755" algn="ctr"/>
              </a:tabLst>
            </a:pPr>
            <a:r>
              <a:rPr lang="en-IN" sz="1900">
                <a:effectLst/>
                <a:latin typeface="Times New Roman" panose="02020603050405020304" pitchFamily="18" charset="0"/>
                <a:ea typeface="Calibri" panose="020F0502020204030204" pitchFamily="34" charset="0"/>
                <a:cs typeface="Times New Roman" panose="02020603050405020304" pitchFamily="18" charset="0"/>
              </a:rPr>
              <a:t>ASB affects mental health negatively	(Cameron, 2022).</a:t>
            </a:r>
          </a:p>
          <a:p>
            <a:pPr marL="0" indent="0">
              <a:buNone/>
            </a:pPr>
            <a:endParaRPr lang="en-IN" sz="1900"/>
          </a:p>
        </p:txBody>
      </p:sp>
      <p:pic>
        <p:nvPicPr>
          <p:cNvPr id="4" name="Picture 3" descr="A painting of people in front of a computer&#10;&#10;Description automatically generated">
            <a:extLst>
              <a:ext uri="{FF2B5EF4-FFF2-40B4-BE49-F238E27FC236}">
                <a16:creationId xmlns:a16="http://schemas.microsoft.com/office/drawing/2014/main" id="{EB5BE561-288A-CE9B-F4CF-A28BB1013F44}"/>
              </a:ext>
            </a:extLst>
          </p:cNvPr>
          <p:cNvPicPr>
            <a:picLocks noChangeAspect="1"/>
          </p:cNvPicPr>
          <p:nvPr/>
        </p:nvPicPr>
        <p:blipFill>
          <a:blip r:embed="rId3">
            <a:extLst>
              <a:ext uri="{837473B0-CC2E-450A-ABE3-18F120FF3D39}">
                <a1611:picAttrSrcUrl xmlns:a1611="http://schemas.microsoft.com/office/drawing/2016/11/main" r:id="rId4"/>
              </a:ext>
            </a:extLst>
          </a:blip>
          <a:srcRect r="4992" b="2"/>
          <a:stretch/>
        </p:blipFill>
        <p:spPr>
          <a:xfrm>
            <a:off x="5089243" y="877413"/>
            <a:ext cx="6222628" cy="5043096"/>
          </a:xfrm>
          <a:prstGeom prst="rect">
            <a:avLst/>
          </a:prstGeom>
        </p:spPr>
      </p:pic>
      <p:grpSp>
        <p:nvGrpSpPr>
          <p:cNvPr id="18" name="Group 17">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9" name="Rectangle 18">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028579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080C784-110D-4B06-88CC-598E9649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A08C4E0-4DED-48FF-8CF1-AE38C6759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6378" y="361339"/>
            <a:ext cx="5420283" cy="609304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587B7-3732-4D84-B423-90DE64E0AC19}"/>
              </a:ext>
            </a:extLst>
          </p:cNvPr>
          <p:cNvSpPr>
            <a:spLocks noGrp="1"/>
          </p:cNvSpPr>
          <p:nvPr>
            <p:ph type="title"/>
          </p:nvPr>
        </p:nvSpPr>
        <p:spPr>
          <a:xfrm>
            <a:off x="430012" y="943156"/>
            <a:ext cx="5217894" cy="4919035"/>
          </a:xfrm>
        </p:spPr>
        <p:txBody>
          <a:bodyPr anchor="ctr">
            <a:normAutofit/>
          </a:bodyPr>
          <a:lstStyle/>
          <a:p>
            <a:r>
              <a:rPr lang="en-IN" sz="4800" b="1">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t>Community and Neighbourhood Policing Today </a:t>
            </a:r>
            <a:br>
              <a:rPr lang="en-IN" sz="4800">
                <a:solidFill>
                  <a:schemeClr val="tx1">
                    <a:lumMod val="85000"/>
                    <a:lumOff val="15000"/>
                  </a:schemeClr>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sz="48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1AB67894-B612-44AC-9CA5-B287278B06E3}"/>
              </a:ext>
            </a:extLst>
          </p:cNvPr>
          <p:cNvSpPr>
            <a:spLocks noGrp="1"/>
          </p:cNvSpPr>
          <p:nvPr>
            <p:ph idx="1"/>
          </p:nvPr>
        </p:nvSpPr>
        <p:spPr>
          <a:xfrm>
            <a:off x="6377277" y="1032387"/>
            <a:ext cx="4707611" cy="4999620"/>
          </a:xfrm>
        </p:spPr>
        <p:txBody>
          <a:bodyPr anchor="ctr">
            <a:normAutofit/>
          </a:bodyPr>
          <a:lstStyle/>
          <a:p>
            <a:pPr>
              <a:spcAft>
                <a:spcPts val="1000"/>
              </a:spcAft>
            </a:pPr>
            <a:r>
              <a:rPr lang="en-IN" sz="1800">
                <a:effectLst/>
                <a:latin typeface="Times New Roman" panose="02020603050405020304" pitchFamily="18" charset="0"/>
                <a:ea typeface="Calibri" panose="020F0502020204030204" pitchFamily="34" charset="0"/>
                <a:cs typeface="Times New Roman" panose="02020603050405020304" pitchFamily="18" charset="0"/>
              </a:rPr>
              <a:t>Community policing builds public trust</a:t>
            </a:r>
          </a:p>
          <a:p>
            <a:pPr>
              <a:spcAft>
                <a:spcPts val="1000"/>
              </a:spcAft>
            </a:pPr>
            <a:r>
              <a:rPr lang="en-IN" sz="1800">
                <a:effectLst/>
                <a:latin typeface="Times New Roman" panose="02020603050405020304" pitchFamily="18" charset="0"/>
                <a:ea typeface="Calibri" panose="020F0502020204030204" pitchFamily="34" charset="0"/>
                <a:cs typeface="Times New Roman" panose="02020603050405020304" pitchFamily="18" charset="0"/>
              </a:rPr>
              <a:t>Regular patrols strengthen safety efforts</a:t>
            </a:r>
          </a:p>
          <a:p>
            <a:pPr>
              <a:spcAft>
                <a:spcPts val="1000"/>
              </a:spcAft>
            </a:pPr>
            <a:r>
              <a:rPr lang="en-IN" sz="1800">
                <a:effectLst/>
                <a:latin typeface="Times New Roman" panose="02020603050405020304" pitchFamily="18" charset="0"/>
                <a:ea typeface="Calibri" panose="020F0502020204030204" pitchFamily="34" charset="0"/>
                <a:cs typeface="Times New Roman" panose="02020603050405020304" pitchFamily="18" charset="0"/>
              </a:rPr>
              <a:t>Partnerships foster problem-solving collaboration</a:t>
            </a:r>
          </a:p>
          <a:p>
            <a:pPr>
              <a:spcAft>
                <a:spcPts val="1000"/>
              </a:spcAft>
            </a:pPr>
            <a:r>
              <a:rPr lang="en-IN" sz="1800">
                <a:effectLst/>
                <a:latin typeface="Times New Roman" panose="02020603050405020304" pitchFamily="18" charset="0"/>
                <a:ea typeface="Calibri" panose="020F0502020204030204" pitchFamily="34" charset="0"/>
                <a:cs typeface="Times New Roman" panose="02020603050405020304" pitchFamily="18" charset="0"/>
              </a:rPr>
              <a:t>Cohesion reduces ASB through respect (Hammerton et al., 2017).</a:t>
            </a:r>
          </a:p>
          <a:p>
            <a:pPr>
              <a:spcAft>
                <a:spcPts val="1000"/>
              </a:spcAft>
            </a:pPr>
            <a:r>
              <a:rPr lang="en-IN" sz="1800">
                <a:effectLst/>
                <a:latin typeface="Times New Roman" panose="02020603050405020304" pitchFamily="18" charset="0"/>
                <a:ea typeface="Calibri" panose="020F0502020204030204" pitchFamily="34" charset="0"/>
                <a:cs typeface="Times New Roman" panose="02020603050405020304" pitchFamily="18" charset="0"/>
              </a:rPr>
              <a:t>Neighbourhood Watch prevents ASB escalation (Heap, Black, and Rodgers, 2022).</a:t>
            </a:r>
          </a:p>
          <a:p>
            <a:pPr marL="0" indent="0">
              <a:buNone/>
            </a:pPr>
            <a:endParaRPr lang="en-IN" sz="1800"/>
          </a:p>
        </p:txBody>
      </p:sp>
      <p:cxnSp>
        <p:nvCxnSpPr>
          <p:cNvPr id="21" name="Straight Connector 20">
            <a:extLst>
              <a:ext uri="{FF2B5EF4-FFF2-40B4-BE49-F238E27FC236}">
                <a16:creationId xmlns:a16="http://schemas.microsoft.com/office/drawing/2014/main" id="{AFE97524-2AF7-40D7-8909-4B15DF1FF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9DF94E9-88AB-40DF-ABD9-A57240A327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0631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232CA6A-2533-4944-9534-9A87A2EA6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49F5A-6529-4D02-9726-6977A15EB3D3}"/>
              </a:ext>
            </a:extLst>
          </p:cNvPr>
          <p:cNvSpPr>
            <a:spLocks noGrp="1"/>
          </p:cNvSpPr>
          <p:nvPr>
            <p:ph type="title"/>
          </p:nvPr>
        </p:nvSpPr>
        <p:spPr>
          <a:xfrm>
            <a:off x="731521" y="1170431"/>
            <a:ext cx="4875904" cy="5138923"/>
          </a:xfrm>
        </p:spPr>
        <p:txBody>
          <a:bodyPr anchor="ctr">
            <a:normAutofit/>
          </a:bodyPr>
          <a:lstStyle/>
          <a:p>
            <a:r>
              <a:rPr lang="en-IN" sz="5400" b="1">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Learning from the Past – What Works and What Doesn’t </a:t>
            </a:r>
            <a:br>
              <a:rPr lang="en-IN" sz="540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sz="5400">
              <a:solidFill>
                <a:schemeClr val="tx2"/>
              </a:solidFill>
            </a:endParaRPr>
          </a:p>
        </p:txBody>
      </p:sp>
      <p:cxnSp>
        <p:nvCxnSpPr>
          <p:cNvPr id="7" name="Straight Connector 6">
            <a:extLst>
              <a:ext uri="{FF2B5EF4-FFF2-40B4-BE49-F238E27FC236}">
                <a16:creationId xmlns:a16="http://schemas.microsoft.com/office/drawing/2014/main" id="{4CE44FE1-0DFB-4432-B6F1-7BB653044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D7C4AD9-61C7-4AB6-AAD1-C303A8BE36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68685BF2-60B4-41A0-9B16-61CD8CC782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6" name="Straight Connector 15">
              <a:extLst>
                <a:ext uri="{FF2B5EF4-FFF2-40B4-BE49-F238E27FC236}">
                  <a16:creationId xmlns:a16="http://schemas.microsoft.com/office/drawing/2014/main" id="{64B9126E-B366-45E7-A556-442F4D1620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B6BA6E-8873-4A6F-9AB0-395D23D7D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12" name="Content Placeholder 2">
            <a:extLst>
              <a:ext uri="{FF2B5EF4-FFF2-40B4-BE49-F238E27FC236}">
                <a16:creationId xmlns:a16="http://schemas.microsoft.com/office/drawing/2014/main" id="{DC132D61-D9F9-26DB-55AB-055C41E47AF2}"/>
              </a:ext>
            </a:extLst>
          </p:cNvPr>
          <p:cNvGraphicFramePr>
            <a:graphicFrameLocks noGrp="1"/>
          </p:cNvGraphicFramePr>
          <p:nvPr>
            <p:ph idx="1"/>
            <p:extLst>
              <p:ext uri="{D42A27DB-BD31-4B8C-83A1-F6EECF244321}">
                <p14:modId xmlns:p14="http://schemas.microsoft.com/office/powerpoint/2010/main" val="3176496410"/>
              </p:ext>
            </p:extLst>
          </p:nvPr>
        </p:nvGraphicFramePr>
        <p:xfrm>
          <a:off x="6361049" y="210312"/>
          <a:ext cx="5581003" cy="5966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75361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18276" y="729523"/>
            <a:ext cx="6858000" cy="5398953"/>
          </a:xfrm>
          <a:prstGeom prst="rect">
            <a:avLst/>
          </a:prstGeom>
          <a:ln>
            <a:noFill/>
          </a:ln>
          <a:effectLst>
            <a:outerShdw blurRad="419100" dist="1524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0948E0-9E5B-44A8-94BC-4D6A7844D6BD}"/>
              </a:ext>
            </a:extLst>
          </p:cNvPr>
          <p:cNvSpPr>
            <a:spLocks noGrp="1"/>
          </p:cNvSpPr>
          <p:nvPr>
            <p:ph type="title"/>
          </p:nvPr>
        </p:nvSpPr>
        <p:spPr>
          <a:xfrm>
            <a:off x="758952" y="785366"/>
            <a:ext cx="4069055" cy="2072853"/>
          </a:xfrm>
        </p:spPr>
        <p:txBody>
          <a:bodyPr anchor="t">
            <a:normAutofit/>
          </a:bodyPr>
          <a:lstStyle/>
          <a:p>
            <a:r>
              <a:rPr lang="en-IN" sz="2800" b="1">
                <a:effectLst/>
                <a:latin typeface="Times New Roman" panose="02020603050405020304" pitchFamily="18" charset="0"/>
                <a:ea typeface="Calibri" panose="020F0502020204030204" pitchFamily="34" charset="0"/>
                <a:cs typeface="Times New Roman" panose="02020603050405020304" pitchFamily="18" charset="0"/>
              </a:rPr>
              <a:t>How the UK Government’s Priorities Reflect These Lessons </a:t>
            </a:r>
            <a:br>
              <a:rPr lang="en-IN" sz="2800">
                <a:effectLst/>
                <a:latin typeface="Times New Roman" panose="02020603050405020304" pitchFamily="18" charset="0"/>
                <a:ea typeface="Calibri" panose="020F0502020204030204" pitchFamily="34" charset="0"/>
                <a:cs typeface="Times New Roman" panose="02020603050405020304" pitchFamily="18" charset="0"/>
              </a:rPr>
            </a:br>
            <a:endParaRPr lang="en-IN" sz="2800"/>
          </a:p>
        </p:txBody>
      </p:sp>
      <p:pic>
        <p:nvPicPr>
          <p:cNvPr id="4" name="Picture 3" descr="A pile of wooden tiles with letters on them&#10;&#10;Description automatically generated">
            <a:extLst>
              <a:ext uri="{FF2B5EF4-FFF2-40B4-BE49-F238E27FC236}">
                <a16:creationId xmlns:a16="http://schemas.microsoft.com/office/drawing/2014/main" id="{8A427BA7-4DDA-3ECE-FB27-D588CF1C973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4619" y="3448695"/>
            <a:ext cx="3951289" cy="2627607"/>
          </a:xfrm>
          <a:prstGeom prst="rect">
            <a:avLst/>
          </a:prstGeom>
        </p:spPr>
      </p:pic>
      <p:sp>
        <p:nvSpPr>
          <p:cNvPr id="3" name="Content Placeholder 2">
            <a:extLst>
              <a:ext uri="{FF2B5EF4-FFF2-40B4-BE49-F238E27FC236}">
                <a16:creationId xmlns:a16="http://schemas.microsoft.com/office/drawing/2014/main" id="{1F001BF8-B1D5-4FCA-BD99-EA03F319DBC2}"/>
              </a:ext>
            </a:extLst>
          </p:cNvPr>
          <p:cNvSpPr>
            <a:spLocks noGrp="1"/>
          </p:cNvSpPr>
          <p:nvPr>
            <p:ph idx="1"/>
          </p:nvPr>
        </p:nvSpPr>
        <p:spPr>
          <a:xfrm>
            <a:off x="6096000" y="785366"/>
            <a:ext cx="5257797" cy="5310632"/>
          </a:xfrm>
        </p:spPr>
        <p:txBody>
          <a:bodyPr anchor="ctr">
            <a:normAutofit/>
          </a:bodyPr>
          <a:lstStyle/>
          <a:p>
            <a:pPr marL="342900" lvl="0" indent="-342900">
              <a:spcAft>
                <a:spcPts val="1000"/>
              </a:spcAft>
              <a:buFont typeface="+mj-lt"/>
              <a:buAutoNum type="arabicPeriod"/>
              <a:tabLst>
                <a:tab pos="457200" algn="l"/>
              </a:tabLst>
            </a:pPr>
            <a:r>
              <a:rPr lang="en-IN" sz="2000">
                <a:effectLst/>
                <a:latin typeface="Times New Roman" panose="02020603050405020304" pitchFamily="18" charset="0"/>
                <a:ea typeface="Calibri" panose="020F0502020204030204" pitchFamily="34" charset="0"/>
                <a:cs typeface="Times New Roman" panose="02020603050405020304" pitchFamily="18" charset="0"/>
              </a:rPr>
              <a:t>Neighbourhood policing prioritises community engagement</a:t>
            </a:r>
          </a:p>
          <a:p>
            <a:pPr marL="342900" lvl="0" indent="-342900">
              <a:spcAft>
                <a:spcPts val="1000"/>
              </a:spcAft>
              <a:buFont typeface="+mj-lt"/>
              <a:buAutoNum type="arabicPeriod"/>
              <a:tabLst>
                <a:tab pos="457200" algn="l"/>
              </a:tabLst>
            </a:pPr>
            <a:r>
              <a:rPr lang="en-IN" sz="2000">
                <a:effectLst/>
                <a:latin typeface="Times New Roman" panose="02020603050405020304" pitchFamily="18" charset="0"/>
                <a:ea typeface="Calibri" panose="020F0502020204030204" pitchFamily="34" charset="0"/>
                <a:cs typeface="Times New Roman" panose="02020603050405020304" pitchFamily="18" charset="0"/>
              </a:rPr>
              <a:t>Transparency rebuilds public trust (Cameron, 2021).</a:t>
            </a:r>
          </a:p>
          <a:p>
            <a:pPr marL="342900" lvl="0" indent="-342900">
              <a:spcAft>
                <a:spcPts val="1000"/>
              </a:spcAft>
              <a:buFont typeface="+mj-lt"/>
              <a:buAutoNum type="arabicPeriod"/>
              <a:tabLst>
                <a:tab pos="457200" algn="l"/>
              </a:tabLst>
            </a:pPr>
            <a:r>
              <a:rPr lang="en-IN" sz="2000">
                <a:effectLst/>
                <a:latin typeface="Times New Roman" panose="02020603050405020304" pitchFamily="18" charset="0"/>
                <a:ea typeface="Calibri" panose="020F0502020204030204" pitchFamily="34" charset="0"/>
                <a:cs typeface="Times New Roman" panose="02020603050405020304" pitchFamily="18" charset="0"/>
              </a:rPr>
              <a:t>Mental health services support prevention (Heap, 2016).</a:t>
            </a:r>
          </a:p>
          <a:p>
            <a:pPr marL="342900" lvl="0" indent="-342900">
              <a:spcAft>
                <a:spcPts val="1000"/>
              </a:spcAft>
              <a:buFont typeface="+mj-lt"/>
              <a:buAutoNum type="arabicPeriod"/>
              <a:tabLst>
                <a:tab pos="457200" algn="l"/>
              </a:tabLst>
            </a:pPr>
            <a:r>
              <a:rPr lang="en-IN" sz="2000">
                <a:effectLst/>
                <a:latin typeface="Times New Roman" panose="02020603050405020304" pitchFamily="18" charset="0"/>
                <a:ea typeface="Calibri" panose="020F0502020204030204" pitchFamily="34" charset="0"/>
                <a:cs typeface="Times New Roman" panose="02020603050405020304" pitchFamily="18" charset="0"/>
              </a:rPr>
              <a:t>Funding addresses social inequalities</a:t>
            </a:r>
          </a:p>
          <a:p>
            <a:pPr marL="0" indent="0">
              <a:buNone/>
            </a:pPr>
            <a:endParaRPr lang="en-IN" sz="2000"/>
          </a:p>
        </p:txBody>
      </p:sp>
    </p:spTree>
    <p:extLst>
      <p:ext uri="{BB962C8B-B14F-4D97-AF65-F5344CB8AC3E}">
        <p14:creationId xmlns:p14="http://schemas.microsoft.com/office/powerpoint/2010/main" val="23263312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462D6F4-38B4-4D5B-98C4-D56ADB30BAC2}"/>
              </a:ext>
            </a:extLst>
          </p:cNvPr>
          <p:cNvSpPr>
            <a:spLocks noGrp="1"/>
          </p:cNvSpPr>
          <p:nvPr>
            <p:ph type="title"/>
          </p:nvPr>
        </p:nvSpPr>
        <p:spPr>
          <a:xfrm>
            <a:off x="761802" y="762001"/>
            <a:ext cx="4080362" cy="1708242"/>
          </a:xfrm>
        </p:spPr>
        <p:txBody>
          <a:bodyPr anchor="ctr">
            <a:normAutofit/>
          </a:bodyPr>
          <a:lstStyle/>
          <a:p>
            <a:r>
              <a:rPr lang="en-IN" sz="2800" b="1">
                <a:effectLst/>
                <a:latin typeface="Times New Roman" panose="02020603050405020304" pitchFamily="18" charset="0"/>
                <a:ea typeface="Calibri" panose="020F0502020204030204" pitchFamily="34" charset="0"/>
                <a:cs typeface="Times New Roman" panose="02020603050405020304" pitchFamily="18" charset="0"/>
              </a:rPr>
              <a:t>Solutions for the Future – What Can Be Improved? </a:t>
            </a:r>
            <a:br>
              <a:rPr lang="en-IN" sz="2800">
                <a:effectLst/>
                <a:latin typeface="Times New Roman" panose="02020603050405020304" pitchFamily="18" charset="0"/>
                <a:ea typeface="Calibri" panose="020F0502020204030204" pitchFamily="34" charset="0"/>
                <a:cs typeface="Times New Roman" panose="02020603050405020304" pitchFamily="18" charset="0"/>
              </a:rPr>
            </a:br>
            <a:endParaRPr lang="en-IN" sz="2800"/>
          </a:p>
        </p:txBody>
      </p:sp>
      <p:sp>
        <p:nvSpPr>
          <p:cNvPr id="3" name="Content Placeholder 2">
            <a:extLst>
              <a:ext uri="{FF2B5EF4-FFF2-40B4-BE49-F238E27FC236}">
                <a16:creationId xmlns:a16="http://schemas.microsoft.com/office/drawing/2014/main" id="{61D38B69-EF73-4585-A345-6A274AFD998F}"/>
              </a:ext>
            </a:extLst>
          </p:cNvPr>
          <p:cNvSpPr>
            <a:spLocks noGrp="1"/>
          </p:cNvSpPr>
          <p:nvPr>
            <p:ph idx="1"/>
          </p:nvPr>
        </p:nvSpPr>
        <p:spPr>
          <a:xfrm>
            <a:off x="761803" y="2470244"/>
            <a:ext cx="4080361" cy="3769834"/>
          </a:xfrm>
        </p:spPr>
        <p:txBody>
          <a:bodyPr anchor="ctr">
            <a:normAutofit/>
          </a:bodyPr>
          <a:lstStyle/>
          <a:p>
            <a:pPr>
              <a:spcAft>
                <a:spcPts val="1000"/>
              </a:spcAft>
              <a:tabLst>
                <a:tab pos="457200" algn="l"/>
              </a:tabLst>
            </a:pPr>
            <a:r>
              <a:rPr lang="en-IN" sz="2000">
                <a:effectLst/>
                <a:latin typeface="Times New Roman" panose="02020603050405020304" pitchFamily="18" charset="0"/>
                <a:ea typeface="Calibri" panose="020F0502020204030204" pitchFamily="34" charset="0"/>
                <a:cs typeface="Times New Roman" panose="02020603050405020304" pitchFamily="18" charset="0"/>
              </a:rPr>
              <a:t>Utilise predictive analytics effectively</a:t>
            </a:r>
          </a:p>
          <a:p>
            <a:pPr>
              <a:spcAft>
                <a:spcPts val="1000"/>
              </a:spcAft>
              <a:tabLst>
                <a:tab pos="457200" algn="l"/>
              </a:tabLst>
            </a:pPr>
            <a:r>
              <a:rPr lang="en-IN" sz="2000">
                <a:effectLst/>
                <a:latin typeface="Times New Roman" panose="02020603050405020304" pitchFamily="18" charset="0"/>
                <a:ea typeface="Calibri" panose="020F0502020204030204" pitchFamily="34" charset="0"/>
                <a:cs typeface="Times New Roman" panose="02020603050405020304" pitchFamily="18" charset="0"/>
              </a:rPr>
              <a:t>Expand youth engagement programmes</a:t>
            </a:r>
          </a:p>
          <a:p>
            <a:pPr>
              <a:spcAft>
                <a:spcPts val="1000"/>
              </a:spcAft>
              <a:tabLst>
                <a:tab pos="457200" algn="l"/>
              </a:tabLst>
            </a:pPr>
            <a:r>
              <a:rPr lang="en-IN" sz="2000">
                <a:effectLst/>
                <a:latin typeface="Times New Roman" panose="02020603050405020304" pitchFamily="18" charset="0"/>
                <a:ea typeface="Calibri" panose="020F0502020204030204" pitchFamily="34" charset="0"/>
                <a:cs typeface="Times New Roman" panose="02020603050405020304" pitchFamily="18" charset="0"/>
              </a:rPr>
              <a:t>Foster meaningful community dialogue</a:t>
            </a:r>
          </a:p>
          <a:p>
            <a:pPr>
              <a:spcAft>
                <a:spcPts val="1000"/>
              </a:spcAft>
              <a:tabLst>
                <a:tab pos="457200" algn="l"/>
              </a:tabLst>
            </a:pPr>
            <a:r>
              <a:rPr lang="en-IN" sz="2000">
                <a:effectLst/>
                <a:latin typeface="Times New Roman" panose="02020603050405020304" pitchFamily="18" charset="0"/>
                <a:ea typeface="Calibri" panose="020F0502020204030204" pitchFamily="34" charset="0"/>
                <a:cs typeface="Times New Roman" panose="02020603050405020304" pitchFamily="18" charset="0"/>
              </a:rPr>
              <a:t>Address substance abuse issues</a:t>
            </a:r>
          </a:p>
          <a:p>
            <a:pPr marL="0" indent="0">
              <a:buNone/>
            </a:pPr>
            <a:endParaRPr lang="en-IN" sz="2000"/>
          </a:p>
        </p:txBody>
      </p:sp>
      <p:sp>
        <p:nvSpPr>
          <p:cNvPr id="21" name="Rectangle 2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blue puzzle piece with white text&#10;&#10;Description automatically generated">
            <a:extLst>
              <a:ext uri="{FF2B5EF4-FFF2-40B4-BE49-F238E27FC236}">
                <a16:creationId xmlns:a16="http://schemas.microsoft.com/office/drawing/2014/main" id="{2ACCAFD5-8903-3E04-B44E-058D86998D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121913" y="763318"/>
            <a:ext cx="4173522" cy="4685602"/>
          </a:xfrm>
          <a:prstGeom prst="rect">
            <a:avLst/>
          </a:prstGeom>
        </p:spPr>
      </p:pic>
    </p:spTree>
    <p:extLst>
      <p:ext uri="{BB962C8B-B14F-4D97-AF65-F5344CB8AC3E}">
        <p14:creationId xmlns:p14="http://schemas.microsoft.com/office/powerpoint/2010/main" val="5415752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129A8C6-7B61-4D81-B3FA-0C559C02E8F5}"/>
              </a:ext>
            </a:extLst>
          </p:cNvPr>
          <p:cNvSpPr>
            <a:spLocks noGrp="1"/>
          </p:cNvSpPr>
          <p:nvPr>
            <p:ph type="title"/>
          </p:nvPr>
        </p:nvSpPr>
        <p:spPr>
          <a:xfrm>
            <a:off x="630936" y="630936"/>
            <a:ext cx="4989918" cy="5478640"/>
          </a:xfrm>
          <a:noFill/>
        </p:spPr>
        <p:txBody>
          <a:bodyPr anchor="ctr">
            <a:normAutofit/>
          </a:bodyPr>
          <a:lstStyle/>
          <a:p>
            <a:r>
              <a:rPr lang="en-IN" sz="48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Conclusion: Can History Inform the Future? </a:t>
            </a:r>
            <a:br>
              <a:rPr lang="en-IN" sz="4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sz="4800">
              <a:solidFill>
                <a:schemeClr val="bg1"/>
              </a:solidFill>
            </a:endParaRP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1117D6-F735-4668-9904-83CA11BD6B2A}"/>
              </a:ext>
            </a:extLst>
          </p:cNvPr>
          <p:cNvSpPr>
            <a:spLocks noGrp="1"/>
          </p:cNvSpPr>
          <p:nvPr>
            <p:ph idx="1"/>
          </p:nvPr>
        </p:nvSpPr>
        <p:spPr>
          <a:xfrm>
            <a:off x="6041946" y="630936"/>
            <a:ext cx="4982273" cy="5478672"/>
          </a:xfrm>
          <a:noFill/>
        </p:spPr>
        <p:txBody>
          <a:bodyPr anchor="ctr">
            <a:normAutofit/>
          </a:bodyPr>
          <a:lstStyle/>
          <a:p>
            <a:pPr marL="0" indent="0">
              <a:buNone/>
            </a:pP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 conclusion, still holds lessons for today's use in dealing with anti-social behaviour (ASB), most especially, the application of community policing. However, new challenges brought into the working process require modern approaches. In eradicating ASB in the future, there is a need for law enforcement to involve centralised coordination as well as to gain the trust and support of the people within the community and also to apply early intervention action based on needs presented in the future. </a:t>
            </a:r>
            <a:endPar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IN" sz="1800" dirty="0">
              <a:solidFill>
                <a:schemeClr val="bg1"/>
              </a:solidFill>
            </a:endParaRPr>
          </a:p>
        </p:txBody>
      </p:sp>
    </p:spTree>
    <p:extLst>
      <p:ext uri="{BB962C8B-B14F-4D97-AF65-F5344CB8AC3E}">
        <p14:creationId xmlns:p14="http://schemas.microsoft.com/office/powerpoint/2010/main" val="41161682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112AC23-F046-4DC5-9B92-07CA6CC7C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75AAFE7-143D-45AC-B616-09521E0F5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BA5DB72-E109-4D37-B6DD-C328D5397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34EE77-74D1-42B4-801B-40B35A68C1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12152B4E-1BCF-43D1-814C-F560CEB52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5486774-B7FC-480F-9AAF-9F55F4C436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8FA6A4C-BA1F-4EF8-B3BD-F28CB66DE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4BF89DB3-EA73-4FD0-AACB-5FE32C149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CBAB203A-25C6-422F-9DB6-C69F0EE9F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574730A1-7A3A-4ACF-965D-A6DCEC7DB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EB2D1A1F-B200-4444-AE01-EFC97AF7B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4" y="1042604"/>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0E4CB9D-2256-4786-8DDF-ADFBF35337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180841E3-DFCC-429A-B907-8B06EDB1E9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4698A1-0C53-4620-97E1-B4689288CF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DBDFF7F-BD40-4085-952D-F6EC5908D9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F29CA06-4FE5-44A6-8D40-A9C36449CE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43" name="Group 42">
            <a:extLst>
              <a:ext uri="{FF2B5EF4-FFF2-40B4-BE49-F238E27FC236}">
                <a16:creationId xmlns:a16="http://schemas.microsoft.com/office/drawing/2014/main" id="{568E6F37-AE05-46BF-A77F-5505926E92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8D6F5ECB-975C-4A38-BD48-A3C2B38E9E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BF36011-C922-4FD6-B09D-781A87054B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1FD3DC2-6A33-4C9E-B0F5-5D6209717F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E4F800E-82BC-4AEF-9F07-7F95C8B8C3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69177AE-8D7F-41D3-85F0-1FC5A85ADE10}"/>
              </a:ext>
            </a:extLst>
          </p:cNvPr>
          <p:cNvSpPr>
            <a:spLocks noGrp="1"/>
          </p:cNvSpPr>
          <p:nvPr>
            <p:ph type="title"/>
          </p:nvPr>
        </p:nvSpPr>
        <p:spPr>
          <a:xfrm>
            <a:off x="630936" y="630936"/>
            <a:ext cx="4989918" cy="5478640"/>
          </a:xfrm>
          <a:noFill/>
        </p:spPr>
        <p:txBody>
          <a:bodyPr anchor="ctr">
            <a:normAutofit/>
          </a:bodyPr>
          <a:lstStyle/>
          <a:p>
            <a:r>
              <a:rPr lang="en-IN" sz="4800" b="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References </a:t>
            </a:r>
            <a:br>
              <a:rPr lang="en-IN" sz="48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sz="4800">
              <a:solidFill>
                <a:schemeClr val="bg1"/>
              </a:solidFill>
            </a:endParaRPr>
          </a:p>
        </p:txBody>
      </p:sp>
      <p:sp>
        <p:nvSpPr>
          <p:cNvPr id="36" name="Rectangle 35">
            <a:extLst>
              <a:ext uri="{FF2B5EF4-FFF2-40B4-BE49-F238E27FC236}">
                <a16:creationId xmlns:a16="http://schemas.microsoft.com/office/drawing/2014/main" id="{C8D9C5DD-B8B3-46A0-8FBC-EE462F96C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1066" y="497785"/>
            <a:ext cx="5678424" cy="5674840"/>
          </a:xfrm>
          <a:prstGeom prst="rect">
            <a:avLst/>
          </a:prstGeom>
          <a:gradFill flip="none" rotWithShape="1">
            <a:gsLst>
              <a:gs pos="0">
                <a:schemeClr val="tx1">
                  <a:alpha val="20000"/>
                </a:schemeClr>
              </a:gs>
              <a:gs pos="100000">
                <a:schemeClr val="tx1">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E49D07-66A6-4F7A-85A1-1957AF0D0EF5}"/>
              </a:ext>
            </a:extLst>
          </p:cNvPr>
          <p:cNvSpPr>
            <a:spLocks noGrp="1"/>
          </p:cNvSpPr>
          <p:nvPr>
            <p:ph idx="1"/>
          </p:nvPr>
        </p:nvSpPr>
        <p:spPr>
          <a:xfrm>
            <a:off x="6041946" y="630936"/>
            <a:ext cx="4982273" cy="5478672"/>
          </a:xfrm>
          <a:noFill/>
        </p:spPr>
        <p:txBody>
          <a:bodyPr anchor="ctr">
            <a:normAutofit/>
          </a:bodyPr>
          <a:lstStyle/>
          <a:p>
            <a:pPr>
              <a:spcAft>
                <a:spcPts val="1000"/>
              </a:spcAft>
            </a:pPr>
            <a:r>
              <a:rPr lang="en-IN" sz="7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Beelmann</a:t>
            </a: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Arnold, L.S. and </a:t>
            </a:r>
            <a:r>
              <a:rPr lang="en-IN" sz="7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Hercher</a:t>
            </a: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J., (2023). Parent training programs for preventing and treating antisocial </a:t>
            </a:r>
            <a:r>
              <a:rPr lang="en-IN" sz="7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in children and adolescents: A comprehensive meta-analysis of international studies. Aggression and violent </a:t>
            </a:r>
            <a:r>
              <a:rPr lang="en-IN" sz="7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68, p.101798.</a:t>
            </a:r>
          </a:p>
          <a:p>
            <a:pPr>
              <a:spcAft>
                <a:spcPts val="1000"/>
              </a:spcAft>
            </a:pP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Cameron, K.L., (2021). Antisocial or vulnerable tenants?: the experiences of alleged perpetrators of ASB in social housing (Doctoral dissertation, University of York).</a:t>
            </a:r>
          </a:p>
          <a:p>
            <a:pPr>
              <a:spcAft>
                <a:spcPts val="1000"/>
              </a:spcAft>
            </a:pP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Cameron, K.L., (2022). Antisocial behaviour or just unmet support needs?: How intervening in nuisance behaviour impacts underlying vulnerabilities. Cities in a Changing World: Questions of Culture, Climate and Design, 24(1), pp.18-26.</a:t>
            </a:r>
          </a:p>
          <a:p>
            <a:pPr>
              <a:spcAft>
                <a:spcPts val="1000"/>
              </a:spcAft>
            </a:pP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Crawford, A., Lewis, S. and Traynor, P., (2017). “It </a:t>
            </a:r>
            <a:r>
              <a:rPr lang="en-IN" sz="7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ain’t</a:t>
            </a: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(just) what you do, it’s (also) the way that you do it”: The role of Procedural Justice in the Implementation of Anti-social Behaviour Interventions with Young People. European Journal on Criminal Policy and Research, 23, pp.9-26.</a:t>
            </a:r>
          </a:p>
          <a:p>
            <a:pPr>
              <a:spcAft>
                <a:spcPts val="1000"/>
              </a:spcAft>
            </a:pPr>
            <a:r>
              <a:rPr lang="en-IN" sz="7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Hammerton</a:t>
            </a: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IN" sz="7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Mahedy</a:t>
            </a: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L., Murray, J., Maughan, B., Edwards, A.C., Kendler, K.S., Hickman, M. and Heron, J., (2017). Effects of excessive alcohol use on antisocial </a:t>
            </a:r>
            <a:r>
              <a:rPr lang="en-IN" sz="7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behavior</a:t>
            </a: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across adolescence and early adulthood. Journal of the American Academy of Child &amp; Adolescent Psychiatry, 56(10), pp.857-865.</a:t>
            </a:r>
          </a:p>
          <a:p>
            <a:pPr>
              <a:spcAft>
                <a:spcPts val="1000"/>
              </a:spcAft>
            </a:pP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Heap, V., (2016). Putting victims first? A critique of Coalition anti-social behaviour policy. Critical Social Policy, 36(2), pp.246-264.</a:t>
            </a:r>
          </a:p>
          <a:p>
            <a:pPr>
              <a:spcAft>
                <a:spcPts val="1000"/>
              </a:spcAft>
            </a:pP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Heap, V., (2021). Exploring the effects of long-term anti-social behaviour victimisation. International Review of Victimology, 27(2), pp.227-242.</a:t>
            </a:r>
          </a:p>
          <a:p>
            <a:pPr>
              <a:spcAft>
                <a:spcPts val="1000"/>
              </a:spcAft>
            </a:pP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Heap, V., Black, A. and Rodgers, Z., (2022). Preventive justice: Exploring the coercive power of community protection notices to tackle anti-social behaviour. Punishment &amp; Society, 24(3), pp.305-323.</a:t>
            </a:r>
          </a:p>
          <a:p>
            <a:pPr>
              <a:spcAft>
                <a:spcPts val="1000"/>
              </a:spcAft>
            </a:pP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Stevenson, K., Cox, D. and Channing, I. eds., (2018). Leading the Police: A History of Chief Constables 1835–2017. Routledge.</a:t>
            </a:r>
          </a:p>
          <a:p>
            <a:pPr>
              <a:spcAft>
                <a:spcPts val="1000"/>
              </a:spcAft>
            </a:pPr>
            <a:r>
              <a:rPr lang="en-IN" sz="7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Walsh, C., (2019). Understanding and addressing antisocial behaviour: a rapid evidence review.</a:t>
            </a:r>
          </a:p>
          <a:p>
            <a:pPr marL="0" indent="0">
              <a:buNone/>
            </a:pPr>
            <a:endParaRPr lang="en-IN" sz="700" dirty="0">
              <a:solidFill>
                <a:schemeClr val="bg1"/>
              </a:solidFill>
            </a:endParaRPr>
          </a:p>
        </p:txBody>
      </p:sp>
    </p:spTree>
    <p:extLst>
      <p:ext uri="{BB962C8B-B14F-4D97-AF65-F5344CB8AC3E}">
        <p14:creationId xmlns:p14="http://schemas.microsoft.com/office/powerpoint/2010/main" val="14438980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1618</Words>
  <Application>Microsoft Office PowerPoint</Application>
  <PresentationFormat>Widescreen</PresentationFormat>
  <Paragraphs>67</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BMPL5013 Anti-Social Behaviour and Crime: can history inform the future?</vt:lpstr>
      <vt:lpstr>Introduction</vt:lpstr>
      <vt:lpstr>A Brief History of Policing and ASB  </vt:lpstr>
      <vt:lpstr>Modern Challenges in Addressing ASB  </vt:lpstr>
      <vt:lpstr>Community and Neighbourhood Policing Today  </vt:lpstr>
      <vt:lpstr>Learning from the Past – What Works and What Doesn’t  </vt:lpstr>
      <vt:lpstr>How the UK Government’s Priorities Reflect These Lessons  </vt:lpstr>
      <vt:lpstr>Solutions for the Future – What Can Be Improved?  </vt:lpstr>
      <vt:lpstr>Conclusion: Can History Inform the Future?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2024-10-30T08:08:31Z</dcterms:created>
  <dcterms:modified xsi:type="dcterms:W3CDTF">2024-11-22T18:04:56Z</dcterms:modified>
</cp:coreProperties>
</file>