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9"/>
  </p:notesMasterIdLst>
  <p:handoutMasterIdLst>
    <p:handoutMasterId r:id="rId30"/>
  </p:handoutMasterIdLst>
  <p:sldIdLst>
    <p:sldId id="282" r:id="rId2"/>
    <p:sldId id="575" r:id="rId3"/>
    <p:sldId id="303" r:id="rId4"/>
    <p:sldId id="573" r:id="rId5"/>
    <p:sldId id="576" r:id="rId6"/>
    <p:sldId id="577" r:id="rId7"/>
    <p:sldId id="578" r:id="rId8"/>
    <p:sldId id="579" r:id="rId9"/>
    <p:sldId id="580" r:id="rId10"/>
    <p:sldId id="581" r:id="rId11"/>
    <p:sldId id="582" r:id="rId12"/>
    <p:sldId id="593" r:id="rId13"/>
    <p:sldId id="594" r:id="rId14"/>
    <p:sldId id="583" r:id="rId15"/>
    <p:sldId id="584" r:id="rId16"/>
    <p:sldId id="585" r:id="rId17"/>
    <p:sldId id="586" r:id="rId18"/>
    <p:sldId id="592" r:id="rId19"/>
    <p:sldId id="587" r:id="rId20"/>
    <p:sldId id="590" r:id="rId21"/>
    <p:sldId id="588" r:id="rId22"/>
    <p:sldId id="589" r:id="rId23"/>
    <p:sldId id="591" r:id="rId24"/>
    <p:sldId id="333" r:id="rId25"/>
    <p:sldId id="551" r:id="rId26"/>
    <p:sldId id="565" r:id="rId27"/>
    <p:sldId id="574" r:id="rId28"/>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C8DB145-F6A3-4EFC-843F-0E2EC5B586C6}" v="3" dt="2024-09-12T08:21:28.72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868" autoAdjust="0"/>
    <p:restoredTop sz="93372" autoAdjust="0"/>
  </p:normalViewPr>
  <p:slideViewPr>
    <p:cSldViewPr>
      <p:cViewPr varScale="1">
        <p:scale>
          <a:sx n="61" d="100"/>
          <a:sy n="61" d="100"/>
        </p:scale>
        <p:origin x="78" y="81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microsoft.com/office/2016/11/relationships/changesInfo" Target="changesInfos/changesInfo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jike Udeogu" userId="692df98c-5a84-4ce8-b765-f488e825945b" providerId="ADAL" clId="{FC8DB145-F6A3-4EFC-843F-0E2EC5B586C6}"/>
    <pc:docChg chg="custSel delSld modSld">
      <pc:chgData name="Ejike Udeogu" userId="692df98c-5a84-4ce8-b765-f488e825945b" providerId="ADAL" clId="{FC8DB145-F6A3-4EFC-843F-0E2EC5B586C6}" dt="2024-09-12T08:22:53.035" v="42" actId="20577"/>
      <pc:docMkLst>
        <pc:docMk/>
      </pc:docMkLst>
      <pc:sldChg chg="del">
        <pc:chgData name="Ejike Udeogu" userId="692df98c-5a84-4ce8-b765-f488e825945b" providerId="ADAL" clId="{FC8DB145-F6A3-4EFC-843F-0E2EC5B586C6}" dt="2024-09-12T08:19:55.875" v="0" actId="47"/>
        <pc:sldMkLst>
          <pc:docMk/>
          <pc:sldMk cId="2939160040" sldId="257"/>
        </pc:sldMkLst>
      </pc:sldChg>
      <pc:sldChg chg="del">
        <pc:chgData name="Ejike Udeogu" userId="692df98c-5a84-4ce8-b765-f488e825945b" providerId="ADAL" clId="{FC8DB145-F6A3-4EFC-843F-0E2EC5B586C6}" dt="2024-09-12T08:19:55.875" v="0" actId="47"/>
        <pc:sldMkLst>
          <pc:docMk/>
          <pc:sldMk cId="979708337" sldId="259"/>
        </pc:sldMkLst>
      </pc:sldChg>
      <pc:sldChg chg="del">
        <pc:chgData name="Ejike Udeogu" userId="692df98c-5a84-4ce8-b765-f488e825945b" providerId="ADAL" clId="{FC8DB145-F6A3-4EFC-843F-0E2EC5B586C6}" dt="2024-09-12T08:19:55.875" v="0" actId="47"/>
        <pc:sldMkLst>
          <pc:docMk/>
          <pc:sldMk cId="669521978" sldId="260"/>
        </pc:sldMkLst>
      </pc:sldChg>
      <pc:sldChg chg="del">
        <pc:chgData name="Ejike Udeogu" userId="692df98c-5a84-4ce8-b765-f488e825945b" providerId="ADAL" clId="{FC8DB145-F6A3-4EFC-843F-0E2EC5B586C6}" dt="2024-09-12T08:19:55.875" v="0" actId="47"/>
        <pc:sldMkLst>
          <pc:docMk/>
          <pc:sldMk cId="4086917291" sldId="261"/>
        </pc:sldMkLst>
      </pc:sldChg>
      <pc:sldChg chg="del">
        <pc:chgData name="Ejike Udeogu" userId="692df98c-5a84-4ce8-b765-f488e825945b" providerId="ADAL" clId="{FC8DB145-F6A3-4EFC-843F-0E2EC5B586C6}" dt="2024-09-12T08:19:55.875" v="0" actId="47"/>
        <pc:sldMkLst>
          <pc:docMk/>
          <pc:sldMk cId="2436078544" sldId="262"/>
        </pc:sldMkLst>
      </pc:sldChg>
      <pc:sldChg chg="del">
        <pc:chgData name="Ejike Udeogu" userId="692df98c-5a84-4ce8-b765-f488e825945b" providerId="ADAL" clId="{FC8DB145-F6A3-4EFC-843F-0E2EC5B586C6}" dt="2024-09-12T08:19:55.875" v="0" actId="47"/>
        <pc:sldMkLst>
          <pc:docMk/>
          <pc:sldMk cId="4197840107" sldId="263"/>
        </pc:sldMkLst>
      </pc:sldChg>
      <pc:sldChg chg="del">
        <pc:chgData name="Ejike Udeogu" userId="692df98c-5a84-4ce8-b765-f488e825945b" providerId="ADAL" clId="{FC8DB145-F6A3-4EFC-843F-0E2EC5B586C6}" dt="2024-09-12T08:19:55.875" v="0" actId="47"/>
        <pc:sldMkLst>
          <pc:docMk/>
          <pc:sldMk cId="4270913326" sldId="264"/>
        </pc:sldMkLst>
      </pc:sldChg>
      <pc:sldChg chg="del">
        <pc:chgData name="Ejike Udeogu" userId="692df98c-5a84-4ce8-b765-f488e825945b" providerId="ADAL" clId="{FC8DB145-F6A3-4EFC-843F-0E2EC5B586C6}" dt="2024-09-12T08:19:55.875" v="0" actId="47"/>
        <pc:sldMkLst>
          <pc:docMk/>
          <pc:sldMk cId="1749628374" sldId="265"/>
        </pc:sldMkLst>
      </pc:sldChg>
      <pc:sldChg chg="del">
        <pc:chgData name="Ejike Udeogu" userId="692df98c-5a84-4ce8-b765-f488e825945b" providerId="ADAL" clId="{FC8DB145-F6A3-4EFC-843F-0E2EC5B586C6}" dt="2024-09-12T08:19:55.875" v="0" actId="47"/>
        <pc:sldMkLst>
          <pc:docMk/>
          <pc:sldMk cId="671991250" sldId="266"/>
        </pc:sldMkLst>
      </pc:sldChg>
      <pc:sldChg chg="del">
        <pc:chgData name="Ejike Udeogu" userId="692df98c-5a84-4ce8-b765-f488e825945b" providerId="ADAL" clId="{FC8DB145-F6A3-4EFC-843F-0E2EC5B586C6}" dt="2024-09-12T08:19:55.875" v="0" actId="47"/>
        <pc:sldMkLst>
          <pc:docMk/>
          <pc:sldMk cId="2339455322" sldId="267"/>
        </pc:sldMkLst>
      </pc:sldChg>
      <pc:sldChg chg="del">
        <pc:chgData name="Ejike Udeogu" userId="692df98c-5a84-4ce8-b765-f488e825945b" providerId="ADAL" clId="{FC8DB145-F6A3-4EFC-843F-0E2EC5B586C6}" dt="2024-09-12T08:19:55.875" v="0" actId="47"/>
        <pc:sldMkLst>
          <pc:docMk/>
          <pc:sldMk cId="1363653710" sldId="268"/>
        </pc:sldMkLst>
      </pc:sldChg>
      <pc:sldChg chg="del">
        <pc:chgData name="Ejike Udeogu" userId="692df98c-5a84-4ce8-b765-f488e825945b" providerId="ADAL" clId="{FC8DB145-F6A3-4EFC-843F-0E2EC5B586C6}" dt="2024-09-12T08:19:55.875" v="0" actId="47"/>
        <pc:sldMkLst>
          <pc:docMk/>
          <pc:sldMk cId="3473913469" sldId="269"/>
        </pc:sldMkLst>
      </pc:sldChg>
      <pc:sldChg chg="del">
        <pc:chgData name="Ejike Udeogu" userId="692df98c-5a84-4ce8-b765-f488e825945b" providerId="ADAL" clId="{FC8DB145-F6A3-4EFC-843F-0E2EC5B586C6}" dt="2024-09-12T08:19:55.875" v="0" actId="47"/>
        <pc:sldMkLst>
          <pc:docMk/>
          <pc:sldMk cId="2271779036" sldId="270"/>
        </pc:sldMkLst>
      </pc:sldChg>
      <pc:sldChg chg="del">
        <pc:chgData name="Ejike Udeogu" userId="692df98c-5a84-4ce8-b765-f488e825945b" providerId="ADAL" clId="{FC8DB145-F6A3-4EFC-843F-0E2EC5B586C6}" dt="2024-09-12T08:19:55.875" v="0" actId="47"/>
        <pc:sldMkLst>
          <pc:docMk/>
          <pc:sldMk cId="1404285868" sldId="271"/>
        </pc:sldMkLst>
      </pc:sldChg>
      <pc:sldChg chg="del">
        <pc:chgData name="Ejike Udeogu" userId="692df98c-5a84-4ce8-b765-f488e825945b" providerId="ADAL" clId="{FC8DB145-F6A3-4EFC-843F-0E2EC5B586C6}" dt="2024-09-12T08:19:55.875" v="0" actId="47"/>
        <pc:sldMkLst>
          <pc:docMk/>
          <pc:sldMk cId="1938164238" sldId="272"/>
        </pc:sldMkLst>
      </pc:sldChg>
      <pc:sldChg chg="del">
        <pc:chgData name="Ejike Udeogu" userId="692df98c-5a84-4ce8-b765-f488e825945b" providerId="ADAL" clId="{FC8DB145-F6A3-4EFC-843F-0E2EC5B586C6}" dt="2024-09-12T08:19:55.875" v="0" actId="47"/>
        <pc:sldMkLst>
          <pc:docMk/>
          <pc:sldMk cId="735659717" sldId="273"/>
        </pc:sldMkLst>
      </pc:sldChg>
      <pc:sldChg chg="del">
        <pc:chgData name="Ejike Udeogu" userId="692df98c-5a84-4ce8-b765-f488e825945b" providerId="ADAL" clId="{FC8DB145-F6A3-4EFC-843F-0E2EC5B586C6}" dt="2024-09-12T08:19:55.875" v="0" actId="47"/>
        <pc:sldMkLst>
          <pc:docMk/>
          <pc:sldMk cId="280126774" sldId="274"/>
        </pc:sldMkLst>
      </pc:sldChg>
      <pc:sldChg chg="del">
        <pc:chgData name="Ejike Udeogu" userId="692df98c-5a84-4ce8-b765-f488e825945b" providerId="ADAL" clId="{FC8DB145-F6A3-4EFC-843F-0E2EC5B586C6}" dt="2024-09-12T08:19:55.875" v="0" actId="47"/>
        <pc:sldMkLst>
          <pc:docMk/>
          <pc:sldMk cId="2656999729" sldId="275"/>
        </pc:sldMkLst>
      </pc:sldChg>
      <pc:sldChg chg="del">
        <pc:chgData name="Ejike Udeogu" userId="692df98c-5a84-4ce8-b765-f488e825945b" providerId="ADAL" clId="{FC8DB145-F6A3-4EFC-843F-0E2EC5B586C6}" dt="2024-09-12T08:19:55.875" v="0" actId="47"/>
        <pc:sldMkLst>
          <pc:docMk/>
          <pc:sldMk cId="0" sldId="277"/>
        </pc:sldMkLst>
      </pc:sldChg>
      <pc:sldChg chg="del">
        <pc:chgData name="Ejike Udeogu" userId="692df98c-5a84-4ce8-b765-f488e825945b" providerId="ADAL" clId="{FC8DB145-F6A3-4EFC-843F-0E2EC5B586C6}" dt="2024-09-12T08:19:55.875" v="0" actId="47"/>
        <pc:sldMkLst>
          <pc:docMk/>
          <pc:sldMk cId="3045989326" sldId="278"/>
        </pc:sldMkLst>
      </pc:sldChg>
      <pc:sldChg chg="del">
        <pc:chgData name="Ejike Udeogu" userId="692df98c-5a84-4ce8-b765-f488e825945b" providerId="ADAL" clId="{FC8DB145-F6A3-4EFC-843F-0E2EC5B586C6}" dt="2024-09-12T08:19:55.875" v="0" actId="47"/>
        <pc:sldMkLst>
          <pc:docMk/>
          <pc:sldMk cId="3987095803" sldId="279"/>
        </pc:sldMkLst>
      </pc:sldChg>
      <pc:sldChg chg="del">
        <pc:chgData name="Ejike Udeogu" userId="692df98c-5a84-4ce8-b765-f488e825945b" providerId="ADAL" clId="{FC8DB145-F6A3-4EFC-843F-0E2EC5B586C6}" dt="2024-09-12T08:19:55.875" v="0" actId="47"/>
        <pc:sldMkLst>
          <pc:docMk/>
          <pc:sldMk cId="49333745" sldId="280"/>
        </pc:sldMkLst>
      </pc:sldChg>
      <pc:sldChg chg="del">
        <pc:chgData name="Ejike Udeogu" userId="692df98c-5a84-4ce8-b765-f488e825945b" providerId="ADAL" clId="{FC8DB145-F6A3-4EFC-843F-0E2EC5B586C6}" dt="2024-09-12T08:19:55.875" v="0" actId="47"/>
        <pc:sldMkLst>
          <pc:docMk/>
          <pc:sldMk cId="1318934634" sldId="281"/>
        </pc:sldMkLst>
      </pc:sldChg>
      <pc:sldChg chg="modSp mod">
        <pc:chgData name="Ejike Udeogu" userId="692df98c-5a84-4ce8-b765-f488e825945b" providerId="ADAL" clId="{FC8DB145-F6A3-4EFC-843F-0E2EC5B586C6}" dt="2024-09-12T08:22:53.035" v="42" actId="20577"/>
        <pc:sldMkLst>
          <pc:docMk/>
          <pc:sldMk cId="4143896208" sldId="282"/>
        </pc:sldMkLst>
        <pc:spChg chg="mod">
          <ac:chgData name="Ejike Udeogu" userId="692df98c-5a84-4ce8-b765-f488e825945b" providerId="ADAL" clId="{FC8DB145-F6A3-4EFC-843F-0E2EC5B586C6}" dt="2024-09-12T08:21:03.465" v="5"/>
          <ac:spMkLst>
            <pc:docMk/>
            <pc:sldMk cId="4143896208" sldId="282"/>
            <ac:spMk id="2" creationId="{00000000-0000-0000-0000-000000000000}"/>
          </ac:spMkLst>
        </pc:spChg>
        <pc:spChg chg="mod">
          <ac:chgData name="Ejike Udeogu" userId="692df98c-5a84-4ce8-b765-f488e825945b" providerId="ADAL" clId="{FC8DB145-F6A3-4EFC-843F-0E2EC5B586C6}" dt="2024-09-12T08:22:53.035" v="42" actId="20577"/>
          <ac:spMkLst>
            <pc:docMk/>
            <pc:sldMk cId="4143896208" sldId="282"/>
            <ac:spMk id="3"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https://beyondculturaldifferences.wordpress.com/research-theories/</a:t>
            </a:r>
          </a:p>
        </p:txBody>
      </p:sp>
      <p:sp>
        <p:nvSpPr>
          <p:cNvPr id="4" name="Slide Number Placeholder 3"/>
          <p:cNvSpPr>
            <a:spLocks noGrp="1"/>
          </p:cNvSpPr>
          <p:nvPr>
            <p:ph type="sldNum" sz="quarter" idx="5"/>
          </p:nvPr>
        </p:nvSpPr>
        <p:spPr/>
        <p:txBody>
          <a:bodyPr/>
          <a:lstStyle/>
          <a:p>
            <a:fld id="{DBFCBC71-D8BC-48E6-A7ED-D9230608FA34}" type="slidenum">
              <a:rPr lang="en-GB" smtClean="0"/>
              <a:t>1</a:t>
            </a:fld>
            <a:endParaRPr lang="en-GB"/>
          </a:p>
        </p:txBody>
      </p:sp>
    </p:spTree>
    <p:extLst>
      <p:ext uri="{BB962C8B-B14F-4D97-AF65-F5344CB8AC3E}">
        <p14:creationId xmlns:p14="http://schemas.microsoft.com/office/powerpoint/2010/main" val="31650073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4150" lvl="1" indent="0">
              <a:buNone/>
            </a:pP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solidFill>
                  <a:srgbClr val="008000"/>
                </a:solidFill>
                <a:latin typeface="Arial" panose="020B0604020202020204" pitchFamily="34" charset="0"/>
                <a:ea typeface="ＭＳ Ｐゴシック" panose="020B0600070205080204" pitchFamily="34" charset="-128"/>
              </a:rPr>
              <a:t>Direct and digital marketing involve engaging directly with carefully targeted individual consumers and customer communities to both obtain an immediate response and build lasting customer relationships. Companies use direct marketing to tailor their offers and content to the needs and interests of narrowly defined segments or individual buyers. In this way, they build customer engagement, brand community, and sales.</a:t>
            </a:r>
          </a:p>
          <a:p>
            <a:endParaRPr lang="en-GB" dirty="0"/>
          </a:p>
          <a:p>
            <a:r>
              <a:rPr lang="en-US" altLang="en-US" dirty="0">
                <a:solidFill>
                  <a:srgbClr val="008000"/>
                </a:solidFill>
                <a:latin typeface="Arial" panose="020B0604020202020204" pitchFamily="34" charset="0"/>
                <a:ea typeface="ＭＳ Ｐゴシック" panose="020B0600070205080204" pitchFamily="34" charset="-128"/>
              </a:rPr>
              <a:t>Most companies still use direct marketing as a supplementary channel or medium. For example, Sears or Macy’s,</a:t>
            </a:r>
            <a:r>
              <a:rPr lang="en-US" altLang="en-US" baseline="0" dirty="0">
                <a:solidFill>
                  <a:srgbClr val="008000"/>
                </a:solidFill>
                <a:latin typeface="Arial" panose="020B0604020202020204" pitchFamily="34" charset="0"/>
                <a:ea typeface="ＭＳ Ｐゴシック" panose="020B0600070205080204" pitchFamily="34" charset="-128"/>
              </a:rPr>
              <a:t> </a:t>
            </a:r>
            <a:r>
              <a:rPr lang="en-US" altLang="en-US" dirty="0">
                <a:solidFill>
                  <a:srgbClr val="008000"/>
                </a:solidFill>
                <a:latin typeface="Arial" panose="020B0604020202020204" pitchFamily="34" charset="0"/>
                <a:ea typeface="ＭＳ Ｐゴシック" panose="020B0600070205080204" pitchFamily="34" charset="-128"/>
              </a:rPr>
              <a:t>sell the majority of their merchandise off their store shelves, but they also sell through direct mail, online catalogs, and social media pages.</a:t>
            </a:r>
          </a:p>
          <a:p>
            <a:endParaRPr lang="en-US" altLang="en-US" dirty="0">
              <a:solidFill>
                <a:srgbClr val="008000"/>
              </a:solidFill>
              <a:latin typeface="Arial" panose="020B0604020202020204" pitchFamily="34" charset="0"/>
              <a:ea typeface="ＭＳ Ｐゴシック" panose="020B0600070205080204" pitchFamily="34" charset="-128"/>
            </a:endParaRPr>
          </a:p>
          <a:p>
            <a:r>
              <a:rPr lang="en-US" altLang="en-US" dirty="0">
                <a:solidFill>
                  <a:srgbClr val="008000"/>
                </a:solidFill>
                <a:latin typeface="Arial" panose="020B0604020202020204" pitchFamily="34" charset="0"/>
                <a:ea typeface="ＭＳ Ｐゴシック" panose="020B0600070205080204" pitchFamily="34" charset="-128"/>
              </a:rPr>
              <a:t>For many companies today, direct and digital marketing are more than just supplementary channels or advertising media. They constitute a complete model for doing business. Firms employing this direct model use it as the only approach. For example, companies such as Priceline have built their entire approach to the marketplace around direct and digital marketing.</a:t>
            </a:r>
          </a:p>
          <a:p>
            <a:endParaRPr lang="en-GB" dirty="0"/>
          </a:p>
        </p:txBody>
      </p:sp>
      <p:sp>
        <p:nvSpPr>
          <p:cNvPr id="4" name="Slide Number Placeholder 3"/>
          <p:cNvSpPr>
            <a:spLocks noGrp="1"/>
          </p:cNvSpPr>
          <p:nvPr>
            <p:ph type="sldNum" sz="quarter" idx="5"/>
          </p:nvPr>
        </p:nvSpPr>
        <p:spPr/>
        <p:txBody>
          <a:bodyPr/>
          <a:lstStyle/>
          <a:p>
            <a:fld id="{DBFCBC71-D8BC-48E6-A7ED-D9230608FA34}" type="slidenum">
              <a:rPr lang="en-GB" smtClean="0"/>
              <a:t>4</a:t>
            </a:fld>
            <a:endParaRPr lang="en-GB"/>
          </a:p>
        </p:txBody>
      </p:sp>
    </p:spTree>
    <p:extLst>
      <p:ext uri="{BB962C8B-B14F-4D97-AF65-F5344CB8AC3E}">
        <p14:creationId xmlns:p14="http://schemas.microsoft.com/office/powerpoint/2010/main" val="4250433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solidFill>
                  <a:srgbClr val="008000"/>
                </a:solidFill>
                <a:latin typeface="Arial" panose="020B0604020202020204" pitchFamily="34" charset="0"/>
                <a:ea typeface="ＭＳ Ｐゴシック" panose="020B0600070205080204" pitchFamily="34" charset="-128"/>
              </a:rPr>
              <a:t>For buyers, direct and digital marketing are convenient, easy, and private. They give buyers anywhere, anytime access to an almost unlimited assortment of goods and a wealth of products and buying information. Through direct marketing, buyers can interact with sellers by phone or on the seller’s Web site or app to create exactly the configuration of information, products, or services they want and then order them on the spot. Finally, for consumers who want it, digital marketing through online, mobile, and social media provides a sense of brand engagement and community.</a:t>
            </a:r>
          </a:p>
          <a:p>
            <a:r>
              <a:rPr lang="en-US" altLang="en-US" dirty="0">
                <a:solidFill>
                  <a:srgbClr val="008000"/>
                </a:solidFill>
                <a:latin typeface="Arial" panose="020B0604020202020204" pitchFamily="34" charset="0"/>
                <a:ea typeface="ＭＳ Ｐゴシック" panose="020B0600070205080204" pitchFamily="34" charset="-128"/>
              </a:rPr>
              <a:t>For sellers, direct marketing often provides a low-cost, efficient, speedy alternative for reaching their markets. Because of the one-to-one nature of direct marketing, companies can interact with customers by phone or online, learn more about their needs, and personalize products and services to specific customer tastes. Direct and digital marketing also offer sellers greater flexibility. They let marketers make ongoing adjustments to prices and programs, or make immediate, timely, and personal announcements and offers. </a:t>
            </a:r>
          </a:p>
          <a:p>
            <a:pPr marL="184150" lvl="1" indent="0">
              <a:buNone/>
            </a:pPr>
            <a:endParaRPr lang="en-GB" sz="1200" dirty="0"/>
          </a:p>
        </p:txBody>
      </p:sp>
      <p:sp>
        <p:nvSpPr>
          <p:cNvPr id="4" name="Slide Number Placeholder 3"/>
          <p:cNvSpPr>
            <a:spLocks noGrp="1"/>
          </p:cNvSpPr>
          <p:nvPr>
            <p:ph type="sldNum" sz="quarter" idx="5"/>
          </p:nvPr>
        </p:nvSpPr>
        <p:spPr/>
        <p:txBody>
          <a:bodyPr/>
          <a:lstStyle/>
          <a:p>
            <a:fld id="{DBFCBC71-D8BC-48E6-A7ED-D9230608FA34}" type="slidenum">
              <a:rPr lang="en-GB" smtClean="0"/>
              <a:t>5</a:t>
            </a:fld>
            <a:endParaRPr lang="en-GB"/>
          </a:p>
        </p:txBody>
      </p:sp>
    </p:spTree>
    <p:extLst>
      <p:ext uri="{BB962C8B-B14F-4D97-AF65-F5344CB8AC3E}">
        <p14:creationId xmlns:p14="http://schemas.microsoft.com/office/powerpoint/2010/main" val="9859409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4150" lvl="1" indent="0">
              <a:buNone/>
            </a:pPr>
            <a:endParaRPr lang="en-GB" sz="1200" dirty="0"/>
          </a:p>
          <a:p>
            <a:endParaRPr lang="en-GB" dirty="0"/>
          </a:p>
        </p:txBody>
      </p:sp>
      <p:sp>
        <p:nvSpPr>
          <p:cNvPr id="4" name="Slide Number Placeholder 3"/>
          <p:cNvSpPr>
            <a:spLocks noGrp="1"/>
          </p:cNvSpPr>
          <p:nvPr>
            <p:ph type="sldNum" sz="quarter" idx="5"/>
          </p:nvPr>
        </p:nvSpPr>
        <p:spPr/>
        <p:txBody>
          <a:bodyPr/>
          <a:lstStyle/>
          <a:p>
            <a:fld id="{DBFCBC71-D8BC-48E6-A7ED-D9230608FA34}" type="slidenum">
              <a:rPr lang="en-GB" smtClean="0"/>
              <a:t>6</a:t>
            </a:fld>
            <a:endParaRPr lang="en-GB"/>
          </a:p>
        </p:txBody>
      </p:sp>
    </p:spTree>
    <p:extLst>
      <p:ext uri="{BB962C8B-B14F-4D97-AF65-F5344CB8AC3E}">
        <p14:creationId xmlns:p14="http://schemas.microsoft.com/office/powerpoint/2010/main" val="15503321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4150" lvl="1" indent="0">
              <a:buNone/>
            </a:pPr>
            <a:endParaRPr lang="en-GB" sz="1200" dirty="0"/>
          </a:p>
          <a:p>
            <a:endParaRPr lang="en-GB" dirty="0"/>
          </a:p>
        </p:txBody>
      </p:sp>
      <p:sp>
        <p:nvSpPr>
          <p:cNvPr id="4" name="Slide Number Placeholder 3"/>
          <p:cNvSpPr>
            <a:spLocks noGrp="1"/>
          </p:cNvSpPr>
          <p:nvPr>
            <p:ph type="sldNum" sz="quarter" idx="5"/>
          </p:nvPr>
        </p:nvSpPr>
        <p:spPr/>
        <p:txBody>
          <a:bodyPr/>
          <a:lstStyle/>
          <a:p>
            <a:fld id="{DBFCBC71-D8BC-48E6-A7ED-D9230608FA34}" type="slidenum">
              <a:rPr lang="en-GB" smtClean="0"/>
              <a:t>7</a:t>
            </a:fld>
            <a:endParaRPr lang="en-GB"/>
          </a:p>
        </p:txBody>
      </p:sp>
    </p:spTree>
    <p:extLst>
      <p:ext uri="{BB962C8B-B14F-4D97-AF65-F5344CB8AC3E}">
        <p14:creationId xmlns:p14="http://schemas.microsoft.com/office/powerpoint/2010/main" val="31561742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4150" lvl="1" indent="0">
              <a:buNone/>
            </a:pPr>
            <a:endParaRPr lang="en-GB" sz="1200" dirty="0"/>
          </a:p>
          <a:p>
            <a:r>
              <a:rPr lang="en-GB" sz="1200" dirty="0">
                <a:solidFill>
                  <a:srgbClr val="002060"/>
                </a:solidFill>
              </a:rPr>
              <a:t>Digital marketing channels are important. </a:t>
            </a:r>
          </a:p>
          <a:p>
            <a:r>
              <a:rPr lang="en-GB" sz="1200" dirty="0">
                <a:solidFill>
                  <a:srgbClr val="002060"/>
                </a:solidFill>
              </a:rPr>
              <a:t>It’s not enough to just know your customers; you must know them better than anybody else </a:t>
            </a:r>
          </a:p>
          <a:p>
            <a:r>
              <a:rPr lang="en-GB" sz="1200" dirty="0">
                <a:solidFill>
                  <a:srgbClr val="002060"/>
                </a:solidFill>
              </a:rPr>
              <a:t>To do that, you need a consolidated view of customer preferences and expectations across all channels – Web, social media, mobile, direct mail, point of sale, etc. </a:t>
            </a:r>
          </a:p>
          <a:p>
            <a:endParaRPr lang="en-GB" dirty="0"/>
          </a:p>
        </p:txBody>
      </p:sp>
      <p:sp>
        <p:nvSpPr>
          <p:cNvPr id="4" name="Slide Number Placeholder 3"/>
          <p:cNvSpPr>
            <a:spLocks noGrp="1"/>
          </p:cNvSpPr>
          <p:nvPr>
            <p:ph type="sldNum" sz="quarter" idx="5"/>
          </p:nvPr>
        </p:nvSpPr>
        <p:spPr/>
        <p:txBody>
          <a:bodyPr/>
          <a:lstStyle/>
          <a:p>
            <a:fld id="{DBFCBC71-D8BC-48E6-A7ED-D9230608FA34}" type="slidenum">
              <a:rPr lang="en-GB" smtClean="0"/>
              <a:t>8</a:t>
            </a:fld>
            <a:endParaRPr lang="en-GB"/>
          </a:p>
        </p:txBody>
      </p:sp>
    </p:spTree>
    <p:extLst>
      <p:ext uri="{BB962C8B-B14F-4D97-AF65-F5344CB8AC3E}">
        <p14:creationId xmlns:p14="http://schemas.microsoft.com/office/powerpoint/2010/main" val="283298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4150" lvl="1" indent="0">
              <a:buNone/>
            </a:pPr>
            <a:endParaRPr lang="en-GB" sz="1200" dirty="0"/>
          </a:p>
          <a:p>
            <a:endParaRPr lang="en-GB" dirty="0"/>
          </a:p>
        </p:txBody>
      </p:sp>
      <p:sp>
        <p:nvSpPr>
          <p:cNvPr id="4" name="Slide Number Placeholder 3"/>
          <p:cNvSpPr>
            <a:spLocks noGrp="1"/>
          </p:cNvSpPr>
          <p:nvPr>
            <p:ph type="sldNum" sz="quarter" idx="5"/>
          </p:nvPr>
        </p:nvSpPr>
        <p:spPr/>
        <p:txBody>
          <a:bodyPr/>
          <a:lstStyle/>
          <a:p>
            <a:fld id="{DBFCBC71-D8BC-48E6-A7ED-D9230608FA34}" type="slidenum">
              <a:rPr lang="en-GB" smtClean="0"/>
              <a:t>9</a:t>
            </a:fld>
            <a:endParaRPr lang="en-GB"/>
          </a:p>
        </p:txBody>
      </p:sp>
    </p:spTree>
    <p:extLst>
      <p:ext uri="{BB962C8B-B14F-4D97-AF65-F5344CB8AC3E}">
        <p14:creationId xmlns:p14="http://schemas.microsoft.com/office/powerpoint/2010/main" val="9074614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4150" lvl="1" indent="0">
              <a:buNone/>
            </a:pPr>
            <a:endParaRPr lang="en-GB" sz="1200" dirty="0"/>
          </a:p>
          <a:p>
            <a:endParaRPr lang="en-GB" dirty="0"/>
          </a:p>
        </p:txBody>
      </p:sp>
      <p:sp>
        <p:nvSpPr>
          <p:cNvPr id="4" name="Slide Number Placeholder 3"/>
          <p:cNvSpPr>
            <a:spLocks noGrp="1"/>
          </p:cNvSpPr>
          <p:nvPr>
            <p:ph type="sldNum" sz="quarter" idx="5"/>
          </p:nvPr>
        </p:nvSpPr>
        <p:spPr/>
        <p:txBody>
          <a:bodyPr/>
          <a:lstStyle/>
          <a:p>
            <a:fld id="{DBFCBC71-D8BC-48E6-A7ED-D9230608FA34}" type="slidenum">
              <a:rPr lang="en-GB" smtClean="0"/>
              <a:t>10</a:t>
            </a:fld>
            <a:endParaRPr lang="en-GB"/>
          </a:p>
        </p:txBody>
      </p:sp>
    </p:spTree>
    <p:extLst>
      <p:ext uri="{BB962C8B-B14F-4D97-AF65-F5344CB8AC3E}">
        <p14:creationId xmlns:p14="http://schemas.microsoft.com/office/powerpoint/2010/main" val="21521331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4150" lvl="1" indent="0">
              <a:buNone/>
            </a:pPr>
            <a:endParaRPr lang="en-GB" sz="1200" dirty="0"/>
          </a:p>
          <a:p>
            <a:endParaRPr lang="en-GB" dirty="0"/>
          </a:p>
        </p:txBody>
      </p:sp>
      <p:sp>
        <p:nvSpPr>
          <p:cNvPr id="4" name="Slide Number Placeholder 3"/>
          <p:cNvSpPr>
            <a:spLocks noGrp="1"/>
          </p:cNvSpPr>
          <p:nvPr>
            <p:ph type="sldNum" sz="quarter" idx="5"/>
          </p:nvPr>
        </p:nvSpPr>
        <p:spPr/>
        <p:txBody>
          <a:bodyPr/>
          <a:lstStyle/>
          <a:p>
            <a:fld id="{DBFCBC71-D8BC-48E6-A7ED-D9230608FA34}" type="slidenum">
              <a:rPr lang="en-GB" smtClean="0"/>
              <a:t>11</a:t>
            </a:fld>
            <a:endParaRPr lang="en-GB"/>
          </a:p>
        </p:txBody>
      </p:sp>
    </p:spTree>
    <p:extLst>
      <p:ext uri="{BB962C8B-B14F-4D97-AF65-F5344CB8AC3E}">
        <p14:creationId xmlns:p14="http://schemas.microsoft.com/office/powerpoint/2010/main" val="13584173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buSzPct val="25000"/>
            </a:pPr>
            <a:r>
              <a:rPr lang="en-IN" b="1" dirty="0">
                <a:solidFill>
                  <a:schemeClr val="dk1"/>
                </a:solidFill>
                <a:ea typeface="Calibri"/>
                <a:cs typeface="Calibri"/>
                <a:sym typeface="Calibri"/>
              </a:rPr>
              <a:t>Social networks </a:t>
            </a:r>
            <a:r>
              <a:rPr lang="en-IN" dirty="0">
                <a:solidFill>
                  <a:schemeClr val="dk1"/>
                </a:solidFill>
                <a:ea typeface="Calibri"/>
                <a:cs typeface="Calibri"/>
                <a:sym typeface="Calibri"/>
              </a:rPr>
              <a:t>are sites that connect people with other people. Successful networking sites ask users to develop profiles of themselves so that those with similar backgrounds, interests, hobbies, religious beliefs, racial identities, or political views can “meet” online. Social networks such as Facebook and LinkedIn are some of the most popular sites on the Internet with millions of users from around the globe.</a:t>
            </a:r>
          </a:p>
          <a:p>
            <a:pPr lvl="0">
              <a:buSzPct val="25000"/>
            </a:pPr>
            <a:endParaRPr lang="en-IN" dirty="0">
              <a:solidFill>
                <a:schemeClr val="dk1"/>
              </a:solidFill>
              <a:ea typeface="Calibri"/>
              <a:cs typeface="Calibri"/>
              <a:sym typeface="Calibri"/>
            </a:endParaRPr>
          </a:p>
          <a:p>
            <a:pPr lvl="0">
              <a:buSzPct val="25000"/>
            </a:pPr>
            <a:r>
              <a:rPr lang="en-IN" dirty="0">
                <a:solidFill>
                  <a:schemeClr val="dk1"/>
                </a:solidFill>
                <a:ea typeface="Calibri"/>
                <a:cs typeface="Calibri"/>
                <a:sym typeface="Calibri"/>
              </a:rPr>
              <a:t>What’s in all this social networking for marketers? </a:t>
            </a:r>
          </a:p>
          <a:p>
            <a:pPr marL="228600" lvl="0" indent="-228600">
              <a:buClr>
                <a:schemeClr val="dk1"/>
              </a:buClr>
              <a:buSzPct val="100000"/>
              <a:buFont typeface="Calibri"/>
              <a:buAutoNum type="arabicPeriod"/>
            </a:pPr>
            <a:r>
              <a:rPr lang="en-IN" dirty="0">
                <a:solidFill>
                  <a:schemeClr val="dk1"/>
                </a:solidFill>
                <a:ea typeface="Calibri"/>
                <a:cs typeface="Calibri"/>
                <a:sym typeface="Calibri"/>
              </a:rPr>
              <a:t>By monitoring social networks, marketers learn what consumers are thinking and what they are saying to each other about their brand and about the competition. Such information can be invaluable to improve advertising messages or even to correct defects in products.</a:t>
            </a:r>
          </a:p>
          <a:p>
            <a:pPr marL="228600" lvl="0" indent="-228600">
              <a:buClr>
                <a:schemeClr val="dk1"/>
              </a:buClr>
              <a:buSzPct val="100000"/>
              <a:buFont typeface="Calibri"/>
              <a:buAutoNum type="arabicPeriod"/>
            </a:pPr>
            <a:r>
              <a:rPr lang="en-IN" dirty="0">
                <a:solidFill>
                  <a:schemeClr val="dk1"/>
                </a:solidFill>
                <a:ea typeface="Calibri"/>
                <a:cs typeface="Calibri"/>
                <a:sym typeface="Calibri"/>
              </a:rPr>
              <a:t>By participating in the conversations, marketers can reach influential people such as journalists and consumers who are opinion leaders. </a:t>
            </a:r>
          </a:p>
          <a:p>
            <a:pPr marL="228600" lvl="0" indent="-228600">
              <a:buClr>
                <a:schemeClr val="dk1"/>
              </a:buClr>
              <a:buSzPct val="100000"/>
              <a:buFont typeface="Calibri"/>
              <a:buAutoNum type="arabicPeriod"/>
            </a:pPr>
            <a:r>
              <a:rPr lang="en-IN" dirty="0">
                <a:solidFill>
                  <a:schemeClr val="dk1"/>
                </a:solidFill>
                <a:ea typeface="Calibri"/>
                <a:cs typeface="Calibri"/>
                <a:sym typeface="Calibri"/>
              </a:rPr>
              <a:t>Most importantly, social networks provide firms the opportunity to create a </a:t>
            </a:r>
            <a:r>
              <a:rPr lang="en-IN" b="1" dirty="0">
                <a:solidFill>
                  <a:schemeClr val="dk1"/>
                </a:solidFill>
                <a:ea typeface="Calibri"/>
                <a:cs typeface="Calibri"/>
                <a:sym typeface="Calibri"/>
              </a:rPr>
              <a:t>brand community</a:t>
            </a:r>
            <a:r>
              <a:rPr lang="en-IN" dirty="0">
                <a:solidFill>
                  <a:schemeClr val="dk1"/>
                </a:solidFill>
                <a:ea typeface="Calibri"/>
                <a:cs typeface="Calibri"/>
                <a:sym typeface="Calibri"/>
              </a:rPr>
              <a:t>, a group of social network users who share an attachment to a product or brand. Members of the brand community interact with each other, sharing information about the brand or just expressing their affection for it. As a result, the relationships between the consumers and the brand grow even stronger.</a:t>
            </a:r>
            <a:endParaRPr lang="en-US" dirty="0"/>
          </a:p>
          <a:p>
            <a:pPr lvl="0">
              <a:buClr>
                <a:schemeClr val="dk1"/>
              </a:buClr>
              <a:buSzPct val="25000"/>
            </a:pPr>
            <a:endParaRPr lang="en-US" dirty="0">
              <a:solidFill>
                <a:schemeClr val="dk1"/>
              </a:solidFill>
              <a:ea typeface="Calibri"/>
              <a:cs typeface="Calibri"/>
              <a:sym typeface="Calibri"/>
            </a:endParaRPr>
          </a:p>
          <a:p>
            <a:pPr lvl="0">
              <a:buClr>
                <a:schemeClr val="dk1"/>
              </a:buClr>
              <a:buSzPct val="25000"/>
            </a:pPr>
            <a:r>
              <a:rPr lang="en-US" dirty="0">
                <a:solidFill>
                  <a:schemeClr val="dk1"/>
                </a:solidFill>
                <a:ea typeface="Calibri"/>
                <a:cs typeface="Calibri"/>
                <a:sym typeface="Calibri"/>
              </a:rPr>
              <a:t>Virtual worlds are online, highly engaging digital environments where </a:t>
            </a:r>
            <a:r>
              <a:rPr lang="en-US" b="1" dirty="0">
                <a:solidFill>
                  <a:schemeClr val="dk1"/>
                </a:solidFill>
                <a:ea typeface="Calibri"/>
                <a:cs typeface="Calibri"/>
                <a:sym typeface="Calibri"/>
              </a:rPr>
              <a:t>avatars</a:t>
            </a:r>
            <a:r>
              <a:rPr lang="en-US" dirty="0">
                <a:solidFill>
                  <a:schemeClr val="dk1"/>
                </a:solidFill>
                <a:ea typeface="Calibri"/>
                <a:cs typeface="Calibri"/>
                <a:sym typeface="Calibri"/>
              </a:rPr>
              <a:t>—graphic representations of users—interact with other avatars in real time.</a:t>
            </a:r>
          </a:p>
          <a:p>
            <a:pPr marL="171450" lvl="0" indent="-171450">
              <a:buClr>
                <a:schemeClr val="dk1"/>
              </a:buClr>
              <a:buSzPct val="100000"/>
              <a:buFont typeface="Arial"/>
              <a:buChar char="•"/>
            </a:pPr>
            <a:r>
              <a:rPr lang="en-US" dirty="0">
                <a:solidFill>
                  <a:schemeClr val="dk1"/>
                </a:solidFill>
                <a:ea typeface="Calibri"/>
                <a:cs typeface="Calibri"/>
                <a:sym typeface="Calibri"/>
              </a:rPr>
              <a:t>In virtual worlds, residents can hang out at virtual clubs, shop for clothing and bling for their avatars, buy furniture to deck out virtual homes, and, yes, even go to college in virtual universities. </a:t>
            </a:r>
          </a:p>
          <a:p>
            <a:pPr marL="171450" lvl="0" indent="-171450">
              <a:buClr>
                <a:schemeClr val="dk1"/>
              </a:buClr>
              <a:buSzPct val="100000"/>
              <a:buFont typeface="Arial"/>
              <a:buChar char="•"/>
            </a:pPr>
            <a:r>
              <a:rPr lang="en-US" dirty="0">
                <a:solidFill>
                  <a:schemeClr val="dk1"/>
                </a:solidFill>
                <a:ea typeface="Calibri"/>
                <a:cs typeface="Calibri"/>
                <a:sym typeface="Calibri"/>
              </a:rPr>
              <a:t>Some people find it hard to believe, but it’s common for people to spend real money to buy digital products that don’t exist in the real world. Indeed, the </a:t>
            </a:r>
            <a:r>
              <a:rPr lang="en-US" b="1" dirty="0">
                <a:solidFill>
                  <a:schemeClr val="dk1"/>
                </a:solidFill>
                <a:ea typeface="Calibri"/>
                <a:cs typeface="Calibri"/>
                <a:sym typeface="Calibri"/>
              </a:rPr>
              <a:t>virtual goods </a:t>
            </a:r>
            <a:r>
              <a:rPr lang="en-US" dirty="0">
                <a:solidFill>
                  <a:schemeClr val="dk1"/>
                </a:solidFill>
                <a:ea typeface="Calibri"/>
                <a:cs typeface="Calibri"/>
                <a:sym typeface="Calibri"/>
              </a:rPr>
              <a:t>market is booming: </a:t>
            </a:r>
            <a:r>
              <a:rPr lang="en-US" baseline="0" dirty="0">
                <a:solidFill>
                  <a:schemeClr val="dk1"/>
                </a:solidFill>
                <a:ea typeface="Calibri"/>
                <a:cs typeface="Calibri"/>
                <a:sym typeface="Calibri"/>
              </a:rPr>
              <a:t>C</a:t>
            </a:r>
            <a:r>
              <a:rPr lang="en-US" dirty="0">
                <a:solidFill>
                  <a:schemeClr val="dk1"/>
                </a:solidFill>
                <a:ea typeface="Calibri"/>
                <a:cs typeface="Calibri"/>
                <a:sym typeface="Calibri"/>
              </a:rPr>
              <a:t>onsumers across the globe are expected to spend over $18 billion to buy items they use only in virtual worlds.</a:t>
            </a:r>
          </a:p>
          <a:p>
            <a:pPr marL="171450" lvl="0" indent="-171450">
              <a:buClr>
                <a:schemeClr val="dk1"/>
              </a:buClr>
              <a:buSzPct val="100000"/>
              <a:buFont typeface="Arial"/>
              <a:buChar char="•"/>
            </a:pPr>
            <a:r>
              <a:rPr lang="en-US" dirty="0">
                <a:solidFill>
                  <a:schemeClr val="dk1"/>
                </a:solidFill>
                <a:ea typeface="Calibri"/>
                <a:cs typeface="Calibri"/>
                <a:sym typeface="Calibri"/>
              </a:rPr>
              <a:t>IMVU is advertised as the “#1 avatar based</a:t>
            </a:r>
            <a:r>
              <a:rPr lang="en-US" baseline="0" dirty="0">
                <a:solidFill>
                  <a:schemeClr val="dk1"/>
                </a:solidFill>
                <a:ea typeface="Calibri"/>
                <a:cs typeface="Calibri"/>
                <a:sym typeface="Calibri"/>
              </a:rPr>
              <a:t> </a:t>
            </a:r>
            <a:r>
              <a:rPr lang="en-US" dirty="0">
                <a:solidFill>
                  <a:schemeClr val="dk1"/>
                </a:solidFill>
                <a:ea typeface="Calibri"/>
                <a:cs typeface="Calibri"/>
                <a:sym typeface="Calibri"/>
              </a:rPr>
              <a:t>social experience” available, and it certainly delivers unmatched 3D animation. The</a:t>
            </a:r>
            <a:r>
              <a:rPr lang="en-US" baseline="0" dirty="0">
                <a:solidFill>
                  <a:schemeClr val="dk1"/>
                </a:solidFill>
                <a:ea typeface="Calibri"/>
                <a:cs typeface="Calibri"/>
                <a:sym typeface="Calibri"/>
              </a:rPr>
              <a:t> </a:t>
            </a:r>
            <a:r>
              <a:rPr lang="en-US" dirty="0">
                <a:solidFill>
                  <a:schemeClr val="dk1"/>
                </a:solidFill>
                <a:ea typeface="Calibri"/>
                <a:cs typeface="Calibri"/>
                <a:sym typeface="Calibri"/>
              </a:rPr>
              <a:t>central world is a room full of chairs where you wait for other users to join so you can text</a:t>
            </a:r>
            <a:r>
              <a:rPr lang="en-US" baseline="0" dirty="0">
                <a:solidFill>
                  <a:schemeClr val="dk1"/>
                </a:solidFill>
                <a:ea typeface="Calibri"/>
                <a:cs typeface="Calibri"/>
                <a:sym typeface="Calibri"/>
              </a:rPr>
              <a:t> </a:t>
            </a:r>
            <a:r>
              <a:rPr lang="en-US" dirty="0">
                <a:solidFill>
                  <a:schemeClr val="dk1"/>
                </a:solidFill>
                <a:ea typeface="Calibri"/>
                <a:cs typeface="Calibri"/>
                <a:sym typeface="Calibri"/>
              </a:rPr>
              <a:t>chat with them. You can restrict who has the ability to approach you and can also use the</a:t>
            </a:r>
            <a:r>
              <a:rPr lang="en-US" baseline="0" dirty="0">
                <a:solidFill>
                  <a:schemeClr val="dk1"/>
                </a:solidFill>
                <a:ea typeface="Calibri"/>
                <a:cs typeface="Calibri"/>
                <a:sym typeface="Calibri"/>
              </a:rPr>
              <a:t> </a:t>
            </a:r>
            <a:r>
              <a:rPr lang="en-US" dirty="0">
                <a:solidFill>
                  <a:schemeClr val="dk1"/>
                </a:solidFill>
                <a:ea typeface="Calibri"/>
                <a:cs typeface="Calibri"/>
                <a:sym typeface="Calibri"/>
              </a:rPr>
              <a:t>“Get Matched” area similar to an online dating service. The basic room is free, but you can</a:t>
            </a:r>
            <a:r>
              <a:rPr lang="en-US" baseline="0" dirty="0">
                <a:solidFill>
                  <a:schemeClr val="dk1"/>
                </a:solidFill>
                <a:ea typeface="Calibri"/>
                <a:cs typeface="Calibri"/>
                <a:sym typeface="Calibri"/>
              </a:rPr>
              <a:t> </a:t>
            </a:r>
            <a:r>
              <a:rPr lang="en-US" dirty="0">
                <a:solidFill>
                  <a:schemeClr val="dk1"/>
                </a:solidFill>
                <a:ea typeface="Calibri"/>
                <a:cs typeface="Calibri"/>
                <a:sym typeface="Calibri"/>
              </a:rPr>
              <a:t>shop for new outfits, poses, pets, and furniture.</a:t>
            </a:r>
          </a:p>
          <a:p>
            <a:endParaRPr lang="en-GB" dirty="0"/>
          </a:p>
        </p:txBody>
      </p:sp>
      <p:sp>
        <p:nvSpPr>
          <p:cNvPr id="4" name="Slide Number Placeholder 3"/>
          <p:cNvSpPr>
            <a:spLocks noGrp="1"/>
          </p:cNvSpPr>
          <p:nvPr>
            <p:ph type="sldNum" sz="quarter" idx="5"/>
          </p:nvPr>
        </p:nvSpPr>
        <p:spPr/>
        <p:txBody>
          <a:bodyPr/>
          <a:lstStyle/>
          <a:p>
            <a:fld id="{DBFCBC71-D8BC-48E6-A7ED-D9230608FA34}" type="slidenum">
              <a:rPr lang="en-GB" smtClean="0"/>
              <a:t>12</a:t>
            </a:fld>
            <a:endParaRPr lang="en-GB"/>
          </a:p>
        </p:txBody>
      </p:sp>
    </p:spTree>
    <p:extLst>
      <p:ext uri="{BB962C8B-B14F-4D97-AF65-F5344CB8AC3E}">
        <p14:creationId xmlns:p14="http://schemas.microsoft.com/office/powerpoint/2010/main" val="39809149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BFCBC71-D8BC-48E6-A7ED-D9230608FA34}" type="slidenum">
              <a:rPr lang="en-GB" smtClean="0"/>
              <a:t>13</a:t>
            </a:fld>
            <a:endParaRPr lang="en-GB"/>
          </a:p>
        </p:txBody>
      </p:sp>
    </p:spTree>
    <p:extLst>
      <p:ext uri="{BB962C8B-B14F-4D97-AF65-F5344CB8AC3E}">
        <p14:creationId xmlns:p14="http://schemas.microsoft.com/office/powerpoint/2010/main" val="1819942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4150" lvl="1" indent="0">
              <a:buNone/>
            </a:pPr>
            <a:endParaRPr lang="en-GB" sz="1200" dirty="0"/>
          </a:p>
          <a:p>
            <a:endParaRPr lang="en-GB" dirty="0"/>
          </a:p>
        </p:txBody>
      </p:sp>
      <p:sp>
        <p:nvSpPr>
          <p:cNvPr id="4" name="Slide Number Placeholder 3"/>
          <p:cNvSpPr>
            <a:spLocks noGrp="1"/>
          </p:cNvSpPr>
          <p:nvPr>
            <p:ph type="sldNum" sz="quarter" idx="5"/>
          </p:nvPr>
        </p:nvSpPr>
        <p:spPr/>
        <p:txBody>
          <a:bodyPr/>
          <a:lstStyle/>
          <a:p>
            <a:fld id="{DBFCBC71-D8BC-48E6-A7ED-D9230608FA34}" type="slidenum">
              <a:rPr lang="en-GB" smtClean="0"/>
              <a:t>14</a:t>
            </a:fld>
            <a:endParaRPr lang="en-GB"/>
          </a:p>
        </p:txBody>
      </p:sp>
    </p:spTree>
    <p:extLst>
      <p:ext uri="{BB962C8B-B14F-4D97-AF65-F5344CB8AC3E}">
        <p14:creationId xmlns:p14="http://schemas.microsoft.com/office/powerpoint/2010/main" val="15636205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4150" lvl="1" indent="0">
              <a:buNone/>
            </a:pPr>
            <a:endParaRPr lang="en-GB" sz="1200" dirty="0"/>
          </a:p>
          <a:p>
            <a:endParaRPr lang="en-GB" dirty="0"/>
          </a:p>
        </p:txBody>
      </p:sp>
      <p:sp>
        <p:nvSpPr>
          <p:cNvPr id="4" name="Slide Number Placeholder 3"/>
          <p:cNvSpPr>
            <a:spLocks noGrp="1"/>
          </p:cNvSpPr>
          <p:nvPr>
            <p:ph type="sldNum" sz="quarter" idx="5"/>
          </p:nvPr>
        </p:nvSpPr>
        <p:spPr/>
        <p:txBody>
          <a:bodyPr/>
          <a:lstStyle/>
          <a:p>
            <a:fld id="{DBFCBC71-D8BC-48E6-A7ED-D9230608FA34}" type="slidenum">
              <a:rPr lang="en-GB" smtClean="0"/>
              <a:t>15</a:t>
            </a:fld>
            <a:endParaRPr lang="en-GB"/>
          </a:p>
        </p:txBody>
      </p:sp>
    </p:spTree>
    <p:extLst>
      <p:ext uri="{BB962C8B-B14F-4D97-AF65-F5344CB8AC3E}">
        <p14:creationId xmlns:p14="http://schemas.microsoft.com/office/powerpoint/2010/main" val="2694179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4150" lvl="1" indent="0">
              <a:buNone/>
            </a:pPr>
            <a:endParaRPr lang="en-GB" sz="1200" dirty="0"/>
          </a:p>
          <a:p>
            <a:endParaRPr lang="en-GB" dirty="0"/>
          </a:p>
        </p:txBody>
      </p:sp>
      <p:sp>
        <p:nvSpPr>
          <p:cNvPr id="4" name="Slide Number Placeholder 3"/>
          <p:cNvSpPr>
            <a:spLocks noGrp="1"/>
          </p:cNvSpPr>
          <p:nvPr>
            <p:ph type="sldNum" sz="quarter" idx="5"/>
          </p:nvPr>
        </p:nvSpPr>
        <p:spPr/>
        <p:txBody>
          <a:bodyPr/>
          <a:lstStyle/>
          <a:p>
            <a:fld id="{DBFCBC71-D8BC-48E6-A7ED-D9230608FA34}" type="slidenum">
              <a:rPr lang="en-GB" smtClean="0"/>
              <a:t>16</a:t>
            </a:fld>
            <a:endParaRPr lang="en-GB"/>
          </a:p>
        </p:txBody>
      </p:sp>
    </p:spTree>
    <p:extLst>
      <p:ext uri="{BB962C8B-B14F-4D97-AF65-F5344CB8AC3E}">
        <p14:creationId xmlns:p14="http://schemas.microsoft.com/office/powerpoint/2010/main" val="24646934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4150" lvl="1" indent="0">
              <a:buNone/>
            </a:pPr>
            <a:endParaRPr lang="en-GB" sz="1200" dirty="0"/>
          </a:p>
          <a:p>
            <a:r>
              <a:rPr lang="en-US" altLang="en-US" b="1" dirty="0">
                <a:solidFill>
                  <a:srgbClr val="008000"/>
                </a:solidFill>
                <a:latin typeface="Arial" panose="020B0604020202020204" pitchFamily="34" charset="0"/>
                <a:ea typeface="ＭＳ Ｐゴシック" panose="020B0600070205080204" pitchFamily="34" charset="-128"/>
              </a:rPr>
              <a:t>Online marketing </a:t>
            </a:r>
            <a:r>
              <a:rPr lang="en-US" altLang="en-US" dirty="0">
                <a:solidFill>
                  <a:srgbClr val="008000"/>
                </a:solidFill>
                <a:latin typeface="Arial" panose="020B0604020202020204" pitchFamily="34" charset="0"/>
                <a:ea typeface="ＭＳ Ｐゴシック" panose="020B0600070205080204" pitchFamily="34" charset="-128"/>
              </a:rPr>
              <a:t>refers to marketing via the Internet using company Web sites, online ads and promotions, email marketing, online video, and blogs. </a:t>
            </a:r>
          </a:p>
          <a:p>
            <a:endParaRPr lang="en-US" altLang="en-US" dirty="0">
              <a:solidFill>
                <a:srgbClr val="008000"/>
              </a:solidFill>
              <a:latin typeface="Arial" panose="020B0604020202020204" pitchFamily="34" charset="0"/>
              <a:ea typeface="ＭＳ Ｐゴシック" panose="020B0600070205080204" pitchFamily="34" charset="-128"/>
            </a:endParaRPr>
          </a:p>
          <a:p>
            <a:r>
              <a:rPr lang="en-US" altLang="en-US" dirty="0">
                <a:solidFill>
                  <a:srgbClr val="008000"/>
                </a:solidFill>
                <a:latin typeface="Arial" panose="020B0604020202020204" pitchFamily="34" charset="0"/>
                <a:ea typeface="ＭＳ Ｐゴシック" panose="020B0600070205080204" pitchFamily="34" charset="-128"/>
              </a:rPr>
              <a:t>For most companies, the first step in conducting online marketing is to create a Web site. </a:t>
            </a:r>
            <a:r>
              <a:rPr lang="en-US" altLang="en-US" b="1" dirty="0">
                <a:solidFill>
                  <a:srgbClr val="008000"/>
                </a:solidFill>
                <a:latin typeface="Arial" panose="020B0604020202020204" pitchFamily="34" charset="0"/>
                <a:ea typeface="ＭＳ Ｐゴシック" panose="020B0600070205080204" pitchFamily="34" charset="-128"/>
              </a:rPr>
              <a:t>Marketing Web sites </a:t>
            </a:r>
            <a:r>
              <a:rPr lang="en-US" altLang="en-US" dirty="0">
                <a:solidFill>
                  <a:srgbClr val="008000"/>
                </a:solidFill>
                <a:latin typeface="Arial" panose="020B0604020202020204" pitchFamily="34" charset="0"/>
                <a:ea typeface="ＭＳ Ｐゴシック" panose="020B0600070205080204" pitchFamily="34" charset="-128"/>
              </a:rPr>
              <a:t>are designed to interact with customers to move them closer to a direct purchase or other marketing outcome. In contrast, a </a:t>
            </a:r>
            <a:r>
              <a:rPr lang="en-US" altLang="en-US" b="1" dirty="0">
                <a:solidFill>
                  <a:srgbClr val="008000"/>
                </a:solidFill>
                <a:latin typeface="Arial" panose="020B0604020202020204" pitchFamily="34" charset="0"/>
                <a:ea typeface="ＭＳ Ｐゴシック" panose="020B0600070205080204" pitchFamily="34" charset="-128"/>
              </a:rPr>
              <a:t>branded community Web site </a:t>
            </a:r>
            <a:r>
              <a:rPr lang="en-US" altLang="en-US" dirty="0">
                <a:solidFill>
                  <a:srgbClr val="008000"/>
                </a:solidFill>
                <a:latin typeface="Arial" panose="020B0604020202020204" pitchFamily="34" charset="0"/>
                <a:ea typeface="ＭＳ Ｐゴシック" panose="020B0600070205080204" pitchFamily="34" charset="-128"/>
              </a:rPr>
              <a:t>does not try to sell anything but presents brand content that engages consumers and creates customer-brand community.</a:t>
            </a:r>
          </a:p>
          <a:p>
            <a:endParaRPr lang="en-US" altLang="en-US" dirty="0">
              <a:solidFill>
                <a:srgbClr val="008000"/>
              </a:solidFill>
              <a:latin typeface="Arial" panose="020B0604020202020204" pitchFamily="34" charset="0"/>
              <a:ea typeface="ＭＳ Ｐゴシック" panose="020B0600070205080204" pitchFamily="34" charset="-128"/>
            </a:endParaRPr>
          </a:p>
          <a:p>
            <a:r>
              <a:rPr lang="en-US" altLang="en-US" dirty="0">
                <a:solidFill>
                  <a:srgbClr val="008000"/>
                </a:solidFill>
                <a:latin typeface="Arial" panose="020B0604020202020204" pitchFamily="34" charset="0"/>
                <a:ea typeface="ＭＳ Ｐゴシック" panose="020B0600070205080204" pitchFamily="34" charset="-128"/>
              </a:rPr>
              <a:t>A Web site should be easy to use and visually appealing. Ultimately, Web sites must be useful. When it comes to Web browsing and shopping, most people prefer substance over style and function over flash.</a:t>
            </a:r>
          </a:p>
          <a:p>
            <a:endParaRPr lang="en-GB" dirty="0"/>
          </a:p>
          <a:p>
            <a:r>
              <a:rPr lang="en-US" altLang="en-US" b="1" dirty="0">
                <a:solidFill>
                  <a:srgbClr val="008000"/>
                </a:solidFill>
                <a:latin typeface="Arial" panose="020B0604020202020204" pitchFamily="34" charset="0"/>
                <a:ea typeface="ＭＳ Ｐゴシック" panose="020B0600070205080204" pitchFamily="34" charset="-128"/>
              </a:rPr>
              <a:t>Blogs</a:t>
            </a:r>
            <a:r>
              <a:rPr lang="en-US" altLang="en-US" dirty="0">
                <a:solidFill>
                  <a:srgbClr val="008000"/>
                </a:solidFill>
                <a:latin typeface="Arial" panose="020B0604020202020204" pitchFamily="34" charset="0"/>
                <a:ea typeface="ＭＳ Ｐゴシック" panose="020B0600070205080204" pitchFamily="34" charset="-128"/>
              </a:rPr>
              <a:t>, or Web logs, are online journals where people and companies post their thoughts and other content related to narrowly defined topics. Blogs can be about anything—politics, baseball, haiku, car repair, or the latest television series.</a:t>
            </a:r>
          </a:p>
          <a:p>
            <a:endParaRPr lang="en-US" altLang="en-US" dirty="0">
              <a:solidFill>
                <a:srgbClr val="008000"/>
              </a:solidFill>
              <a:latin typeface="Arial" panose="020B0604020202020204" pitchFamily="34" charset="0"/>
              <a:ea typeface="ＭＳ Ｐゴシック" panose="020B0600070205080204" pitchFamily="34" charset="-128"/>
            </a:endParaRPr>
          </a:p>
          <a:p>
            <a:r>
              <a:rPr lang="en-US" altLang="en-US" dirty="0">
                <a:solidFill>
                  <a:srgbClr val="008000"/>
                </a:solidFill>
                <a:latin typeface="Arial" panose="020B0604020202020204" pitchFamily="34" charset="0"/>
                <a:ea typeface="ＭＳ Ｐゴシック" panose="020B0600070205080204" pitchFamily="34" charset="-128"/>
              </a:rPr>
              <a:t>Most marketers are now tapping into the blogosphere as a medium for reaching their customer communities. Marketers can use insights from consumer online conversations to improve their marketing programs.</a:t>
            </a:r>
          </a:p>
          <a:p>
            <a:endParaRPr lang="en-US" altLang="en-US" dirty="0">
              <a:solidFill>
                <a:srgbClr val="008000"/>
              </a:solidFill>
              <a:latin typeface="Arial" panose="020B0604020202020204" pitchFamily="34" charset="0"/>
              <a:ea typeface="ＭＳ Ｐゴシック" panose="020B0600070205080204" pitchFamily="34" charset="-128"/>
            </a:endParaRPr>
          </a:p>
          <a:p>
            <a:r>
              <a:rPr lang="en-US" altLang="en-US" dirty="0">
                <a:solidFill>
                  <a:srgbClr val="008000"/>
                </a:solidFill>
                <a:latin typeface="Arial" panose="020B0604020202020204" pitchFamily="34" charset="0"/>
                <a:ea typeface="ＭＳ Ｐゴシック" panose="020B0600070205080204" pitchFamily="34" charset="-128"/>
              </a:rPr>
              <a:t>As a marketing tool, blogs offer some advantages. They can offer a fresh, original, personal, and economical way to enter into consumer online conversations. </a:t>
            </a:r>
          </a:p>
          <a:p>
            <a:endParaRPr lang="en-US" altLang="en-US" dirty="0">
              <a:solidFill>
                <a:srgbClr val="008000"/>
              </a:solidFill>
              <a:latin typeface="Arial" panose="020B0604020202020204" pitchFamily="34" charset="0"/>
              <a:ea typeface="ＭＳ Ｐゴシック" panose="020B0600070205080204" pitchFamily="34" charset="-128"/>
            </a:endParaRPr>
          </a:p>
          <a:p>
            <a:r>
              <a:rPr lang="en-US" altLang="en-US" dirty="0">
                <a:solidFill>
                  <a:srgbClr val="008000"/>
                </a:solidFill>
                <a:latin typeface="Arial" panose="020B0604020202020204" pitchFamily="34" charset="0"/>
                <a:ea typeface="ＭＳ Ｐゴシック" panose="020B0600070205080204" pitchFamily="34" charset="-128"/>
              </a:rPr>
              <a:t>However, blogs offer disadvantages too. The blogosphere is cluttered and difficult to control. Although companies can sometimes leverage blogs to engage customers in meaningful relationships, blogs remain largely a consumer-controlled medium.</a:t>
            </a:r>
          </a:p>
          <a:p>
            <a:endParaRPr lang="en-GB" dirty="0"/>
          </a:p>
        </p:txBody>
      </p:sp>
      <p:sp>
        <p:nvSpPr>
          <p:cNvPr id="4" name="Slide Number Placeholder 3"/>
          <p:cNvSpPr>
            <a:spLocks noGrp="1"/>
          </p:cNvSpPr>
          <p:nvPr>
            <p:ph type="sldNum" sz="quarter" idx="5"/>
          </p:nvPr>
        </p:nvSpPr>
        <p:spPr/>
        <p:txBody>
          <a:bodyPr/>
          <a:lstStyle/>
          <a:p>
            <a:fld id="{DBFCBC71-D8BC-48E6-A7ED-D9230608FA34}" type="slidenum">
              <a:rPr lang="en-GB" smtClean="0"/>
              <a:t>17</a:t>
            </a:fld>
            <a:endParaRPr lang="en-GB"/>
          </a:p>
        </p:txBody>
      </p:sp>
    </p:spTree>
    <p:extLst>
      <p:ext uri="{BB962C8B-B14F-4D97-AF65-F5344CB8AC3E}">
        <p14:creationId xmlns:p14="http://schemas.microsoft.com/office/powerpoint/2010/main" val="37944296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4150" lvl="1" indent="0">
              <a:buNone/>
            </a:pPr>
            <a:endParaRPr lang="en-GB" sz="1200" dirty="0"/>
          </a:p>
          <a:p>
            <a:endParaRPr lang="en-GB" dirty="0"/>
          </a:p>
        </p:txBody>
      </p:sp>
      <p:sp>
        <p:nvSpPr>
          <p:cNvPr id="4" name="Slide Number Placeholder 3"/>
          <p:cNvSpPr>
            <a:spLocks noGrp="1"/>
          </p:cNvSpPr>
          <p:nvPr>
            <p:ph type="sldNum" sz="quarter" idx="5"/>
          </p:nvPr>
        </p:nvSpPr>
        <p:spPr/>
        <p:txBody>
          <a:bodyPr/>
          <a:lstStyle/>
          <a:p>
            <a:fld id="{DBFCBC71-D8BC-48E6-A7ED-D9230608FA34}" type="slidenum">
              <a:rPr lang="en-GB" smtClean="0"/>
              <a:t>18</a:t>
            </a:fld>
            <a:endParaRPr lang="en-GB"/>
          </a:p>
        </p:txBody>
      </p:sp>
    </p:spTree>
    <p:extLst>
      <p:ext uri="{BB962C8B-B14F-4D97-AF65-F5344CB8AC3E}">
        <p14:creationId xmlns:p14="http://schemas.microsoft.com/office/powerpoint/2010/main" val="28133479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4150" lvl="1" indent="0">
              <a:buNone/>
            </a:pPr>
            <a:endParaRPr lang="en-GB" sz="1200" dirty="0"/>
          </a:p>
          <a:p>
            <a:endParaRPr lang="en-GB" dirty="0"/>
          </a:p>
        </p:txBody>
      </p:sp>
      <p:sp>
        <p:nvSpPr>
          <p:cNvPr id="4" name="Slide Number Placeholder 3"/>
          <p:cNvSpPr>
            <a:spLocks noGrp="1"/>
          </p:cNvSpPr>
          <p:nvPr>
            <p:ph type="sldNum" sz="quarter" idx="5"/>
          </p:nvPr>
        </p:nvSpPr>
        <p:spPr/>
        <p:txBody>
          <a:bodyPr/>
          <a:lstStyle/>
          <a:p>
            <a:fld id="{DBFCBC71-D8BC-48E6-A7ED-D9230608FA34}" type="slidenum">
              <a:rPr lang="en-GB" smtClean="0"/>
              <a:t>19</a:t>
            </a:fld>
            <a:endParaRPr lang="en-GB"/>
          </a:p>
        </p:txBody>
      </p:sp>
    </p:spTree>
    <p:extLst>
      <p:ext uri="{BB962C8B-B14F-4D97-AF65-F5344CB8AC3E}">
        <p14:creationId xmlns:p14="http://schemas.microsoft.com/office/powerpoint/2010/main" val="10217931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4150" lvl="1" indent="0">
              <a:buNone/>
            </a:pP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solidFill>
                  <a:srgbClr val="008000"/>
                </a:solidFill>
                <a:latin typeface="Arial" panose="020B0604020202020204" pitchFamily="34" charset="0"/>
                <a:ea typeface="ＭＳ Ｐゴシック" panose="020B0600070205080204" pitchFamily="34" charset="-128"/>
              </a:rPr>
              <a:t>Most large companies are now designing full-scale social media efforts that blend with and support other elements of a brand’s marketing strategy and tactics. More than making scattered efforts and chasing “Likes” and Tweets, companies that use social media successfully are integrating a broad range of diverse media to create brand-related social sharing, engagement, and customer community.</a:t>
            </a:r>
          </a:p>
          <a:p>
            <a:endParaRPr lang="en-GB" dirty="0"/>
          </a:p>
          <a:p>
            <a:r>
              <a:rPr lang="en-US" altLang="en-US" b="1" dirty="0">
                <a:solidFill>
                  <a:srgbClr val="008000"/>
                </a:solidFill>
                <a:latin typeface="Arial" panose="020B0604020202020204" pitchFamily="34" charset="0"/>
                <a:ea typeface="ＭＳ Ｐゴシック" panose="020B0600070205080204" pitchFamily="34" charset="-128"/>
              </a:rPr>
              <a:t>Mobile marketing </a:t>
            </a:r>
            <a:r>
              <a:rPr lang="en-US" altLang="en-US" dirty="0">
                <a:solidFill>
                  <a:srgbClr val="008000"/>
                </a:solidFill>
                <a:latin typeface="Arial" panose="020B0604020202020204" pitchFamily="34" charset="0"/>
                <a:ea typeface="ＭＳ Ｐゴシック" panose="020B0600070205080204" pitchFamily="34" charset="-128"/>
              </a:rPr>
              <a:t>features marketing messages, promotions, and other content delivered to on-the-go consumers through their mobile devices. Marketers use mobile marketing to engage customers anywhere, anytime during the buying and relationship-building processes. The widespread adoption of mobile devices and the surge in mobile Web traffic have made mobile marketing a must for most brands. Retailers can use mobile marketing to enrich the customer’s shopping experience at the same time they stimulate buying. </a:t>
            </a:r>
          </a:p>
          <a:p>
            <a:endParaRPr lang="en-US" altLang="en-US" dirty="0">
              <a:solidFill>
                <a:srgbClr val="008000"/>
              </a:solidFill>
              <a:latin typeface="Arial" panose="020B0604020202020204" pitchFamily="34" charset="0"/>
              <a:ea typeface="ＭＳ Ｐゴシック" panose="020B0600070205080204" pitchFamily="34" charset="-128"/>
            </a:endParaRPr>
          </a:p>
          <a:p>
            <a:r>
              <a:rPr lang="en-US" altLang="en-US" dirty="0">
                <a:solidFill>
                  <a:srgbClr val="008000"/>
                </a:solidFill>
                <a:latin typeface="Arial" panose="020B0604020202020204" pitchFamily="34" charset="0"/>
                <a:ea typeface="ＭＳ Ｐゴシック" panose="020B0600070205080204" pitchFamily="34" charset="-128"/>
              </a:rPr>
              <a:t>For example, Macy’</a:t>
            </a:r>
            <a:r>
              <a:rPr lang="en-US" altLang="ja-JP" dirty="0">
                <a:solidFill>
                  <a:srgbClr val="008000"/>
                </a:solidFill>
                <a:latin typeface="Arial" panose="020B0604020202020204" pitchFamily="34" charset="0"/>
                <a:ea typeface="ＭＳ Ｐゴシック" panose="020B0600070205080204" pitchFamily="34" charset="-128"/>
              </a:rPr>
              <a:t>s built its recent </a:t>
            </a:r>
            <a:r>
              <a:rPr lang="ja-JP" altLang="en-US" dirty="0">
                <a:solidFill>
                  <a:srgbClr val="008000"/>
                </a:solidFill>
                <a:latin typeface="Arial" panose="020B0604020202020204" pitchFamily="34" charset="0"/>
                <a:ea typeface="ＭＳ Ｐゴシック" panose="020B0600070205080204" pitchFamily="34" charset="-128"/>
              </a:rPr>
              <a:t>“</a:t>
            </a:r>
            <a:r>
              <a:rPr lang="en-US" altLang="ja-JP" dirty="0" err="1">
                <a:solidFill>
                  <a:srgbClr val="008000"/>
                </a:solidFill>
                <a:latin typeface="Arial" panose="020B0604020202020204" pitchFamily="34" charset="0"/>
                <a:ea typeface="ＭＳ Ｐゴシック" panose="020B0600070205080204" pitchFamily="34" charset="-128"/>
              </a:rPr>
              <a:t>Brasil</a:t>
            </a:r>
            <a:r>
              <a:rPr lang="en-US" altLang="ja-JP" dirty="0">
                <a:solidFill>
                  <a:srgbClr val="008000"/>
                </a:solidFill>
                <a:latin typeface="Arial" panose="020B0604020202020204" pitchFamily="34" charset="0"/>
                <a:ea typeface="ＭＳ Ｐゴシック" panose="020B0600070205080204" pitchFamily="34" charset="-128"/>
              </a:rPr>
              <a:t>: A Magical Journey</a:t>
            </a:r>
            <a:r>
              <a:rPr lang="ja-JP" altLang="en-US" dirty="0">
                <a:solidFill>
                  <a:srgbClr val="008000"/>
                </a:solidFill>
                <a:latin typeface="Arial" panose="020B0604020202020204" pitchFamily="34" charset="0"/>
                <a:ea typeface="ＭＳ Ｐゴシック" panose="020B0600070205080204" pitchFamily="34" charset="-128"/>
              </a:rPr>
              <a:t>”</a:t>
            </a:r>
            <a:r>
              <a:rPr lang="en-US" altLang="ja-JP" dirty="0">
                <a:solidFill>
                  <a:srgbClr val="008000"/>
                </a:solidFill>
                <a:latin typeface="Arial" panose="020B0604020202020204" pitchFamily="34" charset="0"/>
                <a:ea typeface="ＭＳ Ｐゴシック" panose="020B0600070205080204" pitchFamily="34" charset="-128"/>
              </a:rPr>
              <a:t> promotion around a popular and imaginative smartphone app. The campaign featured apparel from Brazilian designers and in-store experiences celebrating Brazilian culture. By using their smartphones to scan codes throughout the store, shoppers could learn about featured fashions and experience Brazilian culture through virtual tours.</a:t>
            </a:r>
            <a:endParaRPr lang="en-US" altLang="en-US" dirty="0">
              <a:solidFill>
                <a:srgbClr val="008000"/>
              </a:solidFill>
              <a:latin typeface="Arial" panose="020B0604020202020204" pitchFamily="34" charset="0"/>
              <a:ea typeface="ＭＳ Ｐゴシック" panose="020B0600070205080204" pitchFamily="34" charset="-128"/>
            </a:endParaRPr>
          </a:p>
          <a:p>
            <a:endParaRPr lang="en-GB" dirty="0"/>
          </a:p>
        </p:txBody>
      </p:sp>
      <p:sp>
        <p:nvSpPr>
          <p:cNvPr id="4" name="Slide Number Placeholder 3"/>
          <p:cNvSpPr>
            <a:spLocks noGrp="1"/>
          </p:cNvSpPr>
          <p:nvPr>
            <p:ph type="sldNum" sz="quarter" idx="5"/>
          </p:nvPr>
        </p:nvSpPr>
        <p:spPr/>
        <p:txBody>
          <a:bodyPr/>
          <a:lstStyle/>
          <a:p>
            <a:fld id="{DBFCBC71-D8BC-48E6-A7ED-D9230608FA34}" type="slidenum">
              <a:rPr lang="en-GB" smtClean="0"/>
              <a:t>20</a:t>
            </a:fld>
            <a:endParaRPr lang="en-GB"/>
          </a:p>
        </p:txBody>
      </p:sp>
    </p:spTree>
    <p:extLst>
      <p:ext uri="{BB962C8B-B14F-4D97-AF65-F5344CB8AC3E}">
        <p14:creationId xmlns:p14="http://schemas.microsoft.com/office/powerpoint/2010/main" val="34861792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4150" lvl="1" indent="0">
              <a:buNone/>
            </a:pPr>
            <a:endParaRPr lang="en-GB" sz="1200" dirty="0"/>
          </a:p>
          <a:p>
            <a:r>
              <a:rPr lang="en-US" altLang="en-US" b="1" dirty="0">
                <a:solidFill>
                  <a:srgbClr val="008000"/>
                </a:solidFill>
                <a:latin typeface="Arial" panose="020B0604020202020204" pitchFamily="34" charset="0"/>
                <a:ea typeface="ＭＳ Ｐゴシック" panose="020B0600070205080204" pitchFamily="34" charset="-128"/>
              </a:rPr>
              <a:t>Social media </a:t>
            </a:r>
            <a:r>
              <a:rPr lang="en-US" altLang="en-US" dirty="0">
                <a:solidFill>
                  <a:srgbClr val="008000"/>
                </a:solidFill>
                <a:latin typeface="Arial" panose="020B0604020202020204" pitchFamily="34" charset="0"/>
                <a:ea typeface="ＭＳ Ｐゴシック" panose="020B0600070205080204" pitchFamily="34" charset="-128"/>
              </a:rPr>
              <a:t>are independent and commercial online communities where people congregate </a:t>
            </a:r>
            <a:r>
              <a:rPr lang="en-US" dirty="0"/>
              <a:t>to socialize and share messages, opinions, pictures, videos, and other content. </a:t>
            </a:r>
            <a:r>
              <a:rPr lang="en-US" altLang="en-US" dirty="0">
                <a:solidFill>
                  <a:srgbClr val="008000"/>
                </a:solidFill>
                <a:latin typeface="Arial" panose="020B0604020202020204" pitchFamily="34" charset="0"/>
                <a:ea typeface="ＭＳ Ｐゴシック" panose="020B0600070205080204" pitchFamily="34" charset="-128"/>
              </a:rPr>
              <a:t>Marketers can engage in social media in two ways: They can use existing social media or they can set up their own. Using existing social media seems the easiest. Thus, most brands, large and small, have set up shop on a host of social media sites. Such social media can create substantial brand communities. Niche social media cater to the needs of smaller communities of like-minded people, making them ideal vehicles for marketers who want to target special interest groups.</a:t>
            </a:r>
          </a:p>
          <a:p>
            <a:endParaRPr lang="en-US" altLang="en-US" dirty="0">
              <a:solidFill>
                <a:srgbClr val="008000"/>
              </a:solidFill>
              <a:latin typeface="Arial" panose="020B0604020202020204" pitchFamily="34" charset="0"/>
              <a:ea typeface="ＭＳ Ｐゴシック" panose="020B0600070205080204" pitchFamily="34" charset="-128"/>
            </a:endParaRPr>
          </a:p>
          <a:p>
            <a:r>
              <a:rPr lang="en-US" altLang="en-US" dirty="0">
                <a:solidFill>
                  <a:srgbClr val="008000"/>
                </a:solidFill>
                <a:latin typeface="Arial" panose="020B0604020202020204" pitchFamily="34" charset="0"/>
                <a:ea typeface="ＭＳ Ｐゴシック" panose="020B0600070205080204" pitchFamily="34" charset="-128"/>
              </a:rPr>
              <a:t>Beyond these independent social media, many companies have created their own online brand communities. For example, in Nike’s Nike+ running community, members join together online to upload, track, and compare their performances.</a:t>
            </a:r>
          </a:p>
          <a:p>
            <a:endParaRPr lang="en-GB" dirty="0"/>
          </a:p>
        </p:txBody>
      </p:sp>
      <p:sp>
        <p:nvSpPr>
          <p:cNvPr id="4" name="Slide Number Placeholder 3"/>
          <p:cNvSpPr>
            <a:spLocks noGrp="1"/>
          </p:cNvSpPr>
          <p:nvPr>
            <p:ph type="sldNum" sz="quarter" idx="5"/>
          </p:nvPr>
        </p:nvSpPr>
        <p:spPr/>
        <p:txBody>
          <a:bodyPr/>
          <a:lstStyle/>
          <a:p>
            <a:fld id="{DBFCBC71-D8BC-48E6-A7ED-D9230608FA34}" type="slidenum">
              <a:rPr lang="en-GB" smtClean="0"/>
              <a:t>21</a:t>
            </a:fld>
            <a:endParaRPr lang="en-GB"/>
          </a:p>
        </p:txBody>
      </p:sp>
    </p:spTree>
    <p:extLst>
      <p:ext uri="{BB962C8B-B14F-4D97-AF65-F5344CB8AC3E}">
        <p14:creationId xmlns:p14="http://schemas.microsoft.com/office/powerpoint/2010/main" val="6469728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4150" lvl="1" indent="0">
              <a:buNone/>
            </a:pPr>
            <a:endParaRPr lang="en-GB" sz="1200" dirty="0"/>
          </a:p>
          <a:p>
            <a:r>
              <a:rPr lang="en-US" altLang="en-US" dirty="0">
                <a:solidFill>
                  <a:srgbClr val="008000"/>
                </a:solidFill>
                <a:latin typeface="Arial" panose="020B0604020202020204" pitchFamily="34" charset="0"/>
                <a:ea typeface="ＭＳ Ｐゴシック" panose="020B0600070205080204" pitchFamily="34" charset="-128"/>
              </a:rPr>
              <a:t>Using social media presents both advantages and challenges. </a:t>
            </a:r>
          </a:p>
          <a:p>
            <a:r>
              <a:rPr lang="en-US" altLang="en-US" dirty="0">
                <a:solidFill>
                  <a:srgbClr val="008000"/>
                </a:solidFill>
                <a:latin typeface="Arial" panose="020B0604020202020204" pitchFamily="34" charset="0"/>
                <a:ea typeface="ＭＳ Ｐゴシック" panose="020B0600070205080204" pitchFamily="34" charset="-128"/>
              </a:rPr>
              <a:t>On the plus side, social media are targeted and personal, so they allow marketers to create and share tailored brand content with individual consumers and customer communities. Social media are interactive, making them ideal for starting and participating in customer conversations and listening to customer feedback. Social media are also immediate and timely. They can be used to reach customers anytime, anywhere with timely and relevant content regarding brand happenings and activities. Social media can be very cost effective. Although creating and administering social media content can be costly, many social media are free or inexpensive to use. The biggest advantages of social media are the engagement and social sharing capabilities. Social media are especially well suited to creating customer engagement and community.</a:t>
            </a:r>
          </a:p>
          <a:p>
            <a:r>
              <a:rPr lang="en-US" altLang="en-US" dirty="0">
                <a:solidFill>
                  <a:srgbClr val="008000"/>
                </a:solidFill>
                <a:latin typeface="Arial" panose="020B0604020202020204" pitchFamily="34" charset="0"/>
                <a:ea typeface="ＭＳ Ｐゴシック" panose="020B0600070205080204" pitchFamily="34" charset="-128"/>
              </a:rPr>
              <a:t>Social media marketing also presents challenges. Most companies are still experimenting with how to use them effectively, and results are hard to measure. Social networks are largely user controlled. Marketers cannot simply muscle their way into consumers’ digital interactions</a:t>
            </a:r>
            <a:r>
              <a:rPr lang="en-US" altLang="en-US" baseline="0" dirty="0">
                <a:solidFill>
                  <a:srgbClr val="008000"/>
                </a:solidFill>
                <a:latin typeface="Arial" panose="020B0604020202020204" pitchFamily="34" charset="0"/>
                <a:ea typeface="ＭＳ Ｐゴシック" panose="020B0600070205080204" pitchFamily="34" charset="-128"/>
              </a:rPr>
              <a:t>—they </a:t>
            </a:r>
            <a:r>
              <a:rPr lang="en-US" altLang="en-US" dirty="0">
                <a:solidFill>
                  <a:srgbClr val="008000"/>
                </a:solidFill>
                <a:latin typeface="Arial" panose="020B0604020202020204" pitchFamily="34" charset="0"/>
                <a:ea typeface="ＭＳ Ｐゴシック" panose="020B0600070205080204" pitchFamily="34" charset="-128"/>
              </a:rPr>
              <a:t>need to earn the right to be there. Rather than intruding, marketers must learn to become a valued part of the online experience</a:t>
            </a:r>
            <a:r>
              <a:rPr lang="en-US" altLang="en-US" baseline="0" dirty="0">
                <a:solidFill>
                  <a:srgbClr val="008000"/>
                </a:solidFill>
                <a:latin typeface="Arial" panose="020B0604020202020204" pitchFamily="34" charset="0"/>
                <a:ea typeface="ＭＳ Ｐゴシック" panose="020B0600070205080204" pitchFamily="34" charset="-128"/>
              </a:rPr>
              <a:t> by developing a steady flow of engaging content.</a:t>
            </a:r>
            <a:endParaRPr lang="en-US" altLang="en-US" dirty="0">
              <a:solidFill>
                <a:srgbClr val="008000"/>
              </a:solidFill>
              <a:latin typeface="Arial" panose="020B0604020202020204" pitchFamily="34" charset="0"/>
              <a:ea typeface="ＭＳ Ｐゴシック" panose="020B0600070205080204" pitchFamily="34" charset="-128"/>
            </a:endParaRPr>
          </a:p>
          <a:p>
            <a:endParaRPr lang="en-US" altLang="en-US" dirty="0">
              <a:solidFill>
                <a:srgbClr val="008000"/>
              </a:solidFill>
              <a:latin typeface="Arial" panose="020B0604020202020204" pitchFamily="34" charset="0"/>
              <a:ea typeface="ＭＳ Ｐゴシック" panose="020B0600070205080204" pitchFamily="34" charset="-128"/>
            </a:endParaRPr>
          </a:p>
          <a:p>
            <a:endParaRPr lang="en-GB" dirty="0"/>
          </a:p>
        </p:txBody>
      </p:sp>
      <p:sp>
        <p:nvSpPr>
          <p:cNvPr id="4" name="Slide Number Placeholder 3"/>
          <p:cNvSpPr>
            <a:spLocks noGrp="1"/>
          </p:cNvSpPr>
          <p:nvPr>
            <p:ph type="sldNum" sz="quarter" idx="5"/>
          </p:nvPr>
        </p:nvSpPr>
        <p:spPr/>
        <p:txBody>
          <a:bodyPr/>
          <a:lstStyle/>
          <a:p>
            <a:fld id="{DBFCBC71-D8BC-48E6-A7ED-D9230608FA34}" type="slidenum">
              <a:rPr lang="en-GB" smtClean="0"/>
              <a:t>22</a:t>
            </a:fld>
            <a:endParaRPr lang="en-GB"/>
          </a:p>
        </p:txBody>
      </p:sp>
    </p:spTree>
    <p:extLst>
      <p:ext uri="{BB962C8B-B14F-4D97-AF65-F5344CB8AC3E}">
        <p14:creationId xmlns:p14="http://schemas.microsoft.com/office/powerpoint/2010/main" val="2407229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4150" lvl="1" indent="0">
              <a:buNone/>
            </a:pPr>
            <a:endParaRPr lang="en-GB" sz="1200" dirty="0"/>
          </a:p>
          <a:p>
            <a:endParaRPr lang="en-GB" dirty="0"/>
          </a:p>
        </p:txBody>
      </p:sp>
      <p:sp>
        <p:nvSpPr>
          <p:cNvPr id="4" name="Slide Number Placeholder 3"/>
          <p:cNvSpPr>
            <a:spLocks noGrp="1"/>
          </p:cNvSpPr>
          <p:nvPr>
            <p:ph type="sldNum" sz="quarter" idx="5"/>
          </p:nvPr>
        </p:nvSpPr>
        <p:spPr/>
        <p:txBody>
          <a:bodyPr/>
          <a:lstStyle/>
          <a:p>
            <a:fld id="{DBFCBC71-D8BC-48E6-A7ED-D9230608FA34}" type="slidenum">
              <a:rPr lang="en-GB" smtClean="0"/>
              <a:t>23</a:t>
            </a:fld>
            <a:endParaRPr lang="en-GB"/>
          </a:p>
        </p:txBody>
      </p:sp>
    </p:spTree>
    <p:extLst>
      <p:ext uri="{BB962C8B-B14F-4D97-AF65-F5344CB8AC3E}">
        <p14:creationId xmlns:p14="http://schemas.microsoft.com/office/powerpoint/2010/main" val="5166826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https://beyondculturaldifferences.wordpress.com/research-theories/</a:t>
            </a:r>
          </a:p>
        </p:txBody>
      </p:sp>
      <p:sp>
        <p:nvSpPr>
          <p:cNvPr id="4" name="Slide Number Placeholder 3"/>
          <p:cNvSpPr>
            <a:spLocks noGrp="1"/>
          </p:cNvSpPr>
          <p:nvPr>
            <p:ph type="sldNum" sz="quarter" idx="5"/>
          </p:nvPr>
        </p:nvSpPr>
        <p:spPr/>
        <p:txBody>
          <a:bodyPr/>
          <a:lstStyle/>
          <a:p>
            <a:fld id="{DBFCBC71-D8BC-48E6-A7ED-D9230608FA34}" type="slidenum">
              <a:rPr lang="en-GB" smtClean="0"/>
              <a:t>27</a:t>
            </a:fld>
            <a:endParaRPr lang="en-GB"/>
          </a:p>
        </p:txBody>
      </p:sp>
    </p:spTree>
    <p:extLst>
      <p:ext uri="{BB962C8B-B14F-4D97-AF65-F5344CB8AC3E}">
        <p14:creationId xmlns:p14="http://schemas.microsoft.com/office/powerpoint/2010/main" val="230442628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12/09/2024</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12/09/2024</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12/09/2024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12/09/2024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12/09/2024</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12/09/2024</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12/09/2024</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12/09/2024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12/09/2024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12/09/2024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12/09/2024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12/09/2024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ideo" Target="https://www.youtube.com/embed/PaAYMBW3HEs?feature=oembed" TargetMode="Externa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s://www.sciencedirect.com/science/article/pii/S1094996818300495" TargetMode="Externa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video" Target="https://www.youtube.com/embed/94tLdLZQolY?feature=oembed" TargetMode="External"/><Relationship Id="rId4" Type="http://schemas.openxmlformats.org/officeDocument/2006/relationships/image" Target="../media/image6.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video" Target="https://www.youtube.com/embed/m_KX_vxVsJc?feature=oembed" TargetMode="External"/><Relationship Id="rId4" Type="http://schemas.openxmlformats.org/officeDocument/2006/relationships/image" Target="../media/image7.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sciencedirect.com/science/article/pii/S1094996818300495" TargetMode="External"/><Relationship Id="rId2" Type="http://schemas.openxmlformats.org/officeDocument/2006/relationships/hyperlink" Target="https://dictionary.cambridge.org/dictionary/english/digital-age" TargetMode="External"/><Relationship Id="rId1" Type="http://schemas.openxmlformats.org/officeDocument/2006/relationships/slideLayout" Target="../slideLayouts/slideLayout2.xml"/><Relationship Id="rId6" Type="http://schemas.openxmlformats.org/officeDocument/2006/relationships/hyperlink" Target="https://www.youtube.com/watch?v=m_KX_vxVsJc" TargetMode="External"/><Relationship Id="rId5" Type="http://schemas.openxmlformats.org/officeDocument/2006/relationships/hyperlink" Target="https://www.perlego.com/book/1388473/principles-of-marketing-global-edtion-pdf?utm_source=arden&amp;utm_medium=direct&amp;utm_content=libraryreferral" TargetMode="External"/><Relationship Id="rId4" Type="http://schemas.openxmlformats.org/officeDocument/2006/relationships/hyperlink" Target="https://www.youtube.com/watch?v=94tLdLZQolY" TargetMode="Externa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55786" y="1412776"/>
            <a:ext cx="7772400" cy="1470025"/>
          </a:xfrm>
        </p:spPr>
        <p:txBody>
          <a:bodyPr>
            <a:normAutofit/>
          </a:bodyPr>
          <a:lstStyle/>
          <a:p>
            <a:r>
              <a:rPr lang="en-GB" altLang="en-US" b="1" dirty="0">
                <a:solidFill>
                  <a:schemeClr val="accent2"/>
                </a:solidFill>
              </a:rPr>
              <a:t>LCBB5015</a:t>
            </a:r>
            <a:br>
              <a:rPr lang="en-GB" dirty="0">
                <a:solidFill>
                  <a:srgbClr val="FFFF00"/>
                </a:solidFill>
              </a:rPr>
            </a:br>
            <a:endParaRPr lang="en-GB" dirty="0">
              <a:solidFill>
                <a:srgbClr val="FFFF00"/>
              </a:solidFill>
            </a:endParaRPr>
          </a:p>
        </p:txBody>
      </p:sp>
      <p:sp>
        <p:nvSpPr>
          <p:cNvPr id="3" name="Subtitle 2"/>
          <p:cNvSpPr>
            <a:spLocks noGrp="1"/>
          </p:cNvSpPr>
          <p:nvPr>
            <p:ph type="subTitle" idx="1"/>
          </p:nvPr>
        </p:nvSpPr>
        <p:spPr>
          <a:xfrm>
            <a:off x="1356735" y="2255339"/>
            <a:ext cx="6770502" cy="3439722"/>
          </a:xfrm>
        </p:spPr>
        <p:txBody>
          <a:bodyPr>
            <a:normAutofit/>
          </a:bodyPr>
          <a:lstStyle/>
          <a:p>
            <a:endParaRPr lang="en-GB" sz="2395" dirty="0">
              <a:solidFill>
                <a:srgbClr val="FFFF00"/>
              </a:solidFill>
            </a:endParaRPr>
          </a:p>
          <a:p>
            <a:pPr eaLnBrk="1" hangingPunct="1"/>
            <a:r>
              <a:rPr lang="en-GB" altLang="en-US" sz="2800" b="1" dirty="0">
                <a:solidFill>
                  <a:schemeClr val="accent2"/>
                </a:solidFill>
              </a:rPr>
              <a:t>Principles of Marketing</a:t>
            </a:r>
          </a:p>
          <a:p>
            <a:pPr eaLnBrk="1" hangingPunct="1"/>
            <a:endParaRPr lang="en-GB" altLang="en-US" sz="2400" dirty="0">
              <a:solidFill>
                <a:schemeClr val="accent2"/>
              </a:solidFill>
            </a:endParaRPr>
          </a:p>
          <a:p>
            <a:pPr eaLnBrk="1" hangingPunct="1"/>
            <a:r>
              <a:rPr lang="en-GB" altLang="en-US" sz="2400" dirty="0">
                <a:solidFill>
                  <a:schemeClr val="accent2"/>
                </a:solidFill>
              </a:rPr>
              <a:t>Week 10</a:t>
            </a:r>
          </a:p>
          <a:p>
            <a:pPr eaLnBrk="1" hangingPunct="1"/>
            <a:endParaRPr lang="en-GB" altLang="en-US" sz="2400" dirty="0">
              <a:solidFill>
                <a:schemeClr val="accent2"/>
              </a:solidFill>
            </a:endParaRPr>
          </a:p>
          <a:p>
            <a:pPr eaLnBrk="1" hangingPunct="1"/>
            <a:r>
              <a:rPr lang="en-GB" altLang="en-US" sz="2400" dirty="0">
                <a:solidFill>
                  <a:schemeClr val="accent2"/>
                </a:solidFill>
              </a:rPr>
              <a:t>Marketing in the Digital Age</a:t>
            </a:r>
          </a:p>
          <a:p>
            <a:pPr eaLnBrk="1" hangingPunct="1"/>
            <a:endParaRPr lang="en-GB" altLang="en-US" sz="2400" dirty="0">
              <a:solidFill>
                <a:schemeClr val="accent2"/>
              </a:solidFill>
            </a:endParaRPr>
          </a:p>
        </p:txBody>
      </p:sp>
    </p:spTree>
    <p:extLst>
      <p:ext uri="{BB962C8B-B14F-4D97-AF65-F5344CB8AC3E}">
        <p14:creationId xmlns:p14="http://schemas.microsoft.com/office/powerpoint/2010/main" val="41438962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BA0CC-95AA-456C-A122-5D6A19BAA8DB}"/>
              </a:ext>
            </a:extLst>
          </p:cNvPr>
          <p:cNvSpPr>
            <a:spLocks noGrp="1"/>
          </p:cNvSpPr>
          <p:nvPr>
            <p:ph type="title"/>
          </p:nvPr>
        </p:nvSpPr>
        <p:spPr/>
        <p:txBody>
          <a:bodyPr>
            <a:normAutofit/>
          </a:bodyPr>
          <a:lstStyle/>
          <a:p>
            <a:pPr algn="ctr"/>
            <a:r>
              <a:rPr lang="en-GB" sz="3079" dirty="0">
                <a:solidFill>
                  <a:srgbClr val="002060"/>
                </a:solidFill>
              </a:rPr>
              <a:t>Module Learning Outcomes</a:t>
            </a:r>
          </a:p>
        </p:txBody>
      </p:sp>
      <p:sp>
        <p:nvSpPr>
          <p:cNvPr id="3" name="Content Placeholder 2">
            <a:extLst>
              <a:ext uri="{FF2B5EF4-FFF2-40B4-BE49-F238E27FC236}">
                <a16:creationId xmlns:a16="http://schemas.microsoft.com/office/drawing/2014/main" id="{FEA30023-9A6D-493E-97C6-92934E9BFE88}"/>
              </a:ext>
            </a:extLst>
          </p:cNvPr>
          <p:cNvSpPr>
            <a:spLocks noGrp="1"/>
          </p:cNvSpPr>
          <p:nvPr>
            <p:ph idx="1"/>
          </p:nvPr>
        </p:nvSpPr>
        <p:spPr/>
        <p:txBody>
          <a:bodyPr>
            <a:normAutofit fontScale="92500" lnSpcReduction="10000"/>
          </a:bodyPr>
          <a:lstStyle/>
          <a:p>
            <a:r>
              <a:rPr lang="en-GB" sz="1710" dirty="0"/>
              <a:t>On successful completion of this module students will be able to:</a:t>
            </a:r>
          </a:p>
          <a:p>
            <a:endParaRPr lang="en-GB" dirty="0"/>
          </a:p>
          <a:p>
            <a:pPr marL="390997" indent="-390997">
              <a:buFont typeface="+mj-lt"/>
              <a:buAutoNum type="arabicPeriod"/>
            </a:pPr>
            <a:r>
              <a:rPr lang="en-GB" sz="1710" dirty="0"/>
              <a:t>Audit the marketing environment in which an organisation operates, demonstrating knowledge of a range of marketing tools and techniques </a:t>
            </a:r>
          </a:p>
          <a:p>
            <a:pPr marL="390997" indent="-390997">
              <a:buFont typeface="+mj-lt"/>
              <a:buAutoNum type="arabicPeriod"/>
            </a:pPr>
            <a:endParaRPr lang="en-GB" sz="1710" dirty="0"/>
          </a:p>
          <a:p>
            <a:pPr marL="390997" indent="-390997">
              <a:buFont typeface="+mj-lt"/>
              <a:buAutoNum type="arabicPeriod"/>
            </a:pPr>
            <a:r>
              <a:rPr lang="en-GB" sz="1710" dirty="0"/>
              <a:t>Describe an existing or potential target market segment for an organisation that operates within a specific industry </a:t>
            </a:r>
          </a:p>
          <a:p>
            <a:pPr marL="390997" indent="-390997">
              <a:buFont typeface="+mj-lt"/>
              <a:buAutoNum type="arabicPeriod"/>
            </a:pPr>
            <a:endParaRPr lang="en-GB" sz="1710" dirty="0"/>
          </a:p>
          <a:p>
            <a:pPr marL="390997" indent="-390997">
              <a:buFont typeface="+mj-lt"/>
              <a:buAutoNum type="arabicPeriod"/>
            </a:pPr>
            <a:r>
              <a:rPr lang="en-GB" sz="1710" dirty="0"/>
              <a:t>Illustrate the extent to which the marketing mix of an organisation links to its competitive position within a target market segment </a:t>
            </a:r>
          </a:p>
          <a:p>
            <a:pPr marL="390997" indent="-390997">
              <a:buFont typeface="+mj-lt"/>
              <a:buAutoNum type="arabicPeriod"/>
            </a:pPr>
            <a:endParaRPr lang="en-GB" sz="1710" dirty="0"/>
          </a:p>
          <a:p>
            <a:pPr marL="390997" indent="-390997">
              <a:buFont typeface="+mj-lt"/>
              <a:buAutoNum type="arabicPeriod"/>
            </a:pPr>
            <a:r>
              <a:rPr lang="en-GB" sz="1710" dirty="0"/>
              <a:t>Effective communication: Communicate effectively both, verbally and in writing, using a range of media widely used in relevant professional context. Be IT, digitally and information literate</a:t>
            </a:r>
          </a:p>
        </p:txBody>
      </p:sp>
    </p:spTree>
    <p:extLst>
      <p:ext uri="{BB962C8B-B14F-4D97-AF65-F5344CB8AC3E}">
        <p14:creationId xmlns:p14="http://schemas.microsoft.com/office/powerpoint/2010/main" val="2440063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9511" y="389032"/>
            <a:ext cx="6590255" cy="1438792"/>
          </a:xfrm>
        </p:spPr>
        <p:txBody>
          <a:bodyPr>
            <a:normAutofit fontScale="90000"/>
          </a:bodyPr>
          <a:lstStyle/>
          <a:p>
            <a:r>
              <a:rPr lang="en-GB" sz="3421" dirty="0">
                <a:solidFill>
                  <a:srgbClr val="002060"/>
                </a:solidFill>
              </a:rPr>
              <a:t>At the end of this lesson of the module you will be able to:</a:t>
            </a:r>
            <a:br>
              <a:rPr lang="en-GB" sz="3421" b="1" dirty="0">
                <a:solidFill>
                  <a:schemeClr val="accent4"/>
                </a:solidFill>
              </a:rPr>
            </a:br>
            <a:endParaRPr lang="en-GB" sz="3421" dirty="0">
              <a:solidFill>
                <a:srgbClr val="FF0000"/>
              </a:solidFill>
            </a:endParaRPr>
          </a:p>
        </p:txBody>
      </p:sp>
      <p:sp>
        <p:nvSpPr>
          <p:cNvPr id="3" name="Content Placeholder 2"/>
          <p:cNvSpPr>
            <a:spLocks noGrp="1"/>
          </p:cNvSpPr>
          <p:nvPr>
            <p:ph idx="1"/>
          </p:nvPr>
        </p:nvSpPr>
        <p:spPr>
          <a:xfrm>
            <a:off x="137975" y="1604273"/>
            <a:ext cx="8929633" cy="4557296"/>
          </a:xfrm>
        </p:spPr>
        <p:txBody>
          <a:bodyPr>
            <a:normAutofit/>
          </a:bodyPr>
          <a:lstStyle/>
          <a:p>
            <a:pPr algn="just">
              <a:lnSpc>
                <a:spcPct val="115000"/>
              </a:lnSpc>
              <a:tabLst>
                <a:tab pos="2450794" algn="ctr"/>
                <a:tab pos="4901587" algn="r"/>
                <a:tab pos="2450794" algn="ctr"/>
                <a:tab pos="4901587" algn="r"/>
              </a:tabLst>
            </a:pPr>
            <a:endParaRPr lang="en-GB" sz="2052" dirty="0">
              <a:solidFill>
                <a:srgbClr val="002060"/>
              </a:solidFill>
              <a:latin typeface="Arial" panose="020B0604020202020204" pitchFamily="34" charset="0"/>
              <a:ea typeface="Calibri" panose="020F0502020204030204" pitchFamily="34" charset="0"/>
              <a:cs typeface="Times New Roman" panose="02020603050405020304" pitchFamily="18" charset="0"/>
            </a:endParaRPr>
          </a:p>
          <a:p>
            <a:pPr algn="just">
              <a:lnSpc>
                <a:spcPct val="115000"/>
              </a:lnSpc>
              <a:tabLst>
                <a:tab pos="2450794" algn="ctr"/>
                <a:tab pos="4901587" algn="r"/>
                <a:tab pos="2450794" algn="ctr"/>
                <a:tab pos="4901587" algn="r"/>
              </a:tabLst>
            </a:pPr>
            <a:r>
              <a:rPr lang="en-GB" sz="2052" dirty="0">
                <a:solidFill>
                  <a:srgbClr val="002060"/>
                </a:solidFill>
                <a:latin typeface="Arial" panose="020B0604020202020204" pitchFamily="34" charset="0"/>
                <a:ea typeface="Calibri" panose="020F0502020204030204" pitchFamily="34" charset="0"/>
                <a:cs typeface="Times New Roman" panose="02020603050405020304" pitchFamily="18" charset="0"/>
              </a:rPr>
              <a:t>Describe how marketing strategies have had to adopt the digital age </a:t>
            </a:r>
            <a:endParaRPr lang="en-GB" sz="2052"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tabLst>
                <a:tab pos="2450794" algn="ctr"/>
                <a:tab pos="4901587" algn="r"/>
                <a:tab pos="2450794" algn="ctr"/>
                <a:tab pos="4901587" algn="r"/>
              </a:tabLst>
            </a:pPr>
            <a:endParaRPr lang="en-GB" sz="2052" dirty="0">
              <a:solidFill>
                <a:srgbClr val="002060"/>
              </a:solidFill>
              <a:latin typeface="Arial" panose="020B0604020202020204" pitchFamily="34" charset="0"/>
              <a:ea typeface="Calibri" panose="020F0502020204030204" pitchFamily="34" charset="0"/>
              <a:cs typeface="Times New Roman" panose="02020603050405020304" pitchFamily="18" charset="0"/>
            </a:endParaRPr>
          </a:p>
          <a:p>
            <a:pPr algn="just">
              <a:lnSpc>
                <a:spcPct val="115000"/>
              </a:lnSpc>
              <a:tabLst>
                <a:tab pos="2450794" algn="ctr"/>
                <a:tab pos="4901587" algn="r"/>
                <a:tab pos="2450794" algn="ctr"/>
                <a:tab pos="4901587" algn="r"/>
              </a:tabLst>
            </a:pPr>
            <a:r>
              <a:rPr lang="en-GB" sz="2052" dirty="0">
                <a:solidFill>
                  <a:srgbClr val="002060"/>
                </a:solidFill>
                <a:latin typeface="Arial" panose="020B0604020202020204" pitchFamily="34" charset="0"/>
                <a:ea typeface="Calibri" panose="020F0502020204030204" pitchFamily="34" charset="0"/>
                <a:cs typeface="Times New Roman" panose="02020603050405020304" pitchFamily="18" charset="0"/>
              </a:rPr>
              <a:t>Define and discuss e-marketing domains</a:t>
            </a:r>
            <a:endParaRPr lang="en-GB" sz="2052"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tabLst>
                <a:tab pos="2450794" algn="ctr"/>
                <a:tab pos="4901587" algn="r"/>
                <a:tab pos="2450794" algn="ctr"/>
                <a:tab pos="4901587" algn="r"/>
              </a:tabLst>
            </a:pPr>
            <a:endParaRPr lang="en-GB" sz="2052" dirty="0">
              <a:solidFill>
                <a:srgbClr val="002060"/>
              </a:solidFill>
              <a:latin typeface="Arial" panose="020B0604020202020204" pitchFamily="34" charset="0"/>
              <a:ea typeface="Calibri" panose="020F0502020204030204" pitchFamily="34" charset="0"/>
              <a:cs typeface="Times New Roman" panose="02020603050405020304" pitchFamily="18" charset="0"/>
            </a:endParaRPr>
          </a:p>
          <a:p>
            <a:pPr algn="just">
              <a:lnSpc>
                <a:spcPct val="115000"/>
              </a:lnSpc>
              <a:tabLst>
                <a:tab pos="2450794" algn="ctr"/>
                <a:tab pos="4901587" algn="r"/>
                <a:tab pos="2450794" algn="ctr"/>
                <a:tab pos="4901587" algn="r"/>
              </a:tabLst>
            </a:pPr>
            <a:r>
              <a:rPr lang="en-GB" sz="2052" dirty="0">
                <a:solidFill>
                  <a:srgbClr val="002060"/>
                </a:solidFill>
                <a:latin typeface="Arial" panose="020B0604020202020204" pitchFamily="34" charset="0"/>
                <a:ea typeface="Calibri" panose="020F0502020204030204" pitchFamily="34" charset="0"/>
                <a:cs typeface="Times New Roman" panose="02020603050405020304" pitchFamily="18" charset="0"/>
              </a:rPr>
              <a:t>Understand marketing on the web </a:t>
            </a:r>
            <a:endParaRPr lang="en-GB" sz="2052"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endParaRPr lang="en-GB" sz="2052" dirty="0">
              <a:solidFill>
                <a:srgbClr val="002060"/>
              </a:solidFill>
              <a:latin typeface="Arial" panose="020B0604020202020204" pitchFamily="34" charset="0"/>
              <a:ea typeface="Arial" panose="020B0604020202020204" pitchFamily="34" charset="0"/>
            </a:endParaRPr>
          </a:p>
          <a:p>
            <a:r>
              <a:rPr lang="en-GB" sz="2052" dirty="0">
                <a:solidFill>
                  <a:srgbClr val="002060"/>
                </a:solidFill>
                <a:latin typeface="Arial" panose="020B0604020202020204" pitchFamily="34" charset="0"/>
                <a:ea typeface="Arial" panose="020B0604020202020204" pitchFamily="34" charset="0"/>
              </a:rPr>
              <a:t>Describe both pros and cons of the digital age for marketing</a:t>
            </a:r>
            <a:endParaRPr lang="en-GB" sz="2052" dirty="0">
              <a:solidFill>
                <a:srgbClr val="002060"/>
              </a:solidFill>
              <a:latin typeface="Arial" panose="020B0604020202020204" pitchFamily="34" charset="0"/>
            </a:endParaRPr>
          </a:p>
          <a:p>
            <a:pPr marL="0" indent="0">
              <a:buNone/>
            </a:pPr>
            <a:endParaRPr lang="en-GB" sz="2052" dirty="0"/>
          </a:p>
        </p:txBody>
      </p:sp>
    </p:spTree>
    <p:extLst>
      <p:ext uri="{BB962C8B-B14F-4D97-AF65-F5344CB8AC3E}">
        <p14:creationId xmlns:p14="http://schemas.microsoft.com/office/powerpoint/2010/main" val="1539350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EE979-2B7A-43D7-859E-FE5087F36C33}"/>
              </a:ext>
            </a:extLst>
          </p:cNvPr>
          <p:cNvSpPr>
            <a:spLocks noGrp="1"/>
          </p:cNvSpPr>
          <p:nvPr>
            <p:ph type="title"/>
          </p:nvPr>
        </p:nvSpPr>
        <p:spPr/>
        <p:txBody>
          <a:bodyPr>
            <a:normAutofit/>
          </a:bodyPr>
          <a:lstStyle/>
          <a:p>
            <a:r>
              <a:rPr lang="en-GB" sz="2737" dirty="0">
                <a:solidFill>
                  <a:srgbClr val="002060"/>
                </a:solidFill>
              </a:rPr>
              <a:t>The Digital Age</a:t>
            </a:r>
          </a:p>
        </p:txBody>
      </p:sp>
      <p:sp>
        <p:nvSpPr>
          <p:cNvPr id="5" name="Content Placeholder 4">
            <a:extLst>
              <a:ext uri="{FF2B5EF4-FFF2-40B4-BE49-F238E27FC236}">
                <a16:creationId xmlns:a16="http://schemas.microsoft.com/office/drawing/2014/main" id="{AE66F167-E53A-4946-9956-4820E5F1C17A}"/>
              </a:ext>
            </a:extLst>
          </p:cNvPr>
          <p:cNvSpPr>
            <a:spLocks noGrp="1"/>
          </p:cNvSpPr>
          <p:nvPr>
            <p:ph idx="1"/>
          </p:nvPr>
        </p:nvSpPr>
        <p:spPr/>
        <p:txBody>
          <a:bodyPr/>
          <a:lstStyle/>
          <a:p>
            <a:pPr marL="0" indent="0">
              <a:lnSpc>
                <a:spcPct val="150000"/>
              </a:lnSpc>
              <a:buNone/>
              <a:tabLst>
                <a:tab pos="2450794" algn="ctr"/>
                <a:tab pos="4901587" algn="r"/>
                <a:tab pos="2450794" algn="ctr"/>
                <a:tab pos="4901587" algn="r"/>
              </a:tabLst>
            </a:pPr>
            <a:r>
              <a:rPr lang="en-GB" sz="1539" b="1" dirty="0">
                <a:solidFill>
                  <a:srgbClr val="002060"/>
                </a:solidFill>
                <a:latin typeface="Arial" panose="020B0604020202020204" pitchFamily="34" charset="0"/>
                <a:ea typeface="Calibri" panose="020F0502020204030204" pitchFamily="34" charset="0"/>
                <a:cs typeface="Times New Roman" panose="02020603050405020304" pitchFamily="18" charset="0"/>
              </a:rPr>
              <a:t>Digital age </a:t>
            </a: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r>
              <a:rPr lang="en-GB" sz="1539" i="1" dirty="0">
                <a:solidFill>
                  <a:srgbClr val="002060"/>
                </a:solidFill>
                <a:latin typeface="Arial" panose="020B0604020202020204" pitchFamily="34" charset="0"/>
                <a:ea typeface="Times New Roman" panose="02020603050405020304" pitchFamily="18" charset="0"/>
              </a:rPr>
              <a:t>“the present time, in which many things are done by computer and large amounts of information are available because of computer technology</a:t>
            </a:r>
            <a:r>
              <a:rPr lang="en-GB" sz="1539" dirty="0">
                <a:solidFill>
                  <a:srgbClr val="002060"/>
                </a:solidFill>
                <a:latin typeface="Arial" panose="020B0604020202020204" pitchFamily="34" charset="0"/>
                <a:ea typeface="Times New Roman" panose="02020603050405020304" pitchFamily="18" charset="0"/>
              </a:rPr>
              <a:t>”. (Cambridge Dictionary, 2022)</a:t>
            </a:r>
          </a:p>
          <a:p>
            <a:endParaRPr lang="en-GB" dirty="0">
              <a:solidFill>
                <a:srgbClr val="002060"/>
              </a:solidFill>
              <a:latin typeface="Arial" panose="020B0604020202020204" pitchFamily="34" charset="0"/>
            </a:endParaRPr>
          </a:p>
          <a:p>
            <a:r>
              <a:rPr lang="en-GB" sz="1539" dirty="0">
                <a:solidFill>
                  <a:srgbClr val="002060"/>
                </a:solidFill>
              </a:rPr>
              <a:t>The Internet is a major communications channel, providing an arena for multi-faceted communications. </a:t>
            </a:r>
          </a:p>
          <a:p>
            <a:endParaRPr lang="en-GB" sz="1539" dirty="0">
              <a:solidFill>
                <a:srgbClr val="002060"/>
              </a:solidFill>
            </a:endParaRPr>
          </a:p>
          <a:p>
            <a:r>
              <a:rPr lang="en-GB" sz="1539" dirty="0">
                <a:solidFill>
                  <a:srgbClr val="002060"/>
                </a:solidFill>
              </a:rPr>
              <a:t>Internet penetration varies significantly around the world: in Europe it is approximately 70 per cent, whereas the world average is 42.3 per cent.</a:t>
            </a:r>
          </a:p>
          <a:p>
            <a:endParaRPr lang="en-GB" dirty="0">
              <a:solidFill>
                <a:srgbClr val="002060"/>
              </a:solidFill>
            </a:endParaRPr>
          </a:p>
          <a:p>
            <a:r>
              <a:rPr lang="en-US" altLang="en-US" sz="1539" dirty="0">
                <a:solidFill>
                  <a:srgbClr val="002060"/>
                </a:solidFill>
                <a:ea typeface="ＭＳ Ｐゴシック" panose="020B0600070205080204" pitchFamily="34" charset="-128"/>
              </a:rPr>
              <a:t>Most companies still use direct marketing as a supplementary channel or medium.</a:t>
            </a:r>
          </a:p>
          <a:p>
            <a:r>
              <a:rPr lang="en-US" altLang="en-US" sz="1539" dirty="0">
                <a:solidFill>
                  <a:srgbClr val="002060"/>
                </a:solidFill>
                <a:ea typeface="ＭＳ Ｐゴシック" panose="020B0600070205080204" pitchFamily="34" charset="-128"/>
              </a:rPr>
              <a:t>For many companies today, direct and digital marketing constitute a complete model for doing business.</a:t>
            </a:r>
            <a:endParaRPr lang="en-IN" sz="1539" dirty="0">
              <a:solidFill>
                <a:srgbClr val="002060"/>
              </a:solidFill>
            </a:endParaRPr>
          </a:p>
          <a:p>
            <a:pPr marL="0" indent="0">
              <a:buNone/>
            </a:pPr>
            <a:endParaRPr lang="en-GB" sz="1539" dirty="0">
              <a:solidFill>
                <a:srgbClr val="002060"/>
              </a:solidFill>
            </a:endParaRPr>
          </a:p>
          <a:p>
            <a:endParaRPr lang="en-GB" dirty="0"/>
          </a:p>
        </p:txBody>
      </p:sp>
    </p:spTree>
    <p:extLst>
      <p:ext uri="{BB962C8B-B14F-4D97-AF65-F5344CB8AC3E}">
        <p14:creationId xmlns:p14="http://schemas.microsoft.com/office/powerpoint/2010/main" val="3105394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EE979-2B7A-43D7-859E-FE5087F36C33}"/>
              </a:ext>
            </a:extLst>
          </p:cNvPr>
          <p:cNvSpPr>
            <a:spLocks noGrp="1"/>
          </p:cNvSpPr>
          <p:nvPr>
            <p:ph type="title"/>
          </p:nvPr>
        </p:nvSpPr>
        <p:spPr/>
        <p:txBody>
          <a:bodyPr>
            <a:normAutofit/>
          </a:bodyPr>
          <a:lstStyle/>
          <a:p>
            <a:r>
              <a:rPr lang="en-GB" sz="2737" dirty="0">
                <a:solidFill>
                  <a:srgbClr val="002060"/>
                </a:solidFill>
              </a:rPr>
              <a:t>The Digital Age The Benefits</a:t>
            </a:r>
          </a:p>
        </p:txBody>
      </p:sp>
      <p:sp>
        <p:nvSpPr>
          <p:cNvPr id="5" name="Content Placeholder 4">
            <a:extLst>
              <a:ext uri="{FF2B5EF4-FFF2-40B4-BE49-F238E27FC236}">
                <a16:creationId xmlns:a16="http://schemas.microsoft.com/office/drawing/2014/main" id="{AE66F167-E53A-4946-9956-4820E5F1C17A}"/>
              </a:ext>
            </a:extLst>
          </p:cNvPr>
          <p:cNvSpPr>
            <a:spLocks noGrp="1"/>
          </p:cNvSpPr>
          <p:nvPr>
            <p:ph idx="1"/>
          </p:nvPr>
        </p:nvSpPr>
        <p:spPr/>
        <p:txBody>
          <a:bodyPr/>
          <a:lstStyle/>
          <a:p>
            <a:pPr>
              <a:spcBef>
                <a:spcPct val="20000"/>
              </a:spcBef>
            </a:pPr>
            <a:r>
              <a:rPr lang="en-US" altLang="en-US" sz="2052" dirty="0">
                <a:solidFill>
                  <a:srgbClr val="002060"/>
                </a:solidFill>
              </a:rPr>
              <a:t>Sellers</a:t>
            </a:r>
          </a:p>
          <a:p>
            <a:pPr lvl="1">
              <a:spcBef>
                <a:spcPct val="20000"/>
              </a:spcBef>
              <a:buFont typeface="Arial" panose="020B0604020202020204" pitchFamily="34" charset="0"/>
              <a:buChar char="‒"/>
            </a:pPr>
            <a:r>
              <a:rPr lang="en-US" altLang="en-US" sz="2052" dirty="0">
                <a:solidFill>
                  <a:srgbClr val="002060"/>
                </a:solidFill>
              </a:rPr>
              <a:t>Low-cost, efficient, and speedy</a:t>
            </a:r>
          </a:p>
          <a:p>
            <a:pPr lvl="1">
              <a:spcBef>
                <a:spcPct val="20000"/>
              </a:spcBef>
              <a:buFont typeface="Arial" panose="020B0604020202020204" pitchFamily="34" charset="0"/>
              <a:buChar char="‒"/>
            </a:pPr>
            <a:r>
              <a:rPr lang="en-US" altLang="en-US" sz="2052" dirty="0">
                <a:solidFill>
                  <a:srgbClr val="002060"/>
                </a:solidFill>
              </a:rPr>
              <a:t>Build close, personalized, interactive, one-to-one customer relationships</a:t>
            </a:r>
          </a:p>
          <a:p>
            <a:pPr lvl="1">
              <a:spcBef>
                <a:spcPct val="20000"/>
              </a:spcBef>
              <a:buFont typeface="Arial" panose="020B0604020202020204" pitchFamily="34" charset="0"/>
              <a:buChar char="‒"/>
            </a:pPr>
            <a:r>
              <a:rPr lang="en-US" altLang="en-US" sz="2052" dirty="0">
                <a:solidFill>
                  <a:srgbClr val="002060"/>
                </a:solidFill>
              </a:rPr>
              <a:t>Greater flexibility</a:t>
            </a:r>
          </a:p>
          <a:p>
            <a:pPr lvl="1">
              <a:spcBef>
                <a:spcPct val="20000"/>
              </a:spcBef>
              <a:buFont typeface="Arial" panose="020B0604020202020204" pitchFamily="34" charset="0"/>
              <a:buChar char="‒"/>
            </a:pPr>
            <a:endParaRPr lang="en-US" altLang="en-US" sz="2052" dirty="0">
              <a:solidFill>
                <a:srgbClr val="002060"/>
              </a:solidFill>
            </a:endParaRPr>
          </a:p>
          <a:p>
            <a:r>
              <a:rPr lang="en-US" altLang="en-US" sz="2052" dirty="0">
                <a:solidFill>
                  <a:srgbClr val="002060"/>
                </a:solidFill>
                <a:ea typeface="ＭＳ Ｐゴシック" panose="020B0600070205080204" pitchFamily="34" charset="-128"/>
              </a:rPr>
              <a:t>Buyers</a:t>
            </a:r>
          </a:p>
          <a:p>
            <a:pPr lvl="1"/>
            <a:r>
              <a:rPr lang="en-US" altLang="en-US" sz="2052" dirty="0">
                <a:solidFill>
                  <a:srgbClr val="002060"/>
                </a:solidFill>
                <a:ea typeface="ＭＳ Ｐゴシック" panose="020B0600070205080204" pitchFamily="34" charset="-128"/>
              </a:rPr>
              <a:t>Convenient, easy, and private</a:t>
            </a:r>
          </a:p>
          <a:p>
            <a:pPr lvl="1"/>
            <a:r>
              <a:rPr lang="en-US" altLang="en-US" sz="2052" dirty="0">
                <a:solidFill>
                  <a:srgbClr val="002060"/>
                </a:solidFill>
                <a:ea typeface="ＭＳ Ｐゴシック" panose="020B0600070205080204" pitchFamily="34" charset="-128"/>
              </a:rPr>
              <a:t>Easy buyer-seller interaction</a:t>
            </a:r>
          </a:p>
          <a:p>
            <a:pPr lvl="1"/>
            <a:r>
              <a:rPr lang="en-US" altLang="en-US" sz="2052" dirty="0">
                <a:solidFill>
                  <a:srgbClr val="002060"/>
                </a:solidFill>
                <a:ea typeface="ＭＳ Ｐゴシック" panose="020B0600070205080204" pitchFamily="34" charset="-128"/>
              </a:rPr>
              <a:t>Quick access to products and relevant information</a:t>
            </a:r>
          </a:p>
          <a:p>
            <a:pPr lvl="1"/>
            <a:r>
              <a:rPr lang="en-US" altLang="en-US" sz="2052" dirty="0">
                <a:solidFill>
                  <a:srgbClr val="002060"/>
                </a:solidFill>
                <a:ea typeface="ＭＳ Ｐゴシック" panose="020B0600070205080204" pitchFamily="34" charset="-128"/>
              </a:rPr>
              <a:t>Brand engagement and community</a:t>
            </a:r>
          </a:p>
        </p:txBody>
      </p:sp>
    </p:spTree>
    <p:extLst>
      <p:ext uri="{BB962C8B-B14F-4D97-AF65-F5344CB8AC3E}">
        <p14:creationId xmlns:p14="http://schemas.microsoft.com/office/powerpoint/2010/main" val="37030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EE979-2B7A-43D7-859E-FE5087F36C33}"/>
              </a:ext>
            </a:extLst>
          </p:cNvPr>
          <p:cNvSpPr>
            <a:spLocks noGrp="1"/>
          </p:cNvSpPr>
          <p:nvPr>
            <p:ph type="title"/>
          </p:nvPr>
        </p:nvSpPr>
        <p:spPr/>
        <p:txBody>
          <a:bodyPr>
            <a:normAutofit/>
          </a:bodyPr>
          <a:lstStyle/>
          <a:p>
            <a:r>
              <a:rPr lang="en-GB" sz="2737" dirty="0">
                <a:solidFill>
                  <a:srgbClr val="002060"/>
                </a:solidFill>
              </a:rPr>
              <a:t>The Digital Age Research Activity</a:t>
            </a:r>
          </a:p>
        </p:txBody>
      </p:sp>
      <p:sp>
        <p:nvSpPr>
          <p:cNvPr id="5" name="Content Placeholder 4">
            <a:extLst>
              <a:ext uri="{FF2B5EF4-FFF2-40B4-BE49-F238E27FC236}">
                <a16:creationId xmlns:a16="http://schemas.microsoft.com/office/drawing/2014/main" id="{AE66F167-E53A-4946-9956-4820E5F1C17A}"/>
              </a:ext>
            </a:extLst>
          </p:cNvPr>
          <p:cNvSpPr>
            <a:spLocks noGrp="1"/>
          </p:cNvSpPr>
          <p:nvPr>
            <p:ph idx="1"/>
          </p:nvPr>
        </p:nvSpPr>
        <p:spPr>
          <a:xfrm>
            <a:off x="979511" y="1604273"/>
            <a:ext cx="3961991" cy="4557296"/>
          </a:xfrm>
        </p:spPr>
        <p:txBody>
          <a:bodyPr/>
          <a:lstStyle/>
          <a:p>
            <a:pPr marL="0" indent="0">
              <a:buNone/>
            </a:pPr>
            <a:r>
              <a:rPr lang="en-GB" sz="1539" dirty="0">
                <a:solidFill>
                  <a:srgbClr val="002060"/>
                </a:solidFill>
              </a:rPr>
              <a:t>Digital marketing  - Investigate and define each of the following: </a:t>
            </a:r>
          </a:p>
          <a:p>
            <a:r>
              <a:rPr lang="en-GB" sz="1539" dirty="0">
                <a:solidFill>
                  <a:srgbClr val="002060"/>
                </a:solidFill>
              </a:rPr>
              <a:t>Search engine optimization (SEO), </a:t>
            </a:r>
          </a:p>
          <a:p>
            <a:r>
              <a:rPr lang="en-GB" sz="1539" dirty="0">
                <a:solidFill>
                  <a:srgbClr val="002060"/>
                </a:solidFill>
              </a:rPr>
              <a:t>Search engine marketing (SEM), </a:t>
            </a:r>
          </a:p>
          <a:p>
            <a:r>
              <a:rPr lang="en-GB" sz="1539" dirty="0">
                <a:solidFill>
                  <a:srgbClr val="002060"/>
                </a:solidFill>
              </a:rPr>
              <a:t>Content marketing, </a:t>
            </a:r>
          </a:p>
          <a:p>
            <a:r>
              <a:rPr lang="en-GB" sz="1539" dirty="0">
                <a:solidFill>
                  <a:srgbClr val="002060"/>
                </a:solidFill>
              </a:rPr>
              <a:t>Influencer marketing, </a:t>
            </a:r>
          </a:p>
          <a:p>
            <a:r>
              <a:rPr lang="en-GB" sz="1539" dirty="0">
                <a:solidFill>
                  <a:srgbClr val="002060"/>
                </a:solidFill>
              </a:rPr>
              <a:t>Content automation, </a:t>
            </a:r>
          </a:p>
          <a:p>
            <a:r>
              <a:rPr lang="en-GB" sz="1539" dirty="0">
                <a:solidFill>
                  <a:srgbClr val="002060"/>
                </a:solidFill>
              </a:rPr>
              <a:t>Campaign marketing, </a:t>
            </a:r>
          </a:p>
          <a:p>
            <a:r>
              <a:rPr lang="en-GB" sz="1539" dirty="0">
                <a:solidFill>
                  <a:srgbClr val="002060"/>
                </a:solidFill>
              </a:rPr>
              <a:t>Data-driven marketing </a:t>
            </a:r>
          </a:p>
          <a:p>
            <a:r>
              <a:rPr lang="en-GB" sz="1539" dirty="0">
                <a:solidFill>
                  <a:srgbClr val="002060"/>
                </a:solidFill>
              </a:rPr>
              <a:t>E-commerce marketing, </a:t>
            </a:r>
          </a:p>
          <a:p>
            <a:r>
              <a:rPr lang="en-GB" sz="1539" dirty="0">
                <a:solidFill>
                  <a:srgbClr val="002060"/>
                </a:solidFill>
              </a:rPr>
              <a:t>Social media marketing, social media optimization, </a:t>
            </a:r>
          </a:p>
          <a:p>
            <a:r>
              <a:rPr lang="en-GB" sz="1539" dirty="0">
                <a:solidFill>
                  <a:srgbClr val="002060"/>
                </a:solidFill>
              </a:rPr>
              <a:t>E-mail direct marketing, </a:t>
            </a:r>
          </a:p>
          <a:p>
            <a:r>
              <a:rPr lang="en-GB" sz="1539" dirty="0">
                <a:solidFill>
                  <a:srgbClr val="002060"/>
                </a:solidFill>
              </a:rPr>
              <a:t>Display advertising, e–books, optical disks and games</a:t>
            </a:r>
            <a:endParaRPr lang="en-US" sz="1539" dirty="0">
              <a:solidFill>
                <a:srgbClr val="002060"/>
              </a:solidFill>
            </a:endParaRPr>
          </a:p>
        </p:txBody>
      </p:sp>
      <p:sp>
        <p:nvSpPr>
          <p:cNvPr id="4" name="Content Placeholder 4">
            <a:extLst>
              <a:ext uri="{FF2B5EF4-FFF2-40B4-BE49-F238E27FC236}">
                <a16:creationId xmlns:a16="http://schemas.microsoft.com/office/drawing/2014/main" id="{4FC16522-DD31-4288-AD38-7FABD1165E52}"/>
              </a:ext>
            </a:extLst>
          </p:cNvPr>
          <p:cNvSpPr txBox="1">
            <a:spLocks/>
          </p:cNvSpPr>
          <p:nvPr/>
        </p:nvSpPr>
        <p:spPr>
          <a:xfrm>
            <a:off x="4919606" y="1604273"/>
            <a:ext cx="3961991" cy="4557296"/>
          </a:xfrm>
          <a:prstGeom prst="rect">
            <a:avLst/>
          </a:prstGeom>
        </p:spPr>
        <p:txBody>
          <a:bodyPr vert="horz" lIns="0" tIns="0" rIns="0" bIns="0" rtlCol="0">
            <a:normAutofit/>
          </a:bodyPr>
          <a:lstStyle>
            <a:lvl1pPr marL="177800" indent="-177800" algn="l" defTabSz="755957" rtl="0" eaLnBrk="1" latinLnBrk="0" hangingPunct="1">
              <a:lnSpc>
                <a:spcPct val="100000"/>
              </a:lnSpc>
              <a:spcBef>
                <a:spcPts val="600"/>
              </a:spcBef>
              <a:buClr>
                <a:schemeClr val="tx2"/>
              </a:buClr>
              <a:buFont typeface="Arial" panose="020B0604020202020204" pitchFamily="34" charset="0"/>
              <a:buChar char="•"/>
              <a:defRPr sz="1800" kern="1200">
                <a:solidFill>
                  <a:schemeClr val="accent5"/>
                </a:solidFill>
                <a:latin typeface="+mn-lt"/>
                <a:ea typeface="+mn-ea"/>
                <a:cs typeface="+mn-cs"/>
              </a:defRPr>
            </a:lvl1pPr>
            <a:lvl2pPr marL="361950" indent="-184150" algn="l" defTabSz="755957" rtl="0" eaLnBrk="1" latinLnBrk="0" hangingPunct="1">
              <a:lnSpc>
                <a:spcPct val="100000"/>
              </a:lnSpc>
              <a:spcBef>
                <a:spcPts val="600"/>
              </a:spcBef>
              <a:buClr>
                <a:schemeClr val="tx2"/>
              </a:buClr>
              <a:buFont typeface="Arial" panose="020B0604020202020204" pitchFamily="34" charset="0"/>
              <a:buChar char="•"/>
              <a:defRPr sz="1600" kern="1200">
                <a:solidFill>
                  <a:schemeClr val="accent5"/>
                </a:solidFill>
                <a:latin typeface="+mn-lt"/>
                <a:ea typeface="+mn-ea"/>
                <a:cs typeface="+mn-cs"/>
              </a:defRPr>
            </a:lvl2pPr>
            <a:lvl3pPr marL="539750" indent="-177800" algn="l" defTabSz="755957" rtl="0" eaLnBrk="1" latinLnBrk="0" hangingPunct="1">
              <a:lnSpc>
                <a:spcPct val="100000"/>
              </a:lnSpc>
              <a:spcBef>
                <a:spcPts val="600"/>
              </a:spcBef>
              <a:buClr>
                <a:schemeClr val="tx2"/>
              </a:buClr>
              <a:buFont typeface="Arial" panose="020B0604020202020204" pitchFamily="34" charset="0"/>
              <a:buChar char="•"/>
              <a:defRPr sz="1400" kern="1200">
                <a:solidFill>
                  <a:schemeClr val="accent5"/>
                </a:solidFill>
                <a:latin typeface="+mn-lt"/>
                <a:ea typeface="+mn-ea"/>
                <a:cs typeface="+mn-cs"/>
              </a:defRPr>
            </a:lvl3pPr>
            <a:lvl4pPr marL="717550" indent="-177800" algn="l" defTabSz="755957" rtl="0" eaLnBrk="1" latinLnBrk="0" hangingPunct="1">
              <a:lnSpc>
                <a:spcPct val="100000"/>
              </a:lnSpc>
              <a:spcBef>
                <a:spcPts val="600"/>
              </a:spcBef>
              <a:buClr>
                <a:schemeClr val="tx2"/>
              </a:buClr>
              <a:buFont typeface="Arial" panose="020B0604020202020204" pitchFamily="34" charset="0"/>
              <a:buChar char="•"/>
              <a:defRPr sz="1200" kern="1200">
                <a:solidFill>
                  <a:schemeClr val="accent5"/>
                </a:solidFill>
                <a:latin typeface="+mn-lt"/>
                <a:ea typeface="+mn-ea"/>
                <a:cs typeface="+mn-cs"/>
              </a:defRPr>
            </a:lvl4pPr>
            <a:lvl5pPr marL="895350" indent="-177800" algn="l" defTabSz="755957" rtl="0" eaLnBrk="1" latinLnBrk="0" hangingPunct="1">
              <a:lnSpc>
                <a:spcPct val="100000"/>
              </a:lnSpc>
              <a:spcBef>
                <a:spcPts val="600"/>
              </a:spcBef>
              <a:buClr>
                <a:schemeClr val="tx2"/>
              </a:buClr>
              <a:buFont typeface="Arial" panose="020B0604020202020204" pitchFamily="34" charset="0"/>
              <a:buChar char="•"/>
              <a:defRPr sz="1200" kern="1200">
                <a:solidFill>
                  <a:schemeClr val="accent5"/>
                </a:solidFill>
                <a:latin typeface="+mn-lt"/>
                <a:ea typeface="+mn-ea"/>
                <a:cs typeface="+mn-cs"/>
              </a:defRPr>
            </a:lvl5pPr>
            <a:lvl6pPr marL="2078883" indent="-188989" algn="l" defTabSz="755957"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861" indent="-188989" algn="l" defTabSz="755957"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840" indent="-188989" algn="l" defTabSz="755957"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819" indent="-188989" algn="l" defTabSz="755957"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a:lstStyle>
          <a:p>
            <a:pPr marL="0" indent="0">
              <a:buNone/>
            </a:pPr>
            <a:endParaRPr lang="en-US" sz="1539" dirty="0">
              <a:solidFill>
                <a:srgbClr val="002060"/>
              </a:solidFill>
            </a:endParaRPr>
          </a:p>
        </p:txBody>
      </p:sp>
      <p:sp>
        <p:nvSpPr>
          <p:cNvPr id="6" name="Content Placeholder 4">
            <a:extLst>
              <a:ext uri="{FF2B5EF4-FFF2-40B4-BE49-F238E27FC236}">
                <a16:creationId xmlns:a16="http://schemas.microsoft.com/office/drawing/2014/main" id="{F5DC7E6E-BD40-4547-8840-D22830EC65E9}"/>
              </a:ext>
            </a:extLst>
          </p:cNvPr>
          <p:cNvSpPr txBox="1">
            <a:spLocks/>
          </p:cNvSpPr>
          <p:nvPr/>
        </p:nvSpPr>
        <p:spPr>
          <a:xfrm>
            <a:off x="4919605" y="1604273"/>
            <a:ext cx="3961991" cy="3918573"/>
          </a:xfrm>
          <a:prstGeom prst="rect">
            <a:avLst/>
          </a:prstGeom>
          <a:solidFill>
            <a:srgbClr val="00B0F0"/>
          </a:solidFill>
        </p:spPr>
        <p:txBody>
          <a:bodyPr vert="horz" lIns="0" tIns="0" rIns="0" bIns="0" rtlCol="0">
            <a:normAutofit/>
          </a:bodyPr>
          <a:lstStyle>
            <a:lvl1pPr marL="177800" indent="-177800" algn="l" defTabSz="755957" rtl="0" eaLnBrk="1" latinLnBrk="0" hangingPunct="1">
              <a:lnSpc>
                <a:spcPct val="100000"/>
              </a:lnSpc>
              <a:spcBef>
                <a:spcPts val="600"/>
              </a:spcBef>
              <a:buClr>
                <a:schemeClr val="tx2"/>
              </a:buClr>
              <a:buFont typeface="Arial" panose="020B0604020202020204" pitchFamily="34" charset="0"/>
              <a:buChar char="•"/>
              <a:defRPr sz="1800" kern="1200">
                <a:solidFill>
                  <a:schemeClr val="accent5"/>
                </a:solidFill>
                <a:latin typeface="+mn-lt"/>
                <a:ea typeface="+mn-ea"/>
                <a:cs typeface="+mn-cs"/>
              </a:defRPr>
            </a:lvl1pPr>
            <a:lvl2pPr marL="361950" indent="-184150" algn="l" defTabSz="755957" rtl="0" eaLnBrk="1" latinLnBrk="0" hangingPunct="1">
              <a:lnSpc>
                <a:spcPct val="100000"/>
              </a:lnSpc>
              <a:spcBef>
                <a:spcPts val="600"/>
              </a:spcBef>
              <a:buClr>
                <a:schemeClr val="tx2"/>
              </a:buClr>
              <a:buFont typeface="Arial" panose="020B0604020202020204" pitchFamily="34" charset="0"/>
              <a:buChar char="•"/>
              <a:defRPr sz="1600" kern="1200">
                <a:solidFill>
                  <a:schemeClr val="accent5"/>
                </a:solidFill>
                <a:latin typeface="+mn-lt"/>
                <a:ea typeface="+mn-ea"/>
                <a:cs typeface="+mn-cs"/>
              </a:defRPr>
            </a:lvl2pPr>
            <a:lvl3pPr marL="539750" indent="-177800" algn="l" defTabSz="755957" rtl="0" eaLnBrk="1" latinLnBrk="0" hangingPunct="1">
              <a:lnSpc>
                <a:spcPct val="100000"/>
              </a:lnSpc>
              <a:spcBef>
                <a:spcPts val="600"/>
              </a:spcBef>
              <a:buClr>
                <a:schemeClr val="tx2"/>
              </a:buClr>
              <a:buFont typeface="Arial" panose="020B0604020202020204" pitchFamily="34" charset="0"/>
              <a:buChar char="•"/>
              <a:defRPr sz="1400" kern="1200">
                <a:solidFill>
                  <a:schemeClr val="accent5"/>
                </a:solidFill>
                <a:latin typeface="+mn-lt"/>
                <a:ea typeface="+mn-ea"/>
                <a:cs typeface="+mn-cs"/>
              </a:defRPr>
            </a:lvl3pPr>
            <a:lvl4pPr marL="717550" indent="-177800" algn="l" defTabSz="755957" rtl="0" eaLnBrk="1" latinLnBrk="0" hangingPunct="1">
              <a:lnSpc>
                <a:spcPct val="100000"/>
              </a:lnSpc>
              <a:spcBef>
                <a:spcPts val="600"/>
              </a:spcBef>
              <a:buClr>
                <a:schemeClr val="tx2"/>
              </a:buClr>
              <a:buFont typeface="Arial" panose="020B0604020202020204" pitchFamily="34" charset="0"/>
              <a:buChar char="•"/>
              <a:defRPr sz="1200" kern="1200">
                <a:solidFill>
                  <a:schemeClr val="accent5"/>
                </a:solidFill>
                <a:latin typeface="+mn-lt"/>
                <a:ea typeface="+mn-ea"/>
                <a:cs typeface="+mn-cs"/>
              </a:defRPr>
            </a:lvl4pPr>
            <a:lvl5pPr marL="895350" indent="-177800" algn="l" defTabSz="755957" rtl="0" eaLnBrk="1" latinLnBrk="0" hangingPunct="1">
              <a:lnSpc>
                <a:spcPct val="100000"/>
              </a:lnSpc>
              <a:spcBef>
                <a:spcPts val="600"/>
              </a:spcBef>
              <a:buClr>
                <a:schemeClr val="tx2"/>
              </a:buClr>
              <a:buFont typeface="Arial" panose="020B0604020202020204" pitchFamily="34" charset="0"/>
              <a:buChar char="•"/>
              <a:defRPr sz="1200" kern="1200">
                <a:solidFill>
                  <a:schemeClr val="accent5"/>
                </a:solidFill>
                <a:latin typeface="+mn-lt"/>
                <a:ea typeface="+mn-ea"/>
                <a:cs typeface="+mn-cs"/>
              </a:defRPr>
            </a:lvl5pPr>
            <a:lvl6pPr marL="2078883" indent="-188989" algn="l" defTabSz="755957"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861" indent="-188989" algn="l" defTabSz="755957"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840" indent="-188989" algn="l" defTabSz="755957"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819" indent="-188989" algn="l" defTabSz="755957"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a:lstStyle>
          <a:p>
            <a:endParaRPr lang="en-GB" sz="1539" dirty="0">
              <a:solidFill>
                <a:srgbClr val="002060"/>
              </a:solidFill>
            </a:endParaRPr>
          </a:p>
          <a:p>
            <a:pPr marL="244373" indent="-244373"/>
            <a:r>
              <a:rPr lang="en-GB" sz="1539" b="1" u="sng" dirty="0">
                <a:solidFill>
                  <a:srgbClr val="002060"/>
                </a:solidFill>
              </a:rPr>
              <a:t>Research each type of digital Marketing</a:t>
            </a:r>
            <a:r>
              <a:rPr lang="en-GB" sz="1539" dirty="0">
                <a:solidFill>
                  <a:srgbClr val="002060"/>
                </a:solidFill>
              </a:rPr>
              <a:t>.</a:t>
            </a:r>
          </a:p>
          <a:p>
            <a:pPr marL="244373" indent="-244373"/>
            <a:endParaRPr lang="en-GB" sz="1539" dirty="0">
              <a:solidFill>
                <a:srgbClr val="002060"/>
              </a:solidFill>
            </a:endParaRPr>
          </a:p>
          <a:p>
            <a:pPr marL="244373" indent="-244373"/>
            <a:r>
              <a:rPr lang="en-GB" sz="1539" dirty="0">
                <a:solidFill>
                  <a:srgbClr val="002060"/>
                </a:solidFill>
              </a:rPr>
              <a:t>Add some of your definitions to the Padlet provided</a:t>
            </a:r>
          </a:p>
          <a:p>
            <a:pPr marL="244373" indent="-244373"/>
            <a:endParaRPr lang="en-GB" sz="1539" dirty="0">
              <a:solidFill>
                <a:srgbClr val="002060"/>
              </a:solidFill>
            </a:endParaRPr>
          </a:p>
          <a:p>
            <a:pPr marL="244373" indent="-244373"/>
            <a:r>
              <a:rPr lang="en-GB" sz="1539" dirty="0">
                <a:solidFill>
                  <a:srgbClr val="002060"/>
                </a:solidFill>
              </a:rPr>
              <a:t>Which type of Digital Marketing might a company such as Amazon use?</a:t>
            </a:r>
          </a:p>
          <a:p>
            <a:pPr marL="244373" indent="-244373"/>
            <a:endParaRPr lang="en-GB" sz="1539" dirty="0">
              <a:solidFill>
                <a:srgbClr val="002060"/>
              </a:solidFill>
            </a:endParaRPr>
          </a:p>
          <a:p>
            <a:pPr marL="244373" indent="-244373"/>
            <a:r>
              <a:rPr lang="en-GB" sz="1539" dirty="0">
                <a:solidFill>
                  <a:srgbClr val="002060"/>
                </a:solidFill>
              </a:rPr>
              <a:t>Make notes/bullet points about digital marketing as part of the promotional mix of Amazon.</a:t>
            </a:r>
          </a:p>
          <a:p>
            <a:endParaRPr lang="en-GB" sz="1539" dirty="0">
              <a:solidFill>
                <a:srgbClr val="002060"/>
              </a:solidFill>
            </a:endParaRPr>
          </a:p>
        </p:txBody>
      </p:sp>
    </p:spTree>
    <p:extLst>
      <p:ext uri="{BB962C8B-B14F-4D97-AF65-F5344CB8AC3E}">
        <p14:creationId xmlns:p14="http://schemas.microsoft.com/office/powerpoint/2010/main" val="3638223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EE979-2B7A-43D7-859E-FE5087F36C33}"/>
              </a:ext>
            </a:extLst>
          </p:cNvPr>
          <p:cNvSpPr>
            <a:spLocks noGrp="1"/>
          </p:cNvSpPr>
          <p:nvPr>
            <p:ph type="title"/>
          </p:nvPr>
        </p:nvSpPr>
        <p:spPr/>
        <p:txBody>
          <a:bodyPr>
            <a:normAutofit/>
          </a:bodyPr>
          <a:lstStyle/>
          <a:p>
            <a:r>
              <a:rPr lang="en-GB" sz="2737" dirty="0">
                <a:solidFill>
                  <a:srgbClr val="002060"/>
                </a:solidFill>
              </a:rPr>
              <a:t>Marketing Strategy in the Digital Age</a:t>
            </a:r>
          </a:p>
        </p:txBody>
      </p:sp>
      <p:sp>
        <p:nvSpPr>
          <p:cNvPr id="5" name="Content Placeholder 4">
            <a:extLst>
              <a:ext uri="{FF2B5EF4-FFF2-40B4-BE49-F238E27FC236}">
                <a16:creationId xmlns:a16="http://schemas.microsoft.com/office/drawing/2014/main" id="{AE66F167-E53A-4946-9956-4820E5F1C17A}"/>
              </a:ext>
            </a:extLst>
          </p:cNvPr>
          <p:cNvSpPr>
            <a:spLocks noGrp="1"/>
          </p:cNvSpPr>
          <p:nvPr>
            <p:ph idx="1"/>
          </p:nvPr>
        </p:nvSpPr>
        <p:spPr/>
        <p:txBody>
          <a:bodyPr/>
          <a:lstStyle/>
          <a:p>
            <a:pPr marL="0" indent="0">
              <a:lnSpc>
                <a:spcPct val="115000"/>
              </a:lnSpc>
              <a:spcAft>
                <a:spcPts val="684"/>
              </a:spcAft>
              <a:buNone/>
            </a:pPr>
            <a:r>
              <a:rPr lang="en-GB" sz="1539" b="1" dirty="0">
                <a:solidFill>
                  <a:srgbClr val="002060"/>
                </a:solidFill>
                <a:latin typeface="Arial" panose="020B0604020202020204" pitchFamily="34" charset="0"/>
                <a:ea typeface="Calibri" panose="020F0502020204030204" pitchFamily="34" charset="0"/>
                <a:cs typeface="Times New Roman" panose="02020603050405020304" pitchFamily="18" charset="0"/>
              </a:rPr>
              <a:t>Digital and social media marketing</a:t>
            </a: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nSpc>
                <a:spcPct val="150000"/>
              </a:lnSpc>
              <a:tabLst>
                <a:tab pos="2450794" algn="ctr"/>
                <a:tab pos="4901587" algn="r"/>
                <a:tab pos="2450794" algn="ctr"/>
                <a:tab pos="4901587" algn="r"/>
              </a:tabLst>
            </a:pPr>
            <a:r>
              <a:rPr lang="en-GB" sz="1539"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a:t>
            </a:r>
            <a:r>
              <a:rPr lang="en-GB" sz="1539" i="1"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Using digital marketing tools such as websites, social media, mobile apps and ads, online video, email, and blogs that engage consumers anywhere, anytime via their digital devices</a:t>
            </a:r>
            <a:r>
              <a:rPr lang="en-GB" sz="1539"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a:t>
            </a:r>
            <a:r>
              <a:rPr lang="en-GB" sz="1539" dirty="0">
                <a:solidFill>
                  <a:srgbClr val="002060"/>
                </a:solidFill>
                <a:latin typeface="Arial" panose="020B0604020202020204" pitchFamily="34" charset="0"/>
                <a:ea typeface="Calibri" panose="020F0502020204030204" pitchFamily="34" charset="0"/>
                <a:cs typeface="Times New Roman" panose="02020603050405020304" pitchFamily="18" charset="0"/>
              </a:rPr>
              <a:t>” (Kotler &amp; Armstrong, 2020, p. 498). </a:t>
            </a:r>
          </a:p>
          <a:p>
            <a:pPr>
              <a:lnSpc>
                <a:spcPct val="150000"/>
              </a:lnSpc>
              <a:tabLst>
                <a:tab pos="2450794" algn="ctr"/>
                <a:tab pos="4901587" algn="r"/>
                <a:tab pos="2450794" algn="ctr"/>
                <a:tab pos="4901587" algn="r"/>
              </a:tabLst>
            </a:pPr>
            <a:endParaRPr lang="en-GB" dirty="0">
              <a:solidFill>
                <a:srgbClr val="002060"/>
              </a:solidFill>
              <a:latin typeface="Arial" panose="020B0604020202020204" pitchFamily="34" charset="0"/>
              <a:ea typeface="Calibri" panose="020F0502020204030204" pitchFamily="34" charset="0"/>
              <a:cs typeface="Times New Roman" panose="02020603050405020304" pitchFamily="18" charset="0"/>
            </a:endParaRPr>
          </a:p>
          <a:p>
            <a:pPr>
              <a:lnSpc>
                <a:spcPct val="150000"/>
              </a:lnSpc>
              <a:tabLst>
                <a:tab pos="2450794" algn="ctr"/>
                <a:tab pos="4901587" algn="r"/>
                <a:tab pos="2450794" algn="ctr"/>
                <a:tab pos="4901587" algn="r"/>
              </a:tabLst>
            </a:pPr>
            <a:r>
              <a:rPr lang="en-GB" sz="1539" dirty="0">
                <a:solidFill>
                  <a:srgbClr val="002060"/>
                </a:solidFill>
                <a:latin typeface="Arial" panose="020B0604020202020204" pitchFamily="34" charset="0"/>
                <a:ea typeface="Calibri" panose="020F0502020204030204" pitchFamily="34" charset="0"/>
                <a:cs typeface="Times New Roman" panose="02020603050405020304" pitchFamily="18" charset="0"/>
              </a:rPr>
              <a:t>As Kotler and Armstrong (2020) point out, </a:t>
            </a:r>
            <a:r>
              <a:rPr lang="en-GB" sz="1539"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digital marketing tools such as websites, social media, mobile apps and ads, online video, email, and blogs have the ability to engage consumers anywhere, anytime via their digital devices. </a:t>
            </a: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nSpc>
                <a:spcPct val="150000"/>
              </a:lnSpc>
              <a:tabLst>
                <a:tab pos="2450794" algn="ctr"/>
                <a:tab pos="4901587" algn="r"/>
                <a:tab pos="2450794" algn="ctr"/>
                <a:tab pos="4901587" algn="r"/>
              </a:tabLst>
            </a:pPr>
            <a:endParaRPr lang="en-GB" sz="1539"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31275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EE979-2B7A-43D7-859E-FE5087F36C33}"/>
              </a:ext>
            </a:extLst>
          </p:cNvPr>
          <p:cNvSpPr>
            <a:spLocks noGrp="1"/>
          </p:cNvSpPr>
          <p:nvPr>
            <p:ph type="title"/>
          </p:nvPr>
        </p:nvSpPr>
        <p:spPr/>
        <p:txBody>
          <a:bodyPr>
            <a:normAutofit/>
          </a:bodyPr>
          <a:lstStyle/>
          <a:p>
            <a:r>
              <a:rPr lang="en-GB" sz="2737" dirty="0">
                <a:solidFill>
                  <a:srgbClr val="002060"/>
                </a:solidFill>
              </a:rPr>
              <a:t>Marketing Strategy in the Digital Age</a:t>
            </a:r>
          </a:p>
        </p:txBody>
      </p:sp>
      <p:pic>
        <p:nvPicPr>
          <p:cNvPr id="4" name="Content Placeholder 3">
            <a:extLst>
              <a:ext uri="{FF2B5EF4-FFF2-40B4-BE49-F238E27FC236}">
                <a16:creationId xmlns:a16="http://schemas.microsoft.com/office/drawing/2014/main" id="{90942C15-EFD0-48CD-922C-B7358D0F29E3}"/>
              </a:ext>
            </a:extLst>
          </p:cNvPr>
          <p:cNvPicPr>
            <a:picLocks noGrp="1" noChangeAspect="1"/>
          </p:cNvPicPr>
          <p:nvPr>
            <p:ph idx="1"/>
          </p:nvPr>
        </p:nvPicPr>
        <p:blipFill>
          <a:blip r:embed="rId3"/>
          <a:stretch>
            <a:fillRect/>
          </a:stretch>
        </p:blipFill>
        <p:spPr>
          <a:xfrm>
            <a:off x="499573" y="1498958"/>
            <a:ext cx="7213195" cy="3927875"/>
          </a:xfrm>
        </p:spPr>
      </p:pic>
    </p:spTree>
    <p:extLst>
      <p:ext uri="{BB962C8B-B14F-4D97-AF65-F5344CB8AC3E}">
        <p14:creationId xmlns:p14="http://schemas.microsoft.com/office/powerpoint/2010/main" val="731644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EE979-2B7A-43D7-859E-FE5087F36C33}"/>
              </a:ext>
            </a:extLst>
          </p:cNvPr>
          <p:cNvSpPr>
            <a:spLocks noGrp="1"/>
          </p:cNvSpPr>
          <p:nvPr>
            <p:ph type="title"/>
          </p:nvPr>
        </p:nvSpPr>
        <p:spPr/>
        <p:txBody>
          <a:bodyPr>
            <a:normAutofit/>
          </a:bodyPr>
          <a:lstStyle/>
          <a:p>
            <a:r>
              <a:rPr lang="en-GB" sz="2737" dirty="0">
                <a:solidFill>
                  <a:srgbClr val="002060"/>
                </a:solidFill>
              </a:rPr>
              <a:t>Marketing Strategy in the Digital Age</a:t>
            </a:r>
          </a:p>
        </p:txBody>
      </p:sp>
      <p:pic>
        <p:nvPicPr>
          <p:cNvPr id="3" name="Online Media 2" title="#digitalTHINK: the Impact of Digitalisation on Marketing">
            <a:hlinkClick r:id="" action="ppaction://media"/>
            <a:extLst>
              <a:ext uri="{FF2B5EF4-FFF2-40B4-BE49-F238E27FC236}">
                <a16:creationId xmlns:a16="http://schemas.microsoft.com/office/drawing/2014/main" id="{A328B717-691D-4085-AABF-C6DE813D4A49}"/>
              </a:ext>
            </a:extLst>
          </p:cNvPr>
          <p:cNvPicPr>
            <a:picLocks noGrp="1" noRot="1" noChangeAspect="1"/>
          </p:cNvPicPr>
          <p:nvPr>
            <p:ph idx="1"/>
            <a:videoFile r:link="rId1"/>
          </p:nvPr>
        </p:nvPicPr>
        <p:blipFill>
          <a:blip r:embed="rId4"/>
          <a:stretch>
            <a:fillRect/>
          </a:stretch>
        </p:blipFill>
        <p:spPr>
          <a:xfrm>
            <a:off x="64648" y="1766240"/>
            <a:ext cx="7955407" cy="4495609"/>
          </a:xfrm>
          <a:prstGeom prst="rect">
            <a:avLst/>
          </a:prstGeom>
        </p:spPr>
      </p:pic>
    </p:spTree>
    <p:extLst>
      <p:ext uri="{BB962C8B-B14F-4D97-AF65-F5344CB8AC3E}">
        <p14:creationId xmlns:p14="http://schemas.microsoft.com/office/powerpoint/2010/main" val="6120449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EE979-2B7A-43D7-859E-FE5087F36C33}"/>
              </a:ext>
            </a:extLst>
          </p:cNvPr>
          <p:cNvSpPr>
            <a:spLocks noGrp="1"/>
          </p:cNvSpPr>
          <p:nvPr>
            <p:ph type="title"/>
          </p:nvPr>
        </p:nvSpPr>
        <p:spPr/>
        <p:txBody>
          <a:bodyPr>
            <a:normAutofit/>
          </a:bodyPr>
          <a:lstStyle/>
          <a:p>
            <a:r>
              <a:rPr lang="en-GB" sz="2737" dirty="0">
                <a:solidFill>
                  <a:srgbClr val="002060"/>
                </a:solidFill>
              </a:rPr>
              <a:t>E-Marketing Domains</a:t>
            </a:r>
          </a:p>
        </p:txBody>
      </p:sp>
      <p:sp>
        <p:nvSpPr>
          <p:cNvPr id="5" name="Content Placeholder 4">
            <a:extLst>
              <a:ext uri="{FF2B5EF4-FFF2-40B4-BE49-F238E27FC236}">
                <a16:creationId xmlns:a16="http://schemas.microsoft.com/office/drawing/2014/main" id="{AE66F167-E53A-4946-9956-4820E5F1C17A}"/>
              </a:ext>
            </a:extLst>
          </p:cNvPr>
          <p:cNvSpPr>
            <a:spLocks noGrp="1"/>
          </p:cNvSpPr>
          <p:nvPr>
            <p:ph idx="1"/>
          </p:nvPr>
        </p:nvSpPr>
        <p:spPr/>
        <p:txBody>
          <a:bodyPr/>
          <a:lstStyle/>
          <a:p>
            <a:pPr marL="0" indent="0">
              <a:lnSpc>
                <a:spcPct val="150000"/>
              </a:lnSpc>
              <a:buNone/>
              <a:tabLst>
                <a:tab pos="2450794" algn="ctr"/>
                <a:tab pos="4901587" algn="r"/>
                <a:tab pos="2450794" algn="ctr"/>
                <a:tab pos="4901587" algn="r"/>
              </a:tabLst>
            </a:pPr>
            <a:r>
              <a:rPr lang="en-GB" sz="1539" b="1" dirty="0">
                <a:solidFill>
                  <a:srgbClr val="002060"/>
                </a:solidFill>
                <a:latin typeface="Arial" panose="020B0604020202020204" pitchFamily="34" charset="0"/>
                <a:ea typeface="Calibri" panose="020F0502020204030204" pitchFamily="34" charset="0"/>
                <a:cs typeface="Times New Roman" panose="02020603050405020304" pitchFamily="18" charset="0"/>
              </a:rPr>
              <a:t>Brand community website</a:t>
            </a: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nSpc>
                <a:spcPct val="150000"/>
              </a:lnSpc>
              <a:tabLst>
                <a:tab pos="2450794" algn="ctr"/>
                <a:tab pos="4901587" algn="r"/>
                <a:tab pos="2450794" algn="ctr"/>
                <a:tab pos="4901587" algn="r"/>
              </a:tabLst>
            </a:pPr>
            <a:r>
              <a:rPr lang="en-GB" sz="1539" dirty="0">
                <a:solidFill>
                  <a:srgbClr val="002060"/>
                </a:solidFill>
                <a:latin typeface="Arial" panose="020B0604020202020204" pitchFamily="34" charset="0"/>
                <a:ea typeface="Calibri" panose="020F0502020204030204" pitchFamily="34" charset="0"/>
                <a:cs typeface="Times New Roman" panose="02020603050405020304" pitchFamily="18" charset="0"/>
              </a:rPr>
              <a:t>“</a:t>
            </a:r>
            <a:r>
              <a:rPr lang="en-GB" sz="1539" i="1" dirty="0">
                <a:solidFill>
                  <a:srgbClr val="002060"/>
                </a:solidFill>
                <a:latin typeface="Arial" panose="020B0604020202020204" pitchFamily="34" charset="0"/>
                <a:ea typeface="Calibri" panose="020F0502020204030204" pitchFamily="34" charset="0"/>
                <a:cs typeface="Times New Roman" panose="02020603050405020304" pitchFamily="18" charset="0"/>
              </a:rPr>
              <a:t>A website that presents brand content that engages consumers and creates customer community around a brand</a:t>
            </a:r>
            <a:r>
              <a:rPr lang="en-GB" sz="1539" dirty="0">
                <a:solidFill>
                  <a:srgbClr val="002060"/>
                </a:solidFill>
                <a:latin typeface="Arial" panose="020B0604020202020204" pitchFamily="34" charset="0"/>
                <a:ea typeface="Calibri" panose="020F0502020204030204" pitchFamily="34" charset="0"/>
                <a:cs typeface="Times New Roman" panose="02020603050405020304" pitchFamily="18" charset="0"/>
              </a:rPr>
              <a:t>” (Kotler &amp; Armstrong, 2020, p. 500). </a:t>
            </a:r>
          </a:p>
          <a:p>
            <a:pPr>
              <a:lnSpc>
                <a:spcPct val="150000"/>
              </a:lnSpc>
              <a:tabLst>
                <a:tab pos="2450794" algn="ctr"/>
                <a:tab pos="4901587" algn="r"/>
                <a:tab pos="2450794" algn="ctr"/>
                <a:tab pos="4901587" algn="r"/>
              </a:tabLst>
            </a:pPr>
            <a:endParaRPr lang="en-GB" dirty="0">
              <a:solidFill>
                <a:srgbClr val="002060"/>
              </a:solidFill>
              <a:latin typeface="Arial" panose="020B0604020202020204" pitchFamily="34" charset="0"/>
              <a:ea typeface="Calibri" panose="020F0502020204030204" pitchFamily="34" charset="0"/>
              <a:cs typeface="Times New Roman" panose="02020603050405020304" pitchFamily="18" charset="0"/>
            </a:endParaRPr>
          </a:p>
          <a:p>
            <a:r>
              <a:rPr lang="en-US" altLang="en-US" sz="1539" dirty="0">
                <a:solidFill>
                  <a:srgbClr val="002060"/>
                </a:solidFill>
                <a:ea typeface="ＭＳ Ｐゴシック" panose="020B0600070205080204" pitchFamily="34" charset="-128"/>
              </a:rPr>
              <a:t>Marketing via the Internet using company Web sites, online ads and promotions, email, online video, and blogs</a:t>
            </a:r>
          </a:p>
          <a:p>
            <a:endParaRPr lang="en-US" altLang="en-US" sz="1539" dirty="0">
              <a:solidFill>
                <a:srgbClr val="002060"/>
              </a:solidFill>
              <a:ea typeface="ＭＳ Ｐゴシック" panose="020B0600070205080204" pitchFamily="34" charset="-128"/>
            </a:endParaRPr>
          </a:p>
          <a:p>
            <a:r>
              <a:rPr lang="en-US" altLang="en-US" sz="1539" b="1" dirty="0">
                <a:solidFill>
                  <a:srgbClr val="002060"/>
                </a:solidFill>
                <a:ea typeface="ＭＳ Ｐゴシック" panose="020B0600070205080204" pitchFamily="34" charset="-128"/>
              </a:rPr>
              <a:t>Marketing Web sites</a:t>
            </a:r>
            <a:r>
              <a:rPr lang="en-US" altLang="en-US" sz="1539" dirty="0">
                <a:solidFill>
                  <a:srgbClr val="002060"/>
                </a:solidFill>
                <a:ea typeface="ＭＳ Ｐゴシック" panose="020B0600070205080204" pitchFamily="34" charset="-128"/>
              </a:rPr>
              <a:t>: Engage consumers to move them closer to a direct purchase or other marketing outcome</a:t>
            </a:r>
          </a:p>
          <a:p>
            <a:endParaRPr lang="en-US" altLang="en-US" sz="1539" dirty="0">
              <a:solidFill>
                <a:srgbClr val="002060"/>
              </a:solidFill>
              <a:ea typeface="ＭＳ Ｐゴシック" panose="020B0600070205080204" pitchFamily="34" charset="-128"/>
            </a:endParaRPr>
          </a:p>
          <a:p>
            <a:r>
              <a:rPr lang="en-US" altLang="en-US" sz="1539" b="1" dirty="0">
                <a:solidFill>
                  <a:srgbClr val="002060"/>
                </a:solidFill>
                <a:ea typeface="ＭＳ Ｐゴシック" panose="020B0600070205080204" pitchFamily="34" charset="-128"/>
              </a:rPr>
              <a:t>Branded community Web sites</a:t>
            </a:r>
            <a:r>
              <a:rPr lang="en-US" altLang="en-US" sz="1539" dirty="0">
                <a:solidFill>
                  <a:srgbClr val="002060"/>
                </a:solidFill>
                <a:ea typeface="ＭＳ Ｐゴシック" panose="020B0600070205080204" pitchFamily="34" charset="-128"/>
              </a:rPr>
              <a:t>: Present brand content that engages consumers and creates customer-brand community</a:t>
            </a:r>
            <a:endParaRPr lang="en-IN" sz="1539" dirty="0">
              <a:solidFill>
                <a:srgbClr val="002060"/>
              </a:solidFill>
            </a:endParaRPr>
          </a:p>
          <a:p>
            <a:pPr>
              <a:lnSpc>
                <a:spcPct val="150000"/>
              </a:lnSpc>
              <a:tabLst>
                <a:tab pos="2450794" algn="ctr"/>
                <a:tab pos="4901587" algn="r"/>
                <a:tab pos="2450794" algn="ctr"/>
                <a:tab pos="4901587" algn="r"/>
              </a:tabLst>
            </a:pPr>
            <a:endParaRPr lang="en-GB" sz="1539" dirty="0">
              <a:solidFill>
                <a:srgbClr val="002060"/>
              </a:solidFill>
              <a:latin typeface="Arial" panose="020B0604020202020204" pitchFamily="34" charset="0"/>
              <a:ea typeface="Calibri" panose="020F0502020204030204" pitchFamily="34" charset="0"/>
              <a:cs typeface="Times New Roman" panose="02020603050405020304" pitchFamily="18" charset="0"/>
            </a:endParaRPr>
          </a:p>
          <a:p>
            <a:pPr>
              <a:lnSpc>
                <a:spcPct val="150000"/>
              </a:lnSpc>
              <a:tabLst>
                <a:tab pos="2450794" algn="ctr"/>
                <a:tab pos="4901587" algn="r"/>
                <a:tab pos="2450794" algn="ctr"/>
                <a:tab pos="4901587" algn="r"/>
              </a:tabLst>
            </a:pPr>
            <a:endParaRPr lang="en-GB" dirty="0">
              <a:solidFill>
                <a:srgbClr val="002060"/>
              </a:solidFill>
              <a:latin typeface="Arial" panose="020B0604020202020204" pitchFamily="34" charset="0"/>
              <a:ea typeface="Calibri" panose="020F0502020204030204" pitchFamily="34" charset="0"/>
              <a:cs typeface="Times New Roman" panose="02020603050405020304" pitchFamily="18" charset="0"/>
            </a:endParaRPr>
          </a:p>
          <a:p>
            <a:pPr>
              <a:lnSpc>
                <a:spcPct val="150000"/>
              </a:lnSpc>
              <a:tabLst>
                <a:tab pos="2450794" algn="ctr"/>
                <a:tab pos="4901587" algn="r"/>
                <a:tab pos="2450794" algn="ctr"/>
                <a:tab pos="4901587" algn="r"/>
              </a:tabLst>
            </a:pP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88723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EE979-2B7A-43D7-859E-FE5087F36C33}"/>
              </a:ext>
            </a:extLst>
          </p:cNvPr>
          <p:cNvSpPr>
            <a:spLocks noGrp="1"/>
          </p:cNvSpPr>
          <p:nvPr>
            <p:ph type="title"/>
          </p:nvPr>
        </p:nvSpPr>
        <p:spPr/>
        <p:txBody>
          <a:bodyPr>
            <a:normAutofit/>
          </a:bodyPr>
          <a:lstStyle/>
          <a:p>
            <a:r>
              <a:rPr lang="en-GB" sz="2737" dirty="0">
                <a:solidFill>
                  <a:srgbClr val="002060"/>
                </a:solidFill>
              </a:rPr>
              <a:t>E-Marketing Domains</a:t>
            </a:r>
          </a:p>
        </p:txBody>
      </p:sp>
      <p:sp>
        <p:nvSpPr>
          <p:cNvPr id="5" name="Content Placeholder 4">
            <a:extLst>
              <a:ext uri="{FF2B5EF4-FFF2-40B4-BE49-F238E27FC236}">
                <a16:creationId xmlns:a16="http://schemas.microsoft.com/office/drawing/2014/main" id="{AE66F167-E53A-4946-9956-4820E5F1C17A}"/>
              </a:ext>
            </a:extLst>
          </p:cNvPr>
          <p:cNvSpPr>
            <a:spLocks noGrp="1"/>
          </p:cNvSpPr>
          <p:nvPr>
            <p:ph idx="1"/>
          </p:nvPr>
        </p:nvSpPr>
        <p:spPr/>
        <p:txBody>
          <a:bodyPr>
            <a:normAutofit lnSpcReduction="10000"/>
          </a:bodyPr>
          <a:lstStyle/>
          <a:p>
            <a:pPr algn="l">
              <a:buFont typeface="Arial" panose="020B0604020202020204" pitchFamily="34" charset="0"/>
              <a:buChar char="•"/>
            </a:pPr>
            <a:r>
              <a:rPr lang="en-GB" sz="2052" dirty="0">
                <a:solidFill>
                  <a:srgbClr val="002060"/>
                </a:solidFill>
                <a:latin typeface="arial" panose="020B0604020202020204" pitchFamily="34" charset="0"/>
              </a:rPr>
              <a:t>Website Development &amp; Designing. ...</a:t>
            </a:r>
          </a:p>
          <a:p>
            <a:pPr algn="l">
              <a:buFont typeface="Arial" panose="020B0604020202020204" pitchFamily="34" charset="0"/>
              <a:buChar char="•"/>
            </a:pPr>
            <a:r>
              <a:rPr lang="en-GB" sz="2052" dirty="0">
                <a:solidFill>
                  <a:srgbClr val="002060"/>
                </a:solidFill>
                <a:latin typeface="arial" panose="020B0604020202020204" pitchFamily="34" charset="0"/>
              </a:rPr>
              <a:t>Search Engine Optimization (SEO) ...</a:t>
            </a:r>
          </a:p>
          <a:p>
            <a:pPr algn="l">
              <a:buFont typeface="Arial" panose="020B0604020202020204" pitchFamily="34" charset="0"/>
              <a:buChar char="•"/>
            </a:pPr>
            <a:endParaRPr lang="en-GB" sz="2052" dirty="0">
              <a:solidFill>
                <a:srgbClr val="002060"/>
              </a:solidFill>
              <a:latin typeface="arial" panose="020B0604020202020204" pitchFamily="34" charset="0"/>
            </a:endParaRPr>
          </a:p>
          <a:p>
            <a:pPr algn="l">
              <a:buFont typeface="Arial" panose="020B0604020202020204" pitchFamily="34" charset="0"/>
              <a:buChar char="•"/>
            </a:pPr>
            <a:r>
              <a:rPr lang="en-GB" sz="2052" dirty="0">
                <a:solidFill>
                  <a:srgbClr val="002060"/>
                </a:solidFill>
                <a:latin typeface="arial" panose="020B0604020202020204" pitchFamily="34" charset="0"/>
              </a:rPr>
              <a:t>Search Engine Marketing (SEM) ...</a:t>
            </a:r>
          </a:p>
          <a:p>
            <a:pPr algn="l">
              <a:buFont typeface="Arial" panose="020B0604020202020204" pitchFamily="34" charset="0"/>
              <a:buChar char="•"/>
            </a:pPr>
            <a:r>
              <a:rPr lang="en-GB" sz="2052" dirty="0">
                <a:solidFill>
                  <a:srgbClr val="002060"/>
                </a:solidFill>
                <a:latin typeface="arial" panose="020B0604020202020204" pitchFamily="34" charset="0"/>
              </a:rPr>
              <a:t>Social Media Marketing (SMM) ...</a:t>
            </a:r>
          </a:p>
          <a:p>
            <a:pPr algn="l">
              <a:buFont typeface="Arial" panose="020B0604020202020204" pitchFamily="34" charset="0"/>
              <a:buChar char="•"/>
            </a:pPr>
            <a:endParaRPr lang="en-GB" sz="2052" dirty="0">
              <a:solidFill>
                <a:srgbClr val="002060"/>
              </a:solidFill>
              <a:latin typeface="arial" panose="020B0604020202020204" pitchFamily="34" charset="0"/>
            </a:endParaRPr>
          </a:p>
          <a:p>
            <a:pPr algn="l">
              <a:buFont typeface="Arial" panose="020B0604020202020204" pitchFamily="34" charset="0"/>
              <a:buChar char="•"/>
            </a:pPr>
            <a:r>
              <a:rPr lang="en-GB" sz="2052" dirty="0">
                <a:solidFill>
                  <a:srgbClr val="002060"/>
                </a:solidFill>
                <a:latin typeface="arial" panose="020B0604020202020204" pitchFamily="34" charset="0"/>
              </a:rPr>
              <a:t>Content Marketing. ...</a:t>
            </a:r>
          </a:p>
          <a:p>
            <a:pPr algn="l">
              <a:buFont typeface="Arial" panose="020B0604020202020204" pitchFamily="34" charset="0"/>
              <a:buChar char="•"/>
            </a:pPr>
            <a:r>
              <a:rPr lang="en-GB" sz="2052" dirty="0">
                <a:solidFill>
                  <a:srgbClr val="002060"/>
                </a:solidFill>
                <a:latin typeface="arial" panose="020B0604020202020204" pitchFamily="34" charset="0"/>
              </a:rPr>
              <a:t>Email Marketing. ...</a:t>
            </a:r>
          </a:p>
          <a:p>
            <a:pPr algn="l">
              <a:buFont typeface="Arial" panose="020B0604020202020204" pitchFamily="34" charset="0"/>
              <a:buChar char="•"/>
            </a:pPr>
            <a:endParaRPr lang="en-GB" sz="2052" dirty="0">
              <a:solidFill>
                <a:srgbClr val="002060"/>
              </a:solidFill>
              <a:latin typeface="arial" panose="020B0604020202020204" pitchFamily="34" charset="0"/>
            </a:endParaRPr>
          </a:p>
          <a:p>
            <a:pPr algn="l">
              <a:buFont typeface="Arial" panose="020B0604020202020204" pitchFamily="34" charset="0"/>
              <a:buChar char="•"/>
            </a:pPr>
            <a:r>
              <a:rPr lang="en-GB" sz="2052" dirty="0">
                <a:solidFill>
                  <a:srgbClr val="002060"/>
                </a:solidFill>
                <a:latin typeface="arial" panose="020B0604020202020204" pitchFamily="34" charset="0"/>
              </a:rPr>
              <a:t>Video Marketing. ...</a:t>
            </a:r>
          </a:p>
          <a:p>
            <a:pPr algn="l">
              <a:buFont typeface="Arial" panose="020B0604020202020204" pitchFamily="34" charset="0"/>
              <a:buChar char="•"/>
            </a:pPr>
            <a:r>
              <a:rPr lang="en-GB" sz="2052" dirty="0">
                <a:solidFill>
                  <a:srgbClr val="002060"/>
                </a:solidFill>
                <a:latin typeface="arial" panose="020B0604020202020204" pitchFamily="34" charset="0"/>
              </a:rPr>
              <a:t>Analytics.</a:t>
            </a:r>
          </a:p>
        </p:txBody>
      </p:sp>
    </p:spTree>
    <p:extLst>
      <p:ext uri="{BB962C8B-B14F-4D97-AF65-F5344CB8AC3E}">
        <p14:creationId xmlns:p14="http://schemas.microsoft.com/office/powerpoint/2010/main" val="21674541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D037D-F6C4-4759-B2E4-C03278401968}"/>
              </a:ext>
            </a:extLst>
          </p:cNvPr>
          <p:cNvSpPr>
            <a:spLocks noGrp="1"/>
          </p:cNvSpPr>
          <p:nvPr>
            <p:ph type="title"/>
          </p:nvPr>
        </p:nvSpPr>
        <p:spPr/>
        <p:txBody>
          <a:bodyPr>
            <a:normAutofit/>
          </a:bodyPr>
          <a:lstStyle/>
          <a:p>
            <a:r>
              <a:rPr lang="en-GB" sz="2737" dirty="0">
                <a:solidFill>
                  <a:srgbClr val="002060"/>
                </a:solidFill>
              </a:rPr>
              <a:t>E-Marketing Domains</a:t>
            </a:r>
            <a:endParaRPr lang="en-GB" sz="2737" dirty="0"/>
          </a:p>
        </p:txBody>
      </p:sp>
      <p:sp>
        <p:nvSpPr>
          <p:cNvPr id="3" name="Content Placeholder 2">
            <a:extLst>
              <a:ext uri="{FF2B5EF4-FFF2-40B4-BE49-F238E27FC236}">
                <a16:creationId xmlns:a16="http://schemas.microsoft.com/office/drawing/2014/main" id="{B3DFBDFA-222E-4E70-B118-C2EF573A1EB5}"/>
              </a:ext>
            </a:extLst>
          </p:cNvPr>
          <p:cNvSpPr>
            <a:spLocks noGrp="1"/>
          </p:cNvSpPr>
          <p:nvPr>
            <p:ph idx="1"/>
          </p:nvPr>
        </p:nvSpPr>
        <p:spPr/>
        <p:txBody>
          <a:bodyPr>
            <a:normAutofit lnSpcReduction="10000"/>
          </a:bodyPr>
          <a:lstStyle/>
          <a:p>
            <a:pPr marL="218589"/>
            <a:r>
              <a:rPr lang="en-US" sz="1710" b="1" dirty="0">
                <a:solidFill>
                  <a:srgbClr val="002060"/>
                </a:solidFill>
                <a:ea typeface="Calibri"/>
                <a:cs typeface="Calibri"/>
                <a:sym typeface="Calibri"/>
              </a:rPr>
              <a:t>Social networks, </a:t>
            </a:r>
            <a:r>
              <a:rPr lang="en-US" sz="1710" dirty="0">
                <a:solidFill>
                  <a:srgbClr val="002060"/>
                </a:solidFill>
                <a:ea typeface="Calibri"/>
                <a:cs typeface="Calibri"/>
                <a:sym typeface="Calibri"/>
              </a:rPr>
              <a:t>like Facebook and Twitter, are sites that connect people with other people.</a:t>
            </a:r>
          </a:p>
          <a:p>
            <a:pPr marL="634216" lvl="1"/>
            <a:r>
              <a:rPr lang="en-US" sz="1539" b="1" dirty="0">
                <a:solidFill>
                  <a:srgbClr val="002060"/>
                </a:solidFill>
              </a:rPr>
              <a:t>Facebook</a:t>
            </a:r>
            <a:r>
              <a:rPr lang="en-US" sz="1539" i="1" dirty="0">
                <a:solidFill>
                  <a:srgbClr val="002060"/>
                </a:solidFill>
              </a:rPr>
              <a:t> </a:t>
            </a:r>
            <a:r>
              <a:rPr lang="en-US" sz="1539" dirty="0">
                <a:solidFill>
                  <a:srgbClr val="002060"/>
                </a:solidFill>
              </a:rPr>
              <a:t>is the most popular of all social networking sites.</a:t>
            </a:r>
          </a:p>
          <a:p>
            <a:pPr marL="634216" lvl="1"/>
            <a:r>
              <a:rPr lang="en-US" sz="1539" dirty="0">
                <a:solidFill>
                  <a:srgbClr val="002060"/>
                </a:solidFill>
              </a:rPr>
              <a:t>Marketers </a:t>
            </a:r>
            <a:r>
              <a:rPr lang="en-US" sz="1539" dirty="0">
                <a:solidFill>
                  <a:srgbClr val="002060"/>
                </a:solidFill>
                <a:ea typeface="Calibri"/>
                <a:cs typeface="Calibri"/>
                <a:sym typeface="Calibri"/>
              </a:rPr>
              <a:t>monitor social networks to learn what consumers are thinking about the brand and the competition..</a:t>
            </a:r>
          </a:p>
          <a:p>
            <a:pPr marL="634216" lvl="1"/>
            <a:r>
              <a:rPr lang="en-US" sz="1539" dirty="0">
                <a:solidFill>
                  <a:srgbClr val="002060"/>
                </a:solidFill>
              </a:rPr>
              <a:t>Marketers reach influential opinion leaders b</a:t>
            </a:r>
            <a:r>
              <a:rPr lang="en-US" sz="1539" dirty="0">
                <a:solidFill>
                  <a:srgbClr val="002060"/>
                </a:solidFill>
                <a:ea typeface="Calibri"/>
                <a:cs typeface="Calibri"/>
                <a:sym typeface="Calibri"/>
              </a:rPr>
              <a:t>y participating in social media conversations.</a:t>
            </a:r>
          </a:p>
          <a:p>
            <a:pPr marL="634216" lvl="1"/>
            <a:r>
              <a:rPr lang="en-US" sz="1539" dirty="0">
                <a:solidFill>
                  <a:srgbClr val="002060"/>
                </a:solidFill>
              </a:rPr>
              <a:t>Social networks provide an opportunity to create a </a:t>
            </a:r>
            <a:r>
              <a:rPr lang="en-US" sz="1539" b="1" dirty="0">
                <a:solidFill>
                  <a:srgbClr val="002060"/>
                </a:solidFill>
              </a:rPr>
              <a:t>brand community.</a:t>
            </a:r>
          </a:p>
          <a:p>
            <a:pPr marL="634216" lvl="1"/>
            <a:endParaRPr lang="en-US" sz="1539" b="1" dirty="0">
              <a:solidFill>
                <a:srgbClr val="002060"/>
              </a:solidFill>
            </a:endParaRPr>
          </a:p>
          <a:p>
            <a:pPr marL="218589"/>
            <a:r>
              <a:rPr lang="en-US" sz="1625" b="1" dirty="0">
                <a:solidFill>
                  <a:srgbClr val="002060"/>
                </a:solidFill>
                <a:ea typeface="Calibri"/>
                <a:cs typeface="Calibri"/>
                <a:sym typeface="Calibri"/>
              </a:rPr>
              <a:t>Virtual worlds:</a:t>
            </a:r>
            <a:r>
              <a:rPr lang="en-US" sz="1625" dirty="0">
                <a:solidFill>
                  <a:srgbClr val="002060"/>
                </a:solidFill>
                <a:ea typeface="Calibri"/>
                <a:cs typeface="Calibri"/>
                <a:sym typeface="Calibri"/>
              </a:rPr>
              <a:t> </a:t>
            </a:r>
            <a:r>
              <a:rPr lang="en-US" sz="1625" dirty="0">
                <a:solidFill>
                  <a:srgbClr val="002060"/>
                </a:solidFill>
              </a:rPr>
              <a:t>Online </a:t>
            </a:r>
            <a:r>
              <a:rPr lang="en-US" sz="1625" dirty="0">
                <a:solidFill>
                  <a:srgbClr val="002060"/>
                </a:solidFill>
                <a:ea typeface="Calibri"/>
                <a:cs typeface="Calibri"/>
                <a:sym typeface="Calibri"/>
              </a:rPr>
              <a:t>highly engaging digital environments where avatars “live” and interact with other avatars in real time</a:t>
            </a:r>
          </a:p>
          <a:p>
            <a:pPr marL="634216" lvl="1"/>
            <a:r>
              <a:rPr lang="en-US" sz="1625" dirty="0">
                <a:solidFill>
                  <a:srgbClr val="002060"/>
                </a:solidFill>
                <a:ea typeface="Calibri"/>
                <a:cs typeface="Calibri"/>
                <a:sym typeface="Calibri"/>
              </a:rPr>
              <a:t>Globally, consumers spend over $11 billion a year to buy virtual goods!</a:t>
            </a:r>
          </a:p>
          <a:p>
            <a:pPr marL="634216" lvl="1"/>
            <a:r>
              <a:rPr lang="en-US" sz="1625" b="1" dirty="0">
                <a:solidFill>
                  <a:srgbClr val="002060"/>
                </a:solidFill>
                <a:ea typeface="Calibri"/>
                <a:cs typeface="Calibri"/>
                <a:sym typeface="Calibri"/>
              </a:rPr>
              <a:t>Second Life</a:t>
            </a:r>
            <a:r>
              <a:rPr lang="en-US" sz="1625" i="1" dirty="0">
                <a:solidFill>
                  <a:srgbClr val="002060"/>
                </a:solidFill>
                <a:ea typeface="Calibri"/>
                <a:cs typeface="Calibri"/>
                <a:sym typeface="Calibri"/>
              </a:rPr>
              <a:t> </a:t>
            </a:r>
            <a:r>
              <a:rPr lang="en-US" sz="1625" dirty="0">
                <a:solidFill>
                  <a:srgbClr val="002060"/>
                </a:solidFill>
                <a:ea typeface="Calibri"/>
                <a:cs typeface="Calibri"/>
                <a:sym typeface="Calibri"/>
              </a:rPr>
              <a:t>is one of the largest and best-known virtual worlds</a:t>
            </a:r>
          </a:p>
          <a:p>
            <a:pPr marL="634216" lvl="1"/>
            <a:r>
              <a:rPr lang="en-US" sz="1625" dirty="0">
                <a:solidFill>
                  <a:srgbClr val="002060"/>
                </a:solidFill>
                <a:ea typeface="Calibri"/>
                <a:cs typeface="Calibri"/>
                <a:sym typeface="Calibri"/>
              </a:rPr>
              <a:t>Some others include Disney’s </a:t>
            </a:r>
            <a:r>
              <a:rPr lang="en-US" sz="1625" b="1" dirty="0">
                <a:solidFill>
                  <a:srgbClr val="002060"/>
                </a:solidFill>
                <a:ea typeface="Calibri"/>
                <a:cs typeface="Calibri"/>
                <a:sym typeface="Calibri"/>
              </a:rPr>
              <a:t>Club Penguin</a:t>
            </a:r>
            <a:r>
              <a:rPr lang="en-US" sz="1625" dirty="0">
                <a:solidFill>
                  <a:srgbClr val="002060"/>
                </a:solidFill>
                <a:ea typeface="Calibri"/>
                <a:cs typeface="Calibri"/>
                <a:sym typeface="Calibri"/>
              </a:rPr>
              <a:t>, </a:t>
            </a:r>
            <a:r>
              <a:rPr lang="en-US" sz="1625" b="1" dirty="0">
                <a:solidFill>
                  <a:srgbClr val="002060"/>
                </a:solidFill>
                <a:ea typeface="Calibri"/>
                <a:cs typeface="Calibri"/>
                <a:sym typeface="Calibri"/>
              </a:rPr>
              <a:t>Habbo Hotel</a:t>
            </a:r>
            <a:r>
              <a:rPr lang="en-US" sz="1625" dirty="0">
                <a:solidFill>
                  <a:srgbClr val="002060"/>
                </a:solidFill>
                <a:ea typeface="Calibri"/>
                <a:cs typeface="Calibri"/>
                <a:sym typeface="Calibri"/>
              </a:rPr>
              <a:t>, </a:t>
            </a:r>
            <a:r>
              <a:rPr lang="en-US" sz="1625" dirty="0" err="1">
                <a:solidFill>
                  <a:srgbClr val="002060"/>
                </a:solidFill>
                <a:ea typeface="Calibri"/>
                <a:cs typeface="Calibri"/>
                <a:sym typeface="Calibri"/>
              </a:rPr>
              <a:t>FooPets</a:t>
            </a:r>
            <a:r>
              <a:rPr lang="en-US" sz="1625" dirty="0">
                <a:solidFill>
                  <a:srgbClr val="002060"/>
                </a:solidFill>
                <a:ea typeface="Calibri"/>
                <a:cs typeface="Calibri"/>
                <a:sym typeface="Calibri"/>
              </a:rPr>
              <a:t> and </a:t>
            </a:r>
            <a:r>
              <a:rPr lang="en-US" sz="1625" b="1" dirty="0" err="1">
                <a:solidFill>
                  <a:srgbClr val="002060"/>
                </a:solidFill>
                <a:ea typeface="Calibri"/>
                <a:cs typeface="Calibri"/>
                <a:sym typeface="Calibri"/>
              </a:rPr>
              <a:t>Smeet</a:t>
            </a:r>
            <a:endParaRPr lang="en-US" sz="1625" b="1" dirty="0">
              <a:solidFill>
                <a:srgbClr val="002060"/>
              </a:solidFill>
              <a:ea typeface="Calibri"/>
              <a:cs typeface="Calibri"/>
              <a:sym typeface="Calibri"/>
            </a:endParaRPr>
          </a:p>
          <a:p>
            <a:endParaRPr lang="en-GB" dirty="0"/>
          </a:p>
        </p:txBody>
      </p:sp>
    </p:spTree>
    <p:extLst>
      <p:ext uri="{BB962C8B-B14F-4D97-AF65-F5344CB8AC3E}">
        <p14:creationId xmlns:p14="http://schemas.microsoft.com/office/powerpoint/2010/main" val="2432878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D037D-F6C4-4759-B2E4-C03278401968}"/>
              </a:ext>
            </a:extLst>
          </p:cNvPr>
          <p:cNvSpPr>
            <a:spLocks noGrp="1"/>
          </p:cNvSpPr>
          <p:nvPr>
            <p:ph type="title"/>
          </p:nvPr>
        </p:nvSpPr>
        <p:spPr/>
        <p:txBody>
          <a:bodyPr>
            <a:normAutofit/>
          </a:bodyPr>
          <a:lstStyle/>
          <a:p>
            <a:r>
              <a:rPr lang="en-GB" sz="2737" dirty="0">
                <a:solidFill>
                  <a:srgbClr val="002060"/>
                </a:solidFill>
              </a:rPr>
              <a:t>E-Marketing Domains Activity</a:t>
            </a:r>
            <a:endParaRPr lang="en-GB" sz="2737" dirty="0"/>
          </a:p>
        </p:txBody>
      </p:sp>
      <p:sp>
        <p:nvSpPr>
          <p:cNvPr id="3" name="Content Placeholder 2">
            <a:extLst>
              <a:ext uri="{FF2B5EF4-FFF2-40B4-BE49-F238E27FC236}">
                <a16:creationId xmlns:a16="http://schemas.microsoft.com/office/drawing/2014/main" id="{B3DFBDFA-222E-4E70-B118-C2EF573A1EB5}"/>
              </a:ext>
            </a:extLst>
          </p:cNvPr>
          <p:cNvSpPr>
            <a:spLocks noGrp="1"/>
          </p:cNvSpPr>
          <p:nvPr>
            <p:ph idx="1"/>
          </p:nvPr>
        </p:nvSpPr>
        <p:spPr/>
        <p:txBody>
          <a:bodyPr/>
          <a:lstStyle/>
          <a:p>
            <a:pPr marL="218589"/>
            <a:endParaRPr lang="en-US" sz="1539" b="1" dirty="0">
              <a:solidFill>
                <a:srgbClr val="002060"/>
              </a:solidFill>
            </a:endParaRPr>
          </a:p>
          <a:p>
            <a:endParaRPr lang="en-GB" dirty="0"/>
          </a:p>
        </p:txBody>
      </p:sp>
      <p:pic>
        <p:nvPicPr>
          <p:cNvPr id="4" name="Picture 3">
            <a:extLst>
              <a:ext uri="{FF2B5EF4-FFF2-40B4-BE49-F238E27FC236}">
                <a16:creationId xmlns:a16="http://schemas.microsoft.com/office/drawing/2014/main" id="{C40D3F6B-E2A5-46E4-B154-DA6332499E38}"/>
              </a:ext>
            </a:extLst>
          </p:cNvPr>
          <p:cNvPicPr/>
          <p:nvPr/>
        </p:nvPicPr>
        <p:blipFill>
          <a:blip r:embed="rId3"/>
          <a:stretch>
            <a:fillRect/>
          </a:stretch>
        </p:blipFill>
        <p:spPr>
          <a:xfrm>
            <a:off x="630645" y="1604273"/>
            <a:ext cx="4173520" cy="3780335"/>
          </a:xfrm>
          <a:prstGeom prst="rect">
            <a:avLst/>
          </a:prstGeom>
        </p:spPr>
      </p:pic>
      <p:sp>
        <p:nvSpPr>
          <p:cNvPr id="5" name="TextBox 4">
            <a:extLst>
              <a:ext uri="{FF2B5EF4-FFF2-40B4-BE49-F238E27FC236}">
                <a16:creationId xmlns:a16="http://schemas.microsoft.com/office/drawing/2014/main" id="{3AF6C7AF-81A8-4CA5-8B5E-F28230814923}"/>
              </a:ext>
            </a:extLst>
          </p:cNvPr>
          <p:cNvSpPr txBox="1"/>
          <p:nvPr/>
        </p:nvSpPr>
        <p:spPr>
          <a:xfrm>
            <a:off x="5003086" y="1604273"/>
            <a:ext cx="3510270" cy="3737754"/>
          </a:xfrm>
          <a:prstGeom prst="rect">
            <a:avLst/>
          </a:prstGeom>
          <a:noFill/>
        </p:spPr>
        <p:txBody>
          <a:bodyPr wrap="square" rtlCol="0">
            <a:spAutoFit/>
          </a:bodyPr>
          <a:lstStyle/>
          <a:p>
            <a:r>
              <a:rPr lang="en-GB" sz="1539" dirty="0">
                <a:ea typeface="Times New Roman" panose="02020603050405020304" pitchFamily="18" charset="0"/>
                <a:cs typeface="Times New Roman" panose="02020603050405020304" pitchFamily="18" charset="0"/>
              </a:rPr>
              <a:t>Have a look at the figure opposite. Note the activities related to customer engagement under B2C, C2C and C2C.</a:t>
            </a:r>
          </a:p>
          <a:p>
            <a:endParaRPr lang="en-GB" sz="1539" dirty="0">
              <a:ea typeface="Calibri" panose="020F0502020204030204" pitchFamily="34" charset="0"/>
              <a:cs typeface="Times New Roman" panose="02020603050405020304" pitchFamily="18" charset="0"/>
            </a:endParaRPr>
          </a:p>
          <a:p>
            <a:r>
              <a:rPr lang="en-GB" sz="1539" dirty="0">
                <a:ea typeface="Calibri" panose="020F0502020204030204" pitchFamily="34" charset="0"/>
                <a:cs typeface="Times New Roman" panose="02020603050405020304" pitchFamily="18" charset="0"/>
              </a:rPr>
              <a:t>Then read the article that the figures relates to and highlight key points that can be discussed in class.</a:t>
            </a:r>
            <a:endParaRPr lang="en-GB" sz="1539" dirty="0">
              <a:latin typeface="Calibri" panose="020F0502020204030204" pitchFamily="34" charset="0"/>
              <a:ea typeface="Calibri" panose="020F0502020204030204" pitchFamily="34" charset="0"/>
              <a:cs typeface="Times New Roman" panose="02020603050405020304" pitchFamily="18" charset="0"/>
            </a:endParaRPr>
          </a:p>
          <a:p>
            <a:endParaRPr lang="en-GB" dirty="0"/>
          </a:p>
          <a:p>
            <a:r>
              <a:rPr lang="en-GB" sz="1368" dirty="0" err="1">
                <a:solidFill>
                  <a:srgbClr val="444444"/>
                </a:solidFill>
                <a:latin typeface="Calibri" panose="020F0502020204030204" pitchFamily="34" charset="0"/>
                <a:ea typeface="Calibri" panose="020F0502020204030204" pitchFamily="34" charset="0"/>
                <a:cs typeface="Calibri" panose="020F0502020204030204" pitchFamily="34" charset="0"/>
              </a:rPr>
              <a:t>Eigenraam</a:t>
            </a:r>
            <a:r>
              <a:rPr lang="en-GB" sz="1368" dirty="0">
                <a:solidFill>
                  <a:srgbClr val="444444"/>
                </a:solidFill>
                <a:latin typeface="Calibri" panose="020F0502020204030204" pitchFamily="34" charset="0"/>
                <a:ea typeface="Calibri" panose="020F0502020204030204" pitchFamily="34" charset="0"/>
                <a:cs typeface="Calibri" panose="020F0502020204030204" pitchFamily="34" charset="0"/>
              </a:rPr>
              <a:t>, A.W., </a:t>
            </a:r>
            <a:r>
              <a:rPr lang="en-GB" sz="1368" dirty="0" err="1">
                <a:solidFill>
                  <a:srgbClr val="444444"/>
                </a:solidFill>
                <a:latin typeface="Calibri" panose="020F0502020204030204" pitchFamily="34" charset="0"/>
                <a:ea typeface="Calibri" panose="020F0502020204030204" pitchFamily="34" charset="0"/>
                <a:cs typeface="Calibri" panose="020F0502020204030204" pitchFamily="34" charset="0"/>
              </a:rPr>
              <a:t>Eelen</a:t>
            </a:r>
            <a:r>
              <a:rPr lang="en-GB" sz="1368" dirty="0">
                <a:solidFill>
                  <a:srgbClr val="444444"/>
                </a:solidFill>
                <a:latin typeface="Calibri" panose="020F0502020204030204" pitchFamily="34" charset="0"/>
                <a:ea typeface="Calibri" panose="020F0502020204030204" pitchFamily="34" charset="0"/>
                <a:cs typeface="Calibri" panose="020F0502020204030204" pitchFamily="34" charset="0"/>
              </a:rPr>
              <a:t>, J., Van Lin, A. and </a:t>
            </a:r>
            <a:r>
              <a:rPr lang="en-GB" sz="1368" dirty="0" err="1">
                <a:solidFill>
                  <a:srgbClr val="444444"/>
                </a:solidFill>
                <a:latin typeface="Calibri" panose="020F0502020204030204" pitchFamily="34" charset="0"/>
                <a:ea typeface="Calibri" panose="020F0502020204030204" pitchFamily="34" charset="0"/>
                <a:cs typeface="Calibri" panose="020F0502020204030204" pitchFamily="34" charset="0"/>
              </a:rPr>
              <a:t>Verlegh</a:t>
            </a:r>
            <a:r>
              <a:rPr lang="en-GB" sz="1368" dirty="0">
                <a:solidFill>
                  <a:srgbClr val="444444"/>
                </a:solidFill>
                <a:latin typeface="Calibri" panose="020F0502020204030204" pitchFamily="34" charset="0"/>
                <a:ea typeface="Calibri" panose="020F0502020204030204" pitchFamily="34" charset="0"/>
                <a:cs typeface="Calibri" panose="020F0502020204030204" pitchFamily="34" charset="0"/>
              </a:rPr>
              <a:t>, P.W., (2018). A consumer-based taxonomy of digital customer engagement practices. </a:t>
            </a:r>
            <a:r>
              <a:rPr lang="en-GB" sz="1368" i="1" dirty="0">
                <a:solidFill>
                  <a:srgbClr val="444444"/>
                </a:solidFill>
                <a:latin typeface="Calibri" panose="020F0502020204030204" pitchFamily="34" charset="0"/>
                <a:ea typeface="Calibri" panose="020F0502020204030204" pitchFamily="34" charset="0"/>
                <a:cs typeface="Calibri" panose="020F0502020204030204" pitchFamily="34" charset="0"/>
              </a:rPr>
              <a:t>Journal of Interactive Marketing</a:t>
            </a:r>
            <a:r>
              <a:rPr lang="en-GB" sz="1368" dirty="0">
                <a:solidFill>
                  <a:srgbClr val="444444"/>
                </a:solidFill>
                <a:latin typeface="Calibri" panose="020F0502020204030204" pitchFamily="34" charset="0"/>
                <a:ea typeface="Calibri" panose="020F0502020204030204" pitchFamily="34" charset="0"/>
                <a:cs typeface="Calibri" panose="020F0502020204030204" pitchFamily="34" charset="0"/>
              </a:rPr>
              <a:t> [online], 44, pp. 102-121. Available from: </a:t>
            </a:r>
            <a:r>
              <a:rPr lang="en-GB" sz="1368" u="sng" dirty="0">
                <a:solidFill>
                  <a:srgbClr val="0000FF"/>
                </a:solidFill>
                <a:latin typeface="Calibri" panose="020F0502020204030204" pitchFamily="34" charset="0"/>
                <a:ea typeface="Calibri" panose="020F0502020204030204" pitchFamily="34" charset="0"/>
                <a:cs typeface="Calibri" panose="020F0502020204030204" pitchFamily="34" charset="0"/>
                <a:hlinkClick r:id="rId4"/>
              </a:rPr>
              <a:t>https://www.sciencedirect.com/science/article/pii/S1094996818300495</a:t>
            </a:r>
            <a:r>
              <a:rPr lang="en-GB" sz="1368" dirty="0">
                <a:solidFill>
                  <a:srgbClr val="444444"/>
                </a:solidFill>
                <a:latin typeface="Calibri" panose="020F0502020204030204" pitchFamily="34" charset="0"/>
                <a:ea typeface="Calibri" panose="020F0502020204030204" pitchFamily="34" charset="0"/>
                <a:cs typeface="Calibri" panose="020F0502020204030204" pitchFamily="34" charset="0"/>
              </a:rPr>
              <a:t> </a:t>
            </a:r>
            <a:r>
              <a:rPr lang="en-GB" sz="1368" dirty="0">
                <a:ea typeface="Times New Roman" panose="02020603050405020304" pitchFamily="18" charset="0"/>
                <a:cs typeface="Times New Roman" panose="02020603050405020304" pitchFamily="18" charset="0"/>
              </a:rPr>
              <a:t>.</a:t>
            </a:r>
            <a:endParaRPr lang="en-GB" sz="1368" dirty="0"/>
          </a:p>
        </p:txBody>
      </p:sp>
    </p:spTree>
    <p:extLst>
      <p:ext uri="{BB962C8B-B14F-4D97-AF65-F5344CB8AC3E}">
        <p14:creationId xmlns:p14="http://schemas.microsoft.com/office/powerpoint/2010/main" val="29444064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EE979-2B7A-43D7-859E-FE5087F36C33}"/>
              </a:ext>
            </a:extLst>
          </p:cNvPr>
          <p:cNvSpPr>
            <a:spLocks noGrp="1"/>
          </p:cNvSpPr>
          <p:nvPr>
            <p:ph type="title"/>
          </p:nvPr>
        </p:nvSpPr>
        <p:spPr/>
        <p:txBody>
          <a:bodyPr>
            <a:normAutofit/>
          </a:bodyPr>
          <a:lstStyle/>
          <a:p>
            <a:r>
              <a:rPr lang="en-GB" sz="2737" dirty="0">
                <a:solidFill>
                  <a:srgbClr val="002060"/>
                </a:solidFill>
              </a:rPr>
              <a:t>E-Marketing Domains</a:t>
            </a:r>
          </a:p>
        </p:txBody>
      </p:sp>
      <p:pic>
        <p:nvPicPr>
          <p:cNvPr id="3" name="Online Media 2" title="B2B Marketing Strategy | Get More Leads For B2B Businesses | B2B vs B2C">
            <a:hlinkClick r:id="" action="ppaction://media"/>
            <a:extLst>
              <a:ext uri="{FF2B5EF4-FFF2-40B4-BE49-F238E27FC236}">
                <a16:creationId xmlns:a16="http://schemas.microsoft.com/office/drawing/2014/main" id="{63F3D370-6A71-4713-B8BF-0482A83A97E6}"/>
              </a:ext>
            </a:extLst>
          </p:cNvPr>
          <p:cNvPicPr>
            <a:picLocks noGrp="1" noRot="1" noChangeAspect="1"/>
          </p:cNvPicPr>
          <p:nvPr>
            <p:ph idx="1"/>
            <a:videoFile r:link="rId1"/>
          </p:nvPr>
        </p:nvPicPr>
        <p:blipFill>
          <a:blip r:embed="rId4"/>
          <a:stretch>
            <a:fillRect/>
          </a:stretch>
        </p:blipFill>
        <p:spPr>
          <a:xfrm>
            <a:off x="173626" y="1704657"/>
            <a:ext cx="7955407" cy="4495609"/>
          </a:xfrm>
          <a:prstGeom prst="rect">
            <a:avLst/>
          </a:prstGeom>
        </p:spPr>
      </p:pic>
    </p:spTree>
    <p:extLst>
      <p:ext uri="{BB962C8B-B14F-4D97-AF65-F5344CB8AC3E}">
        <p14:creationId xmlns:p14="http://schemas.microsoft.com/office/powerpoint/2010/main" val="1694048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EE979-2B7A-43D7-859E-FE5087F36C33}"/>
              </a:ext>
            </a:extLst>
          </p:cNvPr>
          <p:cNvSpPr>
            <a:spLocks noGrp="1"/>
          </p:cNvSpPr>
          <p:nvPr>
            <p:ph type="title"/>
          </p:nvPr>
        </p:nvSpPr>
        <p:spPr/>
        <p:txBody>
          <a:bodyPr>
            <a:normAutofit/>
          </a:bodyPr>
          <a:lstStyle/>
          <a:p>
            <a:r>
              <a:rPr lang="en-GB" sz="2737" dirty="0">
                <a:solidFill>
                  <a:srgbClr val="002060"/>
                </a:solidFill>
              </a:rPr>
              <a:t>Marketing on the Web</a:t>
            </a:r>
          </a:p>
        </p:txBody>
      </p:sp>
      <p:sp>
        <p:nvSpPr>
          <p:cNvPr id="5" name="Content Placeholder 4">
            <a:extLst>
              <a:ext uri="{FF2B5EF4-FFF2-40B4-BE49-F238E27FC236}">
                <a16:creationId xmlns:a16="http://schemas.microsoft.com/office/drawing/2014/main" id="{AE66F167-E53A-4946-9956-4820E5F1C17A}"/>
              </a:ext>
            </a:extLst>
          </p:cNvPr>
          <p:cNvSpPr>
            <a:spLocks noGrp="1"/>
          </p:cNvSpPr>
          <p:nvPr>
            <p:ph idx="1"/>
          </p:nvPr>
        </p:nvSpPr>
        <p:spPr/>
        <p:txBody>
          <a:bodyPr>
            <a:normAutofit fontScale="77500" lnSpcReduction="20000"/>
          </a:bodyPr>
          <a:lstStyle/>
          <a:p>
            <a:pPr marL="0" indent="0">
              <a:lnSpc>
                <a:spcPct val="115000"/>
              </a:lnSpc>
              <a:spcAft>
                <a:spcPts val="684"/>
              </a:spcAft>
              <a:buNone/>
            </a:pPr>
            <a:r>
              <a:rPr lang="en-GB" sz="1539" b="1" dirty="0">
                <a:solidFill>
                  <a:srgbClr val="002060"/>
                </a:solidFill>
                <a:latin typeface="Arial" panose="020B0604020202020204" pitchFamily="34" charset="0"/>
                <a:ea typeface="Calibri" panose="020F0502020204030204" pitchFamily="34" charset="0"/>
                <a:cs typeface="Times New Roman" panose="02020603050405020304" pitchFamily="18" charset="0"/>
              </a:rPr>
              <a:t>Omni-channel retailing</a:t>
            </a: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684"/>
              </a:spcAft>
            </a:pPr>
            <a:r>
              <a:rPr lang="en-GB" sz="1539" dirty="0">
                <a:solidFill>
                  <a:srgbClr val="002060"/>
                </a:solidFill>
                <a:latin typeface="Arial" panose="020B0604020202020204" pitchFamily="34" charset="0"/>
                <a:ea typeface="Calibri" panose="020F0502020204030204" pitchFamily="34" charset="0"/>
                <a:cs typeface="Times New Roman" panose="02020603050405020304" pitchFamily="18" charset="0"/>
              </a:rPr>
              <a:t>“</a:t>
            </a:r>
            <a:r>
              <a:rPr lang="en-GB" sz="1539" i="1" dirty="0">
                <a:solidFill>
                  <a:srgbClr val="002060"/>
                </a:solidFill>
                <a:latin typeface="Arial" panose="020B0604020202020204" pitchFamily="34" charset="0"/>
                <a:ea typeface="Calibri" panose="020F0502020204030204" pitchFamily="34" charset="0"/>
                <a:cs typeface="Times New Roman" panose="02020603050405020304" pitchFamily="18" charset="0"/>
              </a:rPr>
              <a:t>Creating a seamless cross-channel buying experience that integrates in-store, online, and mobile shopping</a:t>
            </a:r>
            <a:r>
              <a:rPr lang="en-GB" sz="1539"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a:t>
            </a:r>
            <a:r>
              <a:rPr lang="en-GB" sz="1539" dirty="0">
                <a:solidFill>
                  <a:srgbClr val="002060"/>
                </a:solidFill>
                <a:latin typeface="Arial" panose="020B0604020202020204" pitchFamily="34" charset="0"/>
                <a:ea typeface="Calibri" panose="020F0502020204030204" pitchFamily="34" charset="0"/>
                <a:cs typeface="Times New Roman" panose="02020603050405020304" pitchFamily="18" charset="0"/>
              </a:rPr>
              <a:t>” (Kotler &amp; Armstrong, 2020, p. 499). </a:t>
            </a:r>
            <a:r>
              <a:rPr lang="en-GB" sz="1539"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 </a:t>
            </a: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spcAft>
                <a:spcPts val="684"/>
              </a:spcAft>
              <a:buNone/>
            </a:pPr>
            <a:r>
              <a:rPr lang="en-GB" sz="1539" b="1" dirty="0">
                <a:solidFill>
                  <a:srgbClr val="002060"/>
                </a:solidFill>
                <a:latin typeface="Arial" panose="020B0604020202020204" pitchFamily="34" charset="0"/>
                <a:ea typeface="Calibri" panose="020F0502020204030204" pitchFamily="34" charset="0"/>
                <a:cs typeface="Times New Roman" panose="02020603050405020304" pitchFamily="18" charset="0"/>
              </a:rPr>
              <a:t>Online marketing</a:t>
            </a: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nSpc>
                <a:spcPct val="150000"/>
              </a:lnSpc>
              <a:tabLst>
                <a:tab pos="2450794" algn="ctr"/>
                <a:tab pos="4901587" algn="r"/>
                <a:tab pos="2450794" algn="ctr"/>
                <a:tab pos="4901587" algn="r"/>
              </a:tabLst>
            </a:pPr>
            <a:r>
              <a:rPr lang="en-GB" sz="1539"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a:t>
            </a:r>
            <a:r>
              <a:rPr lang="en-GB" sz="1539" i="1"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Marketing via the internet using company websites, online ads and promotions, email, online video, and blogs</a:t>
            </a:r>
            <a:r>
              <a:rPr lang="en-GB" sz="1539"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a:t>
            </a:r>
            <a:r>
              <a:rPr lang="en-GB" sz="1539" dirty="0">
                <a:solidFill>
                  <a:srgbClr val="002060"/>
                </a:solidFill>
                <a:latin typeface="Arial" panose="020B0604020202020204" pitchFamily="34" charset="0"/>
                <a:ea typeface="Calibri" panose="020F0502020204030204" pitchFamily="34" charset="0"/>
                <a:cs typeface="Times New Roman" panose="02020603050405020304" pitchFamily="18" charset="0"/>
              </a:rPr>
              <a:t>” (Kotler &amp; Armstrong, 2020, p. 500). </a:t>
            </a:r>
            <a:r>
              <a:rPr lang="en-GB" sz="1539"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 </a:t>
            </a: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tabLst>
                <a:tab pos="2450794" algn="ctr"/>
                <a:tab pos="4901587" algn="r"/>
                <a:tab pos="2450794" algn="ctr"/>
                <a:tab pos="4901587" algn="r"/>
              </a:tabLst>
            </a:pP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tabLst>
                <a:tab pos="2450794" algn="ctr"/>
                <a:tab pos="4901587" algn="r"/>
                <a:tab pos="2450794" algn="ctr"/>
                <a:tab pos="4901587" algn="r"/>
              </a:tabLst>
            </a:pPr>
            <a:r>
              <a:rPr lang="en-GB" sz="1539" b="1"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Marketing website</a:t>
            </a: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nSpc>
                <a:spcPct val="150000"/>
              </a:lnSpc>
              <a:tabLst>
                <a:tab pos="2450794" algn="ctr"/>
                <a:tab pos="4901587" algn="r"/>
                <a:tab pos="2450794" algn="ctr"/>
                <a:tab pos="4901587" algn="r"/>
              </a:tabLst>
            </a:pPr>
            <a:r>
              <a:rPr lang="en-GB" sz="1539"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a:t>
            </a:r>
            <a:r>
              <a:rPr lang="en-GB" sz="1539" i="1"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A website that engages consumers to move them closer to a direct purchase or other marketing outcome</a:t>
            </a:r>
            <a:r>
              <a:rPr lang="en-GB" sz="1539" dirty="0">
                <a:solidFill>
                  <a:srgbClr val="002060"/>
                </a:solidFill>
                <a:latin typeface="Arial" panose="020B0604020202020204" pitchFamily="34" charset="0"/>
                <a:ea typeface="Calibri" panose="020F0502020204030204" pitchFamily="34" charset="0"/>
                <a:cs typeface="Times New Roman" panose="02020603050405020304" pitchFamily="18" charset="0"/>
              </a:rPr>
              <a:t>” (Kotler &amp; Armstrong, 2020, p. 500). </a:t>
            </a:r>
          </a:p>
          <a:p>
            <a:pPr marL="0" indent="0">
              <a:lnSpc>
                <a:spcPct val="150000"/>
              </a:lnSpc>
              <a:buNone/>
              <a:tabLst>
                <a:tab pos="2450794" algn="ctr"/>
                <a:tab pos="4901587" algn="r"/>
                <a:tab pos="2450794" algn="ctr"/>
                <a:tab pos="4901587" algn="r"/>
              </a:tabLst>
            </a:pPr>
            <a:r>
              <a:rPr lang="en-GB" sz="1539" dirty="0">
                <a:solidFill>
                  <a:srgbClr val="002060"/>
                </a:solidFill>
                <a:latin typeface="Arial" panose="020B0604020202020204" pitchFamily="34" charset="0"/>
                <a:ea typeface="Calibri" panose="020F0502020204030204" pitchFamily="34" charset="0"/>
                <a:cs typeface="Times New Roman" panose="02020603050405020304" pitchFamily="18" charset="0"/>
              </a:rPr>
              <a:t> </a:t>
            </a: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tabLst>
                <a:tab pos="2450794" algn="ctr"/>
                <a:tab pos="4901587" algn="r"/>
                <a:tab pos="2450794" algn="ctr"/>
                <a:tab pos="4901587" algn="r"/>
              </a:tabLst>
            </a:pPr>
            <a:r>
              <a:rPr lang="en-GB" sz="1539" b="1" dirty="0">
                <a:solidFill>
                  <a:srgbClr val="002060"/>
                </a:solidFill>
                <a:latin typeface="Arial" panose="020B0604020202020204" pitchFamily="34" charset="0"/>
                <a:ea typeface="Calibri" panose="020F0502020204030204" pitchFamily="34" charset="0"/>
                <a:cs typeface="Times New Roman" panose="02020603050405020304" pitchFamily="18" charset="0"/>
              </a:rPr>
              <a:t>Online advertising</a:t>
            </a: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nSpc>
                <a:spcPct val="150000"/>
              </a:lnSpc>
              <a:tabLst>
                <a:tab pos="2450794" algn="ctr"/>
                <a:tab pos="4901587" algn="r"/>
                <a:tab pos="2450794" algn="ctr"/>
                <a:tab pos="4901587" algn="r"/>
              </a:tabLst>
            </a:pPr>
            <a:r>
              <a:rPr lang="en-GB" sz="1539"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a:t>
            </a:r>
            <a:r>
              <a:rPr lang="en-GB" sz="1539" i="1"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Advertising that appears while consumers are browsing online, including display ads, search-related ads, online classifieds, and other forms</a:t>
            </a:r>
            <a:r>
              <a:rPr lang="en-GB" sz="1539"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a:t>
            </a:r>
            <a:r>
              <a:rPr lang="en-GB" sz="1539" dirty="0">
                <a:solidFill>
                  <a:srgbClr val="002060"/>
                </a:solidFill>
                <a:latin typeface="Arial" panose="020B0604020202020204" pitchFamily="34" charset="0"/>
                <a:ea typeface="Calibri" panose="020F0502020204030204" pitchFamily="34" charset="0"/>
                <a:cs typeface="Times New Roman" panose="02020603050405020304" pitchFamily="18" charset="0"/>
              </a:rPr>
              <a:t>” (Kotler &amp; Armstrong, 2020, p. 501). </a:t>
            </a: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32272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EE979-2B7A-43D7-859E-FE5087F36C33}"/>
              </a:ext>
            </a:extLst>
          </p:cNvPr>
          <p:cNvSpPr>
            <a:spLocks noGrp="1"/>
          </p:cNvSpPr>
          <p:nvPr>
            <p:ph type="title"/>
          </p:nvPr>
        </p:nvSpPr>
        <p:spPr/>
        <p:txBody>
          <a:bodyPr>
            <a:normAutofit/>
          </a:bodyPr>
          <a:lstStyle/>
          <a:p>
            <a:r>
              <a:rPr lang="en-GB" sz="2737" dirty="0">
                <a:solidFill>
                  <a:srgbClr val="002060"/>
                </a:solidFill>
              </a:rPr>
              <a:t>Marketing on the Web</a:t>
            </a:r>
          </a:p>
        </p:txBody>
      </p:sp>
      <p:sp>
        <p:nvSpPr>
          <p:cNvPr id="5" name="Content Placeholder 4">
            <a:extLst>
              <a:ext uri="{FF2B5EF4-FFF2-40B4-BE49-F238E27FC236}">
                <a16:creationId xmlns:a16="http://schemas.microsoft.com/office/drawing/2014/main" id="{AE66F167-E53A-4946-9956-4820E5F1C17A}"/>
              </a:ext>
            </a:extLst>
          </p:cNvPr>
          <p:cNvSpPr>
            <a:spLocks noGrp="1"/>
          </p:cNvSpPr>
          <p:nvPr>
            <p:ph idx="1"/>
          </p:nvPr>
        </p:nvSpPr>
        <p:spPr>
          <a:xfrm>
            <a:off x="979511" y="1519906"/>
            <a:ext cx="7225926" cy="4641663"/>
          </a:xfrm>
        </p:spPr>
        <p:txBody>
          <a:bodyPr>
            <a:normAutofit fontScale="70000" lnSpcReduction="20000"/>
          </a:bodyPr>
          <a:lstStyle/>
          <a:p>
            <a:pPr marL="0" indent="0">
              <a:lnSpc>
                <a:spcPct val="150000"/>
              </a:lnSpc>
              <a:buNone/>
              <a:tabLst>
                <a:tab pos="2450794" algn="ctr"/>
                <a:tab pos="4901587" algn="r"/>
                <a:tab pos="2450794" algn="ctr"/>
                <a:tab pos="4901587" algn="r"/>
              </a:tabLst>
            </a:pPr>
            <a:r>
              <a:rPr lang="en-GB" sz="1710" b="1" dirty="0">
                <a:solidFill>
                  <a:srgbClr val="002060"/>
                </a:solidFill>
                <a:latin typeface="Arial" panose="020B0604020202020204" pitchFamily="34" charset="0"/>
                <a:ea typeface="Calibri" panose="020F0502020204030204" pitchFamily="34" charset="0"/>
                <a:cs typeface="Times New Roman" panose="02020603050405020304" pitchFamily="18" charset="0"/>
              </a:rPr>
              <a:t>Email marketing</a:t>
            </a:r>
            <a:endParaRPr lang="en-GB" sz="171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nSpc>
                <a:spcPct val="150000"/>
              </a:lnSpc>
              <a:tabLst>
                <a:tab pos="2450794" algn="ctr"/>
                <a:tab pos="4901587" algn="r"/>
                <a:tab pos="2450794" algn="ctr"/>
                <a:tab pos="4901587" algn="r"/>
              </a:tabLst>
            </a:pPr>
            <a:r>
              <a:rPr lang="en-GB" sz="1710" dirty="0">
                <a:solidFill>
                  <a:srgbClr val="002060"/>
                </a:solidFill>
                <a:latin typeface="Arial" panose="020B0604020202020204" pitchFamily="34" charset="0"/>
                <a:ea typeface="Calibri" panose="020F0502020204030204" pitchFamily="34" charset="0"/>
                <a:cs typeface="Times New Roman" panose="02020603050405020304" pitchFamily="18" charset="0"/>
              </a:rPr>
              <a:t>“</a:t>
            </a:r>
            <a:r>
              <a:rPr lang="en-GB" sz="1710" i="1" dirty="0">
                <a:solidFill>
                  <a:srgbClr val="002060"/>
                </a:solidFill>
                <a:latin typeface="Arial" panose="020B0604020202020204" pitchFamily="34" charset="0"/>
                <a:ea typeface="Calibri" panose="020F0502020204030204" pitchFamily="34" charset="0"/>
                <a:cs typeface="Times New Roman" panose="02020603050405020304" pitchFamily="18" charset="0"/>
              </a:rPr>
              <a:t>Sending highly targeted, highly personalized, relationship-building marketing messages via email</a:t>
            </a:r>
            <a:r>
              <a:rPr lang="en-GB" sz="1710"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a:t>
            </a:r>
            <a:r>
              <a:rPr lang="en-GB" sz="1710" dirty="0">
                <a:solidFill>
                  <a:srgbClr val="002060"/>
                </a:solidFill>
                <a:latin typeface="Arial" panose="020B0604020202020204" pitchFamily="34" charset="0"/>
                <a:ea typeface="Calibri" panose="020F0502020204030204" pitchFamily="34" charset="0"/>
                <a:cs typeface="Times New Roman" panose="02020603050405020304" pitchFamily="18" charset="0"/>
              </a:rPr>
              <a:t>” (Kotler &amp; Armstrong, 2020, p. 502). </a:t>
            </a:r>
            <a:endParaRPr lang="en-GB" sz="171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tabLst>
                <a:tab pos="2450794" algn="ctr"/>
                <a:tab pos="4901587" algn="r"/>
                <a:tab pos="2450794" algn="ctr"/>
                <a:tab pos="4901587" algn="r"/>
              </a:tabLst>
            </a:pPr>
            <a:endParaRPr lang="en-GB" sz="171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tabLst>
                <a:tab pos="2450794" algn="ctr"/>
                <a:tab pos="4901587" algn="r"/>
                <a:tab pos="2450794" algn="ctr"/>
                <a:tab pos="4901587" algn="r"/>
              </a:tabLst>
            </a:pPr>
            <a:r>
              <a:rPr lang="en-GB" sz="1710" b="1" dirty="0">
                <a:solidFill>
                  <a:srgbClr val="002060"/>
                </a:solidFill>
                <a:latin typeface="Arial" panose="020B0604020202020204" pitchFamily="34" charset="0"/>
                <a:ea typeface="Calibri" panose="020F0502020204030204" pitchFamily="34" charset="0"/>
                <a:cs typeface="Times New Roman" panose="02020603050405020304" pitchFamily="18" charset="0"/>
              </a:rPr>
              <a:t>Viral marketing</a:t>
            </a:r>
            <a:endParaRPr lang="en-GB" sz="171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nSpc>
                <a:spcPct val="150000"/>
              </a:lnSpc>
              <a:tabLst>
                <a:tab pos="2450794" algn="ctr"/>
                <a:tab pos="4901587" algn="r"/>
                <a:tab pos="2450794" algn="ctr"/>
                <a:tab pos="4901587" algn="r"/>
              </a:tabLst>
            </a:pPr>
            <a:r>
              <a:rPr lang="en-GB" sz="1710" dirty="0">
                <a:solidFill>
                  <a:srgbClr val="002060"/>
                </a:solidFill>
                <a:latin typeface="Arial" panose="020B0604020202020204" pitchFamily="34" charset="0"/>
                <a:ea typeface="Calibri" panose="020F0502020204030204" pitchFamily="34" charset="0"/>
                <a:cs typeface="Times New Roman" panose="02020603050405020304" pitchFamily="18" charset="0"/>
              </a:rPr>
              <a:t>“</a:t>
            </a:r>
            <a:r>
              <a:rPr lang="en-GB" sz="1710" i="1" dirty="0">
                <a:solidFill>
                  <a:srgbClr val="002060"/>
                </a:solidFill>
                <a:latin typeface="Arial" panose="020B0604020202020204" pitchFamily="34" charset="0"/>
                <a:ea typeface="Calibri" panose="020F0502020204030204" pitchFamily="34" charset="0"/>
                <a:cs typeface="Times New Roman" panose="02020603050405020304" pitchFamily="18" charset="0"/>
              </a:rPr>
              <a:t>The digital version of word-of-mouth marketing: videos, ads, and other marketing content that is so infectious that customers will seek it out or pass it along to friends</a:t>
            </a:r>
            <a:r>
              <a:rPr lang="en-GB" sz="1710"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a:t>
            </a:r>
            <a:r>
              <a:rPr lang="en-GB" sz="1710" dirty="0">
                <a:solidFill>
                  <a:srgbClr val="002060"/>
                </a:solidFill>
                <a:latin typeface="Arial" panose="020B0604020202020204" pitchFamily="34" charset="0"/>
                <a:ea typeface="Calibri" panose="020F0502020204030204" pitchFamily="34" charset="0"/>
                <a:cs typeface="Times New Roman" panose="02020603050405020304" pitchFamily="18" charset="0"/>
              </a:rPr>
              <a:t>” (Kotler &amp; Armstrong, 2020, p. 503). </a:t>
            </a:r>
            <a:endParaRPr lang="en-GB" sz="171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tabLst>
                <a:tab pos="2450794" algn="ctr"/>
                <a:tab pos="4901587" algn="r"/>
                <a:tab pos="2450794" algn="ctr"/>
                <a:tab pos="4901587" algn="r"/>
              </a:tabLst>
            </a:pPr>
            <a:endParaRPr lang="en-GB" sz="171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tabLst>
                <a:tab pos="2450794" algn="ctr"/>
                <a:tab pos="4901587" algn="r"/>
                <a:tab pos="2450794" algn="ctr"/>
                <a:tab pos="4901587" algn="r"/>
              </a:tabLst>
            </a:pPr>
            <a:r>
              <a:rPr lang="en-GB" sz="1710" b="1" dirty="0">
                <a:solidFill>
                  <a:srgbClr val="002060"/>
                </a:solidFill>
                <a:latin typeface="Arial" panose="020B0604020202020204" pitchFamily="34" charset="0"/>
                <a:ea typeface="Calibri" panose="020F0502020204030204" pitchFamily="34" charset="0"/>
                <a:cs typeface="Times New Roman" panose="02020603050405020304" pitchFamily="18" charset="0"/>
              </a:rPr>
              <a:t>Blogs</a:t>
            </a:r>
            <a:endParaRPr lang="en-GB" sz="171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nSpc>
                <a:spcPct val="150000"/>
              </a:lnSpc>
              <a:tabLst>
                <a:tab pos="2450794" algn="ctr"/>
                <a:tab pos="4901587" algn="r"/>
                <a:tab pos="2450794" algn="ctr"/>
                <a:tab pos="4901587" algn="r"/>
              </a:tabLst>
            </a:pPr>
            <a:r>
              <a:rPr lang="en-GB" sz="1710" dirty="0">
                <a:solidFill>
                  <a:srgbClr val="002060"/>
                </a:solidFill>
                <a:latin typeface="Arial" panose="020B0604020202020204" pitchFamily="34" charset="0"/>
                <a:ea typeface="Calibri" panose="020F0502020204030204" pitchFamily="34" charset="0"/>
                <a:cs typeface="Times New Roman" panose="02020603050405020304" pitchFamily="18" charset="0"/>
              </a:rPr>
              <a:t>“</a:t>
            </a:r>
            <a:r>
              <a:rPr lang="en-GB" sz="1710" i="1" dirty="0">
                <a:solidFill>
                  <a:srgbClr val="002060"/>
                </a:solidFill>
                <a:latin typeface="Arial" panose="020B0604020202020204" pitchFamily="34" charset="0"/>
                <a:ea typeface="Calibri" panose="020F0502020204030204" pitchFamily="34" charset="0"/>
                <a:cs typeface="Times New Roman" panose="02020603050405020304" pitchFamily="18" charset="0"/>
              </a:rPr>
              <a:t>Online forums where people and companies post their thoughts and other content, usually related to narrowly defined topics</a:t>
            </a:r>
            <a:r>
              <a:rPr lang="en-GB" sz="1710"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a:t>
            </a:r>
            <a:r>
              <a:rPr lang="en-GB" sz="1710" dirty="0">
                <a:solidFill>
                  <a:srgbClr val="002060"/>
                </a:solidFill>
                <a:latin typeface="Arial" panose="020B0604020202020204" pitchFamily="34" charset="0"/>
                <a:ea typeface="Calibri" panose="020F0502020204030204" pitchFamily="34" charset="0"/>
                <a:cs typeface="Times New Roman" panose="02020603050405020304" pitchFamily="18" charset="0"/>
              </a:rPr>
              <a:t>” (Kotler &amp; Armstrong, 2020, p. 503). </a:t>
            </a:r>
            <a:endParaRPr lang="en-GB" sz="171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tabLst>
                <a:tab pos="2450794" algn="ctr"/>
                <a:tab pos="4901587" algn="r"/>
                <a:tab pos="2450794" algn="ctr"/>
                <a:tab pos="4901587" algn="r"/>
              </a:tabLst>
            </a:pPr>
            <a:endParaRPr lang="en-GB" sz="171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tabLst>
                <a:tab pos="2450794" algn="ctr"/>
                <a:tab pos="4901587" algn="r"/>
                <a:tab pos="2450794" algn="ctr"/>
                <a:tab pos="4901587" algn="r"/>
              </a:tabLst>
            </a:pPr>
            <a:r>
              <a:rPr lang="en-GB" sz="1710" b="1" dirty="0">
                <a:solidFill>
                  <a:srgbClr val="002060"/>
                </a:solidFill>
                <a:latin typeface="Arial" panose="020B0604020202020204" pitchFamily="34" charset="0"/>
                <a:ea typeface="Calibri" panose="020F0502020204030204" pitchFamily="34" charset="0"/>
                <a:cs typeface="Times New Roman" panose="02020603050405020304" pitchFamily="18" charset="0"/>
              </a:rPr>
              <a:t>Social media </a:t>
            </a:r>
            <a:endParaRPr lang="en-GB" sz="171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nSpc>
                <a:spcPct val="150000"/>
              </a:lnSpc>
              <a:tabLst>
                <a:tab pos="2450794" algn="ctr"/>
                <a:tab pos="4901587" algn="r"/>
                <a:tab pos="2450794" algn="ctr"/>
                <a:tab pos="4901587" algn="r"/>
              </a:tabLst>
            </a:pPr>
            <a:r>
              <a:rPr lang="en-GB" sz="1710" dirty="0">
                <a:solidFill>
                  <a:srgbClr val="002060"/>
                </a:solidFill>
                <a:latin typeface="Arial" panose="020B0604020202020204" pitchFamily="34" charset="0"/>
                <a:ea typeface="Calibri" panose="020F0502020204030204" pitchFamily="34" charset="0"/>
                <a:cs typeface="Times New Roman" panose="02020603050405020304" pitchFamily="18" charset="0"/>
              </a:rPr>
              <a:t>“</a:t>
            </a:r>
            <a:r>
              <a:rPr lang="en-GB" sz="1710" i="1" dirty="0">
                <a:solidFill>
                  <a:srgbClr val="002060"/>
                </a:solidFill>
                <a:latin typeface="Arial" panose="020B0604020202020204" pitchFamily="34" charset="0"/>
                <a:ea typeface="Calibri" panose="020F0502020204030204" pitchFamily="34" charset="0"/>
                <a:cs typeface="Times New Roman" panose="02020603050405020304" pitchFamily="18" charset="0"/>
              </a:rPr>
              <a:t>Independent and commercial online social networks where people congregate to socialize and share messages, opinions, pictures, videos, and other content</a:t>
            </a:r>
            <a:r>
              <a:rPr lang="en-GB" sz="1710" dirty="0">
                <a:solidFill>
                  <a:srgbClr val="002060"/>
                </a:solidFill>
                <a:latin typeface="Arial" panose="020B0604020202020204" pitchFamily="34" charset="0"/>
                <a:ea typeface="Calibri" panose="020F0502020204030204" pitchFamily="34" charset="0"/>
                <a:cs typeface="Times New Roman" panose="02020603050405020304" pitchFamily="18" charset="0"/>
              </a:rPr>
              <a:t>.” (Kotler &amp; Armstrong, 2020, p. 504). </a:t>
            </a:r>
            <a:endParaRPr lang="en-GB" sz="171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851209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EE979-2B7A-43D7-859E-FE5087F36C33}"/>
              </a:ext>
            </a:extLst>
          </p:cNvPr>
          <p:cNvSpPr>
            <a:spLocks noGrp="1"/>
          </p:cNvSpPr>
          <p:nvPr>
            <p:ph type="title"/>
          </p:nvPr>
        </p:nvSpPr>
        <p:spPr/>
        <p:txBody>
          <a:bodyPr>
            <a:normAutofit/>
          </a:bodyPr>
          <a:lstStyle/>
          <a:p>
            <a:r>
              <a:rPr lang="en-GB" sz="2737" dirty="0">
                <a:solidFill>
                  <a:srgbClr val="002060"/>
                </a:solidFill>
              </a:rPr>
              <a:t>Marketing on the Web</a:t>
            </a:r>
          </a:p>
        </p:txBody>
      </p:sp>
      <p:sp>
        <p:nvSpPr>
          <p:cNvPr id="5" name="Content Placeholder 4">
            <a:extLst>
              <a:ext uri="{FF2B5EF4-FFF2-40B4-BE49-F238E27FC236}">
                <a16:creationId xmlns:a16="http://schemas.microsoft.com/office/drawing/2014/main" id="{AE66F167-E53A-4946-9956-4820E5F1C17A}"/>
              </a:ext>
            </a:extLst>
          </p:cNvPr>
          <p:cNvSpPr>
            <a:spLocks noGrp="1"/>
          </p:cNvSpPr>
          <p:nvPr>
            <p:ph idx="1"/>
          </p:nvPr>
        </p:nvSpPr>
        <p:spPr/>
        <p:txBody>
          <a:bodyPr/>
          <a:lstStyle/>
          <a:p>
            <a:r>
              <a:rPr lang="en-US" altLang="en-US" sz="1710" dirty="0">
                <a:solidFill>
                  <a:srgbClr val="002060"/>
                </a:solidFill>
                <a:ea typeface="ＭＳ Ｐゴシック" panose="020B0600070205080204" pitchFamily="34" charset="-128"/>
              </a:rPr>
              <a:t>Marketing via the Internet using company Web sites, online ads and promotions, email, online video, and blogs</a:t>
            </a:r>
          </a:p>
          <a:p>
            <a:endParaRPr lang="en-US" altLang="en-US" sz="1710" dirty="0">
              <a:solidFill>
                <a:srgbClr val="002060"/>
              </a:solidFill>
              <a:ea typeface="ＭＳ Ｐゴシック" panose="020B0600070205080204" pitchFamily="34" charset="-128"/>
            </a:endParaRPr>
          </a:p>
          <a:p>
            <a:r>
              <a:rPr lang="en-US" altLang="en-US" sz="1710" b="1" dirty="0">
                <a:solidFill>
                  <a:srgbClr val="002060"/>
                </a:solidFill>
                <a:ea typeface="ＭＳ Ｐゴシック" panose="020B0600070205080204" pitchFamily="34" charset="-128"/>
              </a:rPr>
              <a:t>Marketing Web sites</a:t>
            </a:r>
            <a:r>
              <a:rPr lang="en-US" altLang="en-US" sz="1710" dirty="0">
                <a:solidFill>
                  <a:srgbClr val="002060"/>
                </a:solidFill>
                <a:ea typeface="ＭＳ Ｐゴシック" panose="020B0600070205080204" pitchFamily="34" charset="-128"/>
              </a:rPr>
              <a:t>: Engage consumers to move them closer to a direct purchase or other marketing outcome</a:t>
            </a:r>
          </a:p>
          <a:p>
            <a:endParaRPr lang="en-US" altLang="en-US" sz="1710" dirty="0">
              <a:solidFill>
                <a:srgbClr val="002060"/>
              </a:solidFill>
              <a:ea typeface="ＭＳ Ｐゴシック" panose="020B0600070205080204" pitchFamily="34" charset="-128"/>
            </a:endParaRPr>
          </a:p>
          <a:p>
            <a:r>
              <a:rPr lang="en-US" altLang="en-US" sz="1710" b="1" dirty="0">
                <a:solidFill>
                  <a:srgbClr val="002060"/>
                </a:solidFill>
                <a:ea typeface="ＭＳ Ｐゴシック" panose="020B0600070205080204" pitchFamily="34" charset="-128"/>
              </a:rPr>
              <a:t>Branded community Web sites</a:t>
            </a:r>
            <a:r>
              <a:rPr lang="en-US" altLang="en-US" sz="1710" dirty="0">
                <a:solidFill>
                  <a:srgbClr val="002060"/>
                </a:solidFill>
                <a:ea typeface="ＭＳ Ｐゴシック" panose="020B0600070205080204" pitchFamily="34" charset="-128"/>
              </a:rPr>
              <a:t>: Present brand content that engages consumers and creates customer-brand community</a:t>
            </a:r>
          </a:p>
          <a:p>
            <a:endParaRPr lang="en-US" sz="1710" dirty="0">
              <a:solidFill>
                <a:srgbClr val="002060"/>
              </a:solidFill>
              <a:ea typeface="ＭＳ Ｐゴシック" panose="020B0600070205080204" pitchFamily="34" charset="-128"/>
            </a:endParaRPr>
          </a:p>
          <a:p>
            <a:pPr>
              <a:defRPr/>
            </a:pPr>
            <a:r>
              <a:rPr lang="en-US" sz="1710" dirty="0">
                <a:solidFill>
                  <a:srgbClr val="002060"/>
                </a:solidFill>
              </a:rPr>
              <a:t>Online journals of narrowly defined topics where people and companies post their thoughts and other content</a:t>
            </a:r>
          </a:p>
          <a:p>
            <a:pPr lvl="1">
              <a:defRPr/>
            </a:pPr>
            <a:r>
              <a:rPr lang="en-US" sz="1710" dirty="0">
                <a:solidFill>
                  <a:srgbClr val="002060"/>
                </a:solidFill>
              </a:rPr>
              <a:t>Benefits: A fresh, original, personal, and inexpensive way to enter into consumer online conversations</a:t>
            </a:r>
          </a:p>
          <a:p>
            <a:pPr lvl="1">
              <a:defRPr/>
            </a:pPr>
            <a:r>
              <a:rPr lang="en-US" sz="1710" dirty="0">
                <a:solidFill>
                  <a:srgbClr val="002060"/>
                </a:solidFill>
              </a:rPr>
              <a:t>Limitations: C</a:t>
            </a:r>
            <a:r>
              <a:rPr lang="en-US" altLang="en-US" sz="1710" dirty="0">
                <a:solidFill>
                  <a:srgbClr val="002060"/>
                </a:solidFill>
                <a:ea typeface="ＭＳ Ｐゴシック" panose="020B0600070205080204" pitchFamily="34" charset="-128"/>
              </a:rPr>
              <a:t>luttered, difficult to control and largely a c</a:t>
            </a:r>
            <a:r>
              <a:rPr lang="en-US" sz="1710" dirty="0">
                <a:solidFill>
                  <a:srgbClr val="002060"/>
                </a:solidFill>
              </a:rPr>
              <a:t>onsumer-controlled medium</a:t>
            </a:r>
            <a:endParaRPr lang="en-IN" sz="1710" dirty="0">
              <a:solidFill>
                <a:srgbClr val="002060"/>
              </a:solidFill>
            </a:endParaRPr>
          </a:p>
          <a:p>
            <a:endParaRPr lang="en-US" dirty="0">
              <a:ea typeface="ＭＳ Ｐゴシック" panose="020B0600070205080204" pitchFamily="34" charset="-128"/>
            </a:endParaRPr>
          </a:p>
          <a:p>
            <a:endParaRPr lang="en-IN" sz="1539" dirty="0"/>
          </a:p>
        </p:txBody>
      </p:sp>
    </p:spTree>
    <p:extLst>
      <p:ext uri="{BB962C8B-B14F-4D97-AF65-F5344CB8AC3E}">
        <p14:creationId xmlns:p14="http://schemas.microsoft.com/office/powerpoint/2010/main" val="2215862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EE979-2B7A-43D7-859E-FE5087F36C33}"/>
              </a:ext>
            </a:extLst>
          </p:cNvPr>
          <p:cNvSpPr>
            <a:spLocks noGrp="1"/>
          </p:cNvSpPr>
          <p:nvPr>
            <p:ph type="title"/>
          </p:nvPr>
        </p:nvSpPr>
        <p:spPr/>
        <p:txBody>
          <a:bodyPr>
            <a:normAutofit/>
          </a:bodyPr>
          <a:lstStyle/>
          <a:p>
            <a:r>
              <a:rPr lang="en-GB" sz="2737" dirty="0">
                <a:solidFill>
                  <a:srgbClr val="002060"/>
                </a:solidFill>
              </a:rPr>
              <a:t>Marketing on the Web - Activity</a:t>
            </a:r>
          </a:p>
        </p:txBody>
      </p:sp>
      <p:sp>
        <p:nvSpPr>
          <p:cNvPr id="5" name="Content Placeholder 4">
            <a:extLst>
              <a:ext uri="{FF2B5EF4-FFF2-40B4-BE49-F238E27FC236}">
                <a16:creationId xmlns:a16="http://schemas.microsoft.com/office/drawing/2014/main" id="{AE66F167-E53A-4946-9956-4820E5F1C17A}"/>
              </a:ext>
            </a:extLst>
          </p:cNvPr>
          <p:cNvSpPr>
            <a:spLocks noGrp="1"/>
          </p:cNvSpPr>
          <p:nvPr>
            <p:ph idx="1"/>
          </p:nvPr>
        </p:nvSpPr>
        <p:spPr/>
        <p:txBody>
          <a:bodyPr>
            <a:normAutofit fontScale="92500" lnSpcReduction="10000"/>
          </a:bodyPr>
          <a:lstStyle/>
          <a:p>
            <a:pPr>
              <a:lnSpc>
                <a:spcPct val="107000"/>
              </a:lnSpc>
              <a:spcAft>
                <a:spcPts val="513"/>
              </a:spcAft>
            </a:pPr>
            <a:endParaRPr lang="en-GB" sz="1539" dirty="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513"/>
              </a:spcAft>
            </a:pPr>
            <a:r>
              <a:rPr lang="en-GB" sz="2052" dirty="0">
                <a:solidFill>
                  <a:srgbClr val="002060"/>
                </a:solidFill>
                <a:latin typeface="Arial" panose="020B0604020202020204" pitchFamily="34" charset="0"/>
                <a:ea typeface="Calibri" panose="020F0502020204030204" pitchFamily="34" charset="0"/>
                <a:cs typeface="Times New Roman" panose="02020603050405020304" pitchFamily="18" charset="0"/>
              </a:rPr>
              <a:t>Visit Amazon and Waterstones websites, select a product to search for, and observe the information you encounter and purchasing process before checkout. </a:t>
            </a:r>
          </a:p>
          <a:p>
            <a:pPr>
              <a:lnSpc>
                <a:spcPct val="107000"/>
              </a:lnSpc>
              <a:spcAft>
                <a:spcPts val="513"/>
              </a:spcAft>
            </a:pPr>
            <a:endParaRPr lang="en-GB" sz="2052"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r>
              <a:rPr lang="en-GB" sz="2052" dirty="0">
                <a:solidFill>
                  <a:srgbClr val="002060"/>
                </a:solidFill>
                <a:latin typeface="Arial" panose="020B0604020202020204" pitchFamily="34" charset="0"/>
                <a:ea typeface="Calibri" panose="020F0502020204030204" pitchFamily="34" charset="0"/>
              </a:rPr>
              <a:t>Take note of the advantages either of the companies have over each other, and any disadvantages.</a:t>
            </a:r>
          </a:p>
          <a:p>
            <a:endParaRPr lang="en-GB" sz="2052" dirty="0">
              <a:solidFill>
                <a:srgbClr val="002060"/>
              </a:solidFill>
              <a:latin typeface="Arial" panose="020B0604020202020204" pitchFamily="34" charset="0"/>
              <a:ea typeface="Calibri" panose="020F0502020204030204" pitchFamily="34" charset="0"/>
            </a:endParaRPr>
          </a:p>
          <a:p>
            <a:r>
              <a:rPr lang="en-GB" sz="2052" dirty="0">
                <a:solidFill>
                  <a:srgbClr val="002060"/>
                </a:solidFill>
                <a:latin typeface="Arial" panose="020B0604020202020204" pitchFamily="34" charset="0"/>
                <a:ea typeface="Calibri" panose="020F0502020204030204" pitchFamily="34" charset="0"/>
              </a:rPr>
              <a:t>Do you know where you nearest Waterstones store is to you? </a:t>
            </a:r>
          </a:p>
          <a:p>
            <a:endParaRPr lang="en-GB" sz="2052" dirty="0">
              <a:solidFill>
                <a:srgbClr val="002060"/>
              </a:solidFill>
              <a:latin typeface="Arial" panose="020B0604020202020204" pitchFamily="34" charset="0"/>
            </a:endParaRPr>
          </a:p>
          <a:p>
            <a:r>
              <a:rPr lang="en-GB" sz="2052" dirty="0">
                <a:solidFill>
                  <a:srgbClr val="002060"/>
                </a:solidFill>
                <a:latin typeface="Arial" panose="020B0604020202020204" pitchFamily="34" charset="0"/>
              </a:rPr>
              <a:t>If you do not have a Waterstones in your country, use an equivalent bookstore. </a:t>
            </a:r>
            <a:endParaRPr lang="en-GB" sz="2052" dirty="0">
              <a:solidFill>
                <a:srgbClr val="002060"/>
              </a:solidFill>
            </a:endParaRPr>
          </a:p>
        </p:txBody>
      </p:sp>
    </p:spTree>
    <p:extLst>
      <p:ext uri="{BB962C8B-B14F-4D97-AF65-F5344CB8AC3E}">
        <p14:creationId xmlns:p14="http://schemas.microsoft.com/office/powerpoint/2010/main" val="611498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EE979-2B7A-43D7-859E-FE5087F36C33}"/>
              </a:ext>
            </a:extLst>
          </p:cNvPr>
          <p:cNvSpPr>
            <a:spLocks noGrp="1"/>
          </p:cNvSpPr>
          <p:nvPr>
            <p:ph type="title"/>
          </p:nvPr>
        </p:nvSpPr>
        <p:spPr/>
        <p:txBody>
          <a:bodyPr>
            <a:normAutofit/>
          </a:bodyPr>
          <a:lstStyle/>
          <a:p>
            <a:r>
              <a:rPr lang="en-GB" sz="2737" dirty="0">
                <a:solidFill>
                  <a:srgbClr val="002060"/>
                </a:solidFill>
              </a:rPr>
              <a:t>The Promise and Challenges of the Digital Age</a:t>
            </a:r>
          </a:p>
        </p:txBody>
      </p:sp>
      <p:sp>
        <p:nvSpPr>
          <p:cNvPr id="5" name="Content Placeholder 4">
            <a:extLst>
              <a:ext uri="{FF2B5EF4-FFF2-40B4-BE49-F238E27FC236}">
                <a16:creationId xmlns:a16="http://schemas.microsoft.com/office/drawing/2014/main" id="{AE66F167-E53A-4946-9956-4820E5F1C17A}"/>
              </a:ext>
            </a:extLst>
          </p:cNvPr>
          <p:cNvSpPr>
            <a:spLocks noGrp="1"/>
          </p:cNvSpPr>
          <p:nvPr>
            <p:ph idx="1"/>
          </p:nvPr>
        </p:nvSpPr>
        <p:spPr/>
        <p:txBody>
          <a:bodyPr/>
          <a:lstStyle/>
          <a:p>
            <a:pPr>
              <a:lnSpc>
                <a:spcPct val="115000"/>
              </a:lnSpc>
              <a:spcAft>
                <a:spcPts val="684"/>
              </a:spcAft>
            </a:pPr>
            <a:r>
              <a:rPr lang="en-GB" sz="1539" b="1" dirty="0">
                <a:solidFill>
                  <a:srgbClr val="002060"/>
                </a:solidFill>
                <a:latin typeface="Arial" panose="020B0604020202020204" pitchFamily="34" charset="0"/>
                <a:ea typeface="Calibri" panose="020F0502020204030204" pitchFamily="34" charset="0"/>
                <a:cs typeface="Times New Roman" panose="02020603050405020304" pitchFamily="18" charset="0"/>
              </a:rPr>
              <a:t>Marketing attribution</a:t>
            </a: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nSpc>
                <a:spcPct val="150000"/>
              </a:lnSpc>
              <a:tabLst>
                <a:tab pos="2450794" algn="ctr"/>
                <a:tab pos="4901587" algn="r"/>
                <a:tab pos="2450794" algn="ctr"/>
                <a:tab pos="4901587" algn="r"/>
              </a:tabLst>
            </a:pPr>
            <a:r>
              <a:rPr lang="en-GB" sz="1539" dirty="0">
                <a:solidFill>
                  <a:srgbClr val="002060"/>
                </a:solidFill>
                <a:latin typeface="Arial" panose="020B0604020202020204" pitchFamily="34" charset="0"/>
                <a:ea typeface="Calibri" panose="020F0502020204030204" pitchFamily="34" charset="0"/>
                <a:cs typeface="Times New Roman" panose="02020603050405020304" pitchFamily="18" charset="0"/>
              </a:rPr>
              <a:t>“…</a:t>
            </a:r>
            <a:r>
              <a:rPr lang="en-GB" sz="1539" i="1" dirty="0">
                <a:solidFill>
                  <a:srgbClr val="002060"/>
                </a:solidFill>
                <a:latin typeface="Arial" panose="020B0604020202020204" pitchFamily="34" charset="0"/>
                <a:ea typeface="Calibri" panose="020F0502020204030204" pitchFamily="34" charset="0"/>
                <a:cs typeface="Times New Roman" panose="02020603050405020304" pitchFamily="18" charset="0"/>
              </a:rPr>
              <a:t>marketing attribution is the analytical science of determining which marketing tactics are contributing to sales or conversions</a:t>
            </a:r>
            <a:r>
              <a:rPr lang="en-GB" sz="1539" dirty="0">
                <a:solidFill>
                  <a:srgbClr val="002060"/>
                </a:solidFill>
                <a:latin typeface="Arial" panose="020B0604020202020204" pitchFamily="34" charset="0"/>
                <a:ea typeface="Calibri" panose="020F0502020204030204" pitchFamily="34" charset="0"/>
                <a:cs typeface="Times New Roman" panose="02020603050405020304" pitchFamily="18" charset="0"/>
              </a:rPr>
              <a:t>.” (Marketing Evolution, 2022)</a:t>
            </a:r>
          </a:p>
          <a:p>
            <a:pPr>
              <a:lnSpc>
                <a:spcPct val="150000"/>
              </a:lnSpc>
              <a:tabLst>
                <a:tab pos="2450794" algn="ctr"/>
                <a:tab pos="4901587" algn="r"/>
                <a:tab pos="2450794" algn="ctr"/>
                <a:tab pos="4901587" algn="r"/>
              </a:tabLst>
            </a:pPr>
            <a:endParaRPr lang="en-GB" dirty="0">
              <a:solidFill>
                <a:srgbClr val="002060"/>
              </a:solidFill>
              <a:latin typeface="Arial" panose="020B0604020202020204" pitchFamily="34" charset="0"/>
              <a:ea typeface="Calibri" panose="020F0502020204030204" pitchFamily="34" charset="0"/>
              <a:cs typeface="Times New Roman" panose="02020603050405020304" pitchFamily="18" charset="0"/>
            </a:endParaRPr>
          </a:p>
          <a:p>
            <a:pPr>
              <a:lnSpc>
                <a:spcPct val="150000"/>
              </a:lnSpc>
              <a:tabLst>
                <a:tab pos="2450794" algn="ctr"/>
                <a:tab pos="4901587" algn="r"/>
                <a:tab pos="2450794" algn="ctr"/>
                <a:tab pos="4901587" algn="r"/>
              </a:tabLst>
            </a:pPr>
            <a:r>
              <a:rPr lang="en-GB" sz="1539" dirty="0">
                <a:solidFill>
                  <a:srgbClr val="002060"/>
                </a:solidFill>
                <a:latin typeface="Arial" panose="020B0604020202020204" pitchFamily="34" charset="0"/>
                <a:ea typeface="Calibri" panose="020F0502020204030204" pitchFamily="34" charset="0"/>
              </a:rPr>
              <a:t>Organisations faced the challenge of marketing attribution whereby it is difficult to draw cause-and-effect relationships between marketing efforts and actual sales. With the growth of digital marketing comes the benefit of more opportunities for product exposure, but this simultaneously increases the difficulty in establishing a direct relationship between input from marketing and direct output in the form of sales</a:t>
            </a: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4855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EE979-2B7A-43D7-859E-FE5087F36C33}"/>
              </a:ext>
            </a:extLst>
          </p:cNvPr>
          <p:cNvSpPr>
            <a:spLocks noGrp="1"/>
          </p:cNvSpPr>
          <p:nvPr>
            <p:ph type="title"/>
          </p:nvPr>
        </p:nvSpPr>
        <p:spPr/>
        <p:txBody>
          <a:bodyPr>
            <a:normAutofit/>
          </a:bodyPr>
          <a:lstStyle/>
          <a:p>
            <a:r>
              <a:rPr lang="en-GB" sz="2737" dirty="0">
                <a:solidFill>
                  <a:srgbClr val="002060"/>
                </a:solidFill>
              </a:rPr>
              <a:t>The Promise and Challenges of the Digital Age</a:t>
            </a:r>
          </a:p>
        </p:txBody>
      </p:sp>
      <p:sp>
        <p:nvSpPr>
          <p:cNvPr id="5" name="Content Placeholder 4">
            <a:extLst>
              <a:ext uri="{FF2B5EF4-FFF2-40B4-BE49-F238E27FC236}">
                <a16:creationId xmlns:a16="http://schemas.microsoft.com/office/drawing/2014/main" id="{AE66F167-E53A-4946-9956-4820E5F1C17A}"/>
              </a:ext>
            </a:extLst>
          </p:cNvPr>
          <p:cNvSpPr>
            <a:spLocks noGrp="1"/>
          </p:cNvSpPr>
          <p:nvPr>
            <p:ph idx="1"/>
          </p:nvPr>
        </p:nvSpPr>
        <p:spPr/>
        <p:txBody>
          <a:bodyPr/>
          <a:lstStyle/>
          <a:p>
            <a:pPr marL="0" indent="0">
              <a:buNone/>
            </a:pPr>
            <a:r>
              <a:rPr lang="en-US" altLang="en-US" sz="2052" b="1" u="sng" dirty="0">
                <a:solidFill>
                  <a:srgbClr val="002060"/>
                </a:solidFill>
                <a:latin typeface="+mj-lt"/>
                <a:ea typeface="ＭＳ Ｐゴシック" panose="020B0600070205080204" pitchFamily="34" charset="-128"/>
              </a:rPr>
              <a:t>Integrated Social Media Marketing</a:t>
            </a:r>
            <a:endParaRPr lang="en-US" altLang="en-US" sz="2052" b="1" u="sng" dirty="0">
              <a:solidFill>
                <a:srgbClr val="002060"/>
              </a:solidFill>
              <a:ea typeface="ＭＳ Ｐゴシック" panose="020B0600070205080204" pitchFamily="34" charset="-128"/>
            </a:endParaRPr>
          </a:p>
          <a:p>
            <a:r>
              <a:rPr lang="en-US" altLang="en-US" sz="2052" dirty="0">
                <a:solidFill>
                  <a:srgbClr val="002060"/>
                </a:solidFill>
                <a:ea typeface="ＭＳ Ｐゴシック" panose="020B0600070205080204" pitchFamily="34" charset="-128"/>
              </a:rPr>
              <a:t>Large companies design social media efforts that blend with and support other elements of a brand’</a:t>
            </a:r>
            <a:r>
              <a:rPr lang="en-US" altLang="ja-JP" sz="2052" dirty="0">
                <a:solidFill>
                  <a:srgbClr val="002060"/>
                </a:solidFill>
                <a:ea typeface="ＭＳ Ｐゴシック" panose="020B0600070205080204" pitchFamily="34" charset="-128"/>
              </a:rPr>
              <a:t>s marketing strategy and tactics.</a:t>
            </a:r>
          </a:p>
          <a:p>
            <a:r>
              <a:rPr lang="en-US" altLang="en-US" sz="2052" dirty="0">
                <a:solidFill>
                  <a:srgbClr val="002060"/>
                </a:solidFill>
                <a:ea typeface="ＭＳ Ｐゴシック" panose="020B0600070205080204" pitchFamily="34" charset="-128"/>
              </a:rPr>
              <a:t>Firms that use social media effectively create brand-related social sharing, engagement, and customer community.</a:t>
            </a:r>
          </a:p>
          <a:p>
            <a:endParaRPr lang="en-US" altLang="en-US" sz="2052" dirty="0">
              <a:solidFill>
                <a:srgbClr val="002060"/>
              </a:solidFill>
              <a:ea typeface="ＭＳ Ｐゴシック" panose="020B0600070205080204" pitchFamily="34" charset="-128"/>
            </a:endParaRPr>
          </a:p>
          <a:p>
            <a:pPr marL="0" indent="0">
              <a:buNone/>
            </a:pPr>
            <a:r>
              <a:rPr lang="en-US" altLang="en-US" sz="2052" b="1" u="sng" dirty="0">
                <a:solidFill>
                  <a:srgbClr val="002060"/>
                </a:solidFill>
                <a:ea typeface="ＭＳ Ｐゴシック" panose="020B0600070205080204" pitchFamily="34" charset="-128"/>
              </a:rPr>
              <a:t>Mobile marketing</a:t>
            </a:r>
          </a:p>
          <a:p>
            <a:r>
              <a:rPr lang="en-US" altLang="en-US" sz="2052" dirty="0">
                <a:solidFill>
                  <a:srgbClr val="002060"/>
                </a:solidFill>
                <a:ea typeface="ＭＳ Ｐゴシック" panose="020B0600070205080204" pitchFamily="34" charset="-128"/>
              </a:rPr>
              <a:t>Promotional content delivered to consumers through their mobile devices</a:t>
            </a:r>
          </a:p>
          <a:p>
            <a:r>
              <a:rPr lang="en-US" altLang="en-US" sz="2052" dirty="0">
                <a:solidFill>
                  <a:srgbClr val="002060"/>
                </a:solidFill>
                <a:ea typeface="ＭＳ Ｐゴシック" panose="020B0600070205080204" pitchFamily="34" charset="-128"/>
              </a:rPr>
              <a:t>Engages customers anywhere, anytime during the buying and relationship-building processes</a:t>
            </a:r>
            <a:endParaRPr lang="en-IN" sz="2052" dirty="0">
              <a:solidFill>
                <a:srgbClr val="002060"/>
              </a:solidFill>
            </a:endParaRPr>
          </a:p>
          <a:p>
            <a:endParaRPr lang="en-US" altLang="en-US" sz="1539" dirty="0">
              <a:ea typeface="ＭＳ Ｐゴシック" panose="020B0600070205080204" pitchFamily="34" charset="-128"/>
            </a:endParaRPr>
          </a:p>
          <a:p>
            <a:endParaRPr lang="en-US" dirty="0">
              <a:ea typeface="ＭＳ Ｐゴシック" panose="020B0600070205080204" pitchFamily="34" charset="-128"/>
            </a:endParaRPr>
          </a:p>
          <a:p>
            <a:endParaRPr lang="en-IN" sz="1539" dirty="0"/>
          </a:p>
        </p:txBody>
      </p:sp>
    </p:spTree>
    <p:extLst>
      <p:ext uri="{BB962C8B-B14F-4D97-AF65-F5344CB8AC3E}">
        <p14:creationId xmlns:p14="http://schemas.microsoft.com/office/powerpoint/2010/main" val="1526954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EE979-2B7A-43D7-859E-FE5087F36C33}"/>
              </a:ext>
            </a:extLst>
          </p:cNvPr>
          <p:cNvSpPr>
            <a:spLocks noGrp="1"/>
          </p:cNvSpPr>
          <p:nvPr>
            <p:ph type="title"/>
          </p:nvPr>
        </p:nvSpPr>
        <p:spPr/>
        <p:txBody>
          <a:bodyPr>
            <a:normAutofit/>
          </a:bodyPr>
          <a:lstStyle/>
          <a:p>
            <a:r>
              <a:rPr lang="en-GB" sz="2737" dirty="0">
                <a:solidFill>
                  <a:srgbClr val="002060"/>
                </a:solidFill>
              </a:rPr>
              <a:t>The Promise and Challenges of the Digital Age</a:t>
            </a:r>
          </a:p>
        </p:txBody>
      </p:sp>
      <p:sp>
        <p:nvSpPr>
          <p:cNvPr id="5" name="Content Placeholder 4">
            <a:extLst>
              <a:ext uri="{FF2B5EF4-FFF2-40B4-BE49-F238E27FC236}">
                <a16:creationId xmlns:a16="http://schemas.microsoft.com/office/drawing/2014/main" id="{AE66F167-E53A-4946-9956-4820E5F1C17A}"/>
              </a:ext>
            </a:extLst>
          </p:cNvPr>
          <p:cNvSpPr>
            <a:spLocks noGrp="1"/>
          </p:cNvSpPr>
          <p:nvPr>
            <p:ph idx="1"/>
          </p:nvPr>
        </p:nvSpPr>
        <p:spPr/>
        <p:txBody>
          <a:bodyPr/>
          <a:lstStyle/>
          <a:p>
            <a:pPr marL="0" indent="0">
              <a:buNone/>
            </a:pPr>
            <a:r>
              <a:rPr lang="en-US" altLang="en-US" sz="2052" b="1" dirty="0">
                <a:ea typeface="ＭＳ Ｐゴシック" panose="020B0600070205080204" pitchFamily="34" charset="-128"/>
              </a:rPr>
              <a:t>Social media</a:t>
            </a:r>
            <a:r>
              <a:rPr lang="en-US" altLang="en-US" sz="2052" dirty="0">
                <a:ea typeface="ＭＳ Ｐゴシック" panose="020B0600070205080204" pitchFamily="34" charset="-128"/>
              </a:rPr>
              <a:t>: Independent and commercial online communities where people congregate, </a:t>
            </a:r>
            <a:r>
              <a:rPr lang="en-US" sz="2052" dirty="0"/>
              <a:t>to socialize and share messages, opinions, pictures, videos, and other content</a:t>
            </a:r>
          </a:p>
          <a:p>
            <a:endParaRPr lang="en-US" altLang="en-US" sz="2052" dirty="0">
              <a:ea typeface="ＭＳ Ｐゴシック" panose="020B0600070205080204" pitchFamily="34" charset="-128"/>
            </a:endParaRPr>
          </a:p>
          <a:p>
            <a:r>
              <a:rPr lang="en-US" altLang="en-US" sz="2052" dirty="0">
                <a:ea typeface="ＭＳ Ｐゴシック" panose="020B0600070205080204" pitchFamily="34" charset="-128"/>
              </a:rPr>
              <a:t>Marketers engage social media in two ways:</a:t>
            </a:r>
          </a:p>
          <a:p>
            <a:pPr lvl="1"/>
            <a:r>
              <a:rPr lang="en-US" altLang="en-US" sz="2052" dirty="0">
                <a:ea typeface="ＭＳ Ｐゴシック" panose="020B0600070205080204" pitchFamily="34" charset="-128"/>
              </a:rPr>
              <a:t>Using the existing ones</a:t>
            </a:r>
          </a:p>
          <a:p>
            <a:pPr lvl="1"/>
            <a:r>
              <a:rPr lang="en-US" altLang="en-US" sz="2052" dirty="0">
                <a:ea typeface="ＭＳ Ｐゴシック" panose="020B0600070205080204" pitchFamily="34" charset="-128"/>
              </a:rPr>
              <a:t>Setting up their own</a:t>
            </a:r>
            <a:endParaRPr lang="en-GB" dirty="0"/>
          </a:p>
        </p:txBody>
      </p:sp>
    </p:spTree>
    <p:extLst>
      <p:ext uri="{BB962C8B-B14F-4D97-AF65-F5344CB8AC3E}">
        <p14:creationId xmlns:p14="http://schemas.microsoft.com/office/powerpoint/2010/main" val="1755623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EE979-2B7A-43D7-859E-FE5087F36C33}"/>
              </a:ext>
            </a:extLst>
          </p:cNvPr>
          <p:cNvSpPr>
            <a:spLocks noGrp="1"/>
          </p:cNvSpPr>
          <p:nvPr>
            <p:ph type="title"/>
          </p:nvPr>
        </p:nvSpPr>
        <p:spPr/>
        <p:txBody>
          <a:bodyPr>
            <a:normAutofit/>
          </a:bodyPr>
          <a:lstStyle/>
          <a:p>
            <a:r>
              <a:rPr lang="en-GB" sz="2737" dirty="0">
                <a:solidFill>
                  <a:srgbClr val="002060"/>
                </a:solidFill>
              </a:rPr>
              <a:t>The Promise and Challenges of the Digital Age</a:t>
            </a:r>
          </a:p>
        </p:txBody>
      </p:sp>
      <p:sp>
        <p:nvSpPr>
          <p:cNvPr id="5" name="Content Placeholder 4">
            <a:extLst>
              <a:ext uri="{FF2B5EF4-FFF2-40B4-BE49-F238E27FC236}">
                <a16:creationId xmlns:a16="http://schemas.microsoft.com/office/drawing/2014/main" id="{AE66F167-E53A-4946-9956-4820E5F1C17A}"/>
              </a:ext>
            </a:extLst>
          </p:cNvPr>
          <p:cNvSpPr>
            <a:spLocks noGrp="1"/>
          </p:cNvSpPr>
          <p:nvPr>
            <p:ph idx="1"/>
          </p:nvPr>
        </p:nvSpPr>
        <p:spPr/>
        <p:txBody>
          <a:bodyPr/>
          <a:lstStyle/>
          <a:p>
            <a:pPr marL="0" indent="0">
              <a:buNone/>
            </a:pPr>
            <a:r>
              <a:rPr lang="en-US" sz="1710" b="1" dirty="0">
                <a:solidFill>
                  <a:srgbClr val="002060"/>
                </a:solidFill>
              </a:rPr>
              <a:t>Advantages</a:t>
            </a:r>
          </a:p>
          <a:p>
            <a:pPr lvl="0"/>
            <a:r>
              <a:rPr lang="en-US" sz="1710" dirty="0">
                <a:solidFill>
                  <a:srgbClr val="002060"/>
                </a:solidFill>
              </a:rPr>
              <a:t>Targeted and personal</a:t>
            </a:r>
          </a:p>
          <a:p>
            <a:pPr lvl="0"/>
            <a:r>
              <a:rPr lang="en-US" sz="1710" dirty="0">
                <a:solidFill>
                  <a:srgbClr val="002060"/>
                </a:solidFill>
              </a:rPr>
              <a:t>Interactive</a:t>
            </a:r>
          </a:p>
          <a:p>
            <a:pPr lvl="0"/>
            <a:r>
              <a:rPr lang="en-US" sz="1710" dirty="0">
                <a:solidFill>
                  <a:srgbClr val="002060"/>
                </a:solidFill>
              </a:rPr>
              <a:t>Immediate and timely</a:t>
            </a:r>
          </a:p>
          <a:p>
            <a:pPr lvl="0"/>
            <a:r>
              <a:rPr lang="en-US" sz="1710" dirty="0">
                <a:solidFill>
                  <a:srgbClr val="002060"/>
                </a:solidFill>
              </a:rPr>
              <a:t>Cost effective</a:t>
            </a:r>
          </a:p>
          <a:p>
            <a:pPr lvl="0"/>
            <a:r>
              <a:rPr lang="en-US" sz="1710" dirty="0">
                <a:solidFill>
                  <a:srgbClr val="002060"/>
                </a:solidFill>
              </a:rPr>
              <a:t>Engagement and social sharing capabilities</a:t>
            </a:r>
          </a:p>
          <a:p>
            <a:pPr lvl="0"/>
            <a:endParaRPr lang="en-US" sz="1710" dirty="0">
              <a:solidFill>
                <a:srgbClr val="002060"/>
              </a:solidFill>
            </a:endParaRPr>
          </a:p>
          <a:p>
            <a:pPr lvl="0"/>
            <a:endParaRPr lang="en-US" sz="1710" dirty="0">
              <a:solidFill>
                <a:srgbClr val="002060"/>
              </a:solidFill>
            </a:endParaRPr>
          </a:p>
          <a:p>
            <a:pPr marL="0" indent="0">
              <a:buNone/>
            </a:pPr>
            <a:r>
              <a:rPr lang="en-US" sz="1710" b="1" dirty="0">
                <a:solidFill>
                  <a:srgbClr val="002060"/>
                </a:solidFill>
              </a:rPr>
              <a:t>Challenges</a:t>
            </a:r>
          </a:p>
          <a:p>
            <a:pPr lvl="0"/>
            <a:r>
              <a:rPr lang="en-US" sz="1710" dirty="0">
                <a:solidFill>
                  <a:srgbClr val="002060"/>
                </a:solidFill>
              </a:rPr>
              <a:t>Effective usage uncertain</a:t>
            </a:r>
          </a:p>
          <a:p>
            <a:pPr lvl="0"/>
            <a:r>
              <a:rPr lang="en-US" sz="1710" dirty="0">
                <a:solidFill>
                  <a:srgbClr val="002060"/>
                </a:solidFill>
              </a:rPr>
              <a:t>Difficult to measure results</a:t>
            </a:r>
          </a:p>
          <a:p>
            <a:pPr lvl="0"/>
            <a:r>
              <a:rPr lang="en-US" sz="1710" dirty="0">
                <a:solidFill>
                  <a:srgbClr val="002060"/>
                </a:solidFill>
              </a:rPr>
              <a:t>Largely user controlled</a:t>
            </a:r>
          </a:p>
          <a:p>
            <a:endParaRPr lang="en-GB" dirty="0"/>
          </a:p>
        </p:txBody>
      </p:sp>
    </p:spTree>
    <p:extLst>
      <p:ext uri="{BB962C8B-B14F-4D97-AF65-F5344CB8AC3E}">
        <p14:creationId xmlns:p14="http://schemas.microsoft.com/office/powerpoint/2010/main" val="24799136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EE979-2B7A-43D7-859E-FE5087F36C33}"/>
              </a:ext>
            </a:extLst>
          </p:cNvPr>
          <p:cNvSpPr>
            <a:spLocks noGrp="1"/>
          </p:cNvSpPr>
          <p:nvPr>
            <p:ph type="title"/>
          </p:nvPr>
        </p:nvSpPr>
        <p:spPr/>
        <p:txBody>
          <a:bodyPr>
            <a:normAutofit/>
          </a:bodyPr>
          <a:lstStyle/>
          <a:p>
            <a:r>
              <a:rPr lang="en-GB" sz="2737" dirty="0">
                <a:solidFill>
                  <a:srgbClr val="002060"/>
                </a:solidFill>
              </a:rPr>
              <a:t>The Promise and Challenges of the Digital Age</a:t>
            </a:r>
          </a:p>
        </p:txBody>
      </p:sp>
      <p:pic>
        <p:nvPicPr>
          <p:cNvPr id="3" name="Online Media 2" title="Making sense of marketing in the digital age: Mike Osswald at TEDxToledo">
            <a:hlinkClick r:id="" action="ppaction://media"/>
            <a:extLst>
              <a:ext uri="{FF2B5EF4-FFF2-40B4-BE49-F238E27FC236}">
                <a16:creationId xmlns:a16="http://schemas.microsoft.com/office/drawing/2014/main" id="{B94E01FB-5D14-4B64-8F42-91E163BA6B35}"/>
              </a:ext>
            </a:extLst>
          </p:cNvPr>
          <p:cNvPicPr>
            <a:picLocks noGrp="1" noRot="1" noChangeAspect="1"/>
          </p:cNvPicPr>
          <p:nvPr>
            <p:ph idx="1"/>
            <a:videoFile r:link="rId1"/>
          </p:nvPr>
        </p:nvPicPr>
        <p:blipFill>
          <a:blip r:embed="rId4"/>
          <a:stretch>
            <a:fillRect/>
          </a:stretch>
        </p:blipFill>
        <p:spPr>
          <a:xfrm>
            <a:off x="282604" y="1696282"/>
            <a:ext cx="7861250" cy="4442400"/>
          </a:xfrm>
          <a:prstGeom prst="rect">
            <a:avLst/>
          </a:prstGeom>
        </p:spPr>
      </p:pic>
    </p:spTree>
    <p:extLst>
      <p:ext uri="{BB962C8B-B14F-4D97-AF65-F5344CB8AC3E}">
        <p14:creationId xmlns:p14="http://schemas.microsoft.com/office/powerpoint/2010/main" val="2697916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6C398-87FB-42E8-8FFD-DE71545FE215}"/>
              </a:ext>
            </a:extLst>
          </p:cNvPr>
          <p:cNvSpPr>
            <a:spLocks noGrp="1"/>
          </p:cNvSpPr>
          <p:nvPr>
            <p:ph type="title"/>
          </p:nvPr>
        </p:nvSpPr>
        <p:spPr/>
        <p:txBody>
          <a:bodyPr/>
          <a:lstStyle/>
          <a:p>
            <a:pPr algn="ctr"/>
            <a:r>
              <a:rPr lang="en-GB" sz="3421" dirty="0">
                <a:solidFill>
                  <a:srgbClr val="002060"/>
                </a:solidFill>
              </a:rPr>
              <a:t>Summary</a:t>
            </a:r>
            <a:br>
              <a:rPr lang="en-GB" b="0" i="0" dirty="0">
                <a:solidFill>
                  <a:srgbClr val="363F49"/>
                </a:solidFill>
                <a:effectLst/>
                <a:latin typeface="OpenSansBold"/>
              </a:rPr>
            </a:br>
            <a:endParaRPr lang="en-GB" dirty="0"/>
          </a:p>
        </p:txBody>
      </p:sp>
      <p:sp>
        <p:nvSpPr>
          <p:cNvPr id="3" name="Content Placeholder 2">
            <a:extLst>
              <a:ext uri="{FF2B5EF4-FFF2-40B4-BE49-F238E27FC236}">
                <a16:creationId xmlns:a16="http://schemas.microsoft.com/office/drawing/2014/main" id="{2D17FA32-8CDC-49C0-BB86-A22FDCF4C6C4}"/>
              </a:ext>
            </a:extLst>
          </p:cNvPr>
          <p:cNvSpPr>
            <a:spLocks noGrp="1"/>
          </p:cNvSpPr>
          <p:nvPr>
            <p:ph idx="1"/>
          </p:nvPr>
        </p:nvSpPr>
        <p:spPr>
          <a:xfrm>
            <a:off x="261143" y="1604273"/>
            <a:ext cx="8621715" cy="4557296"/>
          </a:xfrm>
        </p:spPr>
        <p:txBody>
          <a:bodyPr>
            <a:normAutofit/>
          </a:bodyPr>
          <a:lstStyle/>
          <a:p>
            <a:pPr>
              <a:lnSpc>
                <a:spcPct val="115000"/>
              </a:lnSpc>
              <a:tabLst>
                <a:tab pos="2450794" algn="ctr"/>
                <a:tab pos="4901587" algn="r"/>
                <a:tab pos="2450794" algn="ctr"/>
                <a:tab pos="4901587" algn="r"/>
              </a:tabLst>
            </a:pPr>
            <a:r>
              <a:rPr lang="en-GB" sz="1539" dirty="0">
                <a:solidFill>
                  <a:srgbClr val="002060"/>
                </a:solidFill>
                <a:latin typeface="Arial" panose="020B0604020202020204" pitchFamily="34" charset="0"/>
                <a:ea typeface="Calibri" panose="020F0502020204030204" pitchFamily="34" charset="0"/>
                <a:cs typeface="Times New Roman" panose="02020603050405020304" pitchFamily="18" charset="0"/>
              </a:rPr>
              <a:t>In this lesson, we focused on marketing in the digital age and how the surge in internet usage has driven a dramatic transformation in marketing. </a:t>
            </a: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nSpc>
                <a:spcPct val="115000"/>
              </a:lnSpc>
              <a:tabLst>
                <a:tab pos="2450794" algn="ctr"/>
                <a:tab pos="4901587" algn="r"/>
                <a:tab pos="2450794" algn="ctr"/>
                <a:tab pos="4901587" algn="r"/>
              </a:tabLst>
            </a:pP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71"/>
              </a:spcBef>
              <a:spcAft>
                <a:spcPts val="171"/>
              </a:spcAft>
            </a:pPr>
            <a:r>
              <a:rPr lang="en-GB" sz="1539" dirty="0">
                <a:solidFill>
                  <a:srgbClr val="002060"/>
                </a:solidFill>
                <a:latin typeface="Arial" panose="020B0604020202020204" pitchFamily="34" charset="0"/>
                <a:ea typeface="Calibri" panose="020F0502020204030204" pitchFamily="34" charset="0"/>
                <a:cs typeface="Times New Roman" panose="02020603050405020304" pitchFamily="18" charset="0"/>
              </a:rPr>
              <a:t>You should now understand the digital age, marketing strategies in the digital age, e-marketing domains, marketing on the Web and the promise and challenges of the digital age.</a:t>
            </a: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15000"/>
              </a:lnSpc>
              <a:buNone/>
              <a:tabLst>
                <a:tab pos="2450794" algn="ctr"/>
                <a:tab pos="4901587" algn="r"/>
                <a:tab pos="2450794" algn="ctr"/>
                <a:tab pos="4901587" algn="r"/>
              </a:tabLst>
            </a:pP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tabLst>
                <a:tab pos="2450794" algn="ctr"/>
                <a:tab pos="4901587" algn="r"/>
                <a:tab pos="2450794" algn="ctr"/>
                <a:tab pos="4901587" algn="r"/>
              </a:tabLst>
            </a:pPr>
            <a:r>
              <a:rPr lang="en-GB" sz="1539" dirty="0">
                <a:solidFill>
                  <a:srgbClr val="002060"/>
                </a:solidFill>
                <a:latin typeface="Arial" panose="020B0604020202020204" pitchFamily="34" charset="0"/>
                <a:ea typeface="Calibri" panose="020F0502020204030204" pitchFamily="34" charset="0"/>
                <a:cs typeface="Times New Roman" panose="02020603050405020304" pitchFamily="18" charset="0"/>
              </a:rPr>
              <a:t>At this point, you should be able to:</a:t>
            </a: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15000"/>
              </a:lnSpc>
              <a:buNone/>
              <a:tabLst>
                <a:tab pos="2450794" algn="ctr"/>
                <a:tab pos="4901587" algn="r"/>
                <a:tab pos="2450794" algn="ctr"/>
                <a:tab pos="4901587" algn="r"/>
              </a:tabLst>
            </a:pP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tabLst>
                <a:tab pos="2450794" algn="ctr"/>
                <a:tab pos="4901587" algn="r"/>
                <a:tab pos="2450794" algn="ctr"/>
                <a:tab pos="4901587" algn="r"/>
              </a:tabLst>
            </a:pPr>
            <a:r>
              <a:rPr lang="en-GB" sz="1539" dirty="0">
                <a:solidFill>
                  <a:srgbClr val="002060"/>
                </a:solidFill>
                <a:latin typeface="Arial" panose="020B0604020202020204" pitchFamily="34" charset="0"/>
                <a:ea typeface="Calibri" panose="020F0502020204030204" pitchFamily="34" charset="0"/>
                <a:cs typeface="Times New Roman" panose="02020603050405020304" pitchFamily="18" charset="0"/>
              </a:rPr>
              <a:t>understand how marketing strategies have had to adopt the digital age </a:t>
            </a: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tabLst>
                <a:tab pos="2450794" algn="ctr"/>
                <a:tab pos="4901587" algn="r"/>
                <a:tab pos="2450794" algn="ctr"/>
                <a:tab pos="4901587" algn="r"/>
              </a:tabLst>
            </a:pPr>
            <a:r>
              <a:rPr lang="en-GB" sz="1539" dirty="0">
                <a:solidFill>
                  <a:srgbClr val="002060"/>
                </a:solidFill>
                <a:latin typeface="Arial" panose="020B0604020202020204" pitchFamily="34" charset="0"/>
                <a:ea typeface="Calibri" panose="020F0502020204030204" pitchFamily="34" charset="0"/>
                <a:cs typeface="Times New Roman" panose="02020603050405020304" pitchFamily="18" charset="0"/>
              </a:rPr>
              <a:t>understand e-marketing domains</a:t>
            </a: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tabLst>
                <a:tab pos="2450794" algn="ctr"/>
                <a:tab pos="4901587" algn="r"/>
                <a:tab pos="2450794" algn="ctr"/>
                <a:tab pos="4901587" algn="r"/>
              </a:tabLst>
            </a:pPr>
            <a:r>
              <a:rPr lang="en-GB" sz="1539" dirty="0">
                <a:solidFill>
                  <a:srgbClr val="002060"/>
                </a:solidFill>
                <a:latin typeface="Arial" panose="020B0604020202020204" pitchFamily="34" charset="0"/>
                <a:ea typeface="Calibri" panose="020F0502020204030204" pitchFamily="34" charset="0"/>
                <a:cs typeface="Times New Roman" panose="02020603050405020304" pitchFamily="18" charset="0"/>
              </a:rPr>
              <a:t>understand marketing on the Web </a:t>
            </a: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r>
              <a:rPr lang="en-GB" sz="1539" dirty="0">
                <a:solidFill>
                  <a:srgbClr val="002060"/>
                </a:solidFill>
                <a:latin typeface="Arial" panose="020B0604020202020204" pitchFamily="34" charset="0"/>
                <a:ea typeface="Calibri" panose="020F0502020204030204" pitchFamily="34" charset="0"/>
              </a:rPr>
              <a:t>understand </a:t>
            </a:r>
            <a:r>
              <a:rPr lang="en-GB" sz="1539" dirty="0">
                <a:solidFill>
                  <a:srgbClr val="002060"/>
                </a:solidFill>
                <a:latin typeface="Arial" panose="020B0604020202020204" pitchFamily="34" charset="0"/>
                <a:ea typeface="Arial" panose="020B0604020202020204" pitchFamily="34" charset="0"/>
              </a:rPr>
              <a:t>both pros and cons of the digital age for marketing</a:t>
            </a:r>
            <a:endParaRPr lang="en-GB" dirty="0">
              <a:solidFill>
                <a:srgbClr val="002060"/>
              </a:solidFill>
            </a:endParaRPr>
          </a:p>
        </p:txBody>
      </p:sp>
    </p:spTree>
    <p:extLst>
      <p:ext uri="{BB962C8B-B14F-4D97-AF65-F5344CB8AC3E}">
        <p14:creationId xmlns:p14="http://schemas.microsoft.com/office/powerpoint/2010/main" val="1665993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81FD-0E2E-4135-8BF9-71AA0CA4C417}"/>
              </a:ext>
            </a:extLst>
          </p:cNvPr>
          <p:cNvSpPr>
            <a:spLocks noGrp="1"/>
          </p:cNvSpPr>
          <p:nvPr>
            <p:ph type="title"/>
          </p:nvPr>
        </p:nvSpPr>
        <p:spPr/>
        <p:txBody>
          <a:bodyPr/>
          <a:lstStyle/>
          <a:p>
            <a:pPr algn="ctr"/>
            <a:r>
              <a:rPr lang="en-GB" sz="3079" dirty="0">
                <a:solidFill>
                  <a:srgbClr val="002060"/>
                </a:solidFill>
              </a:rPr>
              <a:t>Further and Wider Reading</a:t>
            </a:r>
            <a:br>
              <a:rPr lang="en-GB" b="0" i="0" dirty="0">
                <a:solidFill>
                  <a:srgbClr val="363F49"/>
                </a:solidFill>
                <a:effectLst/>
                <a:latin typeface="OpenSansBold"/>
              </a:rPr>
            </a:br>
            <a:endParaRPr lang="en-GB" dirty="0"/>
          </a:p>
        </p:txBody>
      </p:sp>
      <p:sp>
        <p:nvSpPr>
          <p:cNvPr id="3" name="Content Placeholder 2">
            <a:extLst>
              <a:ext uri="{FF2B5EF4-FFF2-40B4-BE49-F238E27FC236}">
                <a16:creationId xmlns:a16="http://schemas.microsoft.com/office/drawing/2014/main" id="{B809700B-2ADF-427F-996E-D9B5DCAD57AA}"/>
              </a:ext>
            </a:extLst>
          </p:cNvPr>
          <p:cNvSpPr>
            <a:spLocks noGrp="1"/>
          </p:cNvSpPr>
          <p:nvPr>
            <p:ph idx="1"/>
          </p:nvPr>
        </p:nvSpPr>
        <p:spPr>
          <a:xfrm>
            <a:off x="322727" y="1396739"/>
            <a:ext cx="8683298" cy="4742047"/>
          </a:xfrm>
        </p:spPr>
        <p:txBody>
          <a:bodyPr>
            <a:normAutofit fontScale="70000" lnSpcReduction="20000"/>
          </a:bodyPr>
          <a:lstStyle/>
          <a:p>
            <a:pPr marL="0" indent="0">
              <a:buNone/>
            </a:pPr>
            <a:r>
              <a:rPr lang="en-GB" sz="1625" b="1" u="sng" dirty="0"/>
              <a:t>Key Text</a:t>
            </a:r>
            <a:r>
              <a:rPr lang="en-GB" sz="1625" dirty="0"/>
              <a:t>:</a:t>
            </a:r>
          </a:p>
          <a:p>
            <a:pPr marL="0" indent="0">
              <a:buNone/>
            </a:pPr>
            <a:endParaRPr lang="en-GB" sz="1625" dirty="0"/>
          </a:p>
          <a:p>
            <a:pPr algn="l"/>
            <a:r>
              <a:rPr lang="en-GB" sz="1625" dirty="0"/>
              <a:t>Kotler, P.T. and Armstrong, G., 2020. Principles of Marketing, 18th Ed. Harlow, Pearson Education. </a:t>
            </a:r>
          </a:p>
          <a:p>
            <a:pPr algn="l"/>
            <a:endParaRPr lang="en-GB" sz="1625" dirty="0"/>
          </a:p>
          <a:p>
            <a:pPr marL="0" indent="0">
              <a:buNone/>
            </a:pPr>
            <a:r>
              <a:rPr lang="en-GB" sz="1625" b="1" u="sng" dirty="0"/>
              <a:t>Other: </a:t>
            </a:r>
          </a:p>
          <a:p>
            <a:pPr marL="0" indent="0">
              <a:buNone/>
            </a:pPr>
            <a:endParaRPr lang="en-GB" sz="1625" b="1" u="sng" dirty="0"/>
          </a:p>
          <a:p>
            <a:pPr algn="l"/>
            <a:r>
              <a:rPr lang="en-GB" sz="1625" dirty="0"/>
              <a:t>Chaffey, D and Ellis-Chadwick, F., 2019. Digital Marketing, 7th Ed. UK, Pearson Education. </a:t>
            </a:r>
          </a:p>
          <a:p>
            <a:pPr algn="l"/>
            <a:r>
              <a:rPr lang="en-GB" sz="1625" dirty="0"/>
              <a:t>Kotler, P., Armstrong, G., and </a:t>
            </a:r>
            <a:r>
              <a:rPr lang="en-GB" sz="1625" dirty="0" err="1"/>
              <a:t>Opresnik</a:t>
            </a:r>
            <a:r>
              <a:rPr lang="en-GB" sz="1625" dirty="0"/>
              <a:t>, M.O., 2019. Marketing: An Introduction. 14th Ed. Harlow: Pearson. </a:t>
            </a:r>
          </a:p>
          <a:p>
            <a:pPr algn="l"/>
            <a:r>
              <a:rPr lang="en-GB" sz="1625" dirty="0"/>
              <a:t>Kotler, P., </a:t>
            </a:r>
            <a:r>
              <a:rPr lang="en-GB" sz="1625" dirty="0" err="1"/>
              <a:t>Kartajaya</a:t>
            </a:r>
            <a:r>
              <a:rPr lang="en-GB" sz="1625" dirty="0"/>
              <a:t>, H. and Setiawan, I. 2021. Marketing 5.0: Technology for Humanity. New Jersey, Wiley and Sons. </a:t>
            </a:r>
          </a:p>
          <a:p>
            <a:pPr algn="l"/>
            <a:r>
              <a:rPr lang="en-GB" sz="1625" dirty="0"/>
              <a:t>Parment, A. and Armstrong, G., 2021. Principles of Marketing, 3rd Ed. Harlow, Pearson Education. </a:t>
            </a:r>
          </a:p>
          <a:p>
            <a:pPr algn="l"/>
            <a:endParaRPr lang="en-GB" dirty="0"/>
          </a:p>
          <a:p>
            <a:pPr marL="0" indent="0">
              <a:buNone/>
            </a:pPr>
            <a:r>
              <a:rPr lang="en-GB" sz="1625" b="1" u="sng" dirty="0"/>
              <a:t>Journals and online resources: </a:t>
            </a:r>
          </a:p>
          <a:p>
            <a:pPr algn="l"/>
            <a:r>
              <a:rPr lang="en-GB" dirty="0"/>
              <a:t>Journal of Marketing </a:t>
            </a:r>
          </a:p>
          <a:p>
            <a:pPr algn="l"/>
            <a:r>
              <a:rPr lang="en-GB" dirty="0"/>
              <a:t>Journal of Marketing Management </a:t>
            </a:r>
          </a:p>
          <a:p>
            <a:pPr algn="l"/>
            <a:r>
              <a:rPr lang="en-GB" dirty="0"/>
              <a:t>Journal of Marketing Research </a:t>
            </a:r>
          </a:p>
          <a:p>
            <a:pPr algn="l"/>
            <a:r>
              <a:rPr lang="en-GB" dirty="0"/>
              <a:t>www.bbc.co.uk/news/business </a:t>
            </a:r>
          </a:p>
          <a:p>
            <a:pPr algn="l"/>
            <a:r>
              <a:rPr lang="en-GB" dirty="0"/>
              <a:t>www.campaignlive.co.uk </a:t>
            </a:r>
          </a:p>
          <a:p>
            <a:pPr algn="l"/>
            <a:r>
              <a:rPr lang="en-GB" dirty="0"/>
              <a:t>www.cim.co.uk (The Chartered Institute of Marketing) </a:t>
            </a:r>
          </a:p>
          <a:p>
            <a:pPr algn="l"/>
            <a:r>
              <a:rPr lang="en-GB" dirty="0"/>
              <a:t>www.marketingweek.co.uk</a:t>
            </a:r>
            <a:endParaRPr lang="en-GB" b="0" i="0" dirty="0">
              <a:solidFill>
                <a:srgbClr val="363F49"/>
              </a:solidFill>
              <a:effectLst/>
              <a:latin typeface="Arial" panose="020B0604020202020204" pitchFamily="34" charset="0"/>
            </a:endParaRPr>
          </a:p>
        </p:txBody>
      </p:sp>
    </p:spTree>
    <p:extLst>
      <p:ext uri="{BB962C8B-B14F-4D97-AF65-F5344CB8AC3E}">
        <p14:creationId xmlns:p14="http://schemas.microsoft.com/office/powerpoint/2010/main" val="37898177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54C88-4CA0-4946-9C31-E957CCB2DA7F}"/>
              </a:ext>
            </a:extLst>
          </p:cNvPr>
          <p:cNvSpPr>
            <a:spLocks noGrp="1"/>
          </p:cNvSpPr>
          <p:nvPr>
            <p:ph type="title"/>
          </p:nvPr>
        </p:nvSpPr>
        <p:spPr/>
        <p:txBody>
          <a:bodyPr/>
          <a:lstStyle/>
          <a:p>
            <a:pPr algn="ctr"/>
            <a:r>
              <a:rPr lang="en-GB" sz="3421" dirty="0">
                <a:solidFill>
                  <a:srgbClr val="002060"/>
                </a:solidFill>
              </a:rPr>
              <a:t>References</a:t>
            </a:r>
            <a:br>
              <a:rPr lang="en-GB" dirty="0"/>
            </a:br>
            <a:endParaRPr lang="en-GB" dirty="0"/>
          </a:p>
        </p:txBody>
      </p:sp>
      <p:sp>
        <p:nvSpPr>
          <p:cNvPr id="3" name="Content Placeholder 2">
            <a:extLst>
              <a:ext uri="{FF2B5EF4-FFF2-40B4-BE49-F238E27FC236}">
                <a16:creationId xmlns:a16="http://schemas.microsoft.com/office/drawing/2014/main" id="{4DAB3990-A1D3-4D32-AF83-549AE93EA858}"/>
              </a:ext>
            </a:extLst>
          </p:cNvPr>
          <p:cNvSpPr>
            <a:spLocks noGrp="1"/>
          </p:cNvSpPr>
          <p:nvPr>
            <p:ph idx="1"/>
          </p:nvPr>
        </p:nvSpPr>
        <p:spPr>
          <a:xfrm>
            <a:off x="76392" y="1396739"/>
            <a:ext cx="8498547" cy="4988278"/>
          </a:xfrm>
        </p:spPr>
        <p:txBody>
          <a:bodyPr>
            <a:normAutofit fontScale="92500" lnSpcReduction="10000"/>
          </a:bodyPr>
          <a:lstStyle/>
          <a:p>
            <a:r>
              <a:rPr lang="en-GB" sz="1539" dirty="0">
                <a:solidFill>
                  <a:srgbClr val="002060"/>
                </a:solidFill>
              </a:rPr>
              <a:t>Armstrong, G., Kotler, P., &amp; </a:t>
            </a:r>
            <a:r>
              <a:rPr lang="en-GB" sz="1539" dirty="0" err="1">
                <a:solidFill>
                  <a:srgbClr val="002060"/>
                </a:solidFill>
              </a:rPr>
              <a:t>Opresnik</a:t>
            </a:r>
            <a:r>
              <a:rPr lang="en-GB" sz="1539" dirty="0">
                <a:solidFill>
                  <a:srgbClr val="002060"/>
                </a:solidFill>
              </a:rPr>
              <a:t>, M. 2019. </a:t>
            </a:r>
            <a:r>
              <a:rPr lang="en-GB" sz="1539" i="1" dirty="0">
                <a:solidFill>
                  <a:srgbClr val="002060"/>
                </a:solidFill>
              </a:rPr>
              <a:t>Marketing: An introduction</a:t>
            </a:r>
            <a:r>
              <a:rPr lang="en-GB" sz="1539" dirty="0">
                <a:solidFill>
                  <a:srgbClr val="002060"/>
                </a:solidFill>
              </a:rPr>
              <a:t> 14</a:t>
            </a:r>
            <a:r>
              <a:rPr lang="en-GB" sz="1539" baseline="30000" dirty="0">
                <a:solidFill>
                  <a:srgbClr val="002060"/>
                </a:solidFill>
              </a:rPr>
              <a:t>th</a:t>
            </a:r>
            <a:r>
              <a:rPr lang="en-GB" sz="1539" dirty="0">
                <a:solidFill>
                  <a:srgbClr val="002060"/>
                </a:solidFill>
              </a:rPr>
              <a:t> Global Ed. Harlow: Pearson</a:t>
            </a:r>
            <a:endParaRPr lang="en-GB" sz="1539" dirty="0">
              <a:solidFill>
                <a:srgbClr val="002060"/>
              </a:solidFill>
              <a:ea typeface="Calibri" panose="020F0502020204030204" pitchFamily="34" charset="0"/>
              <a:cs typeface="Times New Roman" panose="02020603050405020304" pitchFamily="18" charset="0"/>
            </a:endParaRPr>
          </a:p>
          <a:p>
            <a:pPr algn="l"/>
            <a:endParaRPr lang="en-GB" sz="1539" dirty="0">
              <a:solidFill>
                <a:srgbClr val="002060"/>
              </a:solidFill>
              <a:latin typeface="Arial" panose="020B0604020202020204" pitchFamily="34" charset="0"/>
              <a:ea typeface="Calibri" panose="020F0502020204030204" pitchFamily="34" charset="0"/>
            </a:endParaRPr>
          </a:p>
          <a:p>
            <a:pPr algn="l"/>
            <a:r>
              <a:rPr lang="en-GB" sz="1539" dirty="0">
                <a:solidFill>
                  <a:srgbClr val="002060"/>
                </a:solidFill>
                <a:latin typeface="Arial" panose="020B0604020202020204" pitchFamily="34" charset="0"/>
                <a:ea typeface="Calibri" panose="020F0502020204030204" pitchFamily="34" charset="0"/>
              </a:rPr>
              <a:t>Cambridge Dictionary, (2022). </a:t>
            </a:r>
            <a:r>
              <a:rPr lang="en-GB" sz="1539" i="1" dirty="0">
                <a:solidFill>
                  <a:srgbClr val="002060"/>
                </a:solidFill>
                <a:latin typeface="Arial" panose="020B0604020202020204" pitchFamily="34" charset="0"/>
                <a:ea typeface="Calibri" panose="020F0502020204030204" pitchFamily="34" charset="0"/>
              </a:rPr>
              <a:t>Definition of 'digital age'</a:t>
            </a:r>
            <a:r>
              <a:rPr lang="en-GB" sz="1539" dirty="0">
                <a:solidFill>
                  <a:srgbClr val="002060"/>
                </a:solidFill>
                <a:latin typeface="Arial" panose="020B0604020202020204" pitchFamily="34" charset="0"/>
                <a:ea typeface="Calibri" panose="020F0502020204030204" pitchFamily="34" charset="0"/>
              </a:rPr>
              <a:t>. [online]. Cambridge University Press. Available from: </a:t>
            </a:r>
            <a:r>
              <a:rPr lang="en-GB" sz="1539" u="sng" dirty="0">
                <a:solidFill>
                  <a:srgbClr val="002060"/>
                </a:solidFill>
                <a:latin typeface="Arial" panose="020B0604020202020204" pitchFamily="34"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https://dictionary.cambridge.org/dictionary/english/digital-age</a:t>
            </a:r>
            <a:endParaRPr lang="en-GB" u="sng" dirty="0">
              <a:solidFill>
                <a:srgbClr val="002060"/>
              </a:solidFill>
              <a:latin typeface="Arial" panose="020B0604020202020204" pitchFamily="34" charset="0"/>
              <a:ea typeface="Calibri" panose="020F0502020204030204" pitchFamily="34" charset="0"/>
              <a:cs typeface="Times New Roman" panose="02020603050405020304" pitchFamily="18" charset="0"/>
            </a:endParaRPr>
          </a:p>
          <a:p>
            <a:pPr algn="l"/>
            <a:endParaRPr lang="en-GB" sz="1539" dirty="0">
              <a:solidFill>
                <a:srgbClr val="002060"/>
              </a:solidFill>
              <a:latin typeface="Arial" panose="020B0604020202020204" pitchFamily="34" charset="0"/>
              <a:ea typeface="Times New Roman" panose="02020603050405020304" pitchFamily="18" charset="0"/>
            </a:endParaRPr>
          </a:p>
          <a:p>
            <a:r>
              <a:rPr lang="en-GB" sz="1539" dirty="0" err="1">
                <a:solidFill>
                  <a:srgbClr val="002060"/>
                </a:solidFill>
                <a:latin typeface="Calibri" panose="020F0502020204030204" pitchFamily="34" charset="0"/>
                <a:ea typeface="Calibri" panose="020F0502020204030204" pitchFamily="34" charset="0"/>
                <a:cs typeface="Calibri" panose="020F0502020204030204" pitchFamily="34" charset="0"/>
              </a:rPr>
              <a:t>Eigenraam</a:t>
            </a:r>
            <a:r>
              <a:rPr lang="en-GB" sz="1539" dirty="0">
                <a:solidFill>
                  <a:srgbClr val="002060"/>
                </a:solidFill>
                <a:latin typeface="Calibri" panose="020F0502020204030204" pitchFamily="34" charset="0"/>
                <a:ea typeface="Calibri" panose="020F0502020204030204" pitchFamily="34" charset="0"/>
                <a:cs typeface="Calibri" panose="020F0502020204030204" pitchFamily="34" charset="0"/>
              </a:rPr>
              <a:t>, A.W., </a:t>
            </a:r>
            <a:r>
              <a:rPr lang="en-GB" sz="1539" dirty="0" err="1">
                <a:solidFill>
                  <a:srgbClr val="002060"/>
                </a:solidFill>
                <a:latin typeface="Calibri" panose="020F0502020204030204" pitchFamily="34" charset="0"/>
                <a:ea typeface="Calibri" panose="020F0502020204030204" pitchFamily="34" charset="0"/>
                <a:cs typeface="Calibri" panose="020F0502020204030204" pitchFamily="34" charset="0"/>
              </a:rPr>
              <a:t>Eelen</a:t>
            </a:r>
            <a:r>
              <a:rPr lang="en-GB" sz="1539" dirty="0">
                <a:solidFill>
                  <a:srgbClr val="002060"/>
                </a:solidFill>
                <a:latin typeface="Calibri" panose="020F0502020204030204" pitchFamily="34" charset="0"/>
                <a:ea typeface="Calibri" panose="020F0502020204030204" pitchFamily="34" charset="0"/>
                <a:cs typeface="Calibri" panose="020F0502020204030204" pitchFamily="34" charset="0"/>
              </a:rPr>
              <a:t>, J., Van Lin, A. &amp; </a:t>
            </a:r>
            <a:r>
              <a:rPr lang="en-GB" sz="1539" dirty="0" err="1">
                <a:solidFill>
                  <a:srgbClr val="002060"/>
                </a:solidFill>
                <a:latin typeface="Calibri" panose="020F0502020204030204" pitchFamily="34" charset="0"/>
                <a:ea typeface="Calibri" panose="020F0502020204030204" pitchFamily="34" charset="0"/>
                <a:cs typeface="Calibri" panose="020F0502020204030204" pitchFamily="34" charset="0"/>
              </a:rPr>
              <a:t>Verlegh</a:t>
            </a:r>
            <a:r>
              <a:rPr lang="en-GB" sz="1539" dirty="0">
                <a:solidFill>
                  <a:srgbClr val="002060"/>
                </a:solidFill>
                <a:latin typeface="Calibri" panose="020F0502020204030204" pitchFamily="34" charset="0"/>
                <a:ea typeface="Calibri" panose="020F0502020204030204" pitchFamily="34" charset="0"/>
                <a:cs typeface="Calibri" panose="020F0502020204030204" pitchFamily="34" charset="0"/>
              </a:rPr>
              <a:t>, P.W., (2018). A consumer-based taxonomy of digital customer engagement practices. </a:t>
            </a:r>
            <a:r>
              <a:rPr lang="en-GB" sz="1539" i="1" dirty="0">
                <a:solidFill>
                  <a:srgbClr val="002060"/>
                </a:solidFill>
                <a:latin typeface="Calibri" panose="020F0502020204030204" pitchFamily="34" charset="0"/>
                <a:ea typeface="Calibri" panose="020F0502020204030204" pitchFamily="34" charset="0"/>
                <a:cs typeface="Calibri" panose="020F0502020204030204" pitchFamily="34" charset="0"/>
              </a:rPr>
              <a:t>Journal of Interactive Marketing</a:t>
            </a:r>
            <a:r>
              <a:rPr lang="en-GB" sz="1539" dirty="0">
                <a:solidFill>
                  <a:srgbClr val="002060"/>
                </a:solidFill>
                <a:latin typeface="Calibri" panose="020F0502020204030204" pitchFamily="34" charset="0"/>
                <a:ea typeface="Calibri" panose="020F0502020204030204" pitchFamily="34" charset="0"/>
                <a:cs typeface="Calibri" panose="020F0502020204030204" pitchFamily="34" charset="0"/>
              </a:rPr>
              <a:t> [online], 44, pp. 102-121. Available from: </a:t>
            </a:r>
            <a:r>
              <a:rPr lang="en-GB" sz="1539" u="sng" dirty="0">
                <a:solidFill>
                  <a:srgbClr val="002060"/>
                </a:solidFill>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https://www.sciencedirect.com/science/article/pii/S1094996818300495</a:t>
            </a:r>
            <a:r>
              <a:rPr lang="en-GB" sz="1539" u="sng" dirty="0">
                <a:solidFill>
                  <a:srgbClr val="002060"/>
                </a:solidFill>
                <a:latin typeface="Calibri" panose="020F0502020204030204" pitchFamily="34" charset="0"/>
                <a:ea typeface="Calibri" panose="020F0502020204030204" pitchFamily="34" charset="0"/>
                <a:cs typeface="Calibri" panose="020F0502020204030204" pitchFamily="34" charset="0"/>
              </a:rPr>
              <a:t> [Accessed 16 July 2022].</a:t>
            </a: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l"/>
            <a:endParaRPr lang="en-GB" sz="1539" dirty="0">
              <a:solidFill>
                <a:srgbClr val="002060"/>
              </a:solidFill>
              <a:latin typeface="Arial" panose="020B0604020202020204" pitchFamily="34" charset="0"/>
              <a:ea typeface="Times New Roman" panose="02020603050405020304" pitchFamily="18" charset="0"/>
            </a:endParaRPr>
          </a:p>
          <a:p>
            <a:pPr algn="l"/>
            <a:r>
              <a:rPr lang="en-GB" sz="1539" dirty="0" err="1">
                <a:solidFill>
                  <a:srgbClr val="002060"/>
                </a:solidFill>
                <a:latin typeface="Arial" panose="020B0604020202020204" pitchFamily="34" charset="0"/>
                <a:ea typeface="Times New Roman" panose="02020603050405020304" pitchFamily="18" charset="0"/>
              </a:rPr>
              <a:t>Erhart</a:t>
            </a:r>
            <a:r>
              <a:rPr lang="en-GB" sz="1539" dirty="0">
                <a:solidFill>
                  <a:srgbClr val="002060"/>
                </a:solidFill>
                <a:latin typeface="Arial" panose="020B0604020202020204" pitchFamily="34" charset="0"/>
                <a:ea typeface="Times New Roman" panose="02020603050405020304" pitchFamily="18" charset="0"/>
              </a:rPr>
              <a:t>, A. (2019). </a:t>
            </a:r>
            <a:r>
              <a:rPr lang="en-GB" sz="1539" i="1" dirty="0">
                <a:solidFill>
                  <a:srgbClr val="002060"/>
                </a:solidFill>
                <a:latin typeface="Arial" panose="020B0604020202020204" pitchFamily="34" charset="0"/>
                <a:ea typeface="Times New Roman" panose="02020603050405020304" pitchFamily="18" charset="0"/>
              </a:rPr>
              <a:t>B2B Marketing Strategy | Get More Leads For B2B Businesses | B2B vs B2C</a:t>
            </a:r>
            <a:r>
              <a:rPr lang="en-GB" sz="1539" dirty="0">
                <a:solidFill>
                  <a:srgbClr val="002060"/>
                </a:solidFill>
                <a:latin typeface="Arial" panose="020B0604020202020204" pitchFamily="34" charset="0"/>
                <a:ea typeface="Times New Roman" panose="02020603050405020304" pitchFamily="18" charset="0"/>
              </a:rPr>
              <a:t> [online, video]. Available from: </a:t>
            </a:r>
            <a:r>
              <a:rPr lang="en-GB" sz="1539" u="sng" dirty="0">
                <a:solidFill>
                  <a:srgbClr val="002060"/>
                </a:solidFill>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https://www.youtube.com/watch?v=94tLdLZQolY</a:t>
            </a:r>
            <a:endParaRPr lang="en-GB" sz="1539" u="sng"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l"/>
            <a:endParaRPr lang="en-GB" sz="1539" dirty="0">
              <a:solidFill>
                <a:srgbClr val="002060"/>
              </a:solidFill>
              <a:latin typeface="Arial" panose="020B0604020202020204" pitchFamily="34" charset="0"/>
              <a:ea typeface="Calibri" panose="020F0502020204030204" pitchFamily="34" charset="0"/>
            </a:endParaRPr>
          </a:p>
          <a:p>
            <a:pPr algn="l"/>
            <a:r>
              <a:rPr lang="en-GB" sz="1539" dirty="0">
                <a:solidFill>
                  <a:srgbClr val="002060"/>
                </a:solidFill>
                <a:latin typeface="Arial" panose="020B0604020202020204" pitchFamily="34" charset="0"/>
                <a:ea typeface="Calibri" panose="020F0502020204030204" pitchFamily="34" charset="0"/>
              </a:rPr>
              <a:t>Kotler, P. &amp; Armstrong, G., (2020). </a:t>
            </a:r>
            <a:r>
              <a:rPr lang="en-GB" sz="1539" i="1" dirty="0">
                <a:solidFill>
                  <a:srgbClr val="002060"/>
                </a:solidFill>
                <a:latin typeface="Arial" panose="020B0604020202020204" pitchFamily="34" charset="0"/>
                <a:ea typeface="Calibri" panose="020F0502020204030204" pitchFamily="34" charset="0"/>
              </a:rPr>
              <a:t>Principles of Marketing</a:t>
            </a:r>
            <a:r>
              <a:rPr lang="en-GB" sz="1539" dirty="0">
                <a:solidFill>
                  <a:srgbClr val="002060"/>
                </a:solidFill>
                <a:latin typeface="Arial" panose="020B0604020202020204" pitchFamily="34" charset="0"/>
                <a:ea typeface="Calibri" panose="020F0502020204030204" pitchFamily="34" charset="0"/>
              </a:rPr>
              <a:t> [online]. 18th edition. Harlow: Pearson Education. Available from: </a:t>
            </a:r>
            <a:r>
              <a:rPr lang="en-GB" sz="1539" u="sng" dirty="0">
                <a:solidFill>
                  <a:srgbClr val="002060"/>
                </a:solidFill>
                <a:latin typeface="Arial" panose="020B060402020202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https://www.perlego.com/book/1388473/principles-of-marketing-global-edtion-pdf?utm_source=arden&amp;utm_medium=direct&amp;utm_content=libraryreferral</a:t>
            </a:r>
            <a:r>
              <a:rPr lang="en-GB" sz="1539" u="sng" dirty="0">
                <a:solidFill>
                  <a:srgbClr val="002060"/>
                </a:solidFill>
                <a:latin typeface="Arial" panose="020B0604020202020204" pitchFamily="34" charset="0"/>
                <a:ea typeface="Calibri" panose="020F0502020204030204" pitchFamily="34" charset="0"/>
                <a:cs typeface="Times New Roman" panose="02020603050405020304" pitchFamily="18" charset="0"/>
              </a:rPr>
              <a:t> </a:t>
            </a:r>
          </a:p>
          <a:p>
            <a:r>
              <a:rPr lang="en-GB" sz="1539" dirty="0">
                <a:solidFill>
                  <a:srgbClr val="002060"/>
                </a:solidFill>
              </a:rPr>
              <a:t>Solomon, M., Marshall, G. &amp; Stuart, E. 2017. Marketing Real People, Real Choices 9</a:t>
            </a:r>
            <a:r>
              <a:rPr lang="en-GB" sz="1539" baseline="30000" dirty="0">
                <a:solidFill>
                  <a:srgbClr val="002060"/>
                </a:solidFill>
              </a:rPr>
              <a:t>th</a:t>
            </a:r>
            <a:r>
              <a:rPr lang="en-GB" sz="1539" dirty="0">
                <a:solidFill>
                  <a:srgbClr val="002060"/>
                </a:solidFill>
              </a:rPr>
              <a:t> Ed. Harlow: Pearson. </a:t>
            </a:r>
            <a:endParaRPr lang="en-GB" sz="1539" dirty="0">
              <a:solidFill>
                <a:srgbClr val="002060"/>
              </a:solidFill>
              <a:ea typeface="Calibri" panose="020F0502020204030204" pitchFamily="34" charset="0"/>
              <a:cs typeface="Times New Roman" panose="02020603050405020304" pitchFamily="18" charset="0"/>
            </a:endParaRPr>
          </a:p>
          <a:p>
            <a:pPr marL="0" indent="0">
              <a:buNone/>
            </a:pPr>
            <a:endParaRPr lang="en-GB" sz="1539" u="sng" dirty="0">
              <a:solidFill>
                <a:srgbClr val="002060"/>
              </a:solidFill>
              <a:latin typeface="Arial" panose="020B0604020202020204" pitchFamily="34" charset="0"/>
              <a:ea typeface="Calibri" panose="020F0502020204030204" pitchFamily="34" charset="0"/>
              <a:cs typeface="Times New Roman" panose="02020603050405020304" pitchFamily="18" charset="0"/>
            </a:endParaRPr>
          </a:p>
          <a:p>
            <a:r>
              <a:rPr lang="en-GB" sz="1539" dirty="0">
                <a:solidFill>
                  <a:srgbClr val="002060"/>
                </a:solidFill>
                <a:latin typeface="Calibri" panose="020F0502020204030204" pitchFamily="34" charset="0"/>
                <a:ea typeface="Calibri" panose="020F0502020204030204" pitchFamily="34" charset="0"/>
                <a:cs typeface="Calibri" panose="020F0502020204030204" pitchFamily="34" charset="0"/>
              </a:rPr>
              <a:t>TEDx Talks, (2013). </a:t>
            </a:r>
            <a:r>
              <a:rPr lang="en-GB" sz="1539" i="1" dirty="0">
                <a:solidFill>
                  <a:srgbClr val="002060"/>
                </a:solidFill>
                <a:latin typeface="Calibri" panose="020F0502020204030204" pitchFamily="34" charset="0"/>
                <a:ea typeface="Calibri" panose="020F0502020204030204" pitchFamily="34" charset="0"/>
                <a:cs typeface="Calibri" panose="020F0502020204030204" pitchFamily="34" charset="0"/>
              </a:rPr>
              <a:t>Making sense of marketing in the digital age: Mike </a:t>
            </a:r>
            <a:r>
              <a:rPr lang="en-GB" sz="1539" i="1" dirty="0" err="1">
                <a:solidFill>
                  <a:srgbClr val="002060"/>
                </a:solidFill>
                <a:latin typeface="Calibri" panose="020F0502020204030204" pitchFamily="34" charset="0"/>
                <a:ea typeface="Calibri" panose="020F0502020204030204" pitchFamily="34" charset="0"/>
                <a:cs typeface="Calibri" panose="020F0502020204030204" pitchFamily="34" charset="0"/>
              </a:rPr>
              <a:t>Osswald</a:t>
            </a:r>
            <a:r>
              <a:rPr lang="en-GB" sz="1539" i="1" dirty="0">
                <a:solidFill>
                  <a:srgbClr val="002060"/>
                </a:solidFill>
                <a:latin typeface="Calibri" panose="020F0502020204030204" pitchFamily="34" charset="0"/>
                <a:ea typeface="Calibri" panose="020F0502020204030204" pitchFamily="34" charset="0"/>
                <a:cs typeface="Calibri" panose="020F0502020204030204" pitchFamily="34" charset="0"/>
              </a:rPr>
              <a:t> at </a:t>
            </a:r>
            <a:r>
              <a:rPr lang="en-GB" sz="1539" i="1" dirty="0" err="1">
                <a:solidFill>
                  <a:srgbClr val="002060"/>
                </a:solidFill>
                <a:latin typeface="Calibri" panose="020F0502020204030204" pitchFamily="34" charset="0"/>
                <a:ea typeface="Calibri" panose="020F0502020204030204" pitchFamily="34" charset="0"/>
                <a:cs typeface="Calibri" panose="020F0502020204030204" pitchFamily="34" charset="0"/>
              </a:rPr>
              <a:t>TEDxToledo</a:t>
            </a:r>
            <a:r>
              <a:rPr lang="en-GB" sz="1539" dirty="0">
                <a:solidFill>
                  <a:srgbClr val="002060"/>
                </a:solidFill>
                <a:latin typeface="Calibri" panose="020F0502020204030204" pitchFamily="34" charset="0"/>
                <a:ea typeface="Calibri" panose="020F0502020204030204" pitchFamily="34" charset="0"/>
                <a:cs typeface="Calibri" panose="020F0502020204030204" pitchFamily="34" charset="0"/>
              </a:rPr>
              <a:t> [online, video]. YouTube. Available from: </a:t>
            </a:r>
            <a:r>
              <a:rPr lang="en-GB" sz="1539" u="sng" dirty="0">
                <a:solidFill>
                  <a:srgbClr val="002060"/>
                </a:solidFill>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https://www.youtube.com/watch?v=m_KX_vxVsJc</a:t>
            </a:r>
            <a:r>
              <a:rPr lang="en-GB" sz="1539" u="sng" dirty="0">
                <a:solidFill>
                  <a:srgbClr val="002060"/>
                </a:solidFill>
                <a:latin typeface="Calibri" panose="020F0502020204030204" pitchFamily="34" charset="0"/>
                <a:ea typeface="Calibri" panose="020F0502020204030204" pitchFamily="34" charset="0"/>
                <a:cs typeface="Calibri" panose="020F0502020204030204" pitchFamily="34" charset="0"/>
              </a:rPr>
              <a:t> [Accessed 16 July 2022].</a:t>
            </a:r>
            <a:endParaRPr lang="en-GB" sz="1539"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l"/>
            <a:endParaRPr lang="en-GB" dirty="0"/>
          </a:p>
        </p:txBody>
      </p:sp>
    </p:spTree>
    <p:extLst>
      <p:ext uri="{BB962C8B-B14F-4D97-AF65-F5344CB8AC3E}">
        <p14:creationId xmlns:p14="http://schemas.microsoft.com/office/powerpoint/2010/main" val="3172936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08653" y="1458322"/>
            <a:ext cx="6770502" cy="4002939"/>
          </a:xfrm>
        </p:spPr>
        <p:txBody>
          <a:bodyPr>
            <a:normAutofit/>
          </a:bodyPr>
          <a:lstStyle/>
          <a:p>
            <a:endParaRPr lang="en-GB" sz="2395" dirty="0">
              <a:solidFill>
                <a:srgbClr val="FFFF00"/>
              </a:solidFill>
            </a:endParaRPr>
          </a:p>
          <a:p>
            <a:r>
              <a:rPr lang="en-GB" sz="2395" b="1" dirty="0">
                <a:solidFill>
                  <a:srgbClr val="FFFF00"/>
                </a:solidFill>
              </a:rPr>
              <a:t>Thank you for attending the session!</a:t>
            </a:r>
          </a:p>
          <a:p>
            <a:endParaRPr lang="en-GB" sz="2395" b="1" dirty="0">
              <a:solidFill>
                <a:srgbClr val="FFFF00"/>
              </a:solidFill>
            </a:endParaRPr>
          </a:p>
          <a:p>
            <a:r>
              <a:rPr lang="en-GB" sz="2395" b="1" dirty="0">
                <a:solidFill>
                  <a:srgbClr val="FFFF00"/>
                </a:solidFill>
              </a:rPr>
              <a:t>Any Questions?</a:t>
            </a:r>
          </a:p>
          <a:p>
            <a:endParaRPr lang="en-GB" sz="2395" b="1" dirty="0">
              <a:solidFill>
                <a:srgbClr val="FFFF00"/>
              </a:solidFill>
            </a:endParaRPr>
          </a:p>
          <a:p>
            <a:endParaRPr lang="en-GB" sz="2395" b="1" dirty="0">
              <a:solidFill>
                <a:srgbClr val="FFFF00"/>
              </a:solidFill>
            </a:endParaRPr>
          </a:p>
          <a:p>
            <a:r>
              <a:rPr lang="en-GB" sz="2395" b="1" dirty="0">
                <a:solidFill>
                  <a:srgbClr val="FFFF00"/>
                </a:solidFill>
              </a:rPr>
              <a:t>You can always email your tutor with any questions. </a:t>
            </a:r>
          </a:p>
          <a:p>
            <a:endParaRPr lang="en-GB" sz="2737" b="1" dirty="0">
              <a:solidFill>
                <a:srgbClr val="C00000"/>
              </a:solidFill>
            </a:endParaRPr>
          </a:p>
          <a:p>
            <a:endParaRPr lang="en-GB" sz="2737" b="1" dirty="0">
              <a:solidFill>
                <a:srgbClr val="C00000"/>
              </a:solidFill>
            </a:endParaRPr>
          </a:p>
        </p:txBody>
      </p:sp>
    </p:spTree>
    <p:extLst>
      <p:ext uri="{BB962C8B-B14F-4D97-AF65-F5344CB8AC3E}">
        <p14:creationId xmlns:p14="http://schemas.microsoft.com/office/powerpoint/2010/main" val="8898615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2333</TotalTime>
  <Words>4043</Words>
  <Application>Microsoft Office PowerPoint</Application>
  <PresentationFormat>On-screen Show (4:3)</PresentationFormat>
  <Paragraphs>318</Paragraphs>
  <Slides>27</Slides>
  <Notes>22</Notes>
  <HiddenSlides>0</HiddenSlides>
  <MMClips>3</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27</vt:i4>
      </vt:variant>
    </vt:vector>
  </HeadingPairs>
  <TitlesOfParts>
    <vt:vector size="36" baseType="lpstr">
      <vt:lpstr>ＭＳ Ｐゴシック</vt:lpstr>
      <vt:lpstr>Arial</vt:lpstr>
      <vt:lpstr>Arial</vt:lpstr>
      <vt:lpstr>Calibri</vt:lpstr>
      <vt:lpstr>Myriad Pro</vt:lpstr>
      <vt:lpstr>OpenSansBold</vt:lpstr>
      <vt:lpstr>Times New Roman</vt:lpstr>
      <vt:lpstr>Verdana</vt:lpstr>
      <vt:lpstr>20140311PresentationUWTSDTemplate</vt:lpstr>
      <vt:lpstr>LCBB5015 </vt:lpstr>
      <vt:lpstr>Module Learning Outcomes</vt:lpstr>
      <vt:lpstr>At the end of this lesson of the module you will be able to: </vt:lpstr>
      <vt:lpstr>The Digital Age</vt:lpstr>
      <vt:lpstr>The Digital Age The Benefits</vt:lpstr>
      <vt:lpstr>The Digital Age Research Activity</vt:lpstr>
      <vt:lpstr>Marketing Strategy in the Digital Age</vt:lpstr>
      <vt:lpstr>Marketing Strategy in the Digital Age</vt:lpstr>
      <vt:lpstr>Marketing Strategy in the Digital Age</vt:lpstr>
      <vt:lpstr>E-Marketing Domains</vt:lpstr>
      <vt:lpstr>E-Marketing Domains</vt:lpstr>
      <vt:lpstr>E-Marketing Domains</vt:lpstr>
      <vt:lpstr>E-Marketing Domains Activity</vt:lpstr>
      <vt:lpstr>E-Marketing Domains</vt:lpstr>
      <vt:lpstr>Marketing on the Web</vt:lpstr>
      <vt:lpstr>Marketing on the Web</vt:lpstr>
      <vt:lpstr>Marketing on the Web</vt:lpstr>
      <vt:lpstr>Marketing on the Web - Activity</vt:lpstr>
      <vt:lpstr>The Promise and Challenges of the Digital Age</vt:lpstr>
      <vt:lpstr>The Promise and Challenges of the Digital Age</vt:lpstr>
      <vt:lpstr>The Promise and Challenges of the Digital Age</vt:lpstr>
      <vt:lpstr>The Promise and Challenges of the Digital Age</vt:lpstr>
      <vt:lpstr>The Promise and Challenges of the Digital Age</vt:lpstr>
      <vt:lpstr>Summary </vt:lpstr>
      <vt:lpstr>Further and Wider Reading </vt:lpstr>
      <vt:lpstr>References </vt:lpstr>
      <vt:lpstr>PowerPoint Presentation</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Ejike Udeogu</cp:lastModifiedBy>
  <cp:revision>151</cp:revision>
  <cp:lastPrinted>2018-07-09T15:27:01Z</cp:lastPrinted>
  <dcterms:created xsi:type="dcterms:W3CDTF">2002-10-07T19:43:58Z</dcterms:created>
  <dcterms:modified xsi:type="dcterms:W3CDTF">2024-09-12T08:22:55Z</dcterms:modified>
</cp:coreProperties>
</file>