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69" r:id="rId6"/>
    <p:sldId id="258" r:id="rId7"/>
    <p:sldId id="263" r:id="rId8"/>
    <p:sldId id="259" r:id="rId9"/>
    <p:sldId id="264" r:id="rId10"/>
    <p:sldId id="267" r:id="rId11"/>
    <p:sldId id="262" r:id="rId12"/>
    <p:sldId id="266" r:id="rId13"/>
    <p:sldId id="270" r:id="rId14"/>
    <p:sldId id="271" r:id="rId15"/>
    <p:sldId id="26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06799F8-075E-4A3A-A7F6-7FBC6576F1A4}" styleName="Themed Style 2 –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–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510022-8AC6-4EE7-A3D4-9184F8BDDA8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BC7F98B-9C08-43B0-9CC6-02886B2001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Name: Mahamadou Touray</a:t>
          </a:r>
          <a:endParaRPr lang="en-US"/>
        </a:p>
      </dgm:t>
    </dgm:pt>
    <dgm:pt modelId="{25CFB825-F26B-4E52-B518-E35AB454019E}" type="parTrans" cxnId="{84DD6AC0-970F-4DCB-B676-C330086E1D27}">
      <dgm:prSet/>
      <dgm:spPr/>
      <dgm:t>
        <a:bodyPr/>
        <a:lstStyle/>
        <a:p>
          <a:endParaRPr lang="en-US"/>
        </a:p>
      </dgm:t>
    </dgm:pt>
    <dgm:pt modelId="{BFBF0A21-FD43-4231-A51C-E953751C1585}" type="sibTrans" cxnId="{84DD6AC0-970F-4DCB-B676-C330086E1D2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82EB83-D701-4515-8DB5-924D23609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ID:	</a:t>
          </a:r>
        </a:p>
        <a:p>
          <a:pPr>
            <a:lnSpc>
              <a:spcPct val="100000"/>
            </a:lnSpc>
          </a:pPr>
          <a:r>
            <a:rPr lang="en-GB"/>
            <a:t>2421736</a:t>
          </a:r>
          <a:endParaRPr lang="en-US"/>
        </a:p>
      </dgm:t>
    </dgm:pt>
    <dgm:pt modelId="{EEC2F932-B702-4507-BA0E-5AD853D79D04}" type="parTrans" cxnId="{0D23F853-E1F8-4FE1-A069-6F243501E92D}">
      <dgm:prSet/>
      <dgm:spPr/>
      <dgm:t>
        <a:bodyPr/>
        <a:lstStyle/>
        <a:p>
          <a:endParaRPr lang="en-US"/>
        </a:p>
      </dgm:t>
    </dgm:pt>
    <dgm:pt modelId="{0370DC7B-477F-4218-A142-145E037D2EB4}" type="sibTrans" cxnId="{0D23F853-E1F8-4FE1-A069-6F243501E9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57C1C0-53F0-4ADB-A771-1C4B6B5147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Lecturer’s Name: </a:t>
          </a:r>
        </a:p>
        <a:p>
          <a:pPr>
            <a:lnSpc>
              <a:spcPct val="100000"/>
            </a:lnSpc>
          </a:pPr>
          <a:r>
            <a:rPr lang="en-GB"/>
            <a:t>Deji </a:t>
          </a:r>
          <a:r>
            <a:rPr lang="en-GB" err="1"/>
            <a:t>Olagboye</a:t>
          </a:r>
          <a:r>
            <a:rPr lang="en-GB"/>
            <a:t> </a:t>
          </a:r>
          <a:endParaRPr lang="en-US"/>
        </a:p>
      </dgm:t>
    </dgm:pt>
    <dgm:pt modelId="{C5729538-1386-4E4C-BD50-FACCEB35F877}" type="parTrans" cxnId="{5D7AA7E1-4B25-446A-BF27-1537C48EE68F}">
      <dgm:prSet/>
      <dgm:spPr/>
      <dgm:t>
        <a:bodyPr/>
        <a:lstStyle/>
        <a:p>
          <a:endParaRPr lang="en-US"/>
        </a:p>
      </dgm:t>
    </dgm:pt>
    <dgm:pt modelId="{D11FEB88-8343-4AEB-B6B5-9FA2021A16E9}" type="sibTrans" cxnId="{5D7AA7E1-4B25-446A-BF27-1537C48EE6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B9216F-7A78-43B4-80E2-4005954F08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Code: 	</a:t>
          </a:r>
        </a:p>
        <a:p>
          <a:pPr>
            <a:lnSpc>
              <a:spcPct val="100000"/>
            </a:lnSpc>
          </a:pPr>
          <a:r>
            <a:rPr lang="en-GB"/>
            <a:t>LCLM 4004</a:t>
          </a:r>
          <a:endParaRPr lang="en-US"/>
        </a:p>
      </dgm:t>
    </dgm:pt>
    <dgm:pt modelId="{97088304-C1D2-462D-B81E-4C285A93A5C0}" type="parTrans" cxnId="{0FE2A40F-015D-41AF-A693-A0FC0DBC44D6}">
      <dgm:prSet/>
      <dgm:spPr/>
      <dgm:t>
        <a:bodyPr/>
        <a:lstStyle/>
        <a:p>
          <a:endParaRPr lang="en-US"/>
        </a:p>
      </dgm:t>
    </dgm:pt>
    <dgm:pt modelId="{A6E8D6F6-ADB4-4DB8-BA41-CC7CA50E4730}" type="sibTrans" cxnId="{0FE2A40F-015D-41AF-A693-A0FC0DBC44D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292B752-618D-47A9-9F12-73ACE1EB0B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Name: 	</a:t>
          </a:r>
        </a:p>
        <a:p>
          <a:pPr>
            <a:lnSpc>
              <a:spcPct val="100000"/>
            </a:lnSpc>
          </a:pPr>
          <a:r>
            <a:rPr lang="en-GB"/>
            <a:t>Problem Solving and Decision-Making</a:t>
          </a:r>
          <a:endParaRPr lang="en-US"/>
        </a:p>
      </dgm:t>
    </dgm:pt>
    <dgm:pt modelId="{95225E8D-A5E0-47E3-AF05-F789BFE14B54}" type="parTrans" cxnId="{4B09641F-6F25-49A3-846F-EFE3D3A82AB4}">
      <dgm:prSet/>
      <dgm:spPr/>
      <dgm:t>
        <a:bodyPr/>
        <a:lstStyle/>
        <a:p>
          <a:endParaRPr lang="en-US"/>
        </a:p>
      </dgm:t>
    </dgm:pt>
    <dgm:pt modelId="{350A1186-5FF4-4B72-AA40-48D3A13C02B2}" type="sibTrans" cxnId="{4B09641F-6F25-49A3-846F-EFE3D3A82A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1BDD75-DB38-4C45-8BA2-5436214AC4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Component 1: </a:t>
          </a:r>
        </a:p>
        <a:p>
          <a:pPr>
            <a:lnSpc>
              <a:spcPct val="100000"/>
            </a:lnSpc>
          </a:pPr>
          <a:r>
            <a:rPr lang="en-GB"/>
            <a:t>Green Haven Florists</a:t>
          </a:r>
          <a:endParaRPr lang="en-US"/>
        </a:p>
      </dgm:t>
    </dgm:pt>
    <dgm:pt modelId="{73714382-CFDD-4286-9515-F0EA0C41C995}" type="parTrans" cxnId="{E5FC6181-81CE-41DA-9D2B-8443E2CAA242}">
      <dgm:prSet/>
      <dgm:spPr/>
      <dgm:t>
        <a:bodyPr/>
        <a:lstStyle/>
        <a:p>
          <a:endParaRPr lang="en-US"/>
        </a:p>
      </dgm:t>
    </dgm:pt>
    <dgm:pt modelId="{CFFBD21B-910A-45D2-AC5B-CE31EFB4E723}" type="sibTrans" cxnId="{E5FC6181-81CE-41DA-9D2B-8443E2CAA242}">
      <dgm:prSet/>
      <dgm:spPr/>
      <dgm:t>
        <a:bodyPr/>
        <a:lstStyle/>
        <a:p>
          <a:endParaRPr lang="en-US"/>
        </a:p>
      </dgm:t>
    </dgm:pt>
    <dgm:pt modelId="{73CC8027-5E09-49F4-B6BC-23CC3A0B0651}" type="pres">
      <dgm:prSet presAssocID="{0A510022-8AC6-4EE7-A3D4-9184F8BDDA89}" presName="root" presStyleCnt="0">
        <dgm:presLayoutVars>
          <dgm:dir/>
          <dgm:resizeHandles val="exact"/>
        </dgm:presLayoutVars>
      </dgm:prSet>
      <dgm:spPr/>
    </dgm:pt>
    <dgm:pt modelId="{56207598-24CF-4A4A-88C1-E39399AE5187}" type="pres">
      <dgm:prSet presAssocID="{0A510022-8AC6-4EE7-A3D4-9184F8BDDA89}" presName="container" presStyleCnt="0">
        <dgm:presLayoutVars>
          <dgm:dir/>
          <dgm:resizeHandles val="exact"/>
        </dgm:presLayoutVars>
      </dgm:prSet>
      <dgm:spPr/>
    </dgm:pt>
    <dgm:pt modelId="{F5E0C261-0878-40C4-B7AD-E98A7E92AA67}" type="pres">
      <dgm:prSet presAssocID="{DBC7F98B-9C08-43B0-9CC6-02886B200141}" presName="compNode" presStyleCnt="0"/>
      <dgm:spPr/>
    </dgm:pt>
    <dgm:pt modelId="{C56F9349-4132-4B5F-A2D5-8EF94F7CF614}" type="pres">
      <dgm:prSet presAssocID="{DBC7F98B-9C08-43B0-9CC6-02886B200141}" presName="iconBgRect" presStyleLbl="bgShp" presStyleIdx="0" presStyleCnt="6"/>
      <dgm:spPr/>
    </dgm:pt>
    <dgm:pt modelId="{31848BC3-9370-4467-AB53-58E95C9524CF}" type="pres">
      <dgm:prSet presAssocID="{DBC7F98B-9C08-43B0-9CC6-02886B20014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388855F-4710-420A-A70C-1A2B6B0DEF72}" type="pres">
      <dgm:prSet presAssocID="{DBC7F98B-9C08-43B0-9CC6-02886B200141}" presName="spaceRect" presStyleCnt="0"/>
      <dgm:spPr/>
    </dgm:pt>
    <dgm:pt modelId="{47C1979B-E702-4112-BFD1-35EADBAEA0AA}" type="pres">
      <dgm:prSet presAssocID="{DBC7F98B-9C08-43B0-9CC6-02886B200141}" presName="textRect" presStyleLbl="revTx" presStyleIdx="0" presStyleCnt="6">
        <dgm:presLayoutVars>
          <dgm:chMax val="1"/>
          <dgm:chPref val="1"/>
        </dgm:presLayoutVars>
      </dgm:prSet>
      <dgm:spPr/>
    </dgm:pt>
    <dgm:pt modelId="{2FA69B11-804A-4B5D-AE2B-F01E89AD790D}" type="pres">
      <dgm:prSet presAssocID="{BFBF0A21-FD43-4231-A51C-E953751C1585}" presName="sibTrans" presStyleLbl="sibTrans2D1" presStyleIdx="0" presStyleCnt="0"/>
      <dgm:spPr/>
    </dgm:pt>
    <dgm:pt modelId="{FFA4B9FA-148A-44BB-BB66-E0F0FF1622B3}" type="pres">
      <dgm:prSet presAssocID="{BB82EB83-D701-4515-8DB5-924D23609E79}" presName="compNode" presStyleCnt="0"/>
      <dgm:spPr/>
    </dgm:pt>
    <dgm:pt modelId="{CA20549E-0E2C-48D5-8F23-BE585DC1DF9F}" type="pres">
      <dgm:prSet presAssocID="{BB82EB83-D701-4515-8DB5-924D23609E79}" presName="iconBgRect" presStyleLbl="bgShp" presStyleIdx="1" presStyleCnt="6"/>
      <dgm:spPr/>
    </dgm:pt>
    <dgm:pt modelId="{253A64D4-119A-4122-A36D-11A36F9AF494}" type="pres">
      <dgm:prSet presAssocID="{BB82EB83-D701-4515-8DB5-924D23609E7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743A02B3-57FE-47FA-BC53-4DF3F5E3674E}" type="pres">
      <dgm:prSet presAssocID="{BB82EB83-D701-4515-8DB5-924D23609E79}" presName="spaceRect" presStyleCnt="0"/>
      <dgm:spPr/>
    </dgm:pt>
    <dgm:pt modelId="{405DD9B6-55B9-4AF9-A546-A40C72BA19AA}" type="pres">
      <dgm:prSet presAssocID="{BB82EB83-D701-4515-8DB5-924D23609E79}" presName="textRect" presStyleLbl="revTx" presStyleIdx="1" presStyleCnt="6">
        <dgm:presLayoutVars>
          <dgm:chMax val="1"/>
          <dgm:chPref val="1"/>
        </dgm:presLayoutVars>
      </dgm:prSet>
      <dgm:spPr/>
    </dgm:pt>
    <dgm:pt modelId="{D8F85700-2C78-4C0F-8D82-DBF18990534E}" type="pres">
      <dgm:prSet presAssocID="{0370DC7B-477F-4218-A142-145E037D2EB4}" presName="sibTrans" presStyleLbl="sibTrans2D1" presStyleIdx="0" presStyleCnt="0"/>
      <dgm:spPr/>
    </dgm:pt>
    <dgm:pt modelId="{D56B7CF0-74BD-4F7E-B310-4AC00B9E9149}" type="pres">
      <dgm:prSet presAssocID="{B957C1C0-53F0-4ADB-A771-1C4B6B514776}" presName="compNode" presStyleCnt="0"/>
      <dgm:spPr/>
    </dgm:pt>
    <dgm:pt modelId="{C234CD58-E8FF-438E-9009-313658F50073}" type="pres">
      <dgm:prSet presAssocID="{B957C1C0-53F0-4ADB-A771-1C4B6B514776}" presName="iconBgRect" presStyleLbl="bgShp" presStyleIdx="2" presStyleCnt="6"/>
      <dgm:spPr/>
    </dgm:pt>
    <dgm:pt modelId="{82CE6477-4ABC-4154-AB6C-C656F1122DE2}" type="pres">
      <dgm:prSet presAssocID="{B957C1C0-53F0-4ADB-A771-1C4B6B51477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086161FB-50DD-4477-8641-10EE68D9BBB5}" type="pres">
      <dgm:prSet presAssocID="{B957C1C0-53F0-4ADB-A771-1C4B6B514776}" presName="spaceRect" presStyleCnt="0"/>
      <dgm:spPr/>
    </dgm:pt>
    <dgm:pt modelId="{16A0E4CD-A414-4DD5-901C-A854087AD2AE}" type="pres">
      <dgm:prSet presAssocID="{B957C1C0-53F0-4ADB-A771-1C4B6B514776}" presName="textRect" presStyleLbl="revTx" presStyleIdx="2" presStyleCnt="6">
        <dgm:presLayoutVars>
          <dgm:chMax val="1"/>
          <dgm:chPref val="1"/>
        </dgm:presLayoutVars>
      </dgm:prSet>
      <dgm:spPr/>
    </dgm:pt>
    <dgm:pt modelId="{78AE73C3-5A5E-4286-80B5-1BD58A62E18B}" type="pres">
      <dgm:prSet presAssocID="{D11FEB88-8343-4AEB-B6B5-9FA2021A16E9}" presName="sibTrans" presStyleLbl="sibTrans2D1" presStyleIdx="0" presStyleCnt="0"/>
      <dgm:spPr/>
    </dgm:pt>
    <dgm:pt modelId="{DE9B9975-A10A-45F1-B7E0-7E8B9B8A3643}" type="pres">
      <dgm:prSet presAssocID="{1DB9216F-7A78-43B4-80E2-4005954F08BC}" presName="compNode" presStyleCnt="0"/>
      <dgm:spPr/>
    </dgm:pt>
    <dgm:pt modelId="{4C1FC282-5681-402A-9F7E-7E988DEE6C19}" type="pres">
      <dgm:prSet presAssocID="{1DB9216F-7A78-43B4-80E2-4005954F08BC}" presName="iconBgRect" presStyleLbl="bgShp" presStyleIdx="3" presStyleCnt="6"/>
      <dgm:spPr/>
    </dgm:pt>
    <dgm:pt modelId="{6717CE69-7D6D-4EFA-81E0-906C666E2CB1}" type="pres">
      <dgm:prSet presAssocID="{1DB9216F-7A78-43B4-80E2-4005954F08B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730918EA-776C-4068-8A66-9780D4DE30FA}" type="pres">
      <dgm:prSet presAssocID="{1DB9216F-7A78-43B4-80E2-4005954F08BC}" presName="spaceRect" presStyleCnt="0"/>
      <dgm:spPr/>
    </dgm:pt>
    <dgm:pt modelId="{8A989E28-A409-46DA-B770-DC96A2E8C4EE}" type="pres">
      <dgm:prSet presAssocID="{1DB9216F-7A78-43B4-80E2-4005954F08BC}" presName="textRect" presStyleLbl="revTx" presStyleIdx="3" presStyleCnt="6">
        <dgm:presLayoutVars>
          <dgm:chMax val="1"/>
          <dgm:chPref val="1"/>
        </dgm:presLayoutVars>
      </dgm:prSet>
      <dgm:spPr/>
    </dgm:pt>
    <dgm:pt modelId="{D4C3EA8D-0A87-4255-B3EF-42209451A8A4}" type="pres">
      <dgm:prSet presAssocID="{A6E8D6F6-ADB4-4DB8-BA41-CC7CA50E4730}" presName="sibTrans" presStyleLbl="sibTrans2D1" presStyleIdx="0" presStyleCnt="0"/>
      <dgm:spPr/>
    </dgm:pt>
    <dgm:pt modelId="{BF548318-8267-4A2D-BEFF-3DC25EA3C0DA}" type="pres">
      <dgm:prSet presAssocID="{A292B752-618D-47A9-9F12-73ACE1EB0BC6}" presName="compNode" presStyleCnt="0"/>
      <dgm:spPr/>
    </dgm:pt>
    <dgm:pt modelId="{724A9F5C-6CCF-4223-814E-F0432FC46026}" type="pres">
      <dgm:prSet presAssocID="{A292B752-618D-47A9-9F12-73ACE1EB0BC6}" presName="iconBgRect" presStyleLbl="bgShp" presStyleIdx="4" presStyleCnt="6"/>
      <dgm:spPr/>
    </dgm:pt>
    <dgm:pt modelId="{55F67D54-B05E-468A-B8B9-9D857092F462}" type="pres">
      <dgm:prSet presAssocID="{A292B752-618D-47A9-9F12-73ACE1EB0BC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07D17C2-364C-43E6-9481-18DB8E5CC9C6}" type="pres">
      <dgm:prSet presAssocID="{A292B752-618D-47A9-9F12-73ACE1EB0BC6}" presName="spaceRect" presStyleCnt="0"/>
      <dgm:spPr/>
    </dgm:pt>
    <dgm:pt modelId="{B73C6086-E5AC-46E2-80D7-DD6D19C42808}" type="pres">
      <dgm:prSet presAssocID="{A292B752-618D-47A9-9F12-73ACE1EB0BC6}" presName="textRect" presStyleLbl="revTx" presStyleIdx="4" presStyleCnt="6">
        <dgm:presLayoutVars>
          <dgm:chMax val="1"/>
          <dgm:chPref val="1"/>
        </dgm:presLayoutVars>
      </dgm:prSet>
      <dgm:spPr/>
    </dgm:pt>
    <dgm:pt modelId="{B94A48EE-0483-4ED4-B83E-065BB00D2196}" type="pres">
      <dgm:prSet presAssocID="{350A1186-5FF4-4B72-AA40-48D3A13C02B2}" presName="sibTrans" presStyleLbl="sibTrans2D1" presStyleIdx="0" presStyleCnt="0"/>
      <dgm:spPr/>
    </dgm:pt>
    <dgm:pt modelId="{07FCCAC0-12D6-47F6-BB01-417B14F649E8}" type="pres">
      <dgm:prSet presAssocID="{EC1BDD75-DB38-4C45-8BA2-5436214AC42D}" presName="compNode" presStyleCnt="0"/>
      <dgm:spPr/>
    </dgm:pt>
    <dgm:pt modelId="{A20B4B7C-C29B-48C3-966F-A67F9B773B29}" type="pres">
      <dgm:prSet presAssocID="{EC1BDD75-DB38-4C45-8BA2-5436214AC42D}" presName="iconBgRect" presStyleLbl="bgShp" presStyleIdx="5" presStyleCnt="6"/>
      <dgm:spPr/>
    </dgm:pt>
    <dgm:pt modelId="{10C6C819-E9F8-4E73-B8A1-B6026DF7CC80}" type="pres">
      <dgm:prSet presAssocID="{EC1BDD75-DB38-4C45-8BA2-5436214AC42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AC990BFF-EBBC-479F-B30F-1B905E577672}" type="pres">
      <dgm:prSet presAssocID="{EC1BDD75-DB38-4C45-8BA2-5436214AC42D}" presName="spaceRect" presStyleCnt="0"/>
      <dgm:spPr/>
    </dgm:pt>
    <dgm:pt modelId="{668F6D47-0D5C-4FF2-9CAB-6988E6382604}" type="pres">
      <dgm:prSet presAssocID="{EC1BDD75-DB38-4C45-8BA2-5436214AC42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9D5880C-EF10-439F-BB5E-56473D65349D}" type="presOf" srcId="{0370DC7B-477F-4218-A142-145E037D2EB4}" destId="{D8F85700-2C78-4C0F-8D82-DBF18990534E}" srcOrd="0" destOrd="0" presId="urn:microsoft.com/office/officeart/2018/2/layout/IconCircleList"/>
    <dgm:cxn modelId="{E059200F-1B3F-40B9-ACEC-BF3C8F747C28}" type="presOf" srcId="{A292B752-618D-47A9-9F12-73ACE1EB0BC6}" destId="{B73C6086-E5AC-46E2-80D7-DD6D19C42808}" srcOrd="0" destOrd="0" presId="urn:microsoft.com/office/officeart/2018/2/layout/IconCircleList"/>
    <dgm:cxn modelId="{0FE2A40F-015D-41AF-A693-A0FC0DBC44D6}" srcId="{0A510022-8AC6-4EE7-A3D4-9184F8BDDA89}" destId="{1DB9216F-7A78-43B4-80E2-4005954F08BC}" srcOrd="3" destOrd="0" parTransId="{97088304-C1D2-462D-B81E-4C285A93A5C0}" sibTransId="{A6E8D6F6-ADB4-4DB8-BA41-CC7CA50E4730}"/>
    <dgm:cxn modelId="{B88D6516-EFB1-4FD6-BCF5-0DCB7CB0E184}" type="presOf" srcId="{BFBF0A21-FD43-4231-A51C-E953751C1585}" destId="{2FA69B11-804A-4B5D-AE2B-F01E89AD790D}" srcOrd="0" destOrd="0" presId="urn:microsoft.com/office/officeart/2018/2/layout/IconCircleList"/>
    <dgm:cxn modelId="{9B532E17-D8C2-4E9E-8137-1DF2B0769331}" type="presOf" srcId="{DBC7F98B-9C08-43B0-9CC6-02886B200141}" destId="{47C1979B-E702-4112-BFD1-35EADBAEA0AA}" srcOrd="0" destOrd="0" presId="urn:microsoft.com/office/officeart/2018/2/layout/IconCircleList"/>
    <dgm:cxn modelId="{4B09641F-6F25-49A3-846F-EFE3D3A82AB4}" srcId="{0A510022-8AC6-4EE7-A3D4-9184F8BDDA89}" destId="{A292B752-618D-47A9-9F12-73ACE1EB0BC6}" srcOrd="4" destOrd="0" parTransId="{95225E8D-A5E0-47E3-AF05-F789BFE14B54}" sibTransId="{350A1186-5FF4-4B72-AA40-48D3A13C02B2}"/>
    <dgm:cxn modelId="{C3B93141-7E8E-4202-A9B1-284F348E55A8}" type="presOf" srcId="{D11FEB88-8343-4AEB-B6B5-9FA2021A16E9}" destId="{78AE73C3-5A5E-4286-80B5-1BD58A62E18B}" srcOrd="0" destOrd="0" presId="urn:microsoft.com/office/officeart/2018/2/layout/IconCircleList"/>
    <dgm:cxn modelId="{0D23F853-E1F8-4FE1-A069-6F243501E92D}" srcId="{0A510022-8AC6-4EE7-A3D4-9184F8BDDA89}" destId="{BB82EB83-D701-4515-8DB5-924D23609E79}" srcOrd="1" destOrd="0" parTransId="{EEC2F932-B702-4507-BA0E-5AD853D79D04}" sibTransId="{0370DC7B-477F-4218-A142-145E037D2EB4}"/>
    <dgm:cxn modelId="{4F6D0D5A-A143-4101-B7EC-856B82A687A0}" type="presOf" srcId="{A6E8D6F6-ADB4-4DB8-BA41-CC7CA50E4730}" destId="{D4C3EA8D-0A87-4255-B3EF-42209451A8A4}" srcOrd="0" destOrd="0" presId="urn:microsoft.com/office/officeart/2018/2/layout/IconCircleList"/>
    <dgm:cxn modelId="{1B3C1B7E-7EE9-4FFB-B544-5A5E178266E5}" type="presOf" srcId="{BB82EB83-D701-4515-8DB5-924D23609E79}" destId="{405DD9B6-55B9-4AF9-A546-A40C72BA19AA}" srcOrd="0" destOrd="0" presId="urn:microsoft.com/office/officeart/2018/2/layout/IconCircleList"/>
    <dgm:cxn modelId="{E5FC6181-81CE-41DA-9D2B-8443E2CAA242}" srcId="{0A510022-8AC6-4EE7-A3D4-9184F8BDDA89}" destId="{EC1BDD75-DB38-4C45-8BA2-5436214AC42D}" srcOrd="5" destOrd="0" parTransId="{73714382-CFDD-4286-9515-F0EA0C41C995}" sibTransId="{CFFBD21B-910A-45D2-AC5B-CE31EFB4E723}"/>
    <dgm:cxn modelId="{1944A48F-4757-47F5-94F4-3AA66974592F}" type="presOf" srcId="{B957C1C0-53F0-4ADB-A771-1C4B6B514776}" destId="{16A0E4CD-A414-4DD5-901C-A854087AD2AE}" srcOrd="0" destOrd="0" presId="urn:microsoft.com/office/officeart/2018/2/layout/IconCircleList"/>
    <dgm:cxn modelId="{40C9C293-6DE2-4857-817C-489C7A402A7B}" type="presOf" srcId="{EC1BDD75-DB38-4C45-8BA2-5436214AC42D}" destId="{668F6D47-0D5C-4FF2-9CAB-6988E6382604}" srcOrd="0" destOrd="0" presId="urn:microsoft.com/office/officeart/2018/2/layout/IconCircleList"/>
    <dgm:cxn modelId="{84DD6AC0-970F-4DCB-B676-C330086E1D27}" srcId="{0A510022-8AC6-4EE7-A3D4-9184F8BDDA89}" destId="{DBC7F98B-9C08-43B0-9CC6-02886B200141}" srcOrd="0" destOrd="0" parTransId="{25CFB825-F26B-4E52-B518-E35AB454019E}" sibTransId="{BFBF0A21-FD43-4231-A51C-E953751C1585}"/>
    <dgm:cxn modelId="{3FDA1BCC-39E3-4DF6-BC74-B57CF25A0425}" type="presOf" srcId="{0A510022-8AC6-4EE7-A3D4-9184F8BDDA89}" destId="{73CC8027-5E09-49F4-B6BC-23CC3A0B0651}" srcOrd="0" destOrd="0" presId="urn:microsoft.com/office/officeart/2018/2/layout/IconCircleList"/>
    <dgm:cxn modelId="{5D7AA7E1-4B25-446A-BF27-1537C48EE68F}" srcId="{0A510022-8AC6-4EE7-A3D4-9184F8BDDA89}" destId="{B957C1C0-53F0-4ADB-A771-1C4B6B514776}" srcOrd="2" destOrd="0" parTransId="{C5729538-1386-4E4C-BD50-FACCEB35F877}" sibTransId="{D11FEB88-8343-4AEB-B6B5-9FA2021A16E9}"/>
    <dgm:cxn modelId="{1AE2C4E9-D209-4B23-83BC-14E643B948D4}" type="presOf" srcId="{350A1186-5FF4-4B72-AA40-48D3A13C02B2}" destId="{B94A48EE-0483-4ED4-B83E-065BB00D2196}" srcOrd="0" destOrd="0" presId="urn:microsoft.com/office/officeart/2018/2/layout/IconCircleList"/>
    <dgm:cxn modelId="{C819A6ED-7694-47B1-A520-73C3EB373575}" type="presOf" srcId="{1DB9216F-7A78-43B4-80E2-4005954F08BC}" destId="{8A989E28-A409-46DA-B770-DC96A2E8C4EE}" srcOrd="0" destOrd="0" presId="urn:microsoft.com/office/officeart/2018/2/layout/IconCircleList"/>
    <dgm:cxn modelId="{D220966F-C45E-472F-9D3F-6EEFD25DB160}" type="presParOf" srcId="{73CC8027-5E09-49F4-B6BC-23CC3A0B0651}" destId="{56207598-24CF-4A4A-88C1-E39399AE5187}" srcOrd="0" destOrd="0" presId="urn:microsoft.com/office/officeart/2018/2/layout/IconCircleList"/>
    <dgm:cxn modelId="{EB0F2A60-E1BA-46F7-BA1C-BA338E8EDD36}" type="presParOf" srcId="{56207598-24CF-4A4A-88C1-E39399AE5187}" destId="{F5E0C261-0878-40C4-B7AD-E98A7E92AA67}" srcOrd="0" destOrd="0" presId="urn:microsoft.com/office/officeart/2018/2/layout/IconCircleList"/>
    <dgm:cxn modelId="{635B2FAB-B216-48E3-AAAC-14E0B3D80AFE}" type="presParOf" srcId="{F5E0C261-0878-40C4-B7AD-E98A7E92AA67}" destId="{C56F9349-4132-4B5F-A2D5-8EF94F7CF614}" srcOrd="0" destOrd="0" presId="urn:microsoft.com/office/officeart/2018/2/layout/IconCircleList"/>
    <dgm:cxn modelId="{30BB176B-B10D-41E2-A29F-0631232F01D0}" type="presParOf" srcId="{F5E0C261-0878-40C4-B7AD-E98A7E92AA67}" destId="{31848BC3-9370-4467-AB53-58E95C9524CF}" srcOrd="1" destOrd="0" presId="urn:microsoft.com/office/officeart/2018/2/layout/IconCircleList"/>
    <dgm:cxn modelId="{8EF2B5C3-F5E4-4CE5-8DDF-F60EF1E91BB3}" type="presParOf" srcId="{F5E0C261-0878-40C4-B7AD-E98A7E92AA67}" destId="{7388855F-4710-420A-A70C-1A2B6B0DEF72}" srcOrd="2" destOrd="0" presId="urn:microsoft.com/office/officeart/2018/2/layout/IconCircleList"/>
    <dgm:cxn modelId="{6CD38493-64F2-4D7E-A87F-9D54FB492641}" type="presParOf" srcId="{F5E0C261-0878-40C4-B7AD-E98A7E92AA67}" destId="{47C1979B-E702-4112-BFD1-35EADBAEA0AA}" srcOrd="3" destOrd="0" presId="urn:microsoft.com/office/officeart/2018/2/layout/IconCircleList"/>
    <dgm:cxn modelId="{B4FF3E43-D0F9-4EDD-B763-BB6E172028E9}" type="presParOf" srcId="{56207598-24CF-4A4A-88C1-E39399AE5187}" destId="{2FA69B11-804A-4B5D-AE2B-F01E89AD790D}" srcOrd="1" destOrd="0" presId="urn:microsoft.com/office/officeart/2018/2/layout/IconCircleList"/>
    <dgm:cxn modelId="{E6C947DF-2702-4EEF-9118-C24BC10AC36F}" type="presParOf" srcId="{56207598-24CF-4A4A-88C1-E39399AE5187}" destId="{FFA4B9FA-148A-44BB-BB66-E0F0FF1622B3}" srcOrd="2" destOrd="0" presId="urn:microsoft.com/office/officeart/2018/2/layout/IconCircleList"/>
    <dgm:cxn modelId="{58E38E21-3706-4D38-A236-9FF73170ED30}" type="presParOf" srcId="{FFA4B9FA-148A-44BB-BB66-E0F0FF1622B3}" destId="{CA20549E-0E2C-48D5-8F23-BE585DC1DF9F}" srcOrd="0" destOrd="0" presId="urn:microsoft.com/office/officeart/2018/2/layout/IconCircleList"/>
    <dgm:cxn modelId="{DA8DE2FF-6395-4CB0-898E-9B0D89320423}" type="presParOf" srcId="{FFA4B9FA-148A-44BB-BB66-E0F0FF1622B3}" destId="{253A64D4-119A-4122-A36D-11A36F9AF494}" srcOrd="1" destOrd="0" presId="urn:microsoft.com/office/officeart/2018/2/layout/IconCircleList"/>
    <dgm:cxn modelId="{69F77C1C-CBCA-4BB7-97AA-89A3D4DD586D}" type="presParOf" srcId="{FFA4B9FA-148A-44BB-BB66-E0F0FF1622B3}" destId="{743A02B3-57FE-47FA-BC53-4DF3F5E3674E}" srcOrd="2" destOrd="0" presId="urn:microsoft.com/office/officeart/2018/2/layout/IconCircleList"/>
    <dgm:cxn modelId="{69860D18-3B16-442C-A2BE-C57B2971F081}" type="presParOf" srcId="{FFA4B9FA-148A-44BB-BB66-E0F0FF1622B3}" destId="{405DD9B6-55B9-4AF9-A546-A40C72BA19AA}" srcOrd="3" destOrd="0" presId="urn:microsoft.com/office/officeart/2018/2/layout/IconCircleList"/>
    <dgm:cxn modelId="{2158D0C4-78F6-47AE-9C22-B6369C6C7968}" type="presParOf" srcId="{56207598-24CF-4A4A-88C1-E39399AE5187}" destId="{D8F85700-2C78-4C0F-8D82-DBF18990534E}" srcOrd="3" destOrd="0" presId="urn:microsoft.com/office/officeart/2018/2/layout/IconCircleList"/>
    <dgm:cxn modelId="{20A9C091-AAB9-452D-9BAA-2473A447269C}" type="presParOf" srcId="{56207598-24CF-4A4A-88C1-E39399AE5187}" destId="{D56B7CF0-74BD-4F7E-B310-4AC00B9E9149}" srcOrd="4" destOrd="0" presId="urn:microsoft.com/office/officeart/2018/2/layout/IconCircleList"/>
    <dgm:cxn modelId="{69202EC4-55B0-4B3C-ADC9-0B0C0254A1DD}" type="presParOf" srcId="{D56B7CF0-74BD-4F7E-B310-4AC00B9E9149}" destId="{C234CD58-E8FF-438E-9009-313658F50073}" srcOrd="0" destOrd="0" presId="urn:microsoft.com/office/officeart/2018/2/layout/IconCircleList"/>
    <dgm:cxn modelId="{9504E2CD-F667-4AEB-8CAE-3E1B63044974}" type="presParOf" srcId="{D56B7CF0-74BD-4F7E-B310-4AC00B9E9149}" destId="{82CE6477-4ABC-4154-AB6C-C656F1122DE2}" srcOrd="1" destOrd="0" presId="urn:microsoft.com/office/officeart/2018/2/layout/IconCircleList"/>
    <dgm:cxn modelId="{9C07CCFA-979B-469A-8AD7-CA4EAEB8C8BD}" type="presParOf" srcId="{D56B7CF0-74BD-4F7E-B310-4AC00B9E9149}" destId="{086161FB-50DD-4477-8641-10EE68D9BBB5}" srcOrd="2" destOrd="0" presId="urn:microsoft.com/office/officeart/2018/2/layout/IconCircleList"/>
    <dgm:cxn modelId="{DE9BFC8D-BCDB-4C61-A5EC-D75C48CD69AF}" type="presParOf" srcId="{D56B7CF0-74BD-4F7E-B310-4AC00B9E9149}" destId="{16A0E4CD-A414-4DD5-901C-A854087AD2AE}" srcOrd="3" destOrd="0" presId="urn:microsoft.com/office/officeart/2018/2/layout/IconCircleList"/>
    <dgm:cxn modelId="{7AC354AA-9EA5-4BA8-BCEA-3BB35B620D6B}" type="presParOf" srcId="{56207598-24CF-4A4A-88C1-E39399AE5187}" destId="{78AE73C3-5A5E-4286-80B5-1BD58A62E18B}" srcOrd="5" destOrd="0" presId="urn:microsoft.com/office/officeart/2018/2/layout/IconCircleList"/>
    <dgm:cxn modelId="{3A3EA63D-320F-456E-99F8-9A5AEAC87C5C}" type="presParOf" srcId="{56207598-24CF-4A4A-88C1-E39399AE5187}" destId="{DE9B9975-A10A-45F1-B7E0-7E8B9B8A3643}" srcOrd="6" destOrd="0" presId="urn:microsoft.com/office/officeart/2018/2/layout/IconCircleList"/>
    <dgm:cxn modelId="{F572797D-1018-415A-9FC9-161A46505EFC}" type="presParOf" srcId="{DE9B9975-A10A-45F1-B7E0-7E8B9B8A3643}" destId="{4C1FC282-5681-402A-9F7E-7E988DEE6C19}" srcOrd="0" destOrd="0" presId="urn:microsoft.com/office/officeart/2018/2/layout/IconCircleList"/>
    <dgm:cxn modelId="{0113E943-852C-4521-878D-8A917305B8DB}" type="presParOf" srcId="{DE9B9975-A10A-45F1-B7E0-7E8B9B8A3643}" destId="{6717CE69-7D6D-4EFA-81E0-906C666E2CB1}" srcOrd="1" destOrd="0" presId="urn:microsoft.com/office/officeart/2018/2/layout/IconCircleList"/>
    <dgm:cxn modelId="{D41C79C9-B182-40D4-BC6D-FDF88CCAF497}" type="presParOf" srcId="{DE9B9975-A10A-45F1-B7E0-7E8B9B8A3643}" destId="{730918EA-776C-4068-8A66-9780D4DE30FA}" srcOrd="2" destOrd="0" presId="urn:microsoft.com/office/officeart/2018/2/layout/IconCircleList"/>
    <dgm:cxn modelId="{AA0A4461-6E04-4C39-A916-E1F9BC0CECFC}" type="presParOf" srcId="{DE9B9975-A10A-45F1-B7E0-7E8B9B8A3643}" destId="{8A989E28-A409-46DA-B770-DC96A2E8C4EE}" srcOrd="3" destOrd="0" presId="urn:microsoft.com/office/officeart/2018/2/layout/IconCircleList"/>
    <dgm:cxn modelId="{A6AFC51A-AAA6-4105-97D0-AB40D59A9ED6}" type="presParOf" srcId="{56207598-24CF-4A4A-88C1-E39399AE5187}" destId="{D4C3EA8D-0A87-4255-B3EF-42209451A8A4}" srcOrd="7" destOrd="0" presId="urn:microsoft.com/office/officeart/2018/2/layout/IconCircleList"/>
    <dgm:cxn modelId="{40A00EC1-205C-4E7C-A96A-7F20E0E06CF4}" type="presParOf" srcId="{56207598-24CF-4A4A-88C1-E39399AE5187}" destId="{BF548318-8267-4A2D-BEFF-3DC25EA3C0DA}" srcOrd="8" destOrd="0" presId="urn:microsoft.com/office/officeart/2018/2/layout/IconCircleList"/>
    <dgm:cxn modelId="{B06E250E-4CF1-4E9F-936A-4E08D99CFEAF}" type="presParOf" srcId="{BF548318-8267-4A2D-BEFF-3DC25EA3C0DA}" destId="{724A9F5C-6CCF-4223-814E-F0432FC46026}" srcOrd="0" destOrd="0" presId="urn:microsoft.com/office/officeart/2018/2/layout/IconCircleList"/>
    <dgm:cxn modelId="{512F5F42-CE31-45DC-94EE-EA98E50855EA}" type="presParOf" srcId="{BF548318-8267-4A2D-BEFF-3DC25EA3C0DA}" destId="{55F67D54-B05E-468A-B8B9-9D857092F462}" srcOrd="1" destOrd="0" presId="urn:microsoft.com/office/officeart/2018/2/layout/IconCircleList"/>
    <dgm:cxn modelId="{BCE138E3-EE6F-4398-AC5A-83BBF47C3785}" type="presParOf" srcId="{BF548318-8267-4A2D-BEFF-3DC25EA3C0DA}" destId="{307D17C2-364C-43E6-9481-18DB8E5CC9C6}" srcOrd="2" destOrd="0" presId="urn:microsoft.com/office/officeart/2018/2/layout/IconCircleList"/>
    <dgm:cxn modelId="{B7F886B6-4DC4-4F86-9E93-90E4E1D2DE5A}" type="presParOf" srcId="{BF548318-8267-4A2D-BEFF-3DC25EA3C0DA}" destId="{B73C6086-E5AC-46E2-80D7-DD6D19C42808}" srcOrd="3" destOrd="0" presId="urn:microsoft.com/office/officeart/2018/2/layout/IconCircleList"/>
    <dgm:cxn modelId="{D61C76E5-21A2-4DBE-B5EB-E11AD6276C03}" type="presParOf" srcId="{56207598-24CF-4A4A-88C1-E39399AE5187}" destId="{B94A48EE-0483-4ED4-B83E-065BB00D2196}" srcOrd="9" destOrd="0" presId="urn:microsoft.com/office/officeart/2018/2/layout/IconCircleList"/>
    <dgm:cxn modelId="{809831D7-08BA-4EED-9DB2-DD67F556CEC9}" type="presParOf" srcId="{56207598-24CF-4A4A-88C1-E39399AE5187}" destId="{07FCCAC0-12D6-47F6-BB01-417B14F649E8}" srcOrd="10" destOrd="0" presId="urn:microsoft.com/office/officeart/2018/2/layout/IconCircleList"/>
    <dgm:cxn modelId="{ADB51057-4FDE-450D-B1A3-E3952F75FE31}" type="presParOf" srcId="{07FCCAC0-12D6-47F6-BB01-417B14F649E8}" destId="{A20B4B7C-C29B-48C3-966F-A67F9B773B29}" srcOrd="0" destOrd="0" presId="urn:microsoft.com/office/officeart/2018/2/layout/IconCircleList"/>
    <dgm:cxn modelId="{A4519662-8655-4A44-94A8-81878ED6D73E}" type="presParOf" srcId="{07FCCAC0-12D6-47F6-BB01-417B14F649E8}" destId="{10C6C819-E9F8-4E73-B8A1-B6026DF7CC80}" srcOrd="1" destOrd="0" presId="urn:microsoft.com/office/officeart/2018/2/layout/IconCircleList"/>
    <dgm:cxn modelId="{B148BCF7-8CE8-4E0C-A654-4BEA4C76B346}" type="presParOf" srcId="{07FCCAC0-12D6-47F6-BB01-417B14F649E8}" destId="{AC990BFF-EBBC-479F-B30F-1B905E577672}" srcOrd="2" destOrd="0" presId="urn:microsoft.com/office/officeart/2018/2/layout/IconCircleList"/>
    <dgm:cxn modelId="{F421BF16-498A-4BBB-B1D7-A33107B159E9}" type="presParOf" srcId="{07FCCAC0-12D6-47F6-BB01-417B14F649E8}" destId="{668F6D47-0D5C-4FF2-9CAB-6988E638260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720856-93F0-4CC7-B7FD-2466914A11D4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AF52931-E4CA-4429-AACB-B8747CDB2409}">
      <dgm:prSet phldrT="[Text]"/>
      <dgm:spPr/>
      <dgm:t>
        <a:bodyPr/>
        <a:lstStyle/>
        <a:p>
          <a:r>
            <a:rPr lang="en-US"/>
            <a:t>Background about green haven florists</a:t>
          </a:r>
        </a:p>
      </dgm:t>
    </dgm:pt>
    <dgm:pt modelId="{67B2FC97-2FAE-4EFE-9DEE-E4216C657F35}" type="parTrans" cxnId="{F82329C8-C3B2-4E9B-9033-528488D72705}">
      <dgm:prSet/>
      <dgm:spPr/>
      <dgm:t>
        <a:bodyPr/>
        <a:lstStyle/>
        <a:p>
          <a:endParaRPr lang="en-US" sz="1400"/>
        </a:p>
      </dgm:t>
    </dgm:pt>
    <dgm:pt modelId="{D86AF01C-9CBC-41F8-9354-48CD82BDFDC9}" type="sibTrans" cxnId="{F82329C8-C3B2-4E9B-9033-528488D72705}">
      <dgm:prSet/>
      <dgm:spPr/>
      <dgm:t>
        <a:bodyPr/>
        <a:lstStyle/>
        <a:p>
          <a:endParaRPr lang="en-US"/>
        </a:p>
      </dgm:t>
    </dgm:pt>
    <dgm:pt modelId="{81BEB84D-9A77-49C6-9301-B3359FCAC75F}">
      <dgm:prSet phldrT="[Text]"/>
      <dgm:spPr/>
      <dgm:t>
        <a:bodyPr/>
        <a:lstStyle/>
        <a:p>
          <a:r>
            <a:rPr lang="en-US"/>
            <a:t>5W2H Analysis</a:t>
          </a:r>
        </a:p>
      </dgm:t>
    </dgm:pt>
    <dgm:pt modelId="{AE4D0D43-0332-4F79-8D35-BCD8C10758AE}" type="parTrans" cxnId="{420EF6C4-7321-43BE-A2FC-253606B1E06A}">
      <dgm:prSet/>
      <dgm:spPr/>
      <dgm:t>
        <a:bodyPr/>
        <a:lstStyle/>
        <a:p>
          <a:endParaRPr lang="en-US" sz="1400"/>
        </a:p>
      </dgm:t>
    </dgm:pt>
    <dgm:pt modelId="{5D260F18-25D2-4074-87F1-7E78DDA61C58}" type="sibTrans" cxnId="{420EF6C4-7321-43BE-A2FC-253606B1E06A}">
      <dgm:prSet/>
      <dgm:spPr/>
      <dgm:t>
        <a:bodyPr/>
        <a:lstStyle/>
        <a:p>
          <a:endParaRPr lang="en-US"/>
        </a:p>
      </dgm:t>
    </dgm:pt>
    <dgm:pt modelId="{BFF9359E-E9B1-4B73-BACC-2C7988765B16}">
      <dgm:prSet phldrT="[Text]"/>
      <dgm:spPr/>
      <dgm:t>
        <a:bodyPr/>
        <a:lstStyle/>
        <a:p>
          <a:r>
            <a:rPr lang="en-US"/>
            <a:t>PESTLE Analysis</a:t>
          </a:r>
        </a:p>
      </dgm:t>
    </dgm:pt>
    <dgm:pt modelId="{6E0A40FA-1B79-4089-8B9A-3BA22865FE4E}" type="parTrans" cxnId="{516EC545-1971-48B3-978C-4756FCDCCFD9}">
      <dgm:prSet/>
      <dgm:spPr/>
      <dgm:t>
        <a:bodyPr/>
        <a:lstStyle/>
        <a:p>
          <a:endParaRPr lang="en-US" sz="1400"/>
        </a:p>
      </dgm:t>
    </dgm:pt>
    <dgm:pt modelId="{1CEF1965-C516-4C44-BAE3-2FA3F5116930}" type="sibTrans" cxnId="{516EC545-1971-48B3-978C-4756FCDCCFD9}">
      <dgm:prSet/>
      <dgm:spPr/>
      <dgm:t>
        <a:bodyPr/>
        <a:lstStyle/>
        <a:p>
          <a:endParaRPr lang="en-US"/>
        </a:p>
      </dgm:t>
    </dgm:pt>
    <dgm:pt modelId="{0C6EA107-BC4F-44EE-AFEE-DBDB154B8D0E}">
      <dgm:prSet/>
      <dgm:spPr/>
      <dgm:t>
        <a:bodyPr/>
        <a:lstStyle/>
        <a:p>
          <a:r>
            <a:rPr lang="en-GB"/>
            <a:t>Fishbone Diagram </a:t>
          </a:r>
        </a:p>
      </dgm:t>
    </dgm:pt>
    <dgm:pt modelId="{08BDA99D-48BB-46D7-B923-4FA43840597B}" type="parTrans" cxnId="{5779C22A-EB05-4B3D-AB5F-A08D4F456D78}">
      <dgm:prSet/>
      <dgm:spPr/>
      <dgm:t>
        <a:bodyPr/>
        <a:lstStyle/>
        <a:p>
          <a:endParaRPr lang="en-GB"/>
        </a:p>
      </dgm:t>
    </dgm:pt>
    <dgm:pt modelId="{E20815A0-8136-4D93-9E4B-359B764DCB05}" type="sibTrans" cxnId="{5779C22A-EB05-4B3D-AB5F-A08D4F456D78}">
      <dgm:prSet/>
      <dgm:spPr/>
      <dgm:t>
        <a:bodyPr/>
        <a:lstStyle/>
        <a:p>
          <a:endParaRPr lang="en-GB"/>
        </a:p>
      </dgm:t>
    </dgm:pt>
    <dgm:pt modelId="{532B1D48-21B2-4A3E-B179-F8F31A9B39CB}">
      <dgm:prSet/>
      <dgm:spPr/>
      <dgm:t>
        <a:bodyPr/>
        <a:lstStyle/>
        <a:p>
          <a:r>
            <a:rPr lang="en-GB"/>
            <a:t>Internal and external issues</a:t>
          </a:r>
        </a:p>
      </dgm:t>
    </dgm:pt>
    <dgm:pt modelId="{95836079-DDC3-4A8C-B2E7-D64F1958528E}" type="parTrans" cxnId="{13D6160E-67B3-4535-8BBC-4CFAF7D080D8}">
      <dgm:prSet/>
      <dgm:spPr/>
      <dgm:t>
        <a:bodyPr/>
        <a:lstStyle/>
        <a:p>
          <a:endParaRPr lang="en-GB"/>
        </a:p>
      </dgm:t>
    </dgm:pt>
    <dgm:pt modelId="{231E7CA3-6015-4A78-9C13-5AE7C8E60215}" type="sibTrans" cxnId="{13D6160E-67B3-4535-8BBC-4CFAF7D080D8}">
      <dgm:prSet/>
      <dgm:spPr/>
      <dgm:t>
        <a:bodyPr/>
        <a:lstStyle/>
        <a:p>
          <a:endParaRPr lang="en-GB"/>
        </a:p>
      </dgm:t>
    </dgm:pt>
    <dgm:pt modelId="{E1600F36-A34C-4D39-A35C-1784169DAA1D}">
      <dgm:prSet/>
      <dgm:spPr/>
      <dgm:t>
        <a:bodyPr/>
        <a:lstStyle/>
        <a:p>
          <a:r>
            <a:rPr lang="en-GB"/>
            <a:t>My reference list</a:t>
          </a:r>
        </a:p>
      </dgm:t>
    </dgm:pt>
    <dgm:pt modelId="{1B6FAC72-93A9-4716-92C5-42C1A254CE62}" type="parTrans" cxnId="{0555033E-28BE-49EA-A085-9AD7C113C731}">
      <dgm:prSet/>
      <dgm:spPr/>
      <dgm:t>
        <a:bodyPr/>
        <a:lstStyle/>
        <a:p>
          <a:endParaRPr lang="en-GB"/>
        </a:p>
      </dgm:t>
    </dgm:pt>
    <dgm:pt modelId="{4FD2470E-8A48-4C61-9898-AC576B766AB1}" type="sibTrans" cxnId="{0555033E-28BE-49EA-A085-9AD7C113C731}">
      <dgm:prSet/>
      <dgm:spPr/>
      <dgm:t>
        <a:bodyPr/>
        <a:lstStyle/>
        <a:p>
          <a:endParaRPr lang="en-GB"/>
        </a:p>
      </dgm:t>
    </dgm:pt>
    <dgm:pt modelId="{7C4A54D5-8987-4FBC-B68D-25FC6BA6943E}">
      <dgm:prSet/>
      <dgm:spPr/>
      <dgm:t>
        <a:bodyPr/>
        <a:lstStyle/>
        <a:p>
          <a:r>
            <a:rPr lang="en-GB"/>
            <a:t>Summary the key findings</a:t>
          </a:r>
        </a:p>
      </dgm:t>
    </dgm:pt>
    <dgm:pt modelId="{F014994C-4CF2-4B15-9986-2104CD5740DB}" type="parTrans" cxnId="{4C8EFDB6-BFE0-4AA0-9021-6B81C29DEA17}">
      <dgm:prSet/>
      <dgm:spPr/>
      <dgm:t>
        <a:bodyPr/>
        <a:lstStyle/>
        <a:p>
          <a:endParaRPr lang="en-GB"/>
        </a:p>
      </dgm:t>
    </dgm:pt>
    <dgm:pt modelId="{4B4C0306-E0C9-4B90-AFF7-353A75A0C044}" type="sibTrans" cxnId="{4C8EFDB6-BFE0-4AA0-9021-6B81C29DEA17}">
      <dgm:prSet/>
      <dgm:spPr/>
      <dgm:t>
        <a:bodyPr/>
        <a:lstStyle/>
        <a:p>
          <a:endParaRPr lang="en-GB"/>
        </a:p>
      </dgm:t>
    </dgm:pt>
    <dgm:pt modelId="{B71F898A-B83B-494F-A068-0362BAA62BB5}" type="pres">
      <dgm:prSet presAssocID="{C7720856-93F0-4CC7-B7FD-2466914A11D4}" presName="diagram" presStyleCnt="0">
        <dgm:presLayoutVars>
          <dgm:dir/>
          <dgm:resizeHandles val="exact"/>
        </dgm:presLayoutVars>
      </dgm:prSet>
      <dgm:spPr/>
    </dgm:pt>
    <dgm:pt modelId="{EFF292B8-B4C6-4F27-B8DF-36DB830E7F3A}" type="pres">
      <dgm:prSet presAssocID="{4AF52931-E4CA-4429-AACB-B8747CDB2409}" presName="node" presStyleLbl="node1" presStyleIdx="0" presStyleCnt="7" custLinFactNeighborY="3486">
        <dgm:presLayoutVars>
          <dgm:bulletEnabled val="1"/>
        </dgm:presLayoutVars>
      </dgm:prSet>
      <dgm:spPr/>
    </dgm:pt>
    <dgm:pt modelId="{824E7A6F-F4C9-4C1F-BABB-0529DD3556F6}" type="pres">
      <dgm:prSet presAssocID="{D86AF01C-9CBC-41F8-9354-48CD82BDFDC9}" presName="sibTrans" presStyleCnt="0"/>
      <dgm:spPr/>
    </dgm:pt>
    <dgm:pt modelId="{ED0E9791-753F-4E9B-963C-C2C7A1DC11D4}" type="pres">
      <dgm:prSet presAssocID="{532B1D48-21B2-4A3E-B179-F8F31A9B39CB}" presName="node" presStyleLbl="node1" presStyleIdx="1" presStyleCnt="7">
        <dgm:presLayoutVars>
          <dgm:bulletEnabled val="1"/>
        </dgm:presLayoutVars>
      </dgm:prSet>
      <dgm:spPr/>
    </dgm:pt>
    <dgm:pt modelId="{54F2EDD6-5769-4C48-9C61-9A7D2913E67A}" type="pres">
      <dgm:prSet presAssocID="{231E7CA3-6015-4A78-9C13-5AE7C8E60215}" presName="sibTrans" presStyleCnt="0"/>
      <dgm:spPr/>
    </dgm:pt>
    <dgm:pt modelId="{66EABA8A-5C5D-40B9-BE0A-80B2850DA6F2}" type="pres">
      <dgm:prSet presAssocID="{81BEB84D-9A77-49C6-9301-B3359FCAC75F}" presName="node" presStyleLbl="node1" presStyleIdx="2" presStyleCnt="7">
        <dgm:presLayoutVars>
          <dgm:bulletEnabled val="1"/>
        </dgm:presLayoutVars>
      </dgm:prSet>
      <dgm:spPr/>
    </dgm:pt>
    <dgm:pt modelId="{6E9539ED-D1C2-41B3-97D2-57A683B4EC4D}" type="pres">
      <dgm:prSet presAssocID="{5D260F18-25D2-4074-87F1-7E78DDA61C58}" presName="sibTrans" presStyleCnt="0"/>
      <dgm:spPr/>
    </dgm:pt>
    <dgm:pt modelId="{D3A732E8-01FD-4D06-A195-A18780C333BC}" type="pres">
      <dgm:prSet presAssocID="{BFF9359E-E9B1-4B73-BACC-2C7988765B16}" presName="node" presStyleLbl="node1" presStyleIdx="3" presStyleCnt="7">
        <dgm:presLayoutVars>
          <dgm:bulletEnabled val="1"/>
        </dgm:presLayoutVars>
      </dgm:prSet>
      <dgm:spPr/>
    </dgm:pt>
    <dgm:pt modelId="{A21839A4-B2E1-4D2E-8C31-C4A01004989B}" type="pres">
      <dgm:prSet presAssocID="{1CEF1965-C516-4C44-BAE3-2FA3F5116930}" presName="sibTrans" presStyleCnt="0"/>
      <dgm:spPr/>
    </dgm:pt>
    <dgm:pt modelId="{9A8CECD4-805A-4CDF-B70A-F584B1D529B8}" type="pres">
      <dgm:prSet presAssocID="{0C6EA107-BC4F-44EE-AFEE-DBDB154B8D0E}" presName="node" presStyleLbl="node1" presStyleIdx="4" presStyleCnt="7">
        <dgm:presLayoutVars>
          <dgm:bulletEnabled val="1"/>
        </dgm:presLayoutVars>
      </dgm:prSet>
      <dgm:spPr/>
    </dgm:pt>
    <dgm:pt modelId="{0EACC794-FD87-48A8-9BA7-08E34DD7BC5C}" type="pres">
      <dgm:prSet presAssocID="{E20815A0-8136-4D93-9E4B-359B764DCB05}" presName="sibTrans" presStyleCnt="0"/>
      <dgm:spPr/>
    </dgm:pt>
    <dgm:pt modelId="{EFF5DD0B-FDE4-4CAB-9CD6-0FF28AE9DC05}" type="pres">
      <dgm:prSet presAssocID="{7C4A54D5-8987-4FBC-B68D-25FC6BA6943E}" presName="node" presStyleLbl="node1" presStyleIdx="5" presStyleCnt="7">
        <dgm:presLayoutVars>
          <dgm:bulletEnabled val="1"/>
        </dgm:presLayoutVars>
      </dgm:prSet>
      <dgm:spPr/>
    </dgm:pt>
    <dgm:pt modelId="{D9ECBA68-B4E2-4709-B97A-21E87756F809}" type="pres">
      <dgm:prSet presAssocID="{4B4C0306-E0C9-4B90-AFF7-353A75A0C044}" presName="sibTrans" presStyleCnt="0"/>
      <dgm:spPr/>
    </dgm:pt>
    <dgm:pt modelId="{8C41D287-376C-4394-B013-3821FBC09327}" type="pres">
      <dgm:prSet presAssocID="{E1600F36-A34C-4D39-A35C-1784169DAA1D}" presName="node" presStyleLbl="node1" presStyleIdx="6" presStyleCnt="7">
        <dgm:presLayoutVars>
          <dgm:bulletEnabled val="1"/>
        </dgm:presLayoutVars>
      </dgm:prSet>
      <dgm:spPr/>
    </dgm:pt>
  </dgm:ptLst>
  <dgm:cxnLst>
    <dgm:cxn modelId="{13D6160E-67B3-4535-8BBC-4CFAF7D080D8}" srcId="{C7720856-93F0-4CC7-B7FD-2466914A11D4}" destId="{532B1D48-21B2-4A3E-B179-F8F31A9B39CB}" srcOrd="1" destOrd="0" parTransId="{95836079-DDC3-4A8C-B2E7-D64F1958528E}" sibTransId="{231E7CA3-6015-4A78-9C13-5AE7C8E60215}"/>
    <dgm:cxn modelId="{E23B092A-77CD-45EF-979A-16FA981FA195}" type="presOf" srcId="{4AF52931-E4CA-4429-AACB-B8747CDB2409}" destId="{EFF292B8-B4C6-4F27-B8DF-36DB830E7F3A}" srcOrd="0" destOrd="0" presId="urn:microsoft.com/office/officeart/2005/8/layout/default"/>
    <dgm:cxn modelId="{5779C22A-EB05-4B3D-AB5F-A08D4F456D78}" srcId="{C7720856-93F0-4CC7-B7FD-2466914A11D4}" destId="{0C6EA107-BC4F-44EE-AFEE-DBDB154B8D0E}" srcOrd="4" destOrd="0" parTransId="{08BDA99D-48BB-46D7-B923-4FA43840597B}" sibTransId="{E20815A0-8136-4D93-9E4B-359B764DCB05}"/>
    <dgm:cxn modelId="{0555033E-28BE-49EA-A085-9AD7C113C731}" srcId="{C7720856-93F0-4CC7-B7FD-2466914A11D4}" destId="{E1600F36-A34C-4D39-A35C-1784169DAA1D}" srcOrd="6" destOrd="0" parTransId="{1B6FAC72-93A9-4716-92C5-42C1A254CE62}" sibTransId="{4FD2470E-8A48-4C61-9898-AC576B766AB1}"/>
    <dgm:cxn modelId="{516EC545-1971-48B3-978C-4756FCDCCFD9}" srcId="{C7720856-93F0-4CC7-B7FD-2466914A11D4}" destId="{BFF9359E-E9B1-4B73-BACC-2C7988765B16}" srcOrd="3" destOrd="0" parTransId="{6E0A40FA-1B79-4089-8B9A-3BA22865FE4E}" sibTransId="{1CEF1965-C516-4C44-BAE3-2FA3F5116930}"/>
    <dgm:cxn modelId="{8D114E77-36C3-4EA9-9CE9-73F746A9567B}" type="presOf" srcId="{0C6EA107-BC4F-44EE-AFEE-DBDB154B8D0E}" destId="{9A8CECD4-805A-4CDF-B70A-F584B1D529B8}" srcOrd="0" destOrd="0" presId="urn:microsoft.com/office/officeart/2005/8/layout/default"/>
    <dgm:cxn modelId="{A519A495-4FA6-4C51-91B7-FB7F41C065A7}" type="presOf" srcId="{C7720856-93F0-4CC7-B7FD-2466914A11D4}" destId="{B71F898A-B83B-494F-A068-0362BAA62BB5}" srcOrd="0" destOrd="0" presId="urn:microsoft.com/office/officeart/2005/8/layout/default"/>
    <dgm:cxn modelId="{4C8EFDB6-BFE0-4AA0-9021-6B81C29DEA17}" srcId="{C7720856-93F0-4CC7-B7FD-2466914A11D4}" destId="{7C4A54D5-8987-4FBC-B68D-25FC6BA6943E}" srcOrd="5" destOrd="0" parTransId="{F014994C-4CF2-4B15-9986-2104CD5740DB}" sibTransId="{4B4C0306-E0C9-4B90-AFF7-353A75A0C044}"/>
    <dgm:cxn modelId="{F0F998BA-0E7F-4283-AF22-AE0815C38C29}" type="presOf" srcId="{7C4A54D5-8987-4FBC-B68D-25FC6BA6943E}" destId="{EFF5DD0B-FDE4-4CAB-9CD6-0FF28AE9DC05}" srcOrd="0" destOrd="0" presId="urn:microsoft.com/office/officeart/2005/8/layout/default"/>
    <dgm:cxn modelId="{420EF6C4-7321-43BE-A2FC-253606B1E06A}" srcId="{C7720856-93F0-4CC7-B7FD-2466914A11D4}" destId="{81BEB84D-9A77-49C6-9301-B3359FCAC75F}" srcOrd="2" destOrd="0" parTransId="{AE4D0D43-0332-4F79-8D35-BCD8C10758AE}" sibTransId="{5D260F18-25D2-4074-87F1-7E78DDA61C58}"/>
    <dgm:cxn modelId="{F82329C8-C3B2-4E9B-9033-528488D72705}" srcId="{C7720856-93F0-4CC7-B7FD-2466914A11D4}" destId="{4AF52931-E4CA-4429-AACB-B8747CDB2409}" srcOrd="0" destOrd="0" parTransId="{67B2FC97-2FAE-4EFE-9DEE-E4216C657F35}" sibTransId="{D86AF01C-9CBC-41F8-9354-48CD82BDFDC9}"/>
    <dgm:cxn modelId="{80DEBDCB-854A-4A49-9215-47AB204B9573}" type="presOf" srcId="{532B1D48-21B2-4A3E-B179-F8F31A9B39CB}" destId="{ED0E9791-753F-4E9B-963C-C2C7A1DC11D4}" srcOrd="0" destOrd="0" presId="urn:microsoft.com/office/officeart/2005/8/layout/default"/>
    <dgm:cxn modelId="{177D7BD5-45D6-425D-8B2C-1A04486AC7B6}" type="presOf" srcId="{E1600F36-A34C-4D39-A35C-1784169DAA1D}" destId="{8C41D287-376C-4394-B013-3821FBC09327}" srcOrd="0" destOrd="0" presId="urn:microsoft.com/office/officeart/2005/8/layout/default"/>
    <dgm:cxn modelId="{3F8704DE-9862-4BA1-ACF2-599136CE83FC}" type="presOf" srcId="{BFF9359E-E9B1-4B73-BACC-2C7988765B16}" destId="{D3A732E8-01FD-4D06-A195-A18780C333BC}" srcOrd="0" destOrd="0" presId="urn:microsoft.com/office/officeart/2005/8/layout/default"/>
    <dgm:cxn modelId="{42E3D2F4-BE26-4C56-A56E-44AB465B103B}" type="presOf" srcId="{81BEB84D-9A77-49C6-9301-B3359FCAC75F}" destId="{66EABA8A-5C5D-40B9-BE0A-80B2850DA6F2}" srcOrd="0" destOrd="0" presId="urn:microsoft.com/office/officeart/2005/8/layout/default"/>
    <dgm:cxn modelId="{370C2901-CE4B-49A4-9F9A-2D570A701AEE}" type="presParOf" srcId="{B71F898A-B83B-494F-A068-0362BAA62BB5}" destId="{EFF292B8-B4C6-4F27-B8DF-36DB830E7F3A}" srcOrd="0" destOrd="0" presId="urn:microsoft.com/office/officeart/2005/8/layout/default"/>
    <dgm:cxn modelId="{47E6A7D7-02AA-44EB-ABF1-6683AFE70B35}" type="presParOf" srcId="{B71F898A-B83B-494F-A068-0362BAA62BB5}" destId="{824E7A6F-F4C9-4C1F-BABB-0529DD3556F6}" srcOrd="1" destOrd="0" presId="urn:microsoft.com/office/officeart/2005/8/layout/default"/>
    <dgm:cxn modelId="{44F388E6-9149-492D-A823-921B9B7606CE}" type="presParOf" srcId="{B71F898A-B83B-494F-A068-0362BAA62BB5}" destId="{ED0E9791-753F-4E9B-963C-C2C7A1DC11D4}" srcOrd="2" destOrd="0" presId="urn:microsoft.com/office/officeart/2005/8/layout/default"/>
    <dgm:cxn modelId="{3230678F-3290-4DDE-978D-D190C4A33876}" type="presParOf" srcId="{B71F898A-B83B-494F-A068-0362BAA62BB5}" destId="{54F2EDD6-5769-4C48-9C61-9A7D2913E67A}" srcOrd="3" destOrd="0" presId="urn:microsoft.com/office/officeart/2005/8/layout/default"/>
    <dgm:cxn modelId="{2C9C96EC-5A9D-4527-A499-55D9A7002116}" type="presParOf" srcId="{B71F898A-B83B-494F-A068-0362BAA62BB5}" destId="{66EABA8A-5C5D-40B9-BE0A-80B2850DA6F2}" srcOrd="4" destOrd="0" presId="urn:microsoft.com/office/officeart/2005/8/layout/default"/>
    <dgm:cxn modelId="{332750DE-BA32-4CA6-AF44-BBA5C9F458DF}" type="presParOf" srcId="{B71F898A-B83B-494F-A068-0362BAA62BB5}" destId="{6E9539ED-D1C2-41B3-97D2-57A683B4EC4D}" srcOrd="5" destOrd="0" presId="urn:microsoft.com/office/officeart/2005/8/layout/default"/>
    <dgm:cxn modelId="{80017764-A65D-4C30-9F1D-81DA46EA74AD}" type="presParOf" srcId="{B71F898A-B83B-494F-A068-0362BAA62BB5}" destId="{D3A732E8-01FD-4D06-A195-A18780C333BC}" srcOrd="6" destOrd="0" presId="urn:microsoft.com/office/officeart/2005/8/layout/default"/>
    <dgm:cxn modelId="{5EA82256-F1F8-470E-9994-BD5B6F3690FD}" type="presParOf" srcId="{B71F898A-B83B-494F-A068-0362BAA62BB5}" destId="{A21839A4-B2E1-4D2E-8C31-C4A01004989B}" srcOrd="7" destOrd="0" presId="urn:microsoft.com/office/officeart/2005/8/layout/default"/>
    <dgm:cxn modelId="{1894CEAE-13B7-4D84-964B-31188E32ECB6}" type="presParOf" srcId="{B71F898A-B83B-494F-A068-0362BAA62BB5}" destId="{9A8CECD4-805A-4CDF-B70A-F584B1D529B8}" srcOrd="8" destOrd="0" presId="urn:microsoft.com/office/officeart/2005/8/layout/default"/>
    <dgm:cxn modelId="{8B70261E-D669-430F-AFAD-5CED9FC9E2A4}" type="presParOf" srcId="{B71F898A-B83B-494F-A068-0362BAA62BB5}" destId="{0EACC794-FD87-48A8-9BA7-08E34DD7BC5C}" srcOrd="9" destOrd="0" presId="urn:microsoft.com/office/officeart/2005/8/layout/default"/>
    <dgm:cxn modelId="{492E8F4B-3239-4D08-B810-690EA5B3517B}" type="presParOf" srcId="{B71F898A-B83B-494F-A068-0362BAA62BB5}" destId="{EFF5DD0B-FDE4-4CAB-9CD6-0FF28AE9DC05}" srcOrd="10" destOrd="0" presId="urn:microsoft.com/office/officeart/2005/8/layout/default"/>
    <dgm:cxn modelId="{CE07BAB7-0574-4DA5-902A-4908AE5E6117}" type="presParOf" srcId="{B71F898A-B83B-494F-A068-0362BAA62BB5}" destId="{D9ECBA68-B4E2-4709-B97A-21E87756F809}" srcOrd="11" destOrd="0" presId="urn:microsoft.com/office/officeart/2005/8/layout/default"/>
    <dgm:cxn modelId="{0E4412FF-6C16-4B16-9003-FEF065DD6558}" type="presParOf" srcId="{B71F898A-B83B-494F-A068-0362BAA62BB5}" destId="{8C41D287-376C-4394-B013-3821FBC0932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6F9349-4132-4B5F-A2D5-8EF94F7CF614}">
      <dsp:nvSpPr>
        <dsp:cNvPr id="0" name=""/>
        <dsp:cNvSpPr/>
      </dsp:nvSpPr>
      <dsp:spPr>
        <a:xfrm>
          <a:off x="1163156" y="35767"/>
          <a:ext cx="830070" cy="8300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48BC3-9370-4467-AB53-58E95C9524CF}">
      <dsp:nvSpPr>
        <dsp:cNvPr id="0" name=""/>
        <dsp:cNvSpPr/>
      </dsp:nvSpPr>
      <dsp:spPr>
        <a:xfrm>
          <a:off x="1337470" y="210082"/>
          <a:ext cx="481441" cy="4814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1979B-E702-4112-BFD1-35EADBAEA0AA}">
      <dsp:nvSpPr>
        <dsp:cNvPr id="0" name=""/>
        <dsp:cNvSpPr/>
      </dsp:nvSpPr>
      <dsp:spPr>
        <a:xfrm>
          <a:off x="2171099" y="35767"/>
          <a:ext cx="1956595" cy="830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Student Name: Mahamadou Touray</a:t>
          </a:r>
          <a:endParaRPr lang="en-US" sz="1600" kern="1200"/>
        </a:p>
      </dsp:txBody>
      <dsp:txXfrm>
        <a:off x="2171099" y="35767"/>
        <a:ext cx="1956595" cy="830070"/>
      </dsp:txXfrm>
    </dsp:sp>
    <dsp:sp modelId="{CA20549E-0E2C-48D5-8F23-BE585DC1DF9F}">
      <dsp:nvSpPr>
        <dsp:cNvPr id="0" name=""/>
        <dsp:cNvSpPr/>
      </dsp:nvSpPr>
      <dsp:spPr>
        <a:xfrm>
          <a:off x="4468616" y="35767"/>
          <a:ext cx="830070" cy="83007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3A64D4-119A-4122-A36D-11A36F9AF494}">
      <dsp:nvSpPr>
        <dsp:cNvPr id="0" name=""/>
        <dsp:cNvSpPr/>
      </dsp:nvSpPr>
      <dsp:spPr>
        <a:xfrm>
          <a:off x="4642931" y="210082"/>
          <a:ext cx="481441" cy="4814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5DD9B6-55B9-4AF9-A546-A40C72BA19AA}">
      <dsp:nvSpPr>
        <dsp:cNvPr id="0" name=""/>
        <dsp:cNvSpPr/>
      </dsp:nvSpPr>
      <dsp:spPr>
        <a:xfrm>
          <a:off x="5476560" y="35767"/>
          <a:ext cx="1956595" cy="830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Student ID:	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2421736</a:t>
          </a:r>
          <a:endParaRPr lang="en-US" sz="1600" kern="1200"/>
        </a:p>
      </dsp:txBody>
      <dsp:txXfrm>
        <a:off x="5476560" y="35767"/>
        <a:ext cx="1956595" cy="830070"/>
      </dsp:txXfrm>
    </dsp:sp>
    <dsp:sp modelId="{C234CD58-E8FF-438E-9009-313658F50073}">
      <dsp:nvSpPr>
        <dsp:cNvPr id="0" name=""/>
        <dsp:cNvSpPr/>
      </dsp:nvSpPr>
      <dsp:spPr>
        <a:xfrm>
          <a:off x="1163156" y="1525683"/>
          <a:ext cx="830070" cy="8300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E6477-4ABC-4154-AB6C-C656F1122DE2}">
      <dsp:nvSpPr>
        <dsp:cNvPr id="0" name=""/>
        <dsp:cNvSpPr/>
      </dsp:nvSpPr>
      <dsp:spPr>
        <a:xfrm>
          <a:off x="1337470" y="1699997"/>
          <a:ext cx="481441" cy="4814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0E4CD-A414-4DD5-901C-A854087AD2AE}">
      <dsp:nvSpPr>
        <dsp:cNvPr id="0" name=""/>
        <dsp:cNvSpPr/>
      </dsp:nvSpPr>
      <dsp:spPr>
        <a:xfrm>
          <a:off x="2171099" y="1525683"/>
          <a:ext cx="1956595" cy="830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Lecturer’s Name: 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Deji </a:t>
          </a:r>
          <a:r>
            <a:rPr lang="en-GB" sz="1600" kern="1200" err="1"/>
            <a:t>Olagboye</a:t>
          </a:r>
          <a:r>
            <a:rPr lang="en-GB" sz="1600" kern="1200"/>
            <a:t> </a:t>
          </a:r>
          <a:endParaRPr lang="en-US" sz="1600" kern="1200"/>
        </a:p>
      </dsp:txBody>
      <dsp:txXfrm>
        <a:off x="2171099" y="1525683"/>
        <a:ext cx="1956595" cy="830070"/>
      </dsp:txXfrm>
    </dsp:sp>
    <dsp:sp modelId="{4C1FC282-5681-402A-9F7E-7E988DEE6C19}">
      <dsp:nvSpPr>
        <dsp:cNvPr id="0" name=""/>
        <dsp:cNvSpPr/>
      </dsp:nvSpPr>
      <dsp:spPr>
        <a:xfrm>
          <a:off x="4468616" y="1525683"/>
          <a:ext cx="830070" cy="83007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7CE69-7D6D-4EFA-81E0-906C666E2CB1}">
      <dsp:nvSpPr>
        <dsp:cNvPr id="0" name=""/>
        <dsp:cNvSpPr/>
      </dsp:nvSpPr>
      <dsp:spPr>
        <a:xfrm>
          <a:off x="4642931" y="1699997"/>
          <a:ext cx="481441" cy="4814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89E28-A409-46DA-B770-DC96A2E8C4EE}">
      <dsp:nvSpPr>
        <dsp:cNvPr id="0" name=""/>
        <dsp:cNvSpPr/>
      </dsp:nvSpPr>
      <dsp:spPr>
        <a:xfrm>
          <a:off x="5476560" y="1525683"/>
          <a:ext cx="1956595" cy="830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Module Code: 	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LCLM 4004</a:t>
          </a:r>
          <a:endParaRPr lang="en-US" sz="1600" kern="1200"/>
        </a:p>
      </dsp:txBody>
      <dsp:txXfrm>
        <a:off x="5476560" y="1525683"/>
        <a:ext cx="1956595" cy="830070"/>
      </dsp:txXfrm>
    </dsp:sp>
    <dsp:sp modelId="{724A9F5C-6CCF-4223-814E-F0432FC46026}">
      <dsp:nvSpPr>
        <dsp:cNvPr id="0" name=""/>
        <dsp:cNvSpPr/>
      </dsp:nvSpPr>
      <dsp:spPr>
        <a:xfrm>
          <a:off x="1163156" y="3015598"/>
          <a:ext cx="830070" cy="83007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67D54-B05E-468A-B8B9-9D857092F462}">
      <dsp:nvSpPr>
        <dsp:cNvPr id="0" name=""/>
        <dsp:cNvSpPr/>
      </dsp:nvSpPr>
      <dsp:spPr>
        <a:xfrm>
          <a:off x="1337470" y="3189913"/>
          <a:ext cx="481441" cy="4814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C6086-E5AC-46E2-80D7-DD6D19C42808}">
      <dsp:nvSpPr>
        <dsp:cNvPr id="0" name=""/>
        <dsp:cNvSpPr/>
      </dsp:nvSpPr>
      <dsp:spPr>
        <a:xfrm>
          <a:off x="2171099" y="3015598"/>
          <a:ext cx="1956595" cy="830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Module Name: 	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Problem Solving and Decision-Making</a:t>
          </a:r>
          <a:endParaRPr lang="en-US" sz="1600" kern="1200"/>
        </a:p>
      </dsp:txBody>
      <dsp:txXfrm>
        <a:off x="2171099" y="3015598"/>
        <a:ext cx="1956595" cy="830070"/>
      </dsp:txXfrm>
    </dsp:sp>
    <dsp:sp modelId="{A20B4B7C-C29B-48C3-966F-A67F9B773B29}">
      <dsp:nvSpPr>
        <dsp:cNvPr id="0" name=""/>
        <dsp:cNvSpPr/>
      </dsp:nvSpPr>
      <dsp:spPr>
        <a:xfrm>
          <a:off x="4468616" y="3015598"/>
          <a:ext cx="830070" cy="8300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6C819-E9F8-4E73-B8A1-B6026DF7CC80}">
      <dsp:nvSpPr>
        <dsp:cNvPr id="0" name=""/>
        <dsp:cNvSpPr/>
      </dsp:nvSpPr>
      <dsp:spPr>
        <a:xfrm>
          <a:off x="4642931" y="3189913"/>
          <a:ext cx="481441" cy="4814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F6D47-0D5C-4FF2-9CAB-6988E6382604}">
      <dsp:nvSpPr>
        <dsp:cNvPr id="0" name=""/>
        <dsp:cNvSpPr/>
      </dsp:nvSpPr>
      <dsp:spPr>
        <a:xfrm>
          <a:off x="5476560" y="3015598"/>
          <a:ext cx="1956595" cy="830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Component 1: 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Green Haven Florists</a:t>
          </a:r>
          <a:endParaRPr lang="en-US" sz="1600" kern="1200"/>
        </a:p>
      </dsp:txBody>
      <dsp:txXfrm>
        <a:off x="5476560" y="3015598"/>
        <a:ext cx="1956595" cy="8300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F292B8-B4C6-4F27-B8DF-36DB830E7F3A}">
      <dsp:nvSpPr>
        <dsp:cNvPr id="0" name=""/>
        <dsp:cNvSpPr/>
      </dsp:nvSpPr>
      <dsp:spPr>
        <a:xfrm>
          <a:off x="220028" y="35024"/>
          <a:ext cx="1658636" cy="99518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Background about green haven florists</a:t>
          </a:r>
        </a:p>
      </dsp:txBody>
      <dsp:txXfrm>
        <a:off x="220028" y="35024"/>
        <a:ext cx="1658636" cy="995182"/>
      </dsp:txXfrm>
    </dsp:sp>
    <dsp:sp modelId="{ED0E9791-753F-4E9B-963C-C2C7A1DC11D4}">
      <dsp:nvSpPr>
        <dsp:cNvPr id="0" name=""/>
        <dsp:cNvSpPr/>
      </dsp:nvSpPr>
      <dsp:spPr>
        <a:xfrm>
          <a:off x="2044529" y="332"/>
          <a:ext cx="1658636" cy="99518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Internal and external issues</a:t>
          </a:r>
        </a:p>
      </dsp:txBody>
      <dsp:txXfrm>
        <a:off x="2044529" y="332"/>
        <a:ext cx="1658636" cy="995182"/>
      </dsp:txXfrm>
    </dsp:sp>
    <dsp:sp modelId="{66EABA8A-5C5D-40B9-BE0A-80B2850DA6F2}">
      <dsp:nvSpPr>
        <dsp:cNvPr id="0" name=""/>
        <dsp:cNvSpPr/>
      </dsp:nvSpPr>
      <dsp:spPr>
        <a:xfrm>
          <a:off x="3869030" y="332"/>
          <a:ext cx="1658636" cy="99518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5W2H Analysis</a:t>
          </a:r>
        </a:p>
      </dsp:txBody>
      <dsp:txXfrm>
        <a:off x="3869030" y="332"/>
        <a:ext cx="1658636" cy="995182"/>
      </dsp:txXfrm>
    </dsp:sp>
    <dsp:sp modelId="{D3A732E8-01FD-4D06-A195-A18780C333BC}">
      <dsp:nvSpPr>
        <dsp:cNvPr id="0" name=""/>
        <dsp:cNvSpPr/>
      </dsp:nvSpPr>
      <dsp:spPr>
        <a:xfrm>
          <a:off x="220028" y="1161377"/>
          <a:ext cx="1658636" cy="99518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PESTLE Analysis</a:t>
          </a:r>
        </a:p>
      </dsp:txBody>
      <dsp:txXfrm>
        <a:off x="220028" y="1161377"/>
        <a:ext cx="1658636" cy="995182"/>
      </dsp:txXfrm>
    </dsp:sp>
    <dsp:sp modelId="{9A8CECD4-805A-4CDF-B70A-F584B1D529B8}">
      <dsp:nvSpPr>
        <dsp:cNvPr id="0" name=""/>
        <dsp:cNvSpPr/>
      </dsp:nvSpPr>
      <dsp:spPr>
        <a:xfrm>
          <a:off x="2044529" y="1161377"/>
          <a:ext cx="1658636" cy="99518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Fishbone Diagram </a:t>
          </a:r>
        </a:p>
      </dsp:txBody>
      <dsp:txXfrm>
        <a:off x="2044529" y="1161377"/>
        <a:ext cx="1658636" cy="995182"/>
      </dsp:txXfrm>
    </dsp:sp>
    <dsp:sp modelId="{EFF5DD0B-FDE4-4CAB-9CD6-0FF28AE9DC05}">
      <dsp:nvSpPr>
        <dsp:cNvPr id="0" name=""/>
        <dsp:cNvSpPr/>
      </dsp:nvSpPr>
      <dsp:spPr>
        <a:xfrm>
          <a:off x="3869030" y="1161377"/>
          <a:ext cx="1658636" cy="99518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the key findings</a:t>
          </a:r>
        </a:p>
      </dsp:txBody>
      <dsp:txXfrm>
        <a:off x="3869030" y="1161377"/>
        <a:ext cx="1658636" cy="995182"/>
      </dsp:txXfrm>
    </dsp:sp>
    <dsp:sp modelId="{8C41D287-376C-4394-B013-3821FBC09327}">
      <dsp:nvSpPr>
        <dsp:cNvPr id="0" name=""/>
        <dsp:cNvSpPr/>
      </dsp:nvSpPr>
      <dsp:spPr>
        <a:xfrm>
          <a:off x="2044529" y="2322423"/>
          <a:ext cx="1658636" cy="99518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My reference list</a:t>
          </a:r>
        </a:p>
      </dsp:txBody>
      <dsp:txXfrm>
        <a:off x="2044529" y="2322423"/>
        <a:ext cx="1658636" cy="9951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8F4EA64-D5E8-4450-BC30-7DFC4EBD38F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641F71-C740-4CC1-840C-5FB23C8519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D963B1-226B-4B24-8975-7DD28730789D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BCE577-AAC9-4588-9221-506DA251D45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9921CD-9C42-44C5-B535-5F5FA40227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FA9CF0-FE85-40E5-A3E4-9D8D4A205B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678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0BE83-1F76-412F-817F-6B87541A62B7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54AA9-D1C5-4A71-8BC1-393246244D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209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9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254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8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890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8963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54AA9-D1C5-4A71-8BC1-393246244DD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333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CE02C-6EC6-4E09-BC2C-9FDED4DE236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190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F36E1-9596-4E98-8786-4A17C5D29C65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968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D1A55-63BC-4BA2-9538-7DDEADA10621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383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01ABB-8821-4BF5-97A9-E1A66ACAEAA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885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37B1C-D4A1-4A4F-A470-80868146AFC5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971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1D1B9-F39E-471E-80A9-595CAA5664AD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162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EABC-E2B9-4606-A74F-CB06AF596887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774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50A0-01A3-4F4E-AA52-F716A9BFD4EB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160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11CCA-BB49-46C7-A0E2-F42339750F9A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57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5CAA-4E5A-4223-BD55-C5D2841AC9E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3527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5CAA-4E5A-4223-BD55-C5D2841AC9E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220724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5CAA-4E5A-4223-BD55-C5D2841AC9E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41980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5CAA-4E5A-4223-BD55-C5D2841AC9E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367126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5CAA-4E5A-4223-BD55-C5D2841AC9E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01801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75A7A-4A9A-410F-B848-AB998ACC941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07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F3E88-2D66-4D17-B0FA-EA13CB20B2FF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50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05CAA-4E5A-4223-BD55-C5D2841AC9E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617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51" r:id="rId3"/>
    <p:sldLayoutId id="2147483852" r:id="rId4"/>
    <p:sldLayoutId id="2147483853" r:id="rId5"/>
    <p:sldLayoutId id="2147483854" r:id="rId6"/>
    <p:sldLayoutId id="2147483855" r:id="rId7"/>
    <p:sldLayoutId id="2147483856" r:id="rId8"/>
    <p:sldLayoutId id="2147483857" r:id="rId9"/>
    <p:sldLayoutId id="2147483858" r:id="rId10"/>
    <p:sldLayoutId id="2147483859" r:id="rId11"/>
    <p:sldLayoutId id="2147483860" r:id="rId12"/>
    <p:sldLayoutId id="2147483861" r:id="rId13"/>
    <p:sldLayoutId id="2147483862" r:id="rId14"/>
    <p:sldLayoutId id="2147483863" r:id="rId15"/>
    <p:sldLayoutId id="2147483864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18" Type="http://schemas.openxmlformats.org/officeDocument/2006/relationships/image" Target="../media/image33.png"/><Relationship Id="rId3" Type="http://schemas.openxmlformats.org/officeDocument/2006/relationships/image" Target="../media/image18.png"/><Relationship Id="rId21" Type="http://schemas.openxmlformats.org/officeDocument/2006/relationships/image" Target="../media/image36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1.png"/><Relationship Id="rId20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19" Type="http://schemas.openxmlformats.org/officeDocument/2006/relationships/image" Target="../media/image34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0" name="Rectangle 1069">
            <a:extLst>
              <a:ext uri="{FF2B5EF4-FFF2-40B4-BE49-F238E27FC236}">
                <a16:creationId xmlns:a16="http://schemas.microsoft.com/office/drawing/2014/main" id="{F8C142A9-7145-49A3-904E-C94D67519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9E3F4EB1-6BCC-4A8E-859D-B9E143149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88" r="9629"/>
          <a:stretch>
            <a:fillRect/>
          </a:stretch>
        </p:blipFill>
        <p:spPr bwMode="auto">
          <a:xfrm>
            <a:off x="-19" y="10"/>
            <a:ext cx="9141744" cy="6857990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3A2A4B3-7862-4EA1-3F15-5113D9D796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12" r="2375" b="1"/>
          <a:stretch>
            <a:fillRect/>
          </a:stretch>
        </p:blipFill>
        <p:spPr>
          <a:xfrm>
            <a:off x="5790355" y="10"/>
            <a:ext cx="6401647" cy="6852984"/>
          </a:xfrm>
          <a:custGeom>
            <a:avLst/>
            <a:gdLst/>
            <a:ahLst/>
            <a:cxnLst/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  <p:sp>
        <p:nvSpPr>
          <p:cNvPr id="1071" name="Freeform: Shape 1031">
            <a:extLst>
              <a:ext uri="{FF2B5EF4-FFF2-40B4-BE49-F238E27FC236}">
                <a16:creationId xmlns:a16="http://schemas.microsoft.com/office/drawing/2014/main" id="{557ADA24-F07F-4AF3-A108-8B0538C1B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73847"/>
            <a:ext cx="6434783" cy="3310306"/>
          </a:xfrm>
          <a:custGeom>
            <a:avLst/>
            <a:gdLst>
              <a:gd name="connsiteX0" fmla="*/ 0 w 6434783"/>
              <a:gd name="connsiteY0" fmla="*/ 0 h 3310306"/>
              <a:gd name="connsiteX1" fmla="*/ 3829872 w 6434783"/>
              <a:gd name="connsiteY1" fmla="*/ 0 h 3310306"/>
              <a:gd name="connsiteX2" fmla="*/ 4896100 w 6434783"/>
              <a:gd name="connsiteY2" fmla="*/ 0 h 3310306"/>
              <a:gd name="connsiteX3" fmla="*/ 4901677 w 6434783"/>
              <a:gd name="connsiteY3" fmla="*/ 0 h 3310306"/>
              <a:gd name="connsiteX4" fmla="*/ 6434783 w 6434783"/>
              <a:gd name="connsiteY4" fmla="*/ 3310306 h 3310306"/>
              <a:gd name="connsiteX5" fmla="*/ 0 w 6434783"/>
              <a:gd name="connsiteY5" fmla="*/ 3310306 h 3310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34783" h="3310306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6434783" y="3310306"/>
                </a:lnTo>
                <a:lnTo>
                  <a:pt x="0" y="3310306"/>
                </a:lnTo>
                <a:close/>
              </a:path>
            </a:pathLst>
          </a:custGeom>
          <a:solidFill>
            <a:srgbClr val="00000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0EC3D-482A-4E73-B198-E8341A0D09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9733" y="3011476"/>
            <a:ext cx="4519338" cy="1855246"/>
          </a:xfrm>
        </p:spPr>
        <p:txBody>
          <a:bodyPr anchor="t">
            <a:normAutofit/>
          </a:bodyPr>
          <a:lstStyle/>
          <a:p>
            <a:pPr algn="l"/>
            <a:r>
              <a:rPr lang="en-US" sz="4800" b="1">
                <a:ln w="22225">
                  <a:solidFill>
                    <a:schemeClr val="accent2"/>
                  </a:solidFill>
                  <a:prstDash val="solid"/>
                </a:ln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Green Haven Florist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2048EE7C-B77F-4E59-88A7-DD66337BB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9733" y="2167613"/>
            <a:ext cx="4167376" cy="699513"/>
          </a:xfrm>
        </p:spPr>
        <p:txBody>
          <a:bodyPr anchor="b">
            <a:normAutofit/>
          </a:bodyPr>
          <a:lstStyle/>
          <a:p>
            <a:pPr algn="l"/>
            <a:r>
              <a:rPr lang="en-US" sz="2000">
                <a:solidFill>
                  <a:srgbClr val="FFFFFF"/>
                </a:solidFill>
              </a:rPr>
              <a:t>By Mahamadou Touray</a:t>
            </a:r>
          </a:p>
        </p:txBody>
      </p:sp>
    </p:spTree>
    <p:extLst>
      <p:ext uri="{BB962C8B-B14F-4D97-AF65-F5344CB8AC3E}">
        <p14:creationId xmlns:p14="http://schemas.microsoft.com/office/powerpoint/2010/main" val="75576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0" name="Content Placeholder 2">
            <a:extLst>
              <a:ext uri="{FF2B5EF4-FFF2-40B4-BE49-F238E27FC236}">
                <a16:creationId xmlns:a16="http://schemas.microsoft.com/office/drawing/2014/main" id="{5D0FA1DC-EBB7-90DD-542D-04B66C0EE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4449087"/>
              </p:ext>
            </p:extLst>
          </p:nvPr>
        </p:nvGraphicFramePr>
        <p:xfrm>
          <a:off x="864021" y="1152126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3400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B972-0B7A-40CD-9E79-07E8A87AB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9505" y="145152"/>
            <a:ext cx="4512989" cy="935462"/>
          </a:xfrm>
        </p:spPr>
        <p:txBody>
          <a:bodyPr anchor="ctr">
            <a:normAutofit fontScale="90000"/>
          </a:bodyPr>
          <a:lstStyle/>
          <a:p>
            <a:pPr algn="ctr">
              <a:tabLst>
                <a:tab pos="4119563" algn="l"/>
              </a:tabLst>
            </a:pPr>
            <a:r>
              <a:rPr lang="en-US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Presentation Overview:</a:t>
            </a:r>
          </a:p>
        </p:txBody>
      </p:sp>
      <p:graphicFrame>
        <p:nvGraphicFramePr>
          <p:cNvPr id="9" name="Content Placeholder 8" descr="Smart Art Icons">
            <a:extLst>
              <a:ext uri="{FF2B5EF4-FFF2-40B4-BE49-F238E27FC236}">
                <a16:creationId xmlns:a16="http://schemas.microsoft.com/office/drawing/2014/main" id="{8FF6EDB8-0D3A-4193-BDFE-DD56CEA7D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5252254"/>
              </p:ext>
            </p:extLst>
          </p:nvPr>
        </p:nvGraphicFramePr>
        <p:xfrm>
          <a:off x="4045232" y="3008898"/>
          <a:ext cx="5747696" cy="3317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 descr="A green and yellow logo&#10;&#10;AI-generated content may be incorrect.">
            <a:extLst>
              <a:ext uri="{FF2B5EF4-FFF2-40B4-BE49-F238E27FC236}">
                <a16:creationId xmlns:a16="http://schemas.microsoft.com/office/drawing/2014/main" id="{0CE1181B-C258-DD18-9368-383AD1F290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5303" y="1259926"/>
            <a:ext cx="3529613" cy="38567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22A701-E0BA-CD30-A0EE-6274406023FB}"/>
              </a:ext>
            </a:extLst>
          </p:cNvPr>
          <p:cNvSpPr txBox="1"/>
          <p:nvPr/>
        </p:nvSpPr>
        <p:spPr>
          <a:xfrm>
            <a:off x="4119260" y="1259926"/>
            <a:ext cx="77874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Good afternoon. My name is Mahamadou </a:t>
            </a:r>
          </a:p>
          <a:p>
            <a:r>
              <a:rPr lang="en-US" sz="2400"/>
              <a:t> </a:t>
            </a:r>
          </a:p>
          <a:p>
            <a:r>
              <a:rPr lang="en-US" sz="2400"/>
              <a:t>This presentation will analyze the problems Green Haven Florist using the following outline: </a:t>
            </a:r>
          </a:p>
        </p:txBody>
      </p:sp>
    </p:spTree>
    <p:extLst>
      <p:ext uri="{BB962C8B-B14F-4D97-AF65-F5344CB8AC3E}">
        <p14:creationId xmlns:p14="http://schemas.microsoft.com/office/powerpoint/2010/main" val="2276795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icture 130">
            <a:extLst>
              <a:ext uri="{FF2B5EF4-FFF2-40B4-BE49-F238E27FC236}">
                <a16:creationId xmlns:a16="http://schemas.microsoft.com/office/drawing/2014/main" id="{064E4884-25A6-281F-50AA-4C3D7ECDD5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9844" b="11459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34726D-513D-5D56-56CA-EC935A2AD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189" y="1055673"/>
            <a:ext cx="4088190" cy="236909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48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Background of Green Haven Florists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4D0228-6D02-F52D-9E1B-F1D48E5EA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4101" y="3428797"/>
            <a:ext cx="5087248" cy="25809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Green Haven florist is founded 2016 by Liam and Priya is a small independent shop located in Norwich, UK . Known by the custom floral arrangement and eco – floral friendly packing and  the strong reputation they built. Attending everyone from the costumers corporate events and weddings , the flower shop thrived by offering unique experience and high quality  products making a difference in the  market local market.</a:t>
            </a:r>
          </a:p>
        </p:txBody>
      </p:sp>
    </p:spTree>
    <p:extLst>
      <p:ext uri="{BB962C8B-B14F-4D97-AF65-F5344CB8AC3E}">
        <p14:creationId xmlns:p14="http://schemas.microsoft.com/office/powerpoint/2010/main" val="3420886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0A8FE246-BB39-CD2D-642C-F6252028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6471" b="16920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49" name="Isosceles Triangle 48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Parallelogram 51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n w="22225">
                  <a:solidFill>
                    <a:schemeClr val="accent2"/>
                  </a:solidFill>
                  <a:prstDash val="solid"/>
                </a:ln>
              </a:rPr>
              <a:t>The problems Green Haven Florists</a:t>
            </a:r>
          </a:p>
        </p:txBody>
      </p:sp>
      <p:sp>
        <p:nvSpPr>
          <p:cNvPr id="56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D75FC4F-9482-7AB5-BEA1-A9EEF840E317}"/>
              </a:ext>
            </a:extLst>
          </p:cNvPr>
          <p:cNvSpPr txBox="1"/>
          <p:nvPr/>
        </p:nvSpPr>
        <p:spPr>
          <a:xfrm>
            <a:off x="2786047" y="2159000"/>
            <a:ext cx="6487955" cy="38823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In the last year , Green Haven Florist has faced  30% of losses in store sales .Rising operating cost and growing the online competition have put the business model to the test.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Internal problems :Operational issues, Financial difficulties, unexperienced Marketing ,Staffing problems 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External problems :Competitors, Market issues, Economy and providers.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8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Isosceles Triangle 49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6A74E9-0B28-5642-3D24-4B458FF21BEF}"/>
              </a:ext>
            </a:extLst>
          </p:cNvPr>
          <p:cNvSpPr txBox="1"/>
          <p:nvPr/>
        </p:nvSpPr>
        <p:spPr>
          <a:xfrm>
            <a:off x="4665945" y="5850699"/>
            <a:ext cx="6096000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 b="1" i="1" u="none" strike="noStrike" baseline="0">
                <a:solidFill>
                  <a:srgbClr val="000000"/>
                </a:solidFill>
                <a:latin typeface="Trebuchet MS"/>
                <a:ea typeface="Segoe UI"/>
                <a:cs typeface="Segoe UI"/>
              </a:rPr>
              <a:t>Fresh produce Association of the Americas </a:t>
            </a:r>
            <a:r>
              <a:rPr lang="en-US" sz="1700" b="0" i="0" u="none" strike="noStrike" baseline="0">
                <a:solidFill>
                  <a:srgbClr val="000000"/>
                </a:solidFill>
                <a:latin typeface="Trebuchet MS"/>
                <a:ea typeface="Segoe UI"/>
                <a:cs typeface="Segoe UI"/>
              </a:rPr>
              <a:t>Fresh Produce (2025)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772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9171E97-3932-7E5D-921D-247C8A4440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496215"/>
              </p:ext>
            </p:extLst>
          </p:nvPr>
        </p:nvGraphicFramePr>
        <p:xfrm>
          <a:off x="537988" y="405688"/>
          <a:ext cx="9237006" cy="56191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8076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5274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09466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24596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313362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302047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06719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41679">
                <a:tc gridSpan="7">
                  <a:txBody>
                    <a:bodyPr/>
                    <a:lstStyle/>
                    <a:p>
                      <a:pPr algn="ctr"/>
                      <a:r>
                        <a:rPr lang="en-GB" sz="2000" b="1" cap="none" spc="0">
                          <a:ln w="6600">
                            <a:solidFill>
                              <a:schemeClr val="accent2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dist="38100" dir="2700000" algn="tl" rotWithShape="0">
                              <a:schemeClr val="accent2"/>
                            </a:outerShdw>
                          </a:effectLst>
                        </a:rPr>
                        <a:t>5W2H Analysis:</a:t>
                      </a:r>
                    </a:p>
                  </a:txBody>
                  <a:tcPr marL="59077" marR="59077" marT="29539" marB="29539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60670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 marL="59077" marR="59077" marT="29539" marB="29539"/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772938">
                <a:tc>
                  <a:txBody>
                    <a:bodyPr/>
                    <a:lstStyle/>
                    <a:p>
                      <a:r>
                        <a:rPr lang="en-GB" sz="1200"/>
                        <a:t>What effect is it having?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Where is the problem occurring?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When was the problem first noticed?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Who is impacted by the problem?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Why is the problem happening?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How serious is the problem?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How much money is being lost?</a:t>
                      </a:r>
                    </a:p>
                  </a:txBody>
                  <a:tcPr marL="59077" marR="59077" marT="29539" marB="29539"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9692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Financial and operational losses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Located in Norwich 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Losses in the last 12 months.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Liam and Priya  (The owners).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Changes market operation.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Advancements on the new model of business.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30% of losses in 12 months.</a:t>
                      </a:r>
                    </a:p>
                  </a:txBody>
                  <a:tcPr marL="59077" marR="59077" marT="29539" marB="29539"/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15327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Reduction store sales.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Limited online service.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The biggest impact is felt over last year.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The costumers loyal/new (Preferences)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Transition to online shopping 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The elevate cost of materials.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Which is approximate 75,000 £ annually</a:t>
                      </a:r>
                      <a:endParaRPr lang="en-GB" sz="1200" err="1"/>
                    </a:p>
                  </a:txBody>
                  <a:tcPr marL="59077" marR="59077" marT="29539" marB="29539"/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52133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Increase cost of flowers and materials 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New competitors in the area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Need  immediate action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Competitors (Online and shops)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 limited delivery options.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The website impact of visibility. </a:t>
                      </a:r>
                    </a:p>
                  </a:txBody>
                  <a:tcPr marL="59077" marR="59077" marT="29539" marB="2953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Impact visibility in a long term. </a:t>
                      </a:r>
                    </a:p>
                  </a:txBody>
                  <a:tcPr marL="59077" marR="59077" marT="29539" marB="29539"/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5E9C67B-7A85-17BF-0A68-DE599637A97F}"/>
              </a:ext>
            </a:extLst>
          </p:cNvPr>
          <p:cNvSpPr txBox="1"/>
          <p:nvPr/>
        </p:nvSpPr>
        <p:spPr>
          <a:xfrm>
            <a:off x="5594959" y="6122096"/>
            <a:ext cx="6096000" cy="6309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 b="1" i="1" u="none" strike="noStrike" baseline="0">
                <a:solidFill>
                  <a:srgbClr val="000000"/>
                </a:solidFill>
                <a:latin typeface="Trebuchet MS"/>
                <a:ea typeface="Segoe UI"/>
                <a:cs typeface="Segoe UI"/>
              </a:rPr>
              <a:t>Institute of a Leadership &amp; Management (2013) 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9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D22D2-EBE2-4BF5-3C11-6ED464710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745" y="219830"/>
            <a:ext cx="8330700" cy="79849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b="1" kern="1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PESTLE ANALYSIS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6F28D686-39D8-EA04-B50E-2FDBCEBE62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7707184"/>
              </p:ext>
            </p:extLst>
          </p:nvPr>
        </p:nvGraphicFramePr>
        <p:xfrm>
          <a:off x="550606" y="2141930"/>
          <a:ext cx="10285704" cy="2763494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39597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58863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2155393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888963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45396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11348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847147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3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 marL="58172" marR="58172" marT="29085" marB="29085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3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 marL="58172" marR="58172" marT="29085" marB="29085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3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 marL="58172" marR="58172" marT="29085" marB="29085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300"/>
                    </a:p>
                    <a:p>
                      <a:pPr algn="ctr"/>
                      <a:r>
                        <a:rPr lang="en-GB" sz="17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17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 marL="58172" marR="58172" marT="29085" marB="29085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3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 marL="58172" marR="58172" marT="29085" marB="29085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endParaRPr lang="en-GB" sz="1300"/>
                    </a:p>
                    <a:p>
                      <a:pPr algn="ctr"/>
                      <a:r>
                        <a:rPr lang="en-GB" sz="17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 marL="58172" marR="58172" marT="29085" marB="29085"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897604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Regulations with pesticides 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Restrictions with water.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0"/>
                    </a:p>
                  </a:txBody>
                  <a:tcPr marL="58172" marR="58172" marT="29085" marB="29085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Inflation of cost the products.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Losses and depredation de products .   </a:t>
                      </a:r>
                    </a:p>
                    <a:p>
                      <a:endParaRPr lang="en-GB" sz="1600" b="0"/>
                    </a:p>
                  </a:txBody>
                  <a:tcPr marL="58172" marR="58172" marT="29085" marB="29085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High local demanding  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  Tendencies in selfcare and well being 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0"/>
                    </a:p>
                    <a:p>
                      <a:endParaRPr lang="en-GB" sz="1600" b="0"/>
                    </a:p>
                  </a:txBody>
                  <a:tcPr marL="58172" marR="58172" marT="29085" marB="29085"/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No advancements on the website 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 struggling on online deliveries 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0"/>
                    </a:p>
                    <a:p>
                      <a:endParaRPr lang="en-GB" sz="1600" b="0"/>
                    </a:p>
                  </a:txBody>
                  <a:tcPr marL="58172" marR="58172" marT="29085" marB="29085">
                    <a:lnR>
                      <a:noFill/>
                    </a:lnR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Rules and normative  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Ecologic standards. </a:t>
                      </a:r>
                    </a:p>
                    <a:p>
                      <a:r>
                        <a:rPr lang="en-GB" sz="1600" b="0"/>
                        <a:t> </a:t>
                      </a:r>
                    </a:p>
                  </a:txBody>
                  <a:tcPr marL="58172" marR="58172" marT="29085" marB="29085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Environmental sustainability 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/>
                        <a:t>Water contamination 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0"/>
                    </a:p>
                    <a:p>
                      <a:endParaRPr lang="en-GB" sz="1600" b="0"/>
                    </a:p>
                  </a:txBody>
                  <a:tcPr marL="58172" marR="58172" marT="29085" marB="29085">
                    <a:lnL>
                      <a:noFill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3" name="TextBox 1">
            <a:extLst>
              <a:ext uri="{FF2B5EF4-FFF2-40B4-BE49-F238E27FC236}">
                <a16:creationId xmlns:a16="http://schemas.microsoft.com/office/drawing/2014/main" id="{1C6BDB6F-C63D-CE3C-573F-693FA4EE5415}"/>
              </a:ext>
            </a:extLst>
          </p:cNvPr>
          <p:cNvSpPr txBox="1"/>
          <p:nvPr/>
        </p:nvSpPr>
        <p:spPr>
          <a:xfrm>
            <a:off x="5521891" y="6017712"/>
            <a:ext cx="6096000" cy="115416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700" b="1" i="1" u="none" strike="noStrike" baseline="0">
                <a:solidFill>
                  <a:srgbClr val="000000"/>
                </a:solidFill>
                <a:latin typeface="Trebuchet MS"/>
              </a:rPr>
              <a:t>Oxford University Press </a:t>
            </a:r>
            <a:r>
              <a:rPr lang="en-US" sz="1700" b="0" i="0" u="none" strike="noStrike" baseline="0">
                <a:solidFill>
                  <a:srgbClr val="000000"/>
                </a:solidFill>
                <a:latin typeface="Trebuchet MS"/>
              </a:rPr>
              <a:t>(2017)</a:t>
            </a:r>
            <a:endParaRPr lang="en-GB">
              <a:solidFill>
                <a:srgbClr val="000000"/>
              </a:solidFill>
              <a:latin typeface="Trebuchet MS"/>
            </a:endParaRPr>
          </a:p>
          <a:p>
            <a:r>
              <a:rPr lang="en-US" sz="1700" b="1" i="1">
                <a:solidFill>
                  <a:srgbClr val="000000"/>
                </a:solidFill>
                <a:latin typeface="Trebuchet MS"/>
              </a:rPr>
              <a:t>Fresh produce Association of the Americas Fresh Produce</a:t>
            </a:r>
            <a:r>
              <a:rPr lang="en-US" sz="1700" dirty="0">
                <a:solidFill>
                  <a:srgbClr val="000000"/>
                </a:solidFill>
                <a:latin typeface="Trebuchet MS"/>
              </a:rPr>
              <a:t> </a:t>
            </a:r>
            <a:r>
              <a:rPr lang="en-US" sz="1700">
                <a:solidFill>
                  <a:srgbClr val="000000"/>
                </a:solidFill>
                <a:latin typeface="Trebuchet MS"/>
              </a:rPr>
              <a:t>(2025) 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531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E61F3-2745-486A-9B37-D1351783A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7714" y="110473"/>
            <a:ext cx="3598935" cy="606103"/>
          </a:xfrm>
        </p:spPr>
        <p:txBody>
          <a:bodyPr>
            <a:normAutofit/>
          </a:bodyPr>
          <a:lstStyle/>
          <a:p>
            <a:pPr algn="r"/>
            <a:r>
              <a:rPr lang="en-US" sz="32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Fishbone Diagram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2CA2B0-0387-F46E-2892-6FA88E363F6A}"/>
              </a:ext>
            </a:extLst>
          </p:cNvPr>
          <p:cNvCxnSpPr>
            <a:cxnSpLocks/>
          </p:cNvCxnSpPr>
          <p:nvPr/>
        </p:nvCxnSpPr>
        <p:spPr>
          <a:xfrm flipH="1" flipV="1">
            <a:off x="914400" y="3429000"/>
            <a:ext cx="8240909" cy="17206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FD656BE6-7BEA-DB90-2FEC-1B7AC58DDD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064444"/>
            <a:ext cx="2206943" cy="64623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0F5EB22-478F-2DCC-CF11-DADF9A41E4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956" y="5415377"/>
            <a:ext cx="2206943" cy="646232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6224553-14F0-96E7-94B1-AD082C1AC7B4}"/>
              </a:ext>
            </a:extLst>
          </p:cNvPr>
          <p:cNvCxnSpPr>
            <a:cxnSpLocks/>
          </p:cNvCxnSpPr>
          <p:nvPr/>
        </p:nvCxnSpPr>
        <p:spPr>
          <a:xfrm>
            <a:off x="7313984" y="1586787"/>
            <a:ext cx="1574377" cy="1842213"/>
          </a:xfrm>
          <a:prstGeom prst="line">
            <a:avLst/>
          </a:prstGeom>
          <a:ln w="57150">
            <a:solidFill>
              <a:schemeClr val="accent5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8B9F1DE-2EE0-D574-97EE-E5357ACE0444}"/>
              </a:ext>
            </a:extLst>
          </p:cNvPr>
          <p:cNvCxnSpPr>
            <a:cxnSpLocks/>
          </p:cNvCxnSpPr>
          <p:nvPr/>
        </p:nvCxnSpPr>
        <p:spPr>
          <a:xfrm flipH="1">
            <a:off x="7421878" y="3476431"/>
            <a:ext cx="1454288" cy="1938946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61BF8D2B-B336-5EC7-BE5D-782075B36929}"/>
              </a:ext>
            </a:extLst>
          </p:cNvPr>
          <p:cNvCxnSpPr>
            <a:cxnSpLocks/>
          </p:cNvCxnSpPr>
          <p:nvPr/>
        </p:nvCxnSpPr>
        <p:spPr>
          <a:xfrm flipH="1" flipV="1">
            <a:off x="4158868" y="1586787"/>
            <a:ext cx="1604109" cy="18422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A581EB9-D673-0BF4-667F-23DF26899D1A}"/>
              </a:ext>
            </a:extLst>
          </p:cNvPr>
          <p:cNvCxnSpPr>
            <a:cxnSpLocks/>
          </p:cNvCxnSpPr>
          <p:nvPr/>
        </p:nvCxnSpPr>
        <p:spPr>
          <a:xfrm flipH="1">
            <a:off x="4540331" y="3444112"/>
            <a:ext cx="1212115" cy="2011215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57C6493-8602-6102-1EBF-046D3E05802D}"/>
              </a:ext>
            </a:extLst>
          </p:cNvPr>
          <p:cNvCxnSpPr>
            <a:cxnSpLocks/>
          </p:cNvCxnSpPr>
          <p:nvPr/>
        </p:nvCxnSpPr>
        <p:spPr>
          <a:xfrm flipH="1" flipV="1">
            <a:off x="1309235" y="1604785"/>
            <a:ext cx="1129165" cy="1824215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28A685D-0C55-BD2E-7541-300DEB6EE584}"/>
              </a:ext>
            </a:extLst>
          </p:cNvPr>
          <p:cNvCxnSpPr>
            <a:cxnSpLocks/>
            <a:endCxn id="16" idx="0"/>
          </p:cNvCxnSpPr>
          <p:nvPr/>
        </p:nvCxnSpPr>
        <p:spPr>
          <a:xfrm flipH="1">
            <a:off x="1321428" y="3462668"/>
            <a:ext cx="1091758" cy="1952709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6" name="Picture 65">
            <a:extLst>
              <a:ext uri="{FF2B5EF4-FFF2-40B4-BE49-F238E27FC236}">
                <a16:creationId xmlns:a16="http://schemas.microsoft.com/office/drawing/2014/main" id="{8D11B010-10BE-95F0-D852-745488123D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5124" y="1830812"/>
            <a:ext cx="2386149" cy="444034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E97A1FFE-CC07-43AF-1FCF-A7F44CA66C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7045" y="3979142"/>
            <a:ext cx="2344396" cy="469251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A9A048EB-A660-A5F5-4A00-B688707ADF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4420" y="5394625"/>
            <a:ext cx="2249619" cy="646232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D046B7E9-02DB-647D-5AF9-8D832A6E660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6947" y="4689510"/>
            <a:ext cx="2340054" cy="569295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3698C615-B35F-264F-8C0F-1831E25B77A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956" y="1064444"/>
            <a:ext cx="2182557" cy="646232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8A47537F-BFCD-2842-80B7-E976EE5D78D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5956" y="4748081"/>
            <a:ext cx="2480094" cy="469252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5C7D910F-C134-1333-AD64-079075B682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37020" y="3175452"/>
            <a:ext cx="2219136" cy="524301"/>
          </a:xfrm>
          <a:prstGeom prst="rect">
            <a:avLst/>
          </a:prstGeom>
        </p:spPr>
      </p:pic>
      <p:pic>
        <p:nvPicPr>
          <p:cNvPr id="3" name="Picture 2" descr="A blue and black rectangle with text&#10;&#10;AI-generated content may be incorrect.">
            <a:extLst>
              <a:ext uri="{FF2B5EF4-FFF2-40B4-BE49-F238E27FC236}">
                <a16:creationId xmlns:a16="http://schemas.microsoft.com/office/drawing/2014/main" id="{B7695051-B7CF-179E-676A-834CCEF2189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234194" y="5398066"/>
            <a:ext cx="2581666" cy="6338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AFAA47-9BD6-2E3B-746A-EEE77EEB7D8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235107" y="4699088"/>
            <a:ext cx="2558964" cy="5600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2250345-5F10-3CA3-275C-2FC39513832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35106" y="3986017"/>
            <a:ext cx="2558965" cy="472597"/>
          </a:xfrm>
          <a:prstGeom prst="rect">
            <a:avLst/>
          </a:prstGeom>
        </p:spPr>
      </p:pic>
      <p:pic>
        <p:nvPicPr>
          <p:cNvPr id="6" name="Picture 5" descr="A black and red rectangle with red text&#10;&#10;AI-generated content may be incorrect.">
            <a:extLst>
              <a:ext uri="{FF2B5EF4-FFF2-40B4-BE49-F238E27FC236}">
                <a16:creationId xmlns:a16="http://schemas.microsoft.com/office/drawing/2014/main" id="{277ADE0F-3229-E572-E2D7-2B80D12526D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699816" y="961764"/>
            <a:ext cx="3097190" cy="7486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E67718-F147-4867-4EA2-BDD27ADA8B9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032016" y="2514207"/>
            <a:ext cx="2766818" cy="4517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CBDDFF2-3951-F9C8-77D2-3CCE2A6DAF7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026339" y="1830039"/>
            <a:ext cx="2767730" cy="44219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8407AD-6A21-8513-F503-EF9BD6301EBA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116094" y="2524648"/>
            <a:ext cx="2381510" cy="45171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F19F4CB-06B3-6F06-7795-D8EEAB75E4D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28859" y="4095162"/>
            <a:ext cx="2465019" cy="46307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7C2671A-B8C4-16A8-C678-B4365D972AD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82345" y="1830038"/>
            <a:ext cx="2495419" cy="4630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3367120-8BE0-9D6B-C47D-80DE62CD8B64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13659" y="2503770"/>
            <a:ext cx="2464106" cy="47259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C18575D-8F1A-C7ED-2502-2A41DFC257B4}"/>
              </a:ext>
            </a:extLst>
          </p:cNvPr>
          <p:cNvSpPr txBox="1"/>
          <p:nvPr/>
        </p:nvSpPr>
        <p:spPr>
          <a:xfrm>
            <a:off x="5876795" y="6059466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i="0" u="none" strike="noStrike" baseline="0">
                <a:solidFill>
                  <a:srgbClr val="000000"/>
                </a:solidFill>
                <a:latin typeface="Trebuchet MS"/>
              </a:rPr>
              <a:t>Kaoru Ishikawa(1985) 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186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Isosceles Triangle 5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7" name="Picture 6" descr="Closeup of flowers on top of a coffin">
            <a:extLst>
              <a:ext uri="{FF2B5EF4-FFF2-40B4-BE49-F238E27FC236}">
                <a16:creationId xmlns:a16="http://schemas.microsoft.com/office/drawing/2014/main" id="{E47C8A1C-A8C0-C4A1-44BA-FACF90A2906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1657" b="21446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1" name="Isosceles Triangle 60">
            <a:extLst>
              <a:ext uri="{FF2B5EF4-FFF2-40B4-BE49-F238E27FC236}">
                <a16:creationId xmlns:a16="http://schemas.microsoft.com/office/drawing/2014/main" id="{F5F0CD5C-72F3-4090-8A69-8E15CB432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Parallelogram 62">
            <a:extLst>
              <a:ext uri="{FF2B5EF4-FFF2-40B4-BE49-F238E27FC236}">
                <a16:creationId xmlns:a16="http://schemas.microsoft.com/office/drawing/2014/main" id="{217496A2-9394-4FB7-BA0E-717D2D2E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D02CF681-4765-4E88-802F-B2474DCD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3D57B2BA-243C-45C7-A5D8-46CA7194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9" name="Rectangle 23">
            <a:extLst>
              <a:ext uri="{FF2B5EF4-FFF2-40B4-BE49-F238E27FC236}">
                <a16:creationId xmlns:a16="http://schemas.microsoft.com/office/drawing/2014/main" id="{67374FB5-CBB7-46FF-95B5-2251BC685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" name="Rectangle 25">
            <a:extLst>
              <a:ext uri="{FF2B5EF4-FFF2-40B4-BE49-F238E27FC236}">
                <a16:creationId xmlns:a16="http://schemas.microsoft.com/office/drawing/2014/main" id="{34BCEAB7-D9E0-40A4-9254-8593BD3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Isosceles Triangle 72">
            <a:extLst>
              <a:ext uri="{FF2B5EF4-FFF2-40B4-BE49-F238E27FC236}">
                <a16:creationId xmlns:a16="http://schemas.microsoft.com/office/drawing/2014/main" id="{D567A354-BB63-405C-8E5F-2F510E670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8B890B9-11A6-C8EE-E278-F5E3CE73F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0136" y="-1143"/>
            <a:ext cx="448255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1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</a:rPr>
              <a:t>Summary key findings on  The green Haven Florist:</a:t>
            </a:r>
          </a:p>
        </p:txBody>
      </p:sp>
      <p:sp>
        <p:nvSpPr>
          <p:cNvPr id="75" name="Rectangle 27">
            <a:extLst>
              <a:ext uri="{FF2B5EF4-FFF2-40B4-BE49-F238E27FC236}">
                <a16:creationId xmlns:a16="http://schemas.microsoft.com/office/drawing/2014/main" id="{9185A8D7-2F20-4F7A-97BE-21DB1654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28">
            <a:extLst>
              <a:ext uri="{FF2B5EF4-FFF2-40B4-BE49-F238E27FC236}">
                <a16:creationId xmlns:a16="http://schemas.microsoft.com/office/drawing/2014/main" id="{CB65BD56-22B3-4E13-BFCA-B8E8BEB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29">
            <a:extLst>
              <a:ext uri="{FF2B5EF4-FFF2-40B4-BE49-F238E27FC236}">
                <a16:creationId xmlns:a16="http://schemas.microsoft.com/office/drawing/2014/main" id="{6790ED68-BCA0-4247-A72F-1CB85DF0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DD0F2B3F-DC55-4FA7-B667-1ACD0792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3D28D9-0EEA-F5AE-A5C3-8F6841BB9CAD}"/>
              </a:ext>
            </a:extLst>
          </p:cNvPr>
          <p:cNvSpPr txBox="1"/>
          <p:nvPr/>
        </p:nvSpPr>
        <p:spPr>
          <a:xfrm>
            <a:off x="4505729" y="2299392"/>
            <a:ext cx="606239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Adapt new model of </a:t>
            </a:r>
            <a:r>
              <a:rPr lang="en-GB"/>
              <a:t>business: </a:t>
            </a:r>
            <a:endParaRPr lang="en-GB" dirty="0"/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dirty="0"/>
              <a:t>  Focusing the business on costumer engagement  </a:t>
            </a:r>
            <a:r>
              <a:rPr lang="en-GB" dirty="0">
                <a:ea typeface="+mn-lt"/>
                <a:cs typeface="+mn-lt"/>
              </a:rPr>
              <a:t>and personalized services to attract more foot </a:t>
            </a:r>
            <a:r>
              <a:rPr lang="en-GB">
                <a:ea typeface="+mn-lt"/>
                <a:cs typeface="+mn-lt"/>
              </a:rPr>
              <a:t>traffic.</a:t>
            </a:r>
            <a:endParaRPr lang="en-GB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GB" dirty="0"/>
          </a:p>
          <a:p>
            <a:r>
              <a:rPr lang="en-GB" dirty="0"/>
              <a:t>Lack of strategies allian</a:t>
            </a:r>
            <a:r>
              <a:rPr lang="en-GB"/>
              <a:t>ce :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The business does not collaborate with </a:t>
            </a:r>
            <a:r>
              <a:rPr lang="en-GB"/>
              <a:t>events ,planners</a:t>
            </a:r>
            <a:r>
              <a:rPr lang="en-GB" dirty="0"/>
              <a:t> ,hotels and funerals services to secure regular bulk orders .  </a:t>
            </a:r>
          </a:p>
          <a:p>
            <a:r>
              <a:rPr lang="en-GB"/>
              <a:t>Increase competition: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The competitors offer on the online </a:t>
            </a:r>
            <a:r>
              <a:rPr lang="en-GB" dirty="0" err="1"/>
              <a:t>plataforms</a:t>
            </a:r>
            <a:r>
              <a:rPr lang="en-GB" dirty="0"/>
              <a:t> cheaper flowers with faster delivery option.    </a:t>
            </a:r>
          </a:p>
          <a:p>
            <a:r>
              <a:rPr lang="en-GB"/>
              <a:t>Lack of financial planning: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the business does not effectively  manage the cash flow or forecast expenses and revenues.</a:t>
            </a:r>
            <a:endParaRPr lang="en-GB" dirty="0"/>
          </a:p>
          <a:p>
            <a:pPr marL="342900" indent="-342900">
              <a:buFont typeface="Arial"/>
              <a:buChar char="•"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2BE74F-3ADB-DB31-768F-B2496B628B7D}"/>
              </a:ext>
            </a:extLst>
          </p:cNvPr>
          <p:cNvSpPr txBox="1"/>
          <p:nvPr/>
        </p:nvSpPr>
        <p:spPr>
          <a:xfrm>
            <a:off x="7077206" y="6550069"/>
            <a:ext cx="6096000" cy="6309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 b="1" i="1" u="none" strike="noStrike" baseline="0">
                <a:solidFill>
                  <a:srgbClr val="000000"/>
                </a:solidFill>
                <a:latin typeface="Trebuchet MS"/>
                <a:ea typeface="Segoe UI"/>
                <a:cs typeface="Segoe UI"/>
              </a:rPr>
              <a:t>Institute of a Leadership &amp; Management (2013)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544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21E547-F58D-64A7-4AC5-45C5D94BE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270599"/>
            <a:ext cx="5991753" cy="9855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 list 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769DB-EEFF-C255-CCC8-640962E109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74336" y="1256145"/>
            <a:ext cx="5386636" cy="513726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1800" b="1" i="1" dirty="0">
                <a:solidFill>
                  <a:schemeClr val="tx1"/>
                </a:solidFill>
              </a:rPr>
              <a:t>Institute of a Leadership &amp; Management </a:t>
            </a:r>
            <a:r>
              <a:rPr lang="en-US" sz="1800" b="1" i="1">
                <a:solidFill>
                  <a:schemeClr val="tx1"/>
                </a:solidFill>
              </a:rPr>
              <a:t>(2013) </a:t>
            </a:r>
            <a:r>
              <a:rPr lang="en-US" sz="1800" dirty="0">
                <a:solidFill>
                  <a:schemeClr val="tx1"/>
                </a:solidFill>
              </a:rPr>
              <a:t>Solving Problems and Making Decisions </a:t>
            </a:r>
            <a:r>
              <a:rPr lang="en-US" sz="1800">
                <a:solidFill>
                  <a:schemeClr val="tx1"/>
                </a:solidFill>
              </a:rPr>
              <a:t>.London : Routledge.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b="1" i="1" dirty="0">
                <a:solidFill>
                  <a:schemeClr val="tx1"/>
                </a:solidFill>
              </a:rPr>
              <a:t>Fresh produce Association of the Americas </a:t>
            </a:r>
            <a:r>
              <a:rPr lang="en-US" sz="1800" dirty="0">
                <a:solidFill>
                  <a:schemeClr val="tx1"/>
                </a:solidFill>
              </a:rPr>
              <a:t>Fresh Produce (2025) Floral Industry Trends 2025:A </a:t>
            </a:r>
            <a:r>
              <a:rPr lang="en-US" sz="1800">
                <a:solidFill>
                  <a:schemeClr val="tx1"/>
                </a:solidFill>
              </a:rPr>
              <a:t>Comprehensive Look Back &amp; Forward. </a:t>
            </a:r>
          </a:p>
          <a:p>
            <a:r>
              <a:rPr lang="en-US" sz="1800" b="1" i="1" dirty="0">
                <a:solidFill>
                  <a:schemeClr val="tx1"/>
                </a:solidFill>
              </a:rPr>
              <a:t>Fresh produce Association of the Americas </a:t>
            </a:r>
            <a:r>
              <a:rPr lang="en-US" sz="1800" dirty="0">
                <a:solidFill>
                  <a:schemeClr val="tx1"/>
                </a:solidFill>
              </a:rPr>
              <a:t>Fresh Produce (2025) Floral Consumer Trends 2025:A Comprehensive Look Back &amp; </a:t>
            </a:r>
            <a:r>
              <a:rPr lang="en-US" sz="1800">
                <a:solidFill>
                  <a:schemeClr val="tx1"/>
                </a:solidFill>
              </a:rPr>
              <a:t>Forward.</a:t>
            </a:r>
          </a:p>
          <a:p>
            <a:r>
              <a:rPr lang="en-US" sz="1800" b="1" i="1" dirty="0">
                <a:solidFill>
                  <a:schemeClr val="tx1"/>
                </a:solidFill>
              </a:rPr>
              <a:t>SAGE Publications</a:t>
            </a:r>
            <a:r>
              <a:rPr lang="en-US" sz="1800" dirty="0">
                <a:solidFill>
                  <a:schemeClr val="tx1"/>
                </a:solidFill>
              </a:rPr>
              <a:t> (2014)</a:t>
            </a:r>
            <a:r>
              <a:rPr lang="en-US" sz="1800" b="1" i="1" dirty="0">
                <a:solidFill>
                  <a:schemeClr val="tx1"/>
                </a:solidFill>
              </a:rPr>
              <a:t> </a:t>
            </a:r>
            <a:r>
              <a:rPr lang="en-US" sz="1800" dirty="0">
                <a:solidFill>
                  <a:schemeClr val="tx1"/>
                </a:solidFill>
              </a:rPr>
              <a:t>management and Leadership </a:t>
            </a:r>
            <a:r>
              <a:rPr lang="en-US" sz="1800">
                <a:solidFill>
                  <a:schemeClr val="tx1"/>
                </a:solidFill>
              </a:rPr>
              <a:t>Development .London</a:t>
            </a:r>
            <a:r>
              <a:rPr lang="en-US" sz="1800" dirty="0">
                <a:solidFill>
                  <a:schemeClr val="tx1"/>
                </a:solidFill>
              </a:rPr>
              <a:t>: SAGE </a:t>
            </a:r>
          </a:p>
          <a:p>
            <a:r>
              <a:rPr lang="en-US" sz="1800" b="1" i="1" dirty="0">
                <a:solidFill>
                  <a:schemeClr val="tx1"/>
                </a:solidFill>
              </a:rPr>
              <a:t>Oxford University Press </a:t>
            </a:r>
            <a:r>
              <a:rPr lang="en-US" sz="1800" dirty="0">
                <a:solidFill>
                  <a:schemeClr val="tx1"/>
                </a:solidFill>
              </a:rPr>
              <a:t>(2017)Strategic Management. </a:t>
            </a:r>
            <a:r>
              <a:rPr lang="en-US" sz="1800">
                <a:solidFill>
                  <a:schemeClr val="tx1"/>
                </a:solidFill>
              </a:rPr>
              <a:t>Oxford: Oxford</a:t>
            </a:r>
            <a:r>
              <a:rPr lang="en-US" sz="1800" dirty="0">
                <a:solidFill>
                  <a:schemeClr val="tx1"/>
                </a:solidFill>
              </a:rPr>
              <a:t> University Press.</a:t>
            </a:r>
          </a:p>
          <a:p>
            <a:r>
              <a:rPr lang="en-US" sz="1800" dirty="0">
                <a:solidFill>
                  <a:schemeClr val="tx1"/>
                </a:solidFill>
              </a:rPr>
              <a:t>Kaoru Ishikawa(1985) What is Total Quality Control? The </a:t>
            </a:r>
            <a:r>
              <a:rPr lang="en-US" sz="1800">
                <a:solidFill>
                  <a:schemeClr val="tx1"/>
                </a:solidFill>
              </a:rPr>
              <a:t>Japanese</a:t>
            </a:r>
            <a:r>
              <a:rPr lang="en-US" sz="1800" dirty="0">
                <a:solidFill>
                  <a:schemeClr val="tx1"/>
                </a:solidFill>
              </a:rPr>
              <a:t> Way. Englewood </a:t>
            </a:r>
            <a:r>
              <a:rPr lang="en-US" sz="1800">
                <a:solidFill>
                  <a:schemeClr val="tx1"/>
                </a:solidFill>
              </a:rPr>
              <a:t>Cliffs :Prentice</a:t>
            </a:r>
            <a:r>
              <a:rPr lang="en-US" sz="1800" dirty="0">
                <a:solidFill>
                  <a:schemeClr val="tx1"/>
                </a:solidFill>
              </a:rPr>
              <a:t> Hall.</a:t>
            </a: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7F7F7F"/>
              </a:solidFill>
            </a:endParaRPr>
          </a:p>
        </p:txBody>
      </p:sp>
      <p:sp>
        <p:nvSpPr>
          <p:cNvPr id="54" name="Isosceles Triangle 53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B55606B-145C-511A-7910-17E449F27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208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2AF41FBE-FAE8-6879-50B2-4EAC2C4093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203" r="7880" b="9089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1F53EA-E7E8-22BC-A916-A874E473B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Questions </a:t>
            </a:r>
            <a:br>
              <a:rPr lang="en-US" sz="5400"/>
            </a:br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15491093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right Flowers">
            <a:extLst>
              <a:ext uri="{FF2B5EF4-FFF2-40B4-BE49-F238E27FC236}">
                <a16:creationId xmlns:a16="http://schemas.microsoft.com/office/drawing/2014/main" id="{E3AED392-F4FF-45D7-9A91-FD20E7E29C4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512" t="9091" r="20416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2BAEBB-B897-4E2E-8BE7-753F1060B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THANKS FOR YOUR ATTENTION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9DEA66-4826-47AE-AD32-B06226F8EC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4050831"/>
            <a:ext cx="4079721" cy="10969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1600" spc="80"/>
              <a:t>someone@example.com</a:t>
            </a:r>
          </a:p>
        </p:txBody>
      </p:sp>
    </p:spTree>
    <p:extLst>
      <p:ext uri="{BB962C8B-B14F-4D97-AF65-F5344CB8AC3E}">
        <p14:creationId xmlns:p14="http://schemas.microsoft.com/office/powerpoint/2010/main" val="378290615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8d02b405b2297e83f55d8da26e08077b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7d099bae3094e00f5d520a06f8138baa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D610A65-4622-4C6C-9E3B-CCD93591DB71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9FC83A0-AB98-4659-ACD5-D2185007C703}">
  <ds:schemaRefs>
    <ds:schemaRef ds:uri="3ef5847a-e696-4fee-a2c0-6c3f875683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3949939-2C9E-4399-80BE-3FEFB064CF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768</Words>
  <Application>Microsoft Office PowerPoint</Application>
  <PresentationFormat>Widescreen</PresentationFormat>
  <Paragraphs>131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Trebuchet MS</vt:lpstr>
      <vt:lpstr>Wingdings</vt:lpstr>
      <vt:lpstr>Wingdings 3</vt:lpstr>
      <vt:lpstr>Facet</vt:lpstr>
      <vt:lpstr>Green Haven Florist </vt:lpstr>
      <vt:lpstr>PowerPoint Presentation</vt:lpstr>
      <vt:lpstr>Presentation Overview:</vt:lpstr>
      <vt:lpstr>Background of Green Haven Florists</vt:lpstr>
      <vt:lpstr>The problems Green Haven Florists</vt:lpstr>
      <vt:lpstr>PowerPoint Presentation</vt:lpstr>
      <vt:lpstr>PESTLE ANALYSIS</vt:lpstr>
      <vt:lpstr>Fishbone Diagram </vt:lpstr>
      <vt:lpstr>Summary key findings on  The green Haven Florist:</vt:lpstr>
      <vt:lpstr>Reference list :</vt:lpstr>
      <vt:lpstr>Questions  </vt:lpstr>
      <vt:lpstr>THANKS FOR YOUR ATTENTION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Mahamadou Touray Touray (2421736)</dc:creator>
  <cp:lastModifiedBy>mo T</cp:lastModifiedBy>
  <cp:revision>413</cp:revision>
  <dcterms:created xsi:type="dcterms:W3CDTF">2026-01-27T15:25:32Z</dcterms:created>
  <dcterms:modified xsi:type="dcterms:W3CDTF">2026-02-16T09:55:36Z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