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73" r:id="rId3"/>
    <p:sldId id="259" r:id="rId4"/>
    <p:sldId id="271" r:id="rId5"/>
    <p:sldId id="260" r:id="rId6"/>
    <p:sldId id="266" r:id="rId7"/>
    <p:sldId id="261" r:id="rId8"/>
    <p:sldId id="270" r:id="rId9"/>
    <p:sldId id="262" r:id="rId10"/>
    <p:sldId id="263" r:id="rId11"/>
    <p:sldId id="267" r:id="rId12"/>
    <p:sldId id="268"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89"/>
    <p:restoredTop sz="54410"/>
  </p:normalViewPr>
  <p:slideViewPr>
    <p:cSldViewPr snapToGrid="0">
      <p:cViewPr>
        <p:scale>
          <a:sx n="85" d="100"/>
          <a:sy n="85" d="100"/>
        </p:scale>
        <p:origin x="2280" y="144"/>
      </p:cViewPr>
      <p:guideLst/>
    </p:cSldViewPr>
  </p:slideViewPr>
  <p:notesTextViewPr>
    <p:cViewPr>
      <p:scale>
        <a:sx n="105" d="100"/>
        <a:sy n="10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B4E6B-A458-5A48-A256-645654C11D4D}" type="datetimeFigureOut">
              <a:rPr lang="en-US" smtClean="0"/>
              <a:t>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693A4D-C8C2-924D-9A6B-33C83913BED6}" type="slidenum">
              <a:rPr lang="en-US" smtClean="0"/>
              <a:t>‹#›</a:t>
            </a:fld>
            <a:endParaRPr lang="en-US"/>
          </a:p>
        </p:txBody>
      </p:sp>
    </p:spTree>
    <p:extLst>
      <p:ext uri="{BB962C8B-B14F-4D97-AF65-F5344CB8AC3E}">
        <p14:creationId xmlns:p14="http://schemas.microsoft.com/office/powerpoint/2010/main" val="954325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 everyone. Today I'm critically analysing peer-to-peer accommodation networks through three chapters of the text Peer to Peer </a:t>
            </a:r>
            <a:r>
              <a:rPr lang="en-GB" dirty="0" err="1"/>
              <a:t>Accomodation</a:t>
            </a:r>
            <a:r>
              <a:rPr lang="en-GB" dirty="0"/>
              <a:t> Networks by Sara </a:t>
            </a:r>
            <a:r>
              <a:rPr lang="en-GB" dirty="0" err="1"/>
              <a:t>Dolnicar</a:t>
            </a:r>
            <a:r>
              <a:rPr lang="en-GB" dirty="0"/>
              <a:t> et al., and examining its relevance to contemporary digital business in the present day</a:t>
            </a: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1</a:t>
            </a:fld>
            <a:endParaRPr lang="en-US"/>
          </a:p>
        </p:txBody>
      </p:sp>
    </p:spTree>
    <p:extLst>
      <p:ext uri="{BB962C8B-B14F-4D97-AF65-F5344CB8AC3E}">
        <p14:creationId xmlns:p14="http://schemas.microsoft.com/office/powerpoint/2010/main" val="591363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when Airbnb launched in 2008, it positioned itself as part of the sharing economy—a platform where ordinary people could share spare rooms with travellers. Simple, right? Fast forward to today, and Airbnb has over seven million listings globally. This raises fundamental questions about whether these platforms truly represent collaborative consumption, or whether they’re purely just examples of so-called "platform capitalism"—where platform organisations extract value while delegating risk to the merchant user. (Srnicek, N. 2017)</a:t>
            </a:r>
          </a:p>
          <a:p>
            <a:endParaRPr lang="en-GB" dirty="0"/>
          </a:p>
          <a:p>
            <a:r>
              <a:rPr lang="en-GB" dirty="0"/>
              <a:t>What makes this particularly relevant now is how the COVID-19 pandemic accelerated both the growth and the critique of these platforms. We've seen increased regulatory scrutiny, global housing affordability crises, and growing awareness of the precarity of the ‘gig’ economy. (Kalleberg, A. L., &amp; Dunn, M. 2016)</a:t>
            </a:r>
          </a:p>
          <a:p>
            <a:endParaRPr lang="en-GB" dirty="0"/>
          </a:p>
          <a:p>
            <a:r>
              <a:rPr lang="en-GB" dirty="0"/>
              <a:t>So today, I'll examine three key areas. First, where do we place these platforms within sharing economy discourse? Second, what entrepreneurial opportunities do they create? And third, are their environmental sustainability claims credible? I’ll be critiquing the literature as we go through, particularly regarding its applicability to today's digital business landscape.</a:t>
            </a:r>
          </a:p>
          <a:p>
            <a:r>
              <a:rPr lang="en-GB" dirty="0"/>
              <a:t>So let's begin.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Christensen, C. M. (1997). </a:t>
            </a:r>
            <a:r>
              <a:rPr lang="en-GB" i="1" dirty="0"/>
              <a:t>The innovator's dilemma</a:t>
            </a:r>
            <a:r>
              <a:rPr lang="en-GB" dirty="0"/>
              <a:t>. Harvard Business School Press.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Dolnicar</a:t>
            </a:r>
            <a:r>
              <a:rPr lang="en-GB" dirty="0"/>
              <a:t>, S. (Ed.). (2017). </a:t>
            </a:r>
            <a:r>
              <a:rPr lang="en-GB" i="1" dirty="0"/>
              <a:t>Peer-to-peer accommodation networks: Pushing the boundaries</a:t>
            </a:r>
            <a:r>
              <a:rPr lang="en-GB" dirty="0"/>
              <a:t>. Goodfellow Publishers.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Srnicek, N. (2017). </a:t>
            </a:r>
            <a:r>
              <a:rPr lang="en-GB" sz="1200" b="0" i="1" kern="1200" dirty="0">
                <a:solidFill>
                  <a:schemeClr val="tx1"/>
                </a:solidFill>
                <a:effectLst/>
                <a:latin typeface="+mn-lt"/>
                <a:ea typeface="+mn-ea"/>
                <a:cs typeface="+mn-cs"/>
              </a:rPr>
              <a:t>Platform capitalism</a:t>
            </a:r>
            <a:r>
              <a:rPr lang="en-GB" sz="1200" b="0" i="0" kern="1200" dirty="0">
                <a:solidFill>
                  <a:schemeClr val="tx1"/>
                </a:solidFill>
                <a:effectLst/>
                <a:latin typeface="+mn-lt"/>
                <a:ea typeface="+mn-ea"/>
                <a:cs typeface="+mn-cs"/>
              </a:rPr>
              <a:t>. John Wiley &amp; Sons.</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Kalleberg, A. L., &amp; Dunn, M. (2016). Good jobs, bad jobs in the gig economy. </a:t>
            </a:r>
            <a:r>
              <a:rPr lang="en-GB" i="1" dirty="0"/>
              <a:t>Perspectives on Work</a:t>
            </a:r>
            <a:r>
              <a:rPr lang="en-GB" dirty="0"/>
              <a:t>, 20, 10-14.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 (2018). </a:t>
            </a:r>
            <a:r>
              <a:rPr lang="en-GB" sz="1200" i="1" kern="1200" dirty="0">
                <a:solidFill>
                  <a:schemeClr val="tx1"/>
                </a:solidFill>
                <a:effectLst/>
                <a:latin typeface="+mn-lt"/>
                <a:ea typeface="+mn-ea"/>
                <a:cs typeface="+mn-cs"/>
              </a:rPr>
              <a:t>The Airbnb Story. </a:t>
            </a: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press.airbnb.com</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wp</a:t>
            </a:r>
            <a:r>
              <a:rPr lang="en-GB" sz="1200" kern="1200" dirty="0">
                <a:solidFill>
                  <a:schemeClr val="tx1"/>
                </a:solidFill>
                <a:effectLst/>
                <a:latin typeface="+mn-lt"/>
                <a:ea typeface="+mn-ea"/>
                <a:cs typeface="+mn-cs"/>
              </a:rPr>
              <a:t>-content/uploads/sites/4/2018/08/The-Airbnb-Story-Timeline-EN-</a:t>
            </a:r>
            <a:r>
              <a:rPr lang="en-GB" sz="1200" kern="1200" dirty="0" err="1">
                <a:solidFill>
                  <a:schemeClr val="tx1"/>
                </a:solidFill>
                <a:effectLst/>
                <a:latin typeface="+mn-lt"/>
                <a:ea typeface="+mn-ea"/>
                <a:cs typeface="+mn-cs"/>
              </a:rPr>
              <a:t>GLOBAL.pdf</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2</a:t>
            </a:fld>
            <a:endParaRPr lang="en-US"/>
          </a:p>
        </p:txBody>
      </p:sp>
    </p:spTree>
    <p:extLst>
      <p:ext uri="{BB962C8B-B14F-4D97-AF65-F5344CB8AC3E}">
        <p14:creationId xmlns:p14="http://schemas.microsoft.com/office/powerpoint/2010/main" val="1172690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by examining how Reinhold and </a:t>
            </a:r>
            <a:r>
              <a:rPr lang="en-GB" dirty="0" err="1"/>
              <a:t>Dolnicar</a:t>
            </a:r>
            <a:r>
              <a:rPr lang="en-GB" dirty="0"/>
              <a:t> view peer-to-peer accommodation within the sharing economy. We’re starting strong with the critiques, as there's actually significant disagreement about what "sharing" even means in this context.</a:t>
            </a:r>
          </a:p>
          <a:p>
            <a:endParaRPr lang="en-GB" dirty="0"/>
          </a:p>
          <a:p>
            <a:r>
              <a:rPr lang="en-GB" dirty="0"/>
              <a:t>The authors use the framework of Habibi et al., which presents sharing as a continuum rather than a binary. At one extreme, you have Couchsurfing—completely free, driven by social bonds, creating genuine community. At the other extreme, there are platforms like </a:t>
            </a:r>
            <a:r>
              <a:rPr lang="en-GB" dirty="0" err="1"/>
              <a:t>Stayz</a:t>
            </a:r>
            <a:r>
              <a:rPr lang="en-GB" dirty="0"/>
              <a:t>, which are purely transactional—you pay, you get accommodation, no social interaction required. Airbnb sits somewhere in the middle, where hosts are motivated by profit, but there's still this element of social exchange and personal connection, highlighted by their social-media-</a:t>
            </a:r>
            <a:r>
              <a:rPr lang="en-GB" dirty="0" err="1"/>
              <a:t>esque</a:t>
            </a:r>
            <a:r>
              <a:rPr lang="en-GB" dirty="0"/>
              <a:t> messaging system.</a:t>
            </a:r>
          </a:p>
          <a:p>
            <a:endParaRPr lang="en-GB" dirty="0"/>
          </a:p>
          <a:p>
            <a:r>
              <a:rPr lang="en-GB" dirty="0"/>
              <a:t>Now, Reinhold and </a:t>
            </a:r>
            <a:r>
              <a:rPr lang="en-GB" dirty="0" err="1"/>
              <a:t>Dolnicar</a:t>
            </a:r>
            <a:r>
              <a:rPr lang="en-GB" dirty="0"/>
              <a:t> identify seven characteristics that define ‘sharing economy’ businesses, drawing on Muñoz and Cohen’s ideas. These include factors such as platform dependence, trading underutilised resources, and peer-to-peer interactions between equals. How many of these characteristics do you think P2P accommodation networks comply with? If you guessed 6, you’d be wrong – it’s 2. They're entirely dependent on technology and platforms, but when it comes to things like collaborative governance or mission-driven rather than profit-driven motivations, most networks fall short.</a:t>
            </a:r>
          </a:p>
          <a:p>
            <a:endParaRPr lang="en-GB" dirty="0"/>
          </a:p>
          <a:p>
            <a:r>
              <a:rPr lang="en-GB" dirty="0"/>
              <a:t>What is significant is their heterogeneity of users. The same platform—Airbnb, for example—can host everything from someone renting a spare room to fund their mortgage, through to commercial investors operating entire apartment blocks purpose-built for short-term rental. This diversity makes regulation incredibly challenging, and it also raises questions about whether we should even be using the label "sharing economy" at all.</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Cambridge Dictionary. (N/A). </a:t>
            </a:r>
            <a:r>
              <a:rPr lang="en-GB" i="1" dirty="0"/>
              <a:t>Sharing Economy. </a:t>
            </a:r>
            <a:r>
              <a:rPr lang="en-GB" dirty="0"/>
              <a:t>https://</a:t>
            </a:r>
            <a:r>
              <a:rPr lang="en-GB" dirty="0" err="1"/>
              <a:t>dictionary.cambridge.org</a:t>
            </a:r>
            <a:r>
              <a:rPr lang="en-GB" dirty="0"/>
              <a:t>/dictionary/</a:t>
            </a:r>
            <a:r>
              <a:rPr lang="en-GB" dirty="0" err="1"/>
              <a:t>english</a:t>
            </a:r>
            <a:r>
              <a:rPr lang="en-GB" dirty="0"/>
              <a:t>/sharing-economy. Sourced 14/10/25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kern="1200" dirty="0">
                <a:solidFill>
                  <a:schemeClr val="tx1"/>
                </a:solidFill>
                <a:effectLst/>
                <a:latin typeface="+mn-lt"/>
                <a:ea typeface="+mn-ea"/>
                <a:cs typeface="+mn-cs"/>
              </a:rPr>
              <a:t>Reinhold, S. and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(2017) Chapter 2 – The Sharing Economy, in 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Peer-to-Peer Accommodation Networks: Pushing the boundaries, Oxford: Goodfellow Publishers, pp. 15–26, https://</a:t>
            </a:r>
            <a:r>
              <a:rPr lang="en-GB" sz="1200" kern="1200" dirty="0" err="1">
                <a:solidFill>
                  <a:schemeClr val="tx1"/>
                </a:solidFill>
                <a:effectLst/>
                <a:latin typeface="+mn-lt"/>
                <a:ea typeface="+mn-ea"/>
                <a:cs typeface="+mn-cs"/>
              </a:rPr>
              <a:t>dx.doi.org</a:t>
            </a:r>
            <a:r>
              <a:rPr lang="en-GB" sz="1200" kern="1200" dirty="0">
                <a:solidFill>
                  <a:schemeClr val="tx1"/>
                </a:solidFill>
                <a:effectLst/>
                <a:latin typeface="+mn-lt"/>
                <a:ea typeface="+mn-ea"/>
                <a:cs typeface="+mn-cs"/>
              </a:rPr>
              <a:t>/10.23912/9781911396512–3600.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European Commission. (N/A). </a:t>
            </a:r>
            <a:r>
              <a:rPr lang="en-GB" sz="1200" b="0" i="1" u="none" strike="noStrike" kern="1200" dirty="0">
                <a:solidFill>
                  <a:schemeClr val="tx1"/>
                </a:solidFill>
                <a:effectLst/>
                <a:latin typeface="+mn-lt"/>
                <a:ea typeface="+mn-ea"/>
                <a:cs typeface="+mn-cs"/>
              </a:rPr>
              <a:t>Understanding the role of governance in the sharing economy. https://</a:t>
            </a:r>
            <a:r>
              <a:rPr lang="en-GB" sz="1200" b="0" i="1" u="none" strike="noStrike" kern="1200" dirty="0" err="1">
                <a:solidFill>
                  <a:schemeClr val="tx1"/>
                </a:solidFill>
                <a:effectLst/>
                <a:latin typeface="+mn-lt"/>
                <a:ea typeface="+mn-ea"/>
                <a:cs typeface="+mn-cs"/>
              </a:rPr>
              <a:t>cordis.europa.eu</a:t>
            </a:r>
            <a:r>
              <a:rPr lang="en-GB" sz="1200" b="0" i="1" u="none" strike="noStrike" kern="1200" dirty="0">
                <a:solidFill>
                  <a:schemeClr val="tx1"/>
                </a:solidFill>
                <a:effectLst/>
                <a:latin typeface="+mn-lt"/>
                <a:ea typeface="+mn-ea"/>
                <a:cs typeface="+mn-cs"/>
              </a:rPr>
              <a:t>/article/id/411546-understanding-the-role-of-governance-in-the-sharing-economy. </a:t>
            </a:r>
            <a:r>
              <a:rPr lang="en-GB" sz="1200" b="0" i="0" u="none" strike="noStrike" kern="1200" dirty="0">
                <a:solidFill>
                  <a:schemeClr val="tx1"/>
                </a:solidFill>
                <a:effectLst/>
                <a:latin typeface="+mn-lt"/>
                <a:ea typeface="+mn-ea"/>
                <a:cs typeface="+mn-cs"/>
              </a:rPr>
              <a:t>Sourced 9th October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Habibi, M. R., Kim, A., &amp; Laroche, M. (2016). From sharing to exchange.</a:t>
            </a:r>
            <a:endParaRPr lang="en-GB" sz="1200" b="0" i="1"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dirty="0"/>
              <a:t>Muñoz, P., &amp; Cohen, B. (2017). Mapping out the sharing economy.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3</a:t>
            </a:fld>
            <a:endParaRPr lang="en-US"/>
          </a:p>
        </p:txBody>
      </p:sp>
    </p:spTree>
    <p:extLst>
      <p:ext uri="{BB962C8B-B14F-4D97-AF65-F5344CB8AC3E}">
        <p14:creationId xmlns:p14="http://schemas.microsoft.com/office/powerpoint/2010/main" val="2289150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798800-0CA1-4A5F-356C-1DA00C8889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564B82-948E-A8F3-2794-CB9E2E5960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BB715E-6331-00C4-07E0-DA7A0DA71AE2}"/>
              </a:ext>
            </a:extLst>
          </p:cNvPr>
          <p:cNvSpPr>
            <a:spLocks noGrp="1"/>
          </p:cNvSpPr>
          <p:nvPr>
            <p:ph type="body" idx="1"/>
          </p:nvPr>
        </p:nvSpPr>
        <p:spPr/>
        <p:txBody>
          <a:bodyPr/>
          <a:lstStyle/>
          <a:p>
            <a:r>
              <a:rPr lang="en-GB" dirty="0"/>
              <a:t>While this chapter provides a solid theoretical foundation, there are significant limitations when we apply it to contemporary digital business.</a:t>
            </a:r>
          </a:p>
          <a:p>
            <a:endParaRPr lang="en-GB" dirty="0"/>
          </a:p>
          <a:p>
            <a:r>
              <a:rPr lang="en-GB" dirty="0"/>
              <a:t>The chapter's greatest strength is moving beyond simplistic "sharing versus pseudo-sharing" debates. By using a continuum, Reinhold and </a:t>
            </a:r>
            <a:r>
              <a:rPr lang="en-GB" dirty="0" err="1"/>
              <a:t>Dolnicar</a:t>
            </a:r>
            <a:r>
              <a:rPr lang="en-GB" dirty="0"/>
              <a:t> give us an analytical, visual tool to understand different platform configurations.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However the chapter suffers from a few major weaknesses. It doesn’t expand upon the theories behind power asymmetries - like Freeman's stakeholder theory, for example, which would reveal how these platforms create systematic winners and losers. Platforms and successful hosts benefit enormously, but what about hotel workers losing jobs? Long-term renters priced out of housing markets? Communities dealing with tourist oversaturation? Rural areas slowly becoming gentrified by tourism? These stakeholder impacts receive less attention than they should.</a:t>
            </a:r>
          </a:p>
          <a:p>
            <a:endParaRPr lang="en-GB" dirty="0"/>
          </a:p>
          <a:p>
            <a:r>
              <a:rPr lang="en-GB" dirty="0"/>
              <a:t>The chapter relies heavily on self-reported data. What do we know about self-reported data? </a:t>
            </a:r>
            <a:r>
              <a:rPr lang="en-GB" b="1" dirty="0"/>
              <a:t>It 👏 is 👏 biased. </a:t>
            </a:r>
            <a:r>
              <a:rPr lang="en-GB" dirty="0"/>
              <a:t>However, research by Guttentag and Wachsmuth shows significant gaps between platforms' sharing narratives and actual usage patterns. The text estimates that commercial properties range from 6 to 40%, and an analysis of ninety high-demand European Airbnb listings found only 20% appeared to be hosts' primary residences, with 70% likely commercial. (</a:t>
            </a:r>
            <a:r>
              <a:rPr lang="en-GB" dirty="0" err="1"/>
              <a:t>Dolnicar</a:t>
            </a:r>
            <a:r>
              <a:rPr lang="en-GB" dirty="0"/>
              <a:t>, 2017)</a:t>
            </a:r>
          </a:p>
          <a:p>
            <a:endParaRPr lang="en-GB" dirty="0"/>
          </a:p>
          <a:p>
            <a:r>
              <a:rPr lang="en-GB" dirty="0"/>
              <a:t>Finally, the work assumes relative platform neutrality—treating facilitators as infrastructure – but, as Srnicek argues, platforms actively shape markets through algorithms, pricing tools, and governance decisions. They're not neutral intermediaries—they're powerful forces extracting as much value as possible from their users.</a:t>
            </a:r>
          </a:p>
          <a:p>
            <a:endParaRPr lang="en-GB" dirty="0"/>
          </a:p>
          <a:p>
            <a:r>
              <a:rPr lang="en-GB" dirty="0"/>
              <a:t>And finally, writing in 2017, the authors couldn't have anticipated how dramatically regulation would evolve, accelerated by one of the most turbulent economic landscapes in history just a few years later. Cities like Paris, New York, and Barcelona now have strict laws regulating short-term rentals. This changes the entire industry, which some of the chapter's assumptions quite outdated.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Reinhold, S. and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(2017) Chapter 2 – The Sharing Economy, in 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Peer-to-Peer Accommodation Networks: Pushing the boundaries, Oxford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Goodfellow Publishers, pp. 15–26, https://</a:t>
            </a:r>
            <a:r>
              <a:rPr lang="en-GB" sz="1200" kern="1200" dirty="0" err="1">
                <a:solidFill>
                  <a:schemeClr val="tx1"/>
                </a:solidFill>
                <a:effectLst/>
                <a:latin typeface="+mn-lt"/>
                <a:ea typeface="+mn-ea"/>
                <a:cs typeface="+mn-cs"/>
              </a:rPr>
              <a:t>dx.doi.org</a:t>
            </a:r>
            <a:r>
              <a:rPr lang="en-GB" sz="1200" kern="1200" dirty="0">
                <a:solidFill>
                  <a:schemeClr val="tx1"/>
                </a:solidFill>
                <a:effectLst/>
                <a:latin typeface="+mn-lt"/>
                <a:ea typeface="+mn-ea"/>
                <a:cs typeface="+mn-cs"/>
              </a:rPr>
              <a:t>/10.23912/9781911396512–3600.</a:t>
            </a:r>
          </a:p>
          <a:p>
            <a:endParaRPr lang="en-GB" dirty="0"/>
          </a:p>
          <a:p>
            <a:r>
              <a:rPr lang="en-GB" sz="1200" b="0" i="0" kern="1200" dirty="0">
                <a:solidFill>
                  <a:schemeClr val="tx1"/>
                </a:solidFill>
                <a:effectLst/>
                <a:latin typeface="+mn-lt"/>
                <a:ea typeface="+mn-ea"/>
                <a:cs typeface="+mn-cs"/>
              </a:rPr>
              <a:t>Freeman, R. E., &amp; Phillips, R. A. (2002). Stakeholder theory: A libertarian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Business ethics quarterly</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12</a:t>
            </a:r>
            <a:r>
              <a:rPr lang="en-GB" sz="1200" b="0" i="0" kern="1200" dirty="0">
                <a:solidFill>
                  <a:schemeClr val="tx1"/>
                </a:solidFill>
                <a:effectLst/>
                <a:latin typeface="+mn-lt"/>
                <a:ea typeface="+mn-ea"/>
                <a:cs typeface="+mn-cs"/>
              </a:rPr>
              <a:t>(3), 331-349.</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Srnicek, N. (2017). </a:t>
            </a:r>
            <a:r>
              <a:rPr lang="en-GB" sz="1200" b="0" i="1" kern="1200" dirty="0">
                <a:solidFill>
                  <a:schemeClr val="tx1"/>
                </a:solidFill>
                <a:effectLst/>
                <a:latin typeface="+mn-lt"/>
                <a:ea typeface="+mn-ea"/>
                <a:cs typeface="+mn-cs"/>
              </a:rPr>
              <a:t>Platform capitalism</a:t>
            </a:r>
            <a:r>
              <a:rPr lang="en-GB" sz="1200" b="0" i="0" kern="1200" dirty="0">
                <a:solidFill>
                  <a:schemeClr val="tx1"/>
                </a:solidFill>
                <a:effectLst/>
                <a:latin typeface="+mn-lt"/>
                <a:ea typeface="+mn-ea"/>
                <a:cs typeface="+mn-cs"/>
              </a:rPr>
              <a:t>. John Wiley &amp; Sons.</a:t>
            </a:r>
            <a:r>
              <a:rPr lang="en-GB" dirty="0"/>
              <a:t>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CDC8F8A-9FBB-BEEA-EFAC-6618460C95C2}"/>
              </a:ext>
            </a:extLst>
          </p:cNvPr>
          <p:cNvSpPr>
            <a:spLocks noGrp="1"/>
          </p:cNvSpPr>
          <p:nvPr>
            <p:ph type="sldNum" sz="quarter" idx="5"/>
          </p:nvPr>
        </p:nvSpPr>
        <p:spPr/>
        <p:txBody>
          <a:bodyPr/>
          <a:lstStyle/>
          <a:p>
            <a:fld id="{88693A4D-C8C2-924D-9A6B-33C83913BED6}" type="slidenum">
              <a:rPr lang="en-US" smtClean="0"/>
              <a:t>4</a:t>
            </a:fld>
            <a:endParaRPr lang="en-US"/>
          </a:p>
        </p:txBody>
      </p:sp>
    </p:spTree>
    <p:extLst>
      <p:ext uri="{BB962C8B-B14F-4D97-AF65-F5344CB8AC3E}">
        <p14:creationId xmlns:p14="http://schemas.microsoft.com/office/powerpoint/2010/main" val="4264162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over to entrepreneurship, Sigala and </a:t>
            </a:r>
            <a:r>
              <a:rPr lang="en-GB" dirty="0" err="1"/>
              <a:t>Dolnicar</a:t>
            </a:r>
            <a:r>
              <a:rPr lang="en-GB" dirty="0"/>
              <a:t> map out three tiers of entrepreneurship opportunity created by P2P accommodation networks. And on the surface, this looks incredibly democratising.</a:t>
            </a:r>
          </a:p>
          <a:p>
            <a:endParaRPr lang="en-GB" dirty="0"/>
          </a:p>
          <a:p>
            <a:r>
              <a:rPr lang="en-GB" dirty="0"/>
              <a:t>At the top, you have platform facilitators—companies like Airbnb. These are high-risk ventures requiring massive capital and the ability to achieve critical mass quickly. The chapter notes that of thirty-six networks examined, none matched Airbnb's scale except those converting existing user bases. That's network effects in action—early winners dominate.</a:t>
            </a:r>
          </a:p>
          <a:p>
            <a:endParaRPr lang="en-GB" dirty="0"/>
          </a:p>
          <a:p>
            <a:r>
              <a:rPr lang="en-GB" dirty="0"/>
              <a:t>The second tier is hosts themselves—what the authors call "micro-hoteliers." The chapter presents compelling qualitative evidence showing hosts use their earnings for mortgages, travel, replacing lost income. This sounds empowering, right? Ordinary people monetising spare rooms.</a:t>
            </a:r>
          </a:p>
          <a:p>
            <a:endParaRPr lang="en-GB" dirty="0"/>
          </a:p>
          <a:p>
            <a:r>
              <a:rPr lang="en-GB" dirty="0"/>
              <a:t>The third and fourth tiers are where it gets really interesting—the entire service ecosystem supporting hosts. We're talking cleaning companies, key management services like </a:t>
            </a:r>
            <a:r>
              <a:rPr lang="en-GB" dirty="0" err="1"/>
              <a:t>Keycafe</a:t>
            </a:r>
            <a:r>
              <a:rPr lang="en-GB" dirty="0"/>
              <a:t>, pricing optimisation tools like Beyond Pricing, professional photography services, and even management companies like </a:t>
            </a:r>
            <a:r>
              <a:rPr lang="en-GB" dirty="0" err="1"/>
              <a:t>MadeComfy</a:t>
            </a:r>
            <a:r>
              <a:rPr lang="en-GB" dirty="0"/>
              <a:t> that do everything for you.</a:t>
            </a:r>
          </a:p>
          <a:p>
            <a:endParaRPr lang="en-GB" dirty="0"/>
          </a:p>
          <a:p>
            <a:r>
              <a:rPr lang="en-GB" dirty="0"/>
              <a:t>Sigala and </a:t>
            </a:r>
            <a:r>
              <a:rPr lang="en-GB" dirty="0" err="1"/>
              <a:t>Dolnicar</a:t>
            </a:r>
            <a:r>
              <a:rPr lang="en-GB" dirty="0"/>
              <a:t> frame this positively—’it's complementary innovation, creating opportunities for micro-entrepreneurs and strengthening local economies, particularly in rural areas’. The chapter emphasises how technology enables coordination at scale, making micro-transactions economically viable.</a:t>
            </a:r>
          </a:p>
          <a:p>
            <a:endParaRPr lang="en-GB" dirty="0"/>
          </a:p>
          <a:p>
            <a:r>
              <a:rPr lang="en-GB" dirty="0"/>
              <a:t>But here's what I want us to hold in our minds as we move to the critique—who actually captures this value? Is it genuinely democratised, or does it concentrate at a certain point? And what about the precarity dimension? Because the chapter's tone is quite optimistic, but there's another side to this story.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Sigala, M. and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(2017) Chapter 7 – Entrepreneurship</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Opportunities, in 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Peer-to-Peer Accommodation Networks: Pushing the boundaries,</a:t>
            </a:r>
          </a:p>
          <a:p>
            <a:r>
              <a:rPr lang="en-GB" sz="1200" kern="1200" dirty="0">
                <a:solidFill>
                  <a:schemeClr val="tx1"/>
                </a:solidFill>
                <a:effectLst/>
                <a:latin typeface="+mn-lt"/>
                <a:ea typeface="+mn-ea"/>
                <a:cs typeface="+mn-cs"/>
              </a:rPr>
              <a:t>Oxford: Goodfellow Publishers, pp. 77–86, https://</a:t>
            </a:r>
            <a:r>
              <a:rPr lang="en-GB" sz="1200" kern="1200" dirty="0" err="1">
                <a:solidFill>
                  <a:schemeClr val="tx1"/>
                </a:solidFill>
                <a:effectLst/>
                <a:latin typeface="+mn-lt"/>
                <a:ea typeface="+mn-ea"/>
                <a:cs typeface="+mn-cs"/>
              </a:rPr>
              <a:t>dx.doi.org</a:t>
            </a:r>
            <a:r>
              <a:rPr lang="en-GB" sz="1200" kern="1200" dirty="0">
                <a:solidFill>
                  <a:schemeClr val="tx1"/>
                </a:solidFill>
                <a:effectLst/>
                <a:latin typeface="+mn-lt"/>
                <a:ea typeface="+mn-ea"/>
                <a:cs typeface="+mn-cs"/>
              </a:rPr>
              <a:t>/10.23912/9781911396512–3605</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5</a:t>
            </a:fld>
            <a:endParaRPr lang="en-US"/>
          </a:p>
        </p:txBody>
      </p:sp>
    </p:spTree>
    <p:extLst>
      <p:ext uri="{BB962C8B-B14F-4D97-AF65-F5344CB8AC3E}">
        <p14:creationId xmlns:p14="http://schemas.microsoft.com/office/powerpoint/2010/main" val="2478983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do earn money, businesses do emerge. </a:t>
            </a:r>
          </a:p>
          <a:p>
            <a:endParaRPr lang="en-GB" dirty="0"/>
          </a:p>
          <a:p>
            <a:r>
              <a:rPr lang="en-GB" dirty="0"/>
              <a:t>The text frames platform-dependent work as entrepreneurship without adequately addressing what labour economists call "false self-employment." Kalleberg and Dunn's research on the gig economy demonstrates that platform work typically provides supplementary income, lacks employment protections, and transfers risk from companies to individuals. When Airbnb takes a 15% commission, regardless of whether hosts make a profit, who bears the market risk? It’s not </a:t>
            </a:r>
            <a:r>
              <a:rPr lang="en-GB" dirty="0" err="1"/>
              <a:t>AirBnB</a:t>
            </a:r>
            <a:r>
              <a:rPr lang="en-GB" dirty="0"/>
              <a:t>.</a:t>
            </a:r>
          </a:p>
          <a:p>
            <a:endParaRPr lang="en-GB" dirty="0"/>
          </a:p>
          <a:p>
            <a:r>
              <a:rPr lang="en-GB" dirty="0"/>
              <a:t>From a stakeholder theory perspective, this is value extraction dressed as opportunity creation. Platforms capture value while distributing risk—that's not democratisation, </a:t>
            </a:r>
            <a:r>
              <a:rPr lang="en-GB" b="1" dirty="0"/>
              <a:t>that's capitalism with extra steps.</a:t>
            </a:r>
          </a:p>
          <a:p>
            <a:endParaRPr lang="en-GB" dirty="0"/>
          </a:p>
          <a:p>
            <a:r>
              <a:rPr lang="en-GB" dirty="0"/>
              <a:t>Second critical issue—professionalisation. The chapter discusses how service providers help hosts maximise returns, but doesn't examine how this provides an advantage to professional operators over "ordinary people." Research by Farmaki and </a:t>
            </a:r>
            <a:r>
              <a:rPr lang="en-GB" dirty="0" err="1"/>
              <a:t>Kladou</a:t>
            </a:r>
            <a:r>
              <a:rPr lang="en-GB" dirty="0"/>
              <a:t> shows algorithms favour professional listings with perfect photos and optimised descriptions. </a:t>
            </a:r>
            <a:r>
              <a:rPr lang="en-GB" dirty="0" err="1"/>
              <a:t>Zwiglmaier's</a:t>
            </a:r>
            <a:r>
              <a:rPr lang="en-GB" dirty="0"/>
              <a:t> work on Airbnb in Berlin found commercial hosts earn dramatically more than casual hosts. The playing field isn't level.</a:t>
            </a:r>
          </a:p>
          <a:p>
            <a:endParaRPr lang="en-GB" dirty="0"/>
          </a:p>
          <a:p>
            <a:r>
              <a:rPr lang="en-GB" dirty="0"/>
              <a:t>Third, there's minimal attention to displacement. Hotel workers losing jobs as market share shifts to Airbnb receive barely a mention. Zervas and colleagues quantified significant revenue displacement—between eight and ten percent of hotel revenues in major markets. That has employment consequences the chapter largely ignores.</a:t>
            </a:r>
          </a:p>
          <a:p>
            <a:endParaRPr lang="en-GB" dirty="0"/>
          </a:p>
          <a:p>
            <a:r>
              <a:rPr lang="en-GB" dirty="0"/>
              <a:t>So yes, opportunities exist, but they're unevenly distributed, increasingly captured by professionals, and come with significant precarity. That's a more honest assessment.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dirty="0" err="1"/>
              <a:t>Dolnicar</a:t>
            </a:r>
            <a:r>
              <a:rPr lang="en-GB" dirty="0"/>
              <a:t>, S. (Ed.). (2017). </a:t>
            </a:r>
            <a:r>
              <a:rPr lang="en-GB" i="1" dirty="0"/>
              <a:t>Peer-to-peer accommodation networks: Pushing the boundaries</a:t>
            </a:r>
            <a:r>
              <a:rPr lang="en-GB" dirty="0"/>
              <a:t>. Goodfellow Publishers.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6</a:t>
            </a:fld>
            <a:endParaRPr lang="en-US"/>
          </a:p>
        </p:txBody>
      </p:sp>
    </p:spTree>
    <p:extLst>
      <p:ext uri="{BB962C8B-B14F-4D97-AF65-F5344CB8AC3E}">
        <p14:creationId xmlns:p14="http://schemas.microsoft.com/office/powerpoint/2010/main" val="3865426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examine environmental sustainability, which connects directly to circular economy principles—the idea of maximising use of existing resource rather than creating new infrastructure.</a:t>
            </a:r>
          </a:p>
          <a:p>
            <a:endParaRPr lang="en-GB" dirty="0"/>
          </a:p>
          <a:p>
            <a:r>
              <a:rPr lang="en-GB" dirty="0"/>
              <a:t>Hotels consume massive amounts of water— 350 litres per guest night for direct use, thousands more for pools and amenities. Energy consumption ranges from seventeen to ninety kilowatt-hours per night, generating substantial carbon emissions. High-end hotels are particularly resource-intensive because of daily cleaning, extensive amenities, large common areas.</a:t>
            </a:r>
          </a:p>
          <a:p>
            <a:endParaRPr lang="en-GB" dirty="0"/>
          </a:p>
          <a:p>
            <a:r>
              <a:rPr lang="en-GB" dirty="0"/>
              <a:t>So theoretically, peer-to-peer accommodation should be more sustainable, right? Many listings use existing residential infrastructure—that's circular economy in action, maximising underutilised assets. These accommodations aren’t held to the same standards as hotels as they hold a fraction of the number of guests and there is less daily maintenance to be done. Finally, the authors' survey data suggest that hosts provide more sustainable infrastructure, like recycling facilities. This aligns with Airbnb's commissioned research claiming sixty to eighty per cent lower carbon emissions than hotels. Sounds great, right?</a:t>
            </a:r>
          </a:p>
          <a:p>
            <a:endParaRPr lang="en-GB" dirty="0"/>
          </a:p>
          <a:p>
            <a:r>
              <a:rPr lang="en-GB" dirty="0"/>
              <a:t>But here's the complicating factor the chapter reveals—commercialisation. The authors' analysis of ninety high-demand European Airbnb listings found that only 20% appeared to be hosts' primary residences.</a:t>
            </a:r>
          </a:p>
          <a:p>
            <a:r>
              <a:rPr lang="en-GB" dirty="0"/>
              <a:t>If properties are purpose-built for short-term rental, they're not underutilised resources—they're new commercial infrastructure with similar environmental impacts to hotels. The circular economy benefit evaporates. So the sustainability question entirely depends on what proportion of listings genuinely represent shared underutilised space versus commercial operations.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undermines the entire concept of ‘Peer to Peer’, as, by definition, the merchant and end user must both be individuals. If the merchant is a commercial organisation and the end user is an average person, that is not ‘Peer to Peer’, that is the next iteration of the Hotel.</a:t>
            </a:r>
          </a:p>
          <a:p>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Bailey, L. (May 2023). </a:t>
            </a:r>
            <a:r>
              <a:rPr lang="en-GB" sz="1200" b="0" i="0" kern="1200" dirty="0">
                <a:solidFill>
                  <a:schemeClr val="tx1"/>
                </a:solidFill>
                <a:effectLst/>
                <a:latin typeface="+mn-lt"/>
                <a:ea typeface="+mn-ea"/>
                <a:cs typeface="+mn-cs"/>
              </a:rPr>
              <a:t>What are the Three E’s of Sustainability?. Population Education. https://</a:t>
            </a:r>
            <a:r>
              <a:rPr lang="en-GB" sz="1200" b="0" i="0" kern="1200" dirty="0" err="1">
                <a:solidFill>
                  <a:schemeClr val="tx1"/>
                </a:solidFill>
                <a:effectLst/>
                <a:latin typeface="+mn-lt"/>
                <a:ea typeface="+mn-ea"/>
                <a:cs typeface="+mn-cs"/>
              </a:rPr>
              <a:t>populationeducation.org</a:t>
            </a:r>
            <a:r>
              <a:rPr lang="en-GB" sz="1200" b="0" i="0" kern="1200" dirty="0">
                <a:solidFill>
                  <a:schemeClr val="tx1"/>
                </a:solidFill>
                <a:effectLst/>
                <a:latin typeface="+mn-lt"/>
                <a:ea typeface="+mn-ea"/>
                <a:cs typeface="+mn-cs"/>
              </a:rPr>
              <a:t>/what-are-the-three-es-of-sustainability/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Juvan, E., </a:t>
            </a:r>
            <a:r>
              <a:rPr lang="en-GB" sz="1200" kern="1200" dirty="0" err="1">
                <a:solidFill>
                  <a:schemeClr val="tx1"/>
                </a:solidFill>
                <a:effectLst/>
                <a:latin typeface="+mn-lt"/>
                <a:ea typeface="+mn-ea"/>
                <a:cs typeface="+mn-cs"/>
              </a:rPr>
              <a:t>Hajibaba</a:t>
            </a:r>
            <a:r>
              <a:rPr lang="en-GB" sz="1200" kern="1200" dirty="0">
                <a:solidFill>
                  <a:schemeClr val="tx1"/>
                </a:solidFill>
                <a:effectLst/>
                <a:latin typeface="+mn-lt"/>
                <a:ea typeface="+mn-ea"/>
                <a:cs typeface="+mn-cs"/>
              </a:rPr>
              <a:t>, H., and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(2017) Chapter 24 – Environmental Sustainability, in 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Peer-to-Peer Accommodation Networks: Pushing the boundaries,</a:t>
            </a:r>
          </a:p>
          <a:p>
            <a:r>
              <a:rPr lang="en-GB" sz="1200" kern="1200" dirty="0">
                <a:solidFill>
                  <a:schemeClr val="tx1"/>
                </a:solidFill>
                <a:effectLst/>
                <a:latin typeface="+mn-lt"/>
                <a:ea typeface="+mn-ea"/>
                <a:cs typeface="+mn-cs"/>
              </a:rPr>
              <a:t>Oxford: Goodfellow Publishers, pp. 265–276, https://</a:t>
            </a:r>
            <a:r>
              <a:rPr lang="en-GB" sz="1200" kern="1200" dirty="0" err="1">
                <a:solidFill>
                  <a:schemeClr val="tx1"/>
                </a:solidFill>
                <a:effectLst/>
                <a:latin typeface="+mn-lt"/>
                <a:ea typeface="+mn-ea"/>
                <a:cs typeface="+mn-cs"/>
              </a:rPr>
              <a:t>dx.doi.org</a:t>
            </a:r>
            <a:r>
              <a:rPr lang="en-GB" sz="1200" kern="1200" dirty="0">
                <a:solidFill>
                  <a:schemeClr val="tx1"/>
                </a:solidFill>
                <a:effectLst/>
                <a:latin typeface="+mn-lt"/>
                <a:ea typeface="+mn-ea"/>
                <a:cs typeface="+mn-cs"/>
              </a:rPr>
              <a:t>/10.23912/9781911396512–</a:t>
            </a:r>
          </a:p>
          <a:p>
            <a:r>
              <a:rPr lang="en-GB" sz="1200" kern="1200" dirty="0">
                <a:solidFill>
                  <a:schemeClr val="tx1"/>
                </a:solidFill>
                <a:effectLst/>
                <a:latin typeface="+mn-lt"/>
                <a:ea typeface="+mn-ea"/>
                <a:cs typeface="+mn-cs"/>
              </a:rPr>
              <a:t>36122</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7</a:t>
            </a:fld>
            <a:endParaRPr lang="en-US"/>
          </a:p>
        </p:txBody>
      </p:sp>
    </p:spTree>
    <p:extLst>
      <p:ext uri="{BB962C8B-B14F-4D97-AF65-F5344CB8AC3E}">
        <p14:creationId xmlns:p14="http://schemas.microsoft.com/office/powerpoint/2010/main" val="211462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commissioned a Cleantech report which claimed massive emissions reductions, but this was based on self-reported behaviour. What do we know about self-reported studies? </a:t>
            </a:r>
            <a:r>
              <a:rPr lang="en-GB" b="1" dirty="0"/>
              <a:t>They 👏 are 👏 biased! </a:t>
            </a:r>
            <a:r>
              <a:rPr lang="en-GB" dirty="0"/>
              <a:t>Juvan's own research demonstrates that people dramatically overreport pro-environmental actions because they want to look good! There is a positive correlation between perceived sustainability, reputation and platform revenue (Lopez-Torres, 2024) and, in recent years, sustainability has become ‘trendy’.</a:t>
            </a:r>
          </a:p>
          <a:p>
            <a:endParaRPr lang="en-GB" dirty="0"/>
          </a:p>
          <a:p>
            <a:r>
              <a:rPr lang="en-GB" dirty="0"/>
              <a:t>The 3D framework proposed by Juvan, which assesses dwelling purpose, space size, and pro-environmental setup, is practical. The suggestion that platforms could develop sustainability indices for listings is innovative, potentially using market mechanisms to incentivise environmental responsibility. </a:t>
            </a:r>
          </a:p>
          <a:p>
            <a:endParaRPr lang="en-GB" dirty="0"/>
          </a:p>
          <a:p>
            <a:r>
              <a:rPr lang="en-GB" dirty="0"/>
              <a:t>However, it’s not all green and clean. Induced demand - when you make something cheaper or more accessible, total consumption often increases, which negatively impacts profits and efficiency. So it’s a balancing act. By making travel more affordable, peer-to-peer platforms may increase the total volume of tourism. </a:t>
            </a:r>
            <a:r>
              <a:rPr lang="en-GB" dirty="0" err="1"/>
              <a:t>Gössling</a:t>
            </a:r>
            <a:r>
              <a:rPr lang="en-GB" dirty="0"/>
              <a:t> and Peeters' work suggests tourism's absolute environmental impact continues growing despite efficiency improvements, but chapter doesn't adequately address whether P2P accommodation actually </a:t>
            </a:r>
            <a:r>
              <a:rPr lang="en-GB" b="1" dirty="0"/>
              <a:t>reduces</a:t>
            </a:r>
            <a:r>
              <a:rPr lang="en-GB" dirty="0"/>
              <a:t> overall tourism footprint, or if it just changes its distribution.</a:t>
            </a:r>
          </a:p>
          <a:p>
            <a:endParaRPr lang="en-GB" dirty="0"/>
          </a:p>
          <a:p>
            <a:r>
              <a:rPr lang="en-GB" dirty="0"/>
              <a:t>If we look at this through the lens of the circular economy, if spare rooms become full-time Airbnb listings, they're no longer unused space. They're a change in property use, potentially displacing long-term housing, creating different environmental pressures. The chapter could explore this tension more thoroughly.</a:t>
            </a:r>
          </a:p>
          <a:p>
            <a:r>
              <a:rPr lang="en-GB" dirty="0"/>
              <a:t>So—sustainability benefits are real but conditional, context-dependent, and potentially overstated.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Juvan, E., </a:t>
            </a:r>
            <a:r>
              <a:rPr lang="en-GB" sz="1200" kern="1200" dirty="0" err="1">
                <a:solidFill>
                  <a:schemeClr val="tx1"/>
                </a:solidFill>
                <a:effectLst/>
                <a:latin typeface="+mn-lt"/>
                <a:ea typeface="+mn-ea"/>
                <a:cs typeface="+mn-cs"/>
              </a:rPr>
              <a:t>Hajibaba</a:t>
            </a:r>
            <a:r>
              <a:rPr lang="en-GB" sz="1200" kern="1200" dirty="0">
                <a:solidFill>
                  <a:schemeClr val="tx1"/>
                </a:solidFill>
                <a:effectLst/>
                <a:latin typeface="+mn-lt"/>
                <a:ea typeface="+mn-ea"/>
                <a:cs typeface="+mn-cs"/>
              </a:rPr>
              <a:t>, H., and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(2017) Chapter 24 – Environmental Sustainability, in 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Peer-to-Peer Accommodation Networks: Pushing the boundaries, Oxford: Goodfellow Publishers, pp. 265–276, https://</a:t>
            </a:r>
            <a:r>
              <a:rPr lang="en-GB" sz="1200" kern="1200" dirty="0" err="1">
                <a:solidFill>
                  <a:schemeClr val="tx1"/>
                </a:solidFill>
                <a:effectLst/>
                <a:latin typeface="+mn-lt"/>
                <a:ea typeface="+mn-ea"/>
                <a:cs typeface="+mn-cs"/>
              </a:rPr>
              <a:t>dx.doi.org</a:t>
            </a:r>
            <a:r>
              <a:rPr lang="en-GB" sz="1200" kern="1200" dirty="0">
                <a:solidFill>
                  <a:schemeClr val="tx1"/>
                </a:solidFill>
                <a:effectLst/>
                <a:latin typeface="+mn-lt"/>
                <a:ea typeface="+mn-ea"/>
                <a:cs typeface="+mn-cs"/>
              </a:rPr>
              <a:t>/10.23912/9781911396512–</a:t>
            </a:r>
          </a:p>
          <a:p>
            <a:r>
              <a:rPr lang="en-GB" sz="1200" kern="1200" dirty="0">
                <a:solidFill>
                  <a:schemeClr val="tx1"/>
                </a:solidFill>
                <a:effectLst/>
                <a:latin typeface="+mn-lt"/>
                <a:ea typeface="+mn-ea"/>
                <a:cs typeface="+mn-cs"/>
              </a:rPr>
              <a:t>36122</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Lopez-Torres, G. C., </a:t>
            </a:r>
            <a:r>
              <a:rPr lang="en-GB" dirty="0" err="1"/>
              <a:t>Schiuma</a:t>
            </a:r>
            <a:r>
              <a:rPr lang="en-GB" dirty="0"/>
              <a:t>, G., Muñoz-Arteaga, J., &amp; Alvarez-Torres, F. J. (2024). Unveiling the relationships between visibility, information technologies and innovation management for sustainability performance: an empirical study. </a:t>
            </a:r>
            <a:r>
              <a:rPr lang="en-GB" i="1" dirty="0"/>
              <a:t>European Journal of Innovation Management.</a:t>
            </a:r>
            <a:r>
              <a:rPr lang="en-GB" dirty="0"/>
              <a:t> https://</a:t>
            </a:r>
            <a:r>
              <a:rPr lang="en-GB" dirty="0" err="1"/>
              <a:t>doi.org</a:t>
            </a:r>
            <a:r>
              <a:rPr lang="en-GB" dirty="0"/>
              <a:t>/10.1108/EJIM-12-2023-1139</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8</a:t>
            </a:fld>
            <a:endParaRPr lang="en-US"/>
          </a:p>
        </p:txBody>
      </p:sp>
    </p:spTree>
    <p:extLst>
      <p:ext uri="{BB962C8B-B14F-4D97-AF65-F5344CB8AC3E}">
        <p14:creationId xmlns:p14="http://schemas.microsoft.com/office/powerpoint/2010/main" val="1014675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let’s  ask the question question: can sustainable entrepreneurship actually happen within peer-to-peer networks? </a:t>
            </a:r>
          </a:p>
          <a:p>
            <a:r>
              <a:rPr lang="en-GB" dirty="0"/>
              <a:t>First, let's talk about platform power. Here's the paradox—platforms like Airbnb market themselves as democratising and decentralizing. "Power to the people," right? But in reality, they exercise massive centralised control. Srnicek calls this "platform capitalism" for a reason—these aren't neutral marketplaces, they're governed ecosystems.</a:t>
            </a:r>
          </a:p>
          <a:p>
            <a:endParaRPr lang="en-GB" dirty="0"/>
          </a:p>
          <a:p>
            <a:r>
              <a:rPr lang="en-GB" dirty="0"/>
              <a:t>Let me give you a concrete example. Airbnb's search algorithm decides which listings you see first. Sounds neutral, but it's not. The algorithm favours hosts who invest in professional photography, respond instantly to messages, and maintain perfect ratings. If you're a casual host renting your spare room occasionally, you get buried on page five. Professional operators with resources dominate. So the question is—is this sustainable entrepreneurship when the playing field is systematically tilted toward those with capital?</a:t>
            </a:r>
          </a:p>
          <a:p>
            <a:endParaRPr lang="en-GB" dirty="0"/>
          </a:p>
          <a:p>
            <a:r>
              <a:rPr lang="en-GB" dirty="0"/>
              <a:t>Reinhold and </a:t>
            </a:r>
            <a:r>
              <a:rPr lang="en-GB" dirty="0" err="1"/>
              <a:t>Dolnicar</a:t>
            </a:r>
            <a:r>
              <a:rPr lang="en-GB" dirty="0"/>
              <a:t> point out that hosts have zero say in how platforms operate—no input on commission structures, policy changes, or how algorithms rank them. That's the opposite of sustainable entrepreneurship, which should involve stakeholder participation and democratic governance. Platform cooperatives—like the Platform Cooperativism Consortium—are trying to challenge this by creating member-owned alternatives where hosts actually have voting rights. But they're struggling to achieve scale against venture-backed giants.</a:t>
            </a:r>
          </a:p>
          <a:p>
            <a:endParaRPr lang="en-GB" dirty="0"/>
          </a:p>
          <a:p>
            <a:r>
              <a:rPr lang="en-GB" dirty="0"/>
              <a:t>We come back to Freeman's stakeholder theory here - he argues businesses should balance all stakeholder interests—hosts, guests, communities, workers. But current platform designs prioritize shareholder value for investors and founders. That's not sustainable entrepreneurship—that's extractive capitalism dressed up as innovation.</a:t>
            </a:r>
          </a:p>
          <a:p>
            <a:endParaRPr lang="en-GB" dirty="0"/>
          </a:p>
          <a:p>
            <a:r>
              <a:rPr lang="en-GB" dirty="0"/>
              <a:t>Second theme—commercialization. And this directly answers our sustainability question. What started as genuine peer-to-peer sharing has morphed into commercial real estate operations. Our analysis across all three chapters showed seventy to eighty percent of high-demand listings are now commercial, not someone's spare room. Professional property management companies run multiple listings, hire cleaning services, use dynamic pricing software—they're basically boutique hotels operating without hotel regulations.</a:t>
            </a:r>
          </a:p>
          <a:p>
            <a:endParaRPr lang="en-GB" dirty="0"/>
          </a:p>
          <a:p>
            <a:r>
              <a:rPr lang="en-GB" dirty="0"/>
              <a:t>Christensen's disruptive innovation theory predicted this. Disruptors start by serving overlooked markets, then move upmarket to compete with incumbents. Airbnb's done exactly that. Today's listings have professional photos, standardized amenities, instant booking—they're indistinguishable from hotels. So the "sharing economy" narrative has become fiction. It's just a new distribution channel for commercial accommodation.</a:t>
            </a:r>
          </a:p>
          <a:p>
            <a:endParaRPr lang="en-GB" dirty="0"/>
          </a:p>
          <a:p>
            <a:r>
              <a:rPr lang="en-GB" dirty="0"/>
              <a:t>Now, why does this matter for sustainability? The circular economy concept says we should maximize use of existing resources—your spare room, your empty vacation home. That's sustainable. But if platforms are facilitating construction of new apartment buildings specifically for short-term rental, they're not sharing existing resources, they're creating new supply with all the associated environmental costs—construction materials, energy consumption, urban sprawl. That's the opposite of sustainable entrepreneurship.</a:t>
            </a:r>
          </a:p>
          <a:p>
            <a:endParaRPr lang="en-GB" dirty="0"/>
          </a:p>
          <a:p>
            <a:r>
              <a:rPr lang="en-GB" dirty="0"/>
              <a:t>Third theme—stakeholder asymmetries. This is where the unsustainability becomes most visible. Platforms win regardless—they take their commission whether hosts profit or lose money. Professional hosts with capital win—they can absorb risks and optimize operations. But look at who loses. Casual hosts can't compete. Hotel workers lose jobs as market share shifts. Long-term renters get priced out as landlords convert housing to short-term rentals. Communities face over-tourism without infrastructure to manage it.</a:t>
            </a:r>
          </a:p>
          <a:p>
            <a:endParaRPr lang="en-GB" dirty="0"/>
          </a:p>
          <a:p>
            <a:r>
              <a:rPr lang="en-GB" dirty="0"/>
              <a:t>Barcelona, Amsterdam, Paris—these cities implemented strict regulations because the impacts were so one-sided. Platforms extracted value while externalizing costs onto communities. That's unsustainable by definition. Sustainable entrepreneurship should create shared value, not concentrated benefits with distributed harms.</a:t>
            </a:r>
          </a:p>
          <a:p>
            <a:endParaRPr lang="en-GB" dirty="0"/>
          </a:p>
          <a:p>
            <a:r>
              <a:rPr lang="en-GB" dirty="0"/>
              <a:t>So returning to our central question—can sustainable entrepreneurship happen in peer-to-peer networks? The evidence suggests: not under current governance models. The concentration of power, trend toward commercialization, and asymmetric impacts all contradict sustainability principles. Real sustainable entrepreneurship would require democratic governance, caps on commercialization to preserve authentic sharing, and mechanisms ensuring communities benefit rather than just absorbing costs.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dirty="0" err="1"/>
              <a:t>Dolnicar</a:t>
            </a:r>
            <a:r>
              <a:rPr lang="en-GB" dirty="0"/>
              <a:t>, S. (Ed.). (2017). </a:t>
            </a:r>
            <a:r>
              <a:rPr lang="en-GB" i="1" dirty="0"/>
              <a:t>Peer-to-peer accommodation networks: Pushing the boundaries</a:t>
            </a:r>
            <a:r>
              <a:rPr lang="en-GB" dirty="0"/>
              <a:t>. Goodfellow Publishers.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International Strategy Centre. </a:t>
            </a:r>
            <a:r>
              <a:rPr lang="en-GB" sz="1200" b="0" i="0" kern="1200" dirty="0">
                <a:solidFill>
                  <a:schemeClr val="tx1"/>
                </a:solidFill>
                <a:effectLst/>
                <a:latin typeface="+mn-lt"/>
                <a:ea typeface="+mn-ea"/>
                <a:cs typeface="+mn-cs"/>
              </a:rPr>
              <a:t>Info Deck for Platform Capitalism</a:t>
            </a:r>
            <a:r>
              <a:rPr lang="en-US" dirty="0"/>
              <a:t>. (2023) International Strategy Centre. </a:t>
            </a: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www.goisc.org</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englishblog</a:t>
            </a:r>
            <a:r>
              <a:rPr lang="en-GB" sz="1200" kern="1200" dirty="0">
                <a:solidFill>
                  <a:schemeClr val="tx1"/>
                </a:solidFill>
                <a:effectLst/>
                <a:latin typeface="+mn-lt"/>
                <a:ea typeface="+mn-ea"/>
                <a:cs typeface="+mn-cs"/>
              </a:rPr>
              <a:t>/2023/4/27/info-deck-for-platform-capitalism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AirBnB</a:t>
            </a:r>
            <a:r>
              <a:rPr lang="en-GB" sz="1200" kern="1200" dirty="0">
                <a:solidFill>
                  <a:schemeClr val="tx1"/>
                </a:solidFill>
                <a:effectLst/>
                <a:latin typeface="+mn-lt"/>
                <a:ea typeface="+mn-ea"/>
                <a:cs typeface="+mn-cs"/>
              </a:rPr>
              <a:t> website accessed on 23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October 2025 https://</a:t>
            </a:r>
            <a:r>
              <a:rPr lang="en-GB" sz="1200" kern="1200" dirty="0" err="1">
                <a:solidFill>
                  <a:schemeClr val="tx1"/>
                </a:solidFill>
                <a:effectLst/>
                <a:latin typeface="+mn-lt"/>
                <a:ea typeface="+mn-ea"/>
                <a:cs typeface="+mn-cs"/>
              </a:rPr>
              <a:t>www.airbnb.co.uk</a:t>
            </a:r>
            <a:r>
              <a:rPr lang="en-GB" sz="1200" kern="1200" dirty="0">
                <a:solidFill>
                  <a:schemeClr val="tx1"/>
                </a:solidFill>
                <a:effectLst/>
                <a:latin typeface="+mn-lt"/>
                <a:ea typeface="+mn-ea"/>
                <a:cs typeface="+mn-cs"/>
              </a:rPr>
              <a:t>/s/Amsterdam--Netherlands/homes?refinement_paths%5B%5D=%2Fhomes&amp;place_id=ChIJVXealLU_xkcRja_At0z9AGY&amp;acp_id=adc5f4d3-bd83-464a-b7f0-81971b0122f0&amp;date_picker_type=</a:t>
            </a:r>
            <a:r>
              <a:rPr lang="en-GB" sz="1200" kern="1200" dirty="0" err="1">
                <a:solidFill>
                  <a:schemeClr val="tx1"/>
                </a:solidFill>
                <a:effectLst/>
                <a:latin typeface="+mn-lt"/>
                <a:ea typeface="+mn-ea"/>
                <a:cs typeface="+mn-cs"/>
              </a:rPr>
              <a:t>calendar&amp;checkin</a:t>
            </a:r>
            <a:r>
              <a:rPr lang="en-GB" sz="1200" kern="1200" dirty="0">
                <a:solidFill>
                  <a:schemeClr val="tx1"/>
                </a:solidFill>
                <a:effectLst/>
                <a:latin typeface="+mn-lt"/>
                <a:ea typeface="+mn-ea"/>
                <a:cs typeface="+mn-cs"/>
              </a:rPr>
              <a:t>=2026-01-20&amp;checkout=2026-01-22&amp;adults=1&amp;query=Amsterdam%2C%20Netherlands&amp;flexible_trip_lengths%5B%5D=</a:t>
            </a:r>
            <a:r>
              <a:rPr lang="en-GB" sz="1200" kern="1200" dirty="0" err="1">
                <a:solidFill>
                  <a:schemeClr val="tx1"/>
                </a:solidFill>
                <a:effectLst/>
                <a:latin typeface="+mn-lt"/>
                <a:ea typeface="+mn-ea"/>
                <a:cs typeface="+mn-cs"/>
              </a:rPr>
              <a:t>one_week&amp;monthly_start_date</a:t>
            </a:r>
            <a:r>
              <a:rPr lang="en-GB" sz="1200" kern="1200" dirty="0">
                <a:solidFill>
                  <a:schemeClr val="tx1"/>
                </a:solidFill>
                <a:effectLst/>
                <a:latin typeface="+mn-lt"/>
                <a:ea typeface="+mn-ea"/>
                <a:cs typeface="+mn-cs"/>
              </a:rPr>
              <a:t>=2025-11-01&amp;monthly_length=3&amp;monthly_end_date=2026-02-01&amp;search_mode=</a:t>
            </a:r>
            <a:r>
              <a:rPr lang="en-GB" sz="1200" kern="1200" dirty="0" err="1">
                <a:solidFill>
                  <a:schemeClr val="tx1"/>
                </a:solidFill>
                <a:effectLst/>
                <a:latin typeface="+mn-lt"/>
                <a:ea typeface="+mn-ea"/>
                <a:cs typeface="+mn-cs"/>
              </a:rPr>
              <a:t>regular_search&amp;price_filter_input_type</a:t>
            </a:r>
            <a:r>
              <a:rPr lang="en-GB" sz="1200" kern="1200" dirty="0">
                <a:solidFill>
                  <a:schemeClr val="tx1"/>
                </a:solidFill>
                <a:effectLst/>
                <a:latin typeface="+mn-lt"/>
                <a:ea typeface="+mn-ea"/>
                <a:cs typeface="+mn-cs"/>
              </a:rPr>
              <a:t>=2&amp;price_filter_num_nights=2&amp;channel=</a:t>
            </a:r>
            <a:r>
              <a:rPr lang="en-GB" sz="1200" kern="1200" dirty="0" err="1">
                <a:solidFill>
                  <a:schemeClr val="tx1"/>
                </a:solidFill>
                <a:effectLst/>
                <a:latin typeface="+mn-lt"/>
                <a:ea typeface="+mn-ea"/>
                <a:cs typeface="+mn-cs"/>
              </a:rPr>
              <a:t>EXPLORE&amp;pagination_search</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true&amp;federated_search_session_id</a:t>
            </a:r>
            <a:r>
              <a:rPr lang="en-GB" sz="1200" kern="1200" dirty="0">
                <a:solidFill>
                  <a:schemeClr val="tx1"/>
                </a:solidFill>
                <a:effectLst/>
                <a:latin typeface="+mn-lt"/>
                <a:ea typeface="+mn-ea"/>
                <a:cs typeface="+mn-cs"/>
              </a:rPr>
              <a:t>=c8594c2b-7031-408e-9544-7d6ebd2c4bde&amp;cursor=eyJzZWN0aW9uX29mZnNldCI6MCwiaXRlbXNfb2Zmc2V0IjowLCJ2ZXJzaW9uIjoxfQ%3D%3D</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9</a:t>
            </a:fld>
            <a:endParaRPr lang="en-US"/>
          </a:p>
        </p:txBody>
      </p:sp>
    </p:spTree>
    <p:extLst>
      <p:ext uri="{BB962C8B-B14F-4D97-AF65-F5344CB8AC3E}">
        <p14:creationId xmlns:p14="http://schemas.microsoft.com/office/powerpoint/2010/main" val="1760068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me conclude by summarising what we've learned and where research needs to go next.</a:t>
            </a:r>
          </a:p>
          <a:p>
            <a:r>
              <a:rPr lang="en-GB" dirty="0"/>
              <a:t>Peer-to-peer accommodation networks span the entire spectrum from true sharing to pure commercial exchange. Most platforms are trending heavily toward the commercial end. The "sharing economy" label has become misleading marketing rather than accurate description.</a:t>
            </a:r>
          </a:p>
          <a:p>
            <a:br>
              <a:rPr lang="en-GB" dirty="0">
                <a:effectLst/>
              </a:rPr>
            </a:br>
            <a:r>
              <a:rPr lang="en-GB" dirty="0">
                <a:effectLst/>
              </a:rPr>
              <a:t>First, </a:t>
            </a:r>
            <a:r>
              <a:rPr lang="en-GB" b="1" dirty="0">
                <a:effectLst/>
              </a:rPr>
              <a:t>governance reform is essential</a:t>
            </a:r>
            <a:r>
              <a:rPr lang="en-GB" dirty="0">
                <a:effectLst/>
              </a:rPr>
              <a:t>. Platform cooperatives like </a:t>
            </a:r>
            <a:r>
              <a:rPr lang="en-GB" dirty="0" err="1">
                <a:effectLst/>
              </a:rPr>
              <a:t>Fairbnb</a:t>
            </a:r>
            <a:r>
              <a:rPr lang="en-GB" dirty="0">
                <a:effectLst/>
              </a:rPr>
              <a:t>—operating in cities like Amsterdam, Bologna, and Venice—demonstrate that member-owned platforms can function successfully. </a:t>
            </a:r>
            <a:r>
              <a:rPr lang="en-GB" dirty="0" err="1">
                <a:effectLst/>
              </a:rPr>
              <a:t>Fairbnb</a:t>
            </a:r>
            <a:r>
              <a:rPr lang="en-GB" dirty="0">
                <a:effectLst/>
              </a:rPr>
              <a:t> donates fifty percent of its commission to local community projects, gives hosts voting rights on platform policies, and explicitly caps the number of listings per host to prevent commercialization. </a:t>
            </a:r>
          </a:p>
          <a:p>
            <a:endParaRPr lang="en-GB" dirty="0">
              <a:effectLst/>
            </a:endParaRPr>
          </a:p>
          <a:p>
            <a:r>
              <a:rPr lang="en-GB" dirty="0">
                <a:effectLst/>
              </a:rPr>
              <a:t>government </a:t>
            </a:r>
            <a:r>
              <a:rPr lang="en-GB" b="1" dirty="0">
                <a:effectLst/>
              </a:rPr>
              <a:t>regulation can preserve authentic sharing while preventing extractive commercialization</a:t>
            </a:r>
            <a:r>
              <a:rPr lang="en-GB" dirty="0">
                <a:effectLst/>
              </a:rPr>
              <a:t>. Barcelona's approach offers a useful template. They distinguish between professional operators and genuine home-sharers, requiring commercial operators to meet hotel standards while allowing residents to occasionally rent their actual homes with simplified licensing. This maintains the circular economy benefits—utilizing genuinely underutilized residential space—while preventing purpose-built commercial operations masquerading as "sharing."</a:t>
            </a:r>
          </a:p>
          <a:p>
            <a:endParaRPr lang="en-GB" dirty="0">
              <a:effectLst/>
            </a:endParaRPr>
          </a:p>
          <a:p>
            <a:r>
              <a:rPr lang="en-GB" dirty="0">
                <a:effectLst/>
              </a:rPr>
              <a:t>Third, </a:t>
            </a:r>
            <a:r>
              <a:rPr lang="en-GB" b="1" dirty="0">
                <a:effectLst/>
              </a:rPr>
              <a:t>technology design </a:t>
            </a:r>
          </a:p>
          <a:p>
            <a:r>
              <a:rPr lang="en-GB" dirty="0">
                <a:effectLst/>
              </a:rPr>
              <a:t>Platforms could intentionally design algorithms </a:t>
            </a:r>
            <a:r>
              <a:rPr lang="en-GB" dirty="0" err="1">
                <a:effectLst/>
              </a:rPr>
              <a:t>favoring</a:t>
            </a:r>
            <a:r>
              <a:rPr lang="en-GB" dirty="0">
                <a:effectLst/>
              </a:rPr>
              <a:t> occasional hosts, limiting commercial operators, or rotating visibility to ensure casual hosts get bookings. </a:t>
            </a:r>
          </a:p>
          <a:p>
            <a:endParaRPr lang="en-GB" dirty="0">
              <a:effectLst/>
            </a:endParaRPr>
          </a:p>
          <a:p>
            <a:r>
              <a:rPr lang="en-GB" dirty="0">
                <a:effectLst/>
              </a:rPr>
              <a:t>Fourth, </a:t>
            </a:r>
            <a:r>
              <a:rPr lang="en-GB" b="1" dirty="0">
                <a:effectLst/>
              </a:rPr>
              <a:t>environmental accountability </a:t>
            </a:r>
          </a:p>
          <a:p>
            <a:r>
              <a:rPr lang="en-GB" dirty="0">
                <a:effectLst/>
              </a:rPr>
              <a:t>Give guests information to choose sustainably, and market forces help drive improvement. Reward hosts who install solar panels, provide recycling facilities, use renewable energy with better visibility and lower commission rates. These aren't radical interventions—they're standard sustainability practices adapted to the platform context.</a:t>
            </a:r>
          </a:p>
          <a:p>
            <a:endParaRPr lang="en-GB" dirty="0">
              <a:effectLst/>
            </a:endParaRPr>
          </a:p>
          <a:p>
            <a:r>
              <a:rPr lang="en-GB" dirty="0">
                <a:effectLst/>
              </a:rPr>
              <a:t>Fifth, </a:t>
            </a:r>
            <a:r>
              <a:rPr lang="en-GB" b="1" dirty="0">
                <a:effectLst/>
              </a:rPr>
              <a:t>stakeholder participation and benefit-sharing can address impact asymmetries</a:t>
            </a:r>
            <a:r>
              <a:rPr lang="en-GB" dirty="0">
                <a:effectLst/>
              </a:rPr>
              <a:t>. Several cities are negotiating "good </a:t>
            </a:r>
            <a:r>
              <a:rPr lang="en-GB" dirty="0" err="1">
                <a:effectLst/>
              </a:rPr>
              <a:t>neighbor</a:t>
            </a:r>
            <a:r>
              <a:rPr lang="en-GB" dirty="0">
                <a:effectLst/>
              </a:rPr>
              <a:t> agreements" where platforms contribute to local housing funds, tourism infrastructure, or affordable housing development. Vancouver requires Airbnb to pay the city's hotel tax, generating millions for community services. This transforms platforms from value extractors to community partners—a core principle of sustainable business that Kramar emphasizes in sustainable HRM frameworks.</a:t>
            </a:r>
          </a:p>
          <a:p>
            <a:endParaRPr lang="en-GB" dirty="0">
              <a:effectLst/>
            </a:endParaRPr>
          </a:p>
          <a:p>
            <a:r>
              <a:rPr lang="en-GB" dirty="0">
                <a:effectLst/>
              </a:rPr>
              <a:t>Sustainable </a:t>
            </a:r>
            <a:r>
              <a:rPr lang="en-GB" b="1" dirty="0">
                <a:effectLst/>
              </a:rPr>
              <a:t>entrepreneurship in peer-to-peer accommodation networks is absolutely achievable, but it requires intentional design across governance, regulation, technology, and community support.</a:t>
            </a:r>
            <a:r>
              <a:rPr lang="en-GB" dirty="0">
                <a:effectLst/>
              </a:rPr>
              <a:t> The sharing economy's original promise—utilizing underutilized resources through peer cooperation—remains valid and valuable. But realizing that promise demands moving beyond market fundamentalism to recognize that platforms are governed spaces requiring democratic accountability, environmental responsibility, and equitable value distribution.</a:t>
            </a:r>
          </a:p>
          <a:p>
            <a:endParaRPr lang="en-GB" dirty="0">
              <a:effectLst/>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dirty="0" err="1"/>
              <a:t>Dolnicar</a:t>
            </a:r>
            <a:r>
              <a:rPr lang="en-GB" dirty="0"/>
              <a:t>, S. (Ed.). (2017). </a:t>
            </a:r>
            <a:r>
              <a:rPr lang="en-GB" i="1" dirty="0"/>
              <a:t>Peer-to-peer accommodation networks: Pushing the boundaries</a:t>
            </a:r>
            <a:r>
              <a:rPr lang="en-GB" dirty="0"/>
              <a:t>. Goodfellow Publishers.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10</a:t>
            </a:fld>
            <a:endParaRPr lang="en-US"/>
          </a:p>
        </p:txBody>
      </p:sp>
    </p:spTree>
    <p:extLst>
      <p:ext uri="{BB962C8B-B14F-4D97-AF65-F5344CB8AC3E}">
        <p14:creationId xmlns:p14="http://schemas.microsoft.com/office/powerpoint/2010/main" val="848968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where do we go from here? Let’s look at some pathways that future research could take to improve our understanding of sustainable entrepreneurship in digital platforms.</a:t>
            </a:r>
          </a:p>
          <a:p>
            <a:endParaRPr lang="en-GB" dirty="0"/>
          </a:p>
          <a:p>
            <a:r>
              <a:rPr lang="en-GB" dirty="0"/>
              <a:t>1. We are in need longitudinal studies tracking commercialisation trends. The research we analysed is from 2017. Has commercialization accelerated since then? Have regulatory interventions slowed it down or just displaced it to other cities? We can't answer questions about sustainability without understanding these trajectories over time.</a:t>
            </a:r>
          </a:p>
          <a:p>
            <a:endParaRPr lang="en-GB" dirty="0"/>
          </a:p>
          <a:p>
            <a:r>
              <a:rPr lang="en-GB" dirty="0"/>
              <a:t>2. We need to actually quantify who gains and who loses—not just anecdotally, but systematically. How much value do platforms extract versus how much they create? What are the measurable impacts on hotel employment, housing affordability, community well-being? Without this data, we're arguing from incomplete evidence. Freeman's framework could be useful here for stakeholder impact assessments.</a:t>
            </a:r>
          </a:p>
          <a:p>
            <a:endParaRPr lang="en-GB" dirty="0"/>
          </a:p>
          <a:p>
            <a:r>
              <a:rPr lang="en-GB" dirty="0"/>
              <a:t>3. Right now we're relying heavily on self-reported data from hosts and guests about their sustainability practices. That's methodologically weak. We need objective measurement of energy consumption, water use, waste generation—comparing peer-to-peer accommodation to hotels apples-to-apples. Only then can we verify sustainability claims. robust environmental lifecycle analyses. </a:t>
            </a:r>
          </a:p>
          <a:p>
            <a:endParaRPr lang="en-GB" dirty="0"/>
          </a:p>
          <a:p>
            <a:r>
              <a:rPr lang="en-GB" dirty="0"/>
              <a:t>4. We need serious research on platform cooperatives. Can member-owned, democratically governed platforms achieve sufficient scale to compete? Or do venture-capital-backed models inevitably dominate because they can sustain losses longer to capture market share? If cooperatives can't scale, what does that tell us about the possibility of sustainable</a:t>
            </a:r>
          </a:p>
          <a:p>
            <a:endParaRPr lang="en-GB" dirty="0"/>
          </a:p>
          <a:p>
            <a:r>
              <a:rPr lang="en-GB" dirty="0"/>
              <a:t>The moral for contemporary digital business is this: disruption isn't inherently good. Creating a platform that efficiently connects buyers and sellers doesn't automatically create sustainable entrepreneurship. The governance structures, business incentives, and regulatory frameworks surrounding that platform determine whether it creates shared value or concentrates benefits while externalizing harms.</a:t>
            </a:r>
          </a:p>
          <a:p>
            <a:endParaRPr lang="en-GB" dirty="0"/>
          </a:p>
          <a:p>
            <a:r>
              <a:rPr lang="en-GB" dirty="0"/>
              <a:t>The literature we've examined provides excellent foundations, but the rapid evolution of these platforms means substantial work remains. We need ongoing, critical research that goes beyond celebrating innovation to ask hard questions about sustainability, equity, and who truly benefits from the sharing economy.</a:t>
            </a:r>
          </a:p>
          <a:p>
            <a:r>
              <a:rPr lang="en-GB" dirty="0"/>
              <a:t>Thank you.</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References:</a:t>
            </a:r>
          </a:p>
          <a:p>
            <a:r>
              <a:rPr lang="en-GB" dirty="0" err="1"/>
              <a:t>Dolnicar</a:t>
            </a:r>
            <a:r>
              <a:rPr lang="en-GB" dirty="0"/>
              <a:t>, S. (Ed.). (2017). </a:t>
            </a:r>
            <a:r>
              <a:rPr lang="en-GB" i="1" dirty="0"/>
              <a:t>Peer-to-peer accommodation networks: Pushing the boundaries</a:t>
            </a:r>
            <a:r>
              <a:rPr lang="en-GB" dirty="0"/>
              <a:t>. Goodfellow Publishers.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Chegg. (2021). </a:t>
            </a:r>
            <a:r>
              <a:rPr lang="en-GB" sz="1200" b="0" i="1" kern="1200" dirty="0">
                <a:solidFill>
                  <a:schemeClr val="tx1"/>
                </a:solidFill>
                <a:effectLst/>
                <a:latin typeface="+mn-lt"/>
                <a:ea typeface="+mn-ea"/>
                <a:cs typeface="+mn-cs"/>
              </a:rPr>
              <a:t>Longitudinal study / correlational research. </a:t>
            </a:r>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www.chegg.com</a:t>
            </a:r>
            <a:r>
              <a:rPr lang="en-GB" sz="1200" b="0" i="0" kern="1200" dirty="0">
                <a:solidFill>
                  <a:schemeClr val="tx1"/>
                </a:solidFill>
                <a:effectLst/>
                <a:latin typeface="+mn-lt"/>
                <a:ea typeface="+mn-ea"/>
                <a:cs typeface="+mn-cs"/>
              </a:rPr>
              <a:t>/writing/guides/research/longitudinal-study/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Jones, Palumbo &amp; Brown. (2021). </a:t>
            </a:r>
            <a:r>
              <a:rPr lang="en-GB" sz="1200" b="0" i="1" kern="1200" dirty="0">
                <a:solidFill>
                  <a:schemeClr val="tx1"/>
                </a:solidFill>
                <a:effectLst/>
                <a:latin typeface="+mn-lt"/>
                <a:ea typeface="+mn-ea"/>
                <a:cs typeface="+mn-cs"/>
              </a:rPr>
              <a:t>Coronavirus: How the pandemic has changed the world economy. </a:t>
            </a:r>
            <a:r>
              <a:rPr lang="en-GB" sz="1200" b="0" i="0" kern="1200" dirty="0">
                <a:solidFill>
                  <a:schemeClr val="tx1"/>
                </a:solidFill>
                <a:effectLst/>
                <a:latin typeface="+mn-lt"/>
                <a:ea typeface="+mn-ea"/>
                <a:cs typeface="+mn-cs"/>
              </a:rPr>
              <a:t>BBC News. https://</a:t>
            </a:r>
            <a:r>
              <a:rPr lang="en-GB" sz="1200" b="0" i="0" kern="1200" dirty="0" err="1">
                <a:solidFill>
                  <a:schemeClr val="tx1"/>
                </a:solidFill>
                <a:effectLst/>
                <a:latin typeface="+mn-lt"/>
                <a:ea typeface="+mn-ea"/>
                <a:cs typeface="+mn-cs"/>
              </a:rPr>
              <a:t>www.bbc.co.uk</a:t>
            </a:r>
            <a:r>
              <a:rPr lang="en-GB" sz="1200" b="0" i="0" kern="1200" dirty="0">
                <a:solidFill>
                  <a:schemeClr val="tx1"/>
                </a:solidFill>
                <a:effectLst/>
                <a:latin typeface="+mn-lt"/>
                <a:ea typeface="+mn-ea"/>
                <a:cs typeface="+mn-cs"/>
              </a:rPr>
              <a:t>/news/business-51706225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Jones, A. (2025). </a:t>
            </a:r>
            <a:r>
              <a:rPr lang="en-GB" sz="1200" b="0" i="1" kern="1200" dirty="0">
                <a:solidFill>
                  <a:schemeClr val="tx1"/>
                </a:solidFill>
                <a:effectLst/>
                <a:latin typeface="+mn-lt"/>
                <a:ea typeface="+mn-ea"/>
                <a:cs typeface="+mn-cs"/>
              </a:rPr>
              <a:t>Changes proposed to Wales holiday let tax rules.</a:t>
            </a:r>
            <a:r>
              <a:rPr lang="en-GB" sz="1200" b="0" i="0" kern="1200" dirty="0">
                <a:solidFill>
                  <a:schemeClr val="tx1"/>
                </a:solidFill>
                <a:effectLst/>
                <a:latin typeface="+mn-lt"/>
                <a:ea typeface="+mn-ea"/>
                <a:cs typeface="+mn-cs"/>
              </a:rPr>
              <a:t> BBC News. https://</a:t>
            </a:r>
            <a:r>
              <a:rPr lang="en-GB" sz="1200" b="0" i="0" kern="1200" dirty="0" err="1">
                <a:solidFill>
                  <a:schemeClr val="tx1"/>
                </a:solidFill>
                <a:effectLst/>
                <a:latin typeface="+mn-lt"/>
                <a:ea typeface="+mn-ea"/>
                <a:cs typeface="+mn-cs"/>
              </a:rPr>
              <a:t>www.bbc.co.uk</a:t>
            </a:r>
            <a:r>
              <a:rPr lang="en-GB" sz="1200" b="0" i="0" kern="1200" dirty="0">
                <a:solidFill>
                  <a:schemeClr val="tx1"/>
                </a:solidFill>
                <a:effectLst/>
                <a:latin typeface="+mn-lt"/>
                <a:ea typeface="+mn-ea"/>
                <a:cs typeface="+mn-cs"/>
              </a:rPr>
              <a:t>/news/articles/cvgvyxwzw2lo</a:t>
            </a:r>
            <a:endParaRPr lang="en-GB" sz="1200" b="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11</a:t>
            </a:fld>
            <a:endParaRPr lang="en-US"/>
          </a:p>
        </p:txBody>
      </p:sp>
    </p:spTree>
    <p:extLst>
      <p:ext uri="{BB962C8B-B14F-4D97-AF65-F5344CB8AC3E}">
        <p14:creationId xmlns:p14="http://schemas.microsoft.com/office/powerpoint/2010/main" val="1701514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693A4D-C8C2-924D-9A6B-33C83913BED6}" type="slidenum">
              <a:rPr lang="en-US" smtClean="0"/>
              <a:t>12</a:t>
            </a:fld>
            <a:endParaRPr lang="en-US"/>
          </a:p>
        </p:txBody>
      </p:sp>
    </p:spTree>
    <p:extLst>
      <p:ext uri="{BB962C8B-B14F-4D97-AF65-F5344CB8AC3E}">
        <p14:creationId xmlns:p14="http://schemas.microsoft.com/office/powerpoint/2010/main" val="3530609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11/4/25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23936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11/4/25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4802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11/4/25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7583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11/4/25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41019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11/4/25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53661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11/4/25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90722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11/4/25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9593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11/4/25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8397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11/4/25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03510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11/4/25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49905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11/4/25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9952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11/4/25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66490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2.png"/><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7.jpeg"/><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3.png"/><Relationship Id="rId5" Type="http://schemas.openxmlformats.org/officeDocument/2006/relationships/image" Target="../media/image7.jpeg"/><Relationship Id="rId10" Type="http://schemas.openxmlformats.org/officeDocument/2006/relationships/image" Target="../media/image16.png"/><Relationship Id="rId4" Type="http://schemas.openxmlformats.org/officeDocument/2006/relationships/notesSlide" Target="../notesSlides/notesSlide3.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7.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jpeg"/><Relationship Id="rId5" Type="http://schemas.openxmlformats.org/officeDocument/2006/relationships/image" Target="../media/image2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2.xml"/><Relationship Id="rId7" Type="http://schemas.openxmlformats.org/officeDocument/2006/relationships/image" Target="../media/image22.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1.jpeg"/><Relationship Id="rId5" Type="http://schemas.openxmlformats.org/officeDocument/2006/relationships/image" Target="../media/image7.jpeg"/><Relationship Id="rId4" Type="http://schemas.openxmlformats.org/officeDocument/2006/relationships/notesSlide" Target="../notesSlides/notesSlide7.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jpeg"/><Relationship Id="rId5" Type="http://schemas.openxmlformats.org/officeDocument/2006/relationships/image" Target="../media/image2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5" Type="http://schemas.openxmlformats.org/officeDocument/2006/relationships/image" Target="../media/image7.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slideLayout" Target="../slideLayouts/slideLayout2.xml"/><Relationship Id="rId7" Type="http://schemas.openxmlformats.org/officeDocument/2006/relationships/image" Target="../media/image2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jpeg"/><Relationship Id="rId5" Type="http://schemas.openxmlformats.org/officeDocument/2006/relationships/image" Target="../media/image28.png"/><Relationship Id="rId4" Type="http://schemas.openxmlformats.org/officeDocument/2006/relationships/notesSlide" Target="../notesSlides/notesSlide1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hyperlink" Target="https://www.goisc.org/englishblog/2023/4/27/info-deck-for-platform-capitalis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hyperlink" Target="https://dx.doi.org/10.23912/9781911396512-36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Jigsaw puzzles in plastic figures">
            <a:extLst>
              <a:ext uri="{FF2B5EF4-FFF2-40B4-BE49-F238E27FC236}">
                <a16:creationId xmlns:a16="http://schemas.microsoft.com/office/drawing/2014/main" id="{F7E47460-0652-F19B-9000-B95ECAED6CA5}"/>
              </a:ext>
            </a:extLst>
          </p:cNvPr>
          <p:cNvPicPr>
            <a:picLocks noChangeAspect="1"/>
          </p:cNvPicPr>
          <p:nvPr/>
        </p:nvPicPr>
        <p:blipFill>
          <a:blip r:embed="rId5"/>
          <a:srcRect t="5051" b="13721"/>
          <a:stretch>
            <a:fillRect/>
          </a:stretch>
        </p:blipFill>
        <p:spPr>
          <a:xfrm>
            <a:off x="1" y="10"/>
            <a:ext cx="12192000" cy="6857989"/>
          </a:xfrm>
          <a:prstGeom prst="rect">
            <a:avLst/>
          </a:prstGeom>
        </p:spPr>
      </p:pic>
      <p:sp>
        <p:nvSpPr>
          <p:cNvPr id="16" name="Rectangle 15">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B1824-8450-6A0D-247C-DBBCD5CF4D8A}"/>
              </a:ext>
            </a:extLst>
          </p:cNvPr>
          <p:cNvSpPr>
            <a:spLocks noGrp="1"/>
          </p:cNvSpPr>
          <p:nvPr>
            <p:ph type="ctrTitle"/>
          </p:nvPr>
        </p:nvSpPr>
        <p:spPr>
          <a:xfrm>
            <a:off x="1833541" y="990599"/>
            <a:ext cx="5619054" cy="4849091"/>
          </a:xfrm>
        </p:spPr>
        <p:txBody>
          <a:bodyPr anchor="ctr">
            <a:normAutofit/>
          </a:bodyPr>
          <a:lstStyle/>
          <a:p>
            <a:pPr algn="r"/>
            <a:r>
              <a:rPr lang="en-US" dirty="0">
                <a:solidFill>
                  <a:srgbClr val="FFFFFF"/>
                </a:solidFill>
              </a:rPr>
              <a:t>Digital business presentation</a:t>
            </a:r>
          </a:p>
        </p:txBody>
      </p:sp>
      <p:sp>
        <p:nvSpPr>
          <p:cNvPr id="3" name="Subtitle 2">
            <a:extLst>
              <a:ext uri="{FF2B5EF4-FFF2-40B4-BE49-F238E27FC236}">
                <a16:creationId xmlns:a16="http://schemas.microsoft.com/office/drawing/2014/main" id="{52816D27-72BF-803C-EC7B-731EAE4F0FC7}"/>
              </a:ext>
            </a:extLst>
          </p:cNvPr>
          <p:cNvSpPr>
            <a:spLocks noGrp="1"/>
          </p:cNvSpPr>
          <p:nvPr>
            <p:ph type="subTitle" idx="1"/>
          </p:nvPr>
        </p:nvSpPr>
        <p:spPr>
          <a:xfrm>
            <a:off x="8712865" y="1447799"/>
            <a:ext cx="2368905" cy="4076699"/>
          </a:xfrm>
        </p:spPr>
        <p:txBody>
          <a:bodyPr anchor="ctr">
            <a:normAutofit/>
          </a:bodyPr>
          <a:lstStyle/>
          <a:p>
            <a:r>
              <a:rPr lang="en-US" dirty="0">
                <a:solidFill>
                  <a:srgbClr val="FFFFFF"/>
                </a:solidFill>
              </a:rPr>
              <a:t>Taylor-Jayne Rowe</a:t>
            </a:r>
          </a:p>
          <a:p>
            <a:r>
              <a:rPr lang="en-US" dirty="0">
                <a:solidFill>
                  <a:srgbClr val="FFFFFF"/>
                </a:solidFill>
              </a:rPr>
              <a:t>2507302</a:t>
            </a:r>
          </a:p>
        </p:txBody>
      </p:sp>
      <p:cxnSp>
        <p:nvCxnSpPr>
          <p:cNvPr id="13" name="Straight Connector 12">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pic>
        <p:nvPicPr>
          <p:cNvPr id="17" name="Audio 16">
            <a:extLst>
              <a:ext uri="{FF2B5EF4-FFF2-40B4-BE49-F238E27FC236}">
                <a16:creationId xmlns:a16="http://schemas.microsoft.com/office/drawing/2014/main" id="{68B24F1F-DD19-A6A2-0F6B-E183A22EA8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194452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456"/>
    </mc:Choice>
    <mc:Fallback xmlns="">
      <p:transition spd="slow" advTm="17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red square with white lines&#10;&#10;AI-generated content may be incorrect.">
            <a:extLst>
              <a:ext uri="{FF2B5EF4-FFF2-40B4-BE49-F238E27FC236}">
                <a16:creationId xmlns:a16="http://schemas.microsoft.com/office/drawing/2014/main" id="{9D348B37-9D3A-BE65-C768-74C6281004A5}"/>
              </a:ext>
            </a:extLst>
          </p:cNvPr>
          <p:cNvPicPr>
            <a:picLocks noChangeAspect="1"/>
          </p:cNvPicPr>
          <p:nvPr/>
        </p:nvPicPr>
        <p:blipFill>
          <a:blip r:embed="rId5"/>
          <a:stretch>
            <a:fillRect/>
          </a:stretch>
        </p:blipFill>
        <p:spPr>
          <a:xfrm>
            <a:off x="5577147" y="985024"/>
            <a:ext cx="5702900" cy="1272994"/>
          </a:xfrm>
          <a:prstGeom prst="rect">
            <a:avLst/>
          </a:prstGeom>
        </p:spPr>
      </p:pic>
      <p:pic>
        <p:nvPicPr>
          <p:cNvPr id="5" name="Picture 4" descr="A timeline of a timeline of a company&#10;&#10;AI-generated content may be incorrect.">
            <a:extLst>
              <a:ext uri="{FF2B5EF4-FFF2-40B4-BE49-F238E27FC236}">
                <a16:creationId xmlns:a16="http://schemas.microsoft.com/office/drawing/2014/main" id="{62882C70-2306-2E3D-BBFC-5F6E23D3260C}"/>
              </a:ext>
            </a:extLst>
          </p:cNvPr>
          <p:cNvPicPr>
            <a:picLocks noChangeAspect="1"/>
          </p:cNvPicPr>
          <p:nvPr/>
        </p:nvPicPr>
        <p:blipFill>
          <a:blip r:embed="rId6"/>
          <a:stretch>
            <a:fillRect/>
          </a:stretch>
        </p:blipFill>
        <p:spPr>
          <a:xfrm>
            <a:off x="3629955" y="2602875"/>
            <a:ext cx="4096488" cy="1914955"/>
          </a:xfrm>
          <a:prstGeom prst="rect">
            <a:avLst/>
          </a:prstGeom>
        </p:spPr>
      </p:pic>
      <p:sp>
        <p:nvSpPr>
          <p:cNvPr id="2" name="Title 1">
            <a:extLst>
              <a:ext uri="{FF2B5EF4-FFF2-40B4-BE49-F238E27FC236}">
                <a16:creationId xmlns:a16="http://schemas.microsoft.com/office/drawing/2014/main" id="{E089273A-1EFD-E8B4-0989-DD5C7617B680}"/>
              </a:ext>
            </a:extLst>
          </p:cNvPr>
          <p:cNvSpPr>
            <a:spLocks noGrp="1"/>
          </p:cNvSpPr>
          <p:nvPr>
            <p:ph type="title"/>
          </p:nvPr>
        </p:nvSpPr>
        <p:spPr/>
        <p:txBody>
          <a:bodyPr/>
          <a:lstStyle/>
          <a:p>
            <a:r>
              <a:rPr lang="en-US" dirty="0"/>
              <a:t>Introduction</a:t>
            </a:r>
          </a:p>
        </p:txBody>
      </p:sp>
      <p:pic>
        <p:nvPicPr>
          <p:cNvPr id="4" name="Picture 3" descr="A timeline of a company&#10;&#10;AI-generated content may be incorrect.">
            <a:extLst>
              <a:ext uri="{FF2B5EF4-FFF2-40B4-BE49-F238E27FC236}">
                <a16:creationId xmlns:a16="http://schemas.microsoft.com/office/drawing/2014/main" id="{4728324C-8011-FAD5-938B-2C5E167CE66F}"/>
              </a:ext>
            </a:extLst>
          </p:cNvPr>
          <p:cNvPicPr>
            <a:picLocks noChangeAspect="1"/>
          </p:cNvPicPr>
          <p:nvPr/>
        </p:nvPicPr>
        <p:blipFill>
          <a:blip r:embed="rId7"/>
          <a:stretch>
            <a:fillRect/>
          </a:stretch>
        </p:blipFill>
        <p:spPr>
          <a:xfrm rot="10800000" flipH="1" flipV="1">
            <a:off x="7795161" y="2464477"/>
            <a:ext cx="4096487" cy="1914955"/>
          </a:xfrm>
          <a:prstGeom prst="rect">
            <a:avLst/>
          </a:prstGeom>
        </p:spPr>
      </p:pic>
      <p:pic>
        <p:nvPicPr>
          <p:cNvPr id="6" name="Picture 5" descr="A screenshot of a white background&#10;&#10;AI-generated content may be incorrect.">
            <a:extLst>
              <a:ext uri="{FF2B5EF4-FFF2-40B4-BE49-F238E27FC236}">
                <a16:creationId xmlns:a16="http://schemas.microsoft.com/office/drawing/2014/main" id="{A38FACE0-82A9-9DE4-B6E0-9E7276BDC747}"/>
              </a:ext>
            </a:extLst>
          </p:cNvPr>
          <p:cNvPicPr>
            <a:picLocks noChangeAspect="1"/>
          </p:cNvPicPr>
          <p:nvPr/>
        </p:nvPicPr>
        <p:blipFill>
          <a:blip r:embed="rId8"/>
          <a:stretch>
            <a:fillRect/>
          </a:stretch>
        </p:blipFill>
        <p:spPr>
          <a:xfrm>
            <a:off x="7657725" y="4311900"/>
            <a:ext cx="3982425" cy="1812867"/>
          </a:xfrm>
          <a:prstGeom prst="rect">
            <a:avLst/>
          </a:prstGeom>
        </p:spPr>
      </p:pic>
      <p:pic>
        <p:nvPicPr>
          <p:cNvPr id="7" name="Picture 2" descr="DesignStudio creates new logo for Airbnb">
            <a:extLst>
              <a:ext uri="{FF2B5EF4-FFF2-40B4-BE49-F238E27FC236}">
                <a16:creationId xmlns:a16="http://schemas.microsoft.com/office/drawing/2014/main" id="{74313593-193F-E69D-FBD8-27D2801A86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screenshot of a website&#10;&#10;AI-generated content may be incorrect.">
            <a:extLst>
              <a:ext uri="{FF2B5EF4-FFF2-40B4-BE49-F238E27FC236}">
                <a16:creationId xmlns:a16="http://schemas.microsoft.com/office/drawing/2014/main" id="{6AE3AEC4-3692-0AAC-C787-BB803EB7D902}"/>
              </a:ext>
            </a:extLst>
          </p:cNvPr>
          <p:cNvPicPr>
            <a:picLocks noChangeAspect="1"/>
          </p:cNvPicPr>
          <p:nvPr/>
        </p:nvPicPr>
        <p:blipFill>
          <a:blip r:embed="rId10"/>
          <a:stretch>
            <a:fillRect/>
          </a:stretch>
        </p:blipFill>
        <p:spPr>
          <a:xfrm>
            <a:off x="5812974" y="4379432"/>
            <a:ext cx="1844751" cy="1745335"/>
          </a:xfrm>
          <a:prstGeom prst="rect">
            <a:avLst/>
          </a:prstGeom>
        </p:spPr>
      </p:pic>
      <p:pic>
        <p:nvPicPr>
          <p:cNvPr id="10" name="Picture 9" descr="A white text on a pink background&#10;&#10;AI-generated content may be incorrect.">
            <a:extLst>
              <a:ext uri="{FF2B5EF4-FFF2-40B4-BE49-F238E27FC236}">
                <a16:creationId xmlns:a16="http://schemas.microsoft.com/office/drawing/2014/main" id="{372A0685-9F49-CCAA-5403-79490F1EA4B9}"/>
              </a:ext>
            </a:extLst>
          </p:cNvPr>
          <p:cNvPicPr>
            <a:picLocks noChangeAspect="1"/>
          </p:cNvPicPr>
          <p:nvPr/>
        </p:nvPicPr>
        <p:blipFill>
          <a:blip r:embed="rId11"/>
          <a:stretch>
            <a:fillRect/>
          </a:stretch>
        </p:blipFill>
        <p:spPr>
          <a:xfrm>
            <a:off x="5631786" y="1198997"/>
            <a:ext cx="1492250" cy="821934"/>
          </a:xfrm>
          <a:prstGeom prst="rect">
            <a:avLst/>
          </a:prstGeom>
        </p:spPr>
      </p:pic>
      <p:pic>
        <p:nvPicPr>
          <p:cNvPr id="12" name="Picture 11" descr="A white text on a pink background&#10;&#10;AI-generated content may be incorrect.">
            <a:extLst>
              <a:ext uri="{FF2B5EF4-FFF2-40B4-BE49-F238E27FC236}">
                <a16:creationId xmlns:a16="http://schemas.microsoft.com/office/drawing/2014/main" id="{5C10E772-1A64-83E4-46A1-5616B6D845C4}"/>
              </a:ext>
            </a:extLst>
          </p:cNvPr>
          <p:cNvPicPr>
            <a:picLocks noChangeAspect="1"/>
          </p:cNvPicPr>
          <p:nvPr/>
        </p:nvPicPr>
        <p:blipFill>
          <a:blip r:embed="rId12"/>
          <a:stretch>
            <a:fillRect/>
          </a:stretch>
        </p:blipFill>
        <p:spPr>
          <a:xfrm>
            <a:off x="7046729" y="1293370"/>
            <a:ext cx="2169657" cy="656302"/>
          </a:xfrm>
          <a:prstGeom prst="rect">
            <a:avLst/>
          </a:prstGeom>
        </p:spPr>
      </p:pic>
      <p:pic>
        <p:nvPicPr>
          <p:cNvPr id="14" name="Picture 13" descr="A white text on a pink background&#10;&#10;AI-generated content may be incorrect.">
            <a:extLst>
              <a:ext uri="{FF2B5EF4-FFF2-40B4-BE49-F238E27FC236}">
                <a16:creationId xmlns:a16="http://schemas.microsoft.com/office/drawing/2014/main" id="{FC802757-6B1A-707B-8228-86A2B3124320}"/>
              </a:ext>
            </a:extLst>
          </p:cNvPr>
          <p:cNvPicPr>
            <a:picLocks noChangeAspect="1"/>
          </p:cNvPicPr>
          <p:nvPr/>
        </p:nvPicPr>
        <p:blipFill>
          <a:blip r:embed="rId13"/>
          <a:srcRect r="15296"/>
          <a:stretch>
            <a:fillRect/>
          </a:stretch>
        </p:blipFill>
        <p:spPr>
          <a:xfrm>
            <a:off x="9329323" y="1376794"/>
            <a:ext cx="1837787" cy="656302"/>
          </a:xfrm>
          <a:prstGeom prst="rect">
            <a:avLst/>
          </a:prstGeom>
        </p:spPr>
      </p:pic>
      <p:pic>
        <p:nvPicPr>
          <p:cNvPr id="17" name="Content Placeholder 4" descr="A person standing in front of a map&#10;&#10;AI-generated content may be incorrect.">
            <a:extLst>
              <a:ext uri="{FF2B5EF4-FFF2-40B4-BE49-F238E27FC236}">
                <a16:creationId xmlns:a16="http://schemas.microsoft.com/office/drawing/2014/main" id="{FB2F8689-4DB4-9124-7E32-709B8DDAD7CA}"/>
              </a:ext>
            </a:extLst>
          </p:cNvPr>
          <p:cNvPicPr>
            <a:picLocks noGrp="1" noChangeAspect="1"/>
          </p:cNvPicPr>
          <p:nvPr>
            <p:ph idx="1"/>
          </p:nvPr>
        </p:nvPicPr>
        <p:blipFill>
          <a:blip r:embed="rId14"/>
          <a:srcRect b="6836"/>
          <a:stretch>
            <a:fillRect/>
          </a:stretch>
        </p:blipFill>
        <p:spPr>
          <a:xfrm>
            <a:off x="430674" y="1722419"/>
            <a:ext cx="3130563" cy="4402348"/>
          </a:xfrm>
          <a:prstGeom prst="rect">
            <a:avLst/>
          </a:prstGeom>
        </p:spPr>
      </p:pic>
      <p:sp>
        <p:nvSpPr>
          <p:cNvPr id="18" name="TextBox 17">
            <a:extLst>
              <a:ext uri="{FF2B5EF4-FFF2-40B4-BE49-F238E27FC236}">
                <a16:creationId xmlns:a16="http://schemas.microsoft.com/office/drawing/2014/main" id="{CF8FDB5F-6265-9ADC-0642-003E200BAB18}"/>
              </a:ext>
            </a:extLst>
          </p:cNvPr>
          <p:cNvSpPr txBox="1"/>
          <p:nvPr/>
        </p:nvSpPr>
        <p:spPr>
          <a:xfrm>
            <a:off x="7732732" y="6248648"/>
            <a:ext cx="1596591" cy="369332"/>
          </a:xfrm>
          <a:prstGeom prst="rect">
            <a:avLst/>
          </a:prstGeom>
          <a:noFill/>
        </p:spPr>
        <p:txBody>
          <a:bodyPr wrap="none" rtlCol="0">
            <a:spAutoFit/>
          </a:bodyPr>
          <a:lstStyle/>
          <a:p>
            <a:r>
              <a:rPr lang="en-US" dirty="0"/>
              <a:t>(Airbnb, 2018)</a:t>
            </a:r>
          </a:p>
        </p:txBody>
      </p:sp>
      <p:pic>
        <p:nvPicPr>
          <p:cNvPr id="34" name="Audio 33">
            <a:extLst>
              <a:ext uri="{FF2B5EF4-FFF2-40B4-BE49-F238E27FC236}">
                <a16:creationId xmlns:a16="http://schemas.microsoft.com/office/drawing/2014/main" id="{259F296A-8F0C-FB5F-B825-5DA8AFFE6AED}"/>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02583087"/>
      </p:ext>
    </p:extLst>
  </p:cSld>
  <p:clrMapOvr>
    <a:masterClrMapping/>
  </p:clrMapOvr>
  <mc:AlternateContent xmlns:mc="http://schemas.openxmlformats.org/markup-compatibility/2006" xmlns:p14="http://schemas.microsoft.com/office/powerpoint/2010/main">
    <mc:Choice Requires="p14">
      <p:transition spd="slow" p14:dur="2000" advTm="87653"/>
    </mc:Choice>
    <mc:Fallback xmlns="">
      <p:transition spd="slow" advTm="87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37F867AC-CBDC-5C54-9E4E-DD0ECE7652B0}"/>
              </a:ext>
            </a:extLst>
          </p:cNvPr>
          <p:cNvCxnSpPr>
            <a:cxnSpLocks/>
          </p:cNvCxnSpPr>
          <p:nvPr/>
        </p:nvCxnSpPr>
        <p:spPr>
          <a:xfrm>
            <a:off x="11391900" y="1709530"/>
            <a:ext cx="38878" cy="3741627"/>
          </a:xfrm>
          <a:prstGeom prst="line">
            <a:avLst/>
          </a:prstGeom>
          <a:ln w="5715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DD05E262-D795-39C7-270F-64CF28120028}"/>
              </a:ext>
            </a:extLst>
          </p:cNvPr>
          <p:cNvSpPr>
            <a:spLocks noGrp="1"/>
          </p:cNvSpPr>
          <p:nvPr>
            <p:ph type="title"/>
          </p:nvPr>
        </p:nvSpPr>
        <p:spPr/>
        <p:txBody>
          <a:bodyPr>
            <a:normAutofit/>
          </a:bodyPr>
          <a:lstStyle/>
          <a:p>
            <a:r>
              <a:rPr lang="en-US" dirty="0"/>
              <a:t>Chapter 2 – Sharing Economy</a:t>
            </a:r>
          </a:p>
        </p:txBody>
      </p:sp>
      <p:pic>
        <p:nvPicPr>
          <p:cNvPr id="4" name="Picture 2" descr="DesignStudio creates new logo for Airbnb">
            <a:extLst>
              <a:ext uri="{FF2B5EF4-FFF2-40B4-BE49-F238E27FC236}">
                <a16:creationId xmlns:a16="http://schemas.microsoft.com/office/drawing/2014/main" id="{EF378388-412F-64F4-737F-099701B5B7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haring Economy - Definition, Mmodel, Pros and Cons">
            <a:extLst>
              <a:ext uri="{FF2B5EF4-FFF2-40B4-BE49-F238E27FC236}">
                <a16:creationId xmlns:a16="http://schemas.microsoft.com/office/drawing/2014/main" id="{773AF4D0-D6C2-1DA1-B13D-9A0C49426348}"/>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53933" y="2556917"/>
            <a:ext cx="3914340" cy="2894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B41EA93-98D4-BACC-0A2C-801DBC65893B}"/>
              </a:ext>
            </a:extLst>
          </p:cNvPr>
          <p:cNvSpPr txBox="1"/>
          <p:nvPr/>
        </p:nvSpPr>
        <p:spPr>
          <a:xfrm>
            <a:off x="700635" y="5514407"/>
            <a:ext cx="3220937" cy="646331"/>
          </a:xfrm>
          <a:prstGeom prst="rect">
            <a:avLst/>
          </a:prstGeom>
          <a:noFill/>
        </p:spPr>
        <p:txBody>
          <a:bodyPr wrap="square" rtlCol="0">
            <a:spAutoFit/>
          </a:bodyPr>
          <a:lstStyle/>
          <a:p>
            <a:pPr algn="ctr"/>
            <a:r>
              <a:rPr lang="en-US" dirty="0"/>
              <a:t>Sharing Economy</a:t>
            </a:r>
          </a:p>
          <a:p>
            <a:pPr algn="ctr"/>
            <a:r>
              <a:rPr lang="en-US" dirty="0"/>
              <a:t>(European Commission, 2025)</a:t>
            </a:r>
          </a:p>
        </p:txBody>
      </p:sp>
      <p:cxnSp>
        <p:nvCxnSpPr>
          <p:cNvPr id="11" name="Straight Connector 10">
            <a:extLst>
              <a:ext uri="{FF2B5EF4-FFF2-40B4-BE49-F238E27FC236}">
                <a16:creationId xmlns:a16="http://schemas.microsoft.com/office/drawing/2014/main" id="{9741F27E-2353-2A9A-7C15-3D511C8E81E8}"/>
              </a:ext>
            </a:extLst>
          </p:cNvPr>
          <p:cNvCxnSpPr>
            <a:cxnSpLocks/>
          </p:cNvCxnSpPr>
          <p:nvPr/>
        </p:nvCxnSpPr>
        <p:spPr>
          <a:xfrm>
            <a:off x="9556908" y="909799"/>
            <a:ext cx="17848" cy="5033801"/>
          </a:xfrm>
          <a:prstGeom prst="line">
            <a:avLst/>
          </a:prstGeom>
          <a:ln w="12700">
            <a:solidFill>
              <a:schemeClr val="tx1"/>
            </a:solidFill>
          </a:ln>
        </p:spPr>
        <p:style>
          <a:lnRef idx="1">
            <a:schemeClr val="accent4"/>
          </a:lnRef>
          <a:fillRef idx="0">
            <a:schemeClr val="accent4"/>
          </a:fillRef>
          <a:effectRef idx="0">
            <a:schemeClr val="accent4"/>
          </a:effectRef>
          <a:fontRef idx="minor">
            <a:schemeClr val="tx1"/>
          </a:fontRef>
        </p:style>
      </p:cxnSp>
      <p:pic>
        <p:nvPicPr>
          <p:cNvPr id="13" name="Picture 4" descr="Stayz: The Leading Australian Short-Term Rental Channel">
            <a:extLst>
              <a:ext uri="{FF2B5EF4-FFF2-40B4-BE49-F238E27FC236}">
                <a16:creationId xmlns:a16="http://schemas.microsoft.com/office/drawing/2014/main" id="{69D1A3DF-14AE-58DB-3109-7394B8522A2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39" t="22422" b="26279"/>
          <a:stretch>
            <a:fillRect/>
          </a:stretch>
        </p:blipFill>
        <p:spPr bwMode="auto">
          <a:xfrm>
            <a:off x="10703113" y="5137962"/>
            <a:ext cx="1455330" cy="75289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DesignStudio creates new logo for Airbnb">
            <a:extLst>
              <a:ext uri="{FF2B5EF4-FFF2-40B4-BE49-F238E27FC236}">
                <a16:creationId xmlns:a16="http://schemas.microsoft.com/office/drawing/2014/main" id="{BBD7FBBE-65C2-C8D1-B131-B71356775D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12712" y="3060383"/>
            <a:ext cx="747637" cy="74763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Weekly CS Meetup and Welsh Learners Club! | Cardiff, Wales, United Kingdom  of Great Britain and Northern Ireland | Couchsurfing">
            <a:extLst>
              <a:ext uri="{FF2B5EF4-FFF2-40B4-BE49-F238E27FC236}">
                <a16:creationId xmlns:a16="http://schemas.microsoft.com/office/drawing/2014/main" id="{E883B01A-1F5A-A8D1-EC3B-B7AE8A2EA1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12712" y="857052"/>
            <a:ext cx="797253" cy="8241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49B8B4E-8A1C-A00A-ADFA-431F6EA3637C}"/>
              </a:ext>
            </a:extLst>
          </p:cNvPr>
          <p:cNvSpPr txBox="1"/>
          <p:nvPr/>
        </p:nvSpPr>
        <p:spPr>
          <a:xfrm>
            <a:off x="9622271" y="1219514"/>
            <a:ext cx="1418465" cy="461665"/>
          </a:xfrm>
          <a:prstGeom prst="rect">
            <a:avLst/>
          </a:prstGeom>
          <a:noFill/>
        </p:spPr>
        <p:txBody>
          <a:bodyPr wrap="none" rtlCol="0">
            <a:spAutoFit/>
          </a:bodyPr>
          <a:lstStyle/>
          <a:p>
            <a:pPr algn="ctr"/>
            <a:r>
              <a:rPr lang="en-US" sz="1200" dirty="0"/>
              <a:t>Free, </a:t>
            </a:r>
          </a:p>
          <a:p>
            <a:pPr algn="ctr"/>
            <a:r>
              <a:rPr lang="en-US" sz="1200" dirty="0"/>
              <a:t>Community driven</a:t>
            </a:r>
          </a:p>
        </p:txBody>
      </p:sp>
      <p:sp>
        <p:nvSpPr>
          <p:cNvPr id="9" name="TextBox 8">
            <a:extLst>
              <a:ext uri="{FF2B5EF4-FFF2-40B4-BE49-F238E27FC236}">
                <a16:creationId xmlns:a16="http://schemas.microsoft.com/office/drawing/2014/main" id="{CFF68DF9-7D28-5B08-3CB8-6AB6D83CEF22}"/>
              </a:ext>
            </a:extLst>
          </p:cNvPr>
          <p:cNvSpPr txBox="1"/>
          <p:nvPr/>
        </p:nvSpPr>
        <p:spPr>
          <a:xfrm>
            <a:off x="9736656" y="5283574"/>
            <a:ext cx="1133645" cy="461665"/>
          </a:xfrm>
          <a:prstGeom prst="rect">
            <a:avLst/>
          </a:prstGeom>
          <a:noFill/>
        </p:spPr>
        <p:txBody>
          <a:bodyPr wrap="none" rtlCol="0">
            <a:spAutoFit/>
          </a:bodyPr>
          <a:lstStyle/>
          <a:p>
            <a:pPr algn="ctr"/>
            <a:r>
              <a:rPr lang="en-US" sz="1200" dirty="0"/>
              <a:t>Transactional</a:t>
            </a:r>
          </a:p>
          <a:p>
            <a:pPr algn="ctr"/>
            <a:r>
              <a:rPr lang="en-US" sz="1200" dirty="0"/>
              <a:t>No interaction</a:t>
            </a:r>
          </a:p>
        </p:txBody>
      </p:sp>
      <p:sp>
        <p:nvSpPr>
          <p:cNvPr id="10" name="TextBox 9">
            <a:extLst>
              <a:ext uri="{FF2B5EF4-FFF2-40B4-BE49-F238E27FC236}">
                <a16:creationId xmlns:a16="http://schemas.microsoft.com/office/drawing/2014/main" id="{FFC65C29-A6CF-4107-3677-AA5F467B7FE2}"/>
              </a:ext>
            </a:extLst>
          </p:cNvPr>
          <p:cNvSpPr txBox="1"/>
          <p:nvPr/>
        </p:nvSpPr>
        <p:spPr>
          <a:xfrm>
            <a:off x="761221" y="1481698"/>
            <a:ext cx="8198829" cy="1538883"/>
          </a:xfrm>
          <a:prstGeom prst="rect">
            <a:avLst/>
          </a:prstGeom>
          <a:noFill/>
        </p:spPr>
        <p:txBody>
          <a:bodyPr wrap="square" rtlCol="0">
            <a:spAutoFit/>
          </a:bodyPr>
          <a:lstStyle/>
          <a:p>
            <a:r>
              <a:rPr lang="en-GB" sz="2000" b="1" dirty="0"/>
              <a:t>sharing economy</a:t>
            </a:r>
          </a:p>
          <a:p>
            <a:r>
              <a:rPr lang="en-GB" sz="1600" b="1" i="1" dirty="0"/>
              <a:t>noun</a:t>
            </a:r>
            <a:endParaRPr lang="en-GB" b="1" i="1" dirty="0"/>
          </a:p>
          <a:p>
            <a:r>
              <a:rPr lang="en-GB" sz="1600" dirty="0"/>
              <a:t>An economic system that is based on people sharing possessions and services, either for free or for payment, usually using the internet to organise this (Cambridge Dictionary, 2025)</a:t>
            </a:r>
          </a:p>
          <a:p>
            <a:endParaRPr lang="en-GB" sz="1000" dirty="0"/>
          </a:p>
          <a:p>
            <a:pPr algn="r"/>
            <a:r>
              <a:rPr lang="en-GB" sz="1600" i="1" dirty="0"/>
              <a:t>What does this look like?</a:t>
            </a:r>
          </a:p>
        </p:txBody>
      </p:sp>
      <p:pic>
        <p:nvPicPr>
          <p:cNvPr id="38" name="Audio 37">
            <a:extLst>
              <a:ext uri="{FF2B5EF4-FFF2-40B4-BE49-F238E27FC236}">
                <a16:creationId xmlns:a16="http://schemas.microsoft.com/office/drawing/2014/main" id="{F2C06539-1C1A-6055-D458-E463F98AE68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A27959D6-CA9E-B048-2A2B-62A6E7F64A89}"/>
              </a:ext>
            </a:extLst>
          </p:cNvPr>
          <p:cNvSpPr txBox="1"/>
          <p:nvPr/>
        </p:nvSpPr>
        <p:spPr>
          <a:xfrm>
            <a:off x="9484478" y="231074"/>
            <a:ext cx="2437269" cy="461665"/>
          </a:xfrm>
          <a:prstGeom prst="rect">
            <a:avLst/>
          </a:prstGeom>
          <a:noFill/>
        </p:spPr>
        <p:txBody>
          <a:bodyPr wrap="none" rtlCol="0">
            <a:spAutoFit/>
          </a:bodyPr>
          <a:lstStyle/>
          <a:p>
            <a:pPr algn="ctr"/>
            <a:r>
              <a:rPr lang="en-US" sz="1200" dirty="0"/>
              <a:t>The Sharing Economy Continuum</a:t>
            </a:r>
          </a:p>
          <a:p>
            <a:pPr algn="ctr"/>
            <a:r>
              <a:rPr lang="en-US" sz="1200" dirty="0"/>
              <a:t>Adapted from Habibi et al. (2016)</a:t>
            </a:r>
          </a:p>
        </p:txBody>
      </p:sp>
      <p:pic>
        <p:nvPicPr>
          <p:cNvPr id="12" name="Picture 11">
            <a:extLst>
              <a:ext uri="{FF2B5EF4-FFF2-40B4-BE49-F238E27FC236}">
                <a16:creationId xmlns:a16="http://schemas.microsoft.com/office/drawing/2014/main" id="{180A2B6D-3BC4-4230-2051-C0F1F5908B7C}"/>
              </a:ext>
            </a:extLst>
          </p:cNvPr>
          <p:cNvPicPr>
            <a:picLocks noChangeAspect="1"/>
          </p:cNvPicPr>
          <p:nvPr/>
        </p:nvPicPr>
        <p:blipFill>
          <a:blip r:embed="rId10"/>
          <a:stretch>
            <a:fillRect/>
          </a:stretch>
        </p:blipFill>
        <p:spPr>
          <a:xfrm>
            <a:off x="3846637" y="3136578"/>
            <a:ext cx="5510080" cy="2807022"/>
          </a:xfrm>
          <a:prstGeom prst="rect">
            <a:avLst/>
          </a:prstGeom>
        </p:spPr>
      </p:pic>
      <p:sp>
        <p:nvSpPr>
          <p:cNvPr id="17" name="TextBox 16">
            <a:extLst>
              <a:ext uri="{FF2B5EF4-FFF2-40B4-BE49-F238E27FC236}">
                <a16:creationId xmlns:a16="http://schemas.microsoft.com/office/drawing/2014/main" id="{87705B7E-130F-B0A7-5D07-CA0137679E86}"/>
              </a:ext>
            </a:extLst>
          </p:cNvPr>
          <p:cNvSpPr txBox="1"/>
          <p:nvPr/>
        </p:nvSpPr>
        <p:spPr>
          <a:xfrm>
            <a:off x="9511271" y="3254594"/>
            <a:ext cx="1584414" cy="461665"/>
          </a:xfrm>
          <a:prstGeom prst="rect">
            <a:avLst/>
          </a:prstGeom>
          <a:noFill/>
        </p:spPr>
        <p:txBody>
          <a:bodyPr wrap="square" rtlCol="0">
            <a:spAutoFit/>
          </a:bodyPr>
          <a:lstStyle/>
          <a:p>
            <a:pPr algn="ctr"/>
            <a:r>
              <a:rPr lang="en-US" sz="1200" dirty="0"/>
              <a:t>Transactional with social elements</a:t>
            </a:r>
          </a:p>
        </p:txBody>
      </p:sp>
    </p:spTree>
    <p:extLst>
      <p:ext uri="{BB962C8B-B14F-4D97-AF65-F5344CB8AC3E}">
        <p14:creationId xmlns:p14="http://schemas.microsoft.com/office/powerpoint/2010/main" val="77549984"/>
      </p:ext>
    </p:extLst>
  </p:cSld>
  <p:clrMapOvr>
    <a:masterClrMapping/>
  </p:clrMapOvr>
  <mc:AlternateContent xmlns:mc="http://schemas.openxmlformats.org/markup-compatibility/2006" xmlns:p14="http://schemas.microsoft.com/office/powerpoint/2010/main">
    <mc:Choice Requires="p14">
      <p:transition spd="slow" p14:dur="2000" advTm="153345"/>
    </mc:Choice>
    <mc:Fallback xmlns="">
      <p:transition spd="slow" advTm="153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06BF3-3EB8-7F0E-F0E0-C9CC827A79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755AD-BCD8-B9C6-63CF-396A8AB86913}"/>
              </a:ext>
            </a:extLst>
          </p:cNvPr>
          <p:cNvSpPr>
            <a:spLocks noGrp="1"/>
          </p:cNvSpPr>
          <p:nvPr>
            <p:ph type="title"/>
          </p:nvPr>
        </p:nvSpPr>
        <p:spPr/>
        <p:txBody>
          <a:bodyPr>
            <a:normAutofit/>
          </a:bodyPr>
          <a:lstStyle/>
          <a:p>
            <a:r>
              <a:rPr lang="en-US" dirty="0"/>
              <a:t>Chapter 2 – Sharing Economy</a:t>
            </a:r>
          </a:p>
        </p:txBody>
      </p:sp>
      <p:pic>
        <p:nvPicPr>
          <p:cNvPr id="4" name="Picture 2" descr="DesignStudio creates new logo for Airbnb">
            <a:extLst>
              <a:ext uri="{FF2B5EF4-FFF2-40B4-BE49-F238E27FC236}">
                <a16:creationId xmlns:a16="http://schemas.microsoft.com/office/drawing/2014/main" id="{F25AED9D-5810-57ED-199A-85163B78C5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F7D6435-9925-16D9-A4CD-861774D46965}"/>
              </a:ext>
            </a:extLst>
          </p:cNvPr>
          <p:cNvSpPr txBox="1"/>
          <p:nvPr/>
        </p:nvSpPr>
        <p:spPr>
          <a:xfrm>
            <a:off x="8261728" y="5472226"/>
            <a:ext cx="3138826" cy="646331"/>
          </a:xfrm>
          <a:prstGeom prst="rect">
            <a:avLst/>
          </a:prstGeom>
          <a:noFill/>
        </p:spPr>
        <p:txBody>
          <a:bodyPr wrap="square" rtlCol="0">
            <a:spAutoFit/>
          </a:bodyPr>
          <a:lstStyle/>
          <a:p>
            <a:pPr algn="ctr"/>
            <a:r>
              <a:rPr lang="en-US" dirty="0"/>
              <a:t>Stakeholder Theory</a:t>
            </a:r>
          </a:p>
          <a:p>
            <a:pPr algn="ctr"/>
            <a:r>
              <a:rPr lang="en-US" dirty="0"/>
              <a:t>(Freeman, 1984)</a:t>
            </a:r>
          </a:p>
        </p:txBody>
      </p:sp>
      <p:sp>
        <p:nvSpPr>
          <p:cNvPr id="8" name="TextBox 7">
            <a:extLst>
              <a:ext uri="{FF2B5EF4-FFF2-40B4-BE49-F238E27FC236}">
                <a16:creationId xmlns:a16="http://schemas.microsoft.com/office/drawing/2014/main" id="{2BE154F4-D5AE-FBB8-3B93-21316F9F337E}"/>
              </a:ext>
            </a:extLst>
          </p:cNvPr>
          <p:cNvSpPr txBox="1"/>
          <p:nvPr/>
        </p:nvSpPr>
        <p:spPr>
          <a:xfrm>
            <a:off x="700635" y="1694079"/>
            <a:ext cx="5630933" cy="1384995"/>
          </a:xfrm>
          <a:prstGeom prst="rect">
            <a:avLst/>
          </a:prstGeom>
          <a:noFill/>
        </p:spPr>
        <p:txBody>
          <a:bodyPr wrap="square" rtlCol="0">
            <a:spAutoFit/>
          </a:bodyPr>
          <a:lstStyle/>
          <a:p>
            <a:r>
              <a:rPr lang="en-US" sz="1400" dirty="0"/>
              <a:t>Who are the winners and losers of digital accommodation platforms?</a:t>
            </a:r>
          </a:p>
          <a:p>
            <a:endParaRPr lang="en-US" sz="1400" dirty="0"/>
          </a:p>
          <a:p>
            <a:r>
              <a:rPr lang="en-US" sz="1400" dirty="0"/>
              <a:t>Winners:</a:t>
            </a:r>
          </a:p>
          <a:p>
            <a:pPr marL="285750" indent="-285750">
              <a:buFontTx/>
              <a:buChar char="-"/>
            </a:pPr>
            <a:r>
              <a:rPr lang="en-US" sz="1400" dirty="0"/>
              <a:t>Platforms</a:t>
            </a:r>
          </a:p>
          <a:p>
            <a:pPr marL="285750" indent="-285750">
              <a:buFontTx/>
              <a:buChar char="-"/>
            </a:pPr>
            <a:r>
              <a:rPr lang="en-US" sz="1400" dirty="0"/>
              <a:t>Successful hosts</a:t>
            </a:r>
          </a:p>
          <a:p>
            <a:pPr marL="285750" indent="-285750">
              <a:buFontTx/>
              <a:buChar char="-"/>
            </a:pPr>
            <a:r>
              <a:rPr lang="en-US" sz="1400" dirty="0"/>
              <a:t>Users</a:t>
            </a:r>
          </a:p>
        </p:txBody>
      </p:sp>
      <p:pic>
        <p:nvPicPr>
          <p:cNvPr id="13316" name="Picture 4" descr="The original stakeholder model (Freeman, 1984) | Download Scientific Diagram">
            <a:extLst>
              <a:ext uri="{FF2B5EF4-FFF2-40B4-BE49-F238E27FC236}">
                <a16:creationId xmlns:a16="http://schemas.microsoft.com/office/drawing/2014/main" id="{4ACF7103-BB34-2437-B343-DEDACE3102D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25589" y="2152180"/>
            <a:ext cx="3841934" cy="314150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9D1BDF9-17E7-99EA-7178-E0E6BE437796}"/>
              </a:ext>
            </a:extLst>
          </p:cNvPr>
          <p:cNvSpPr txBox="1"/>
          <p:nvPr/>
        </p:nvSpPr>
        <p:spPr>
          <a:xfrm>
            <a:off x="8420856" y="1049364"/>
            <a:ext cx="3150093" cy="830997"/>
          </a:xfrm>
          <a:prstGeom prst="rect">
            <a:avLst/>
          </a:prstGeom>
          <a:noFill/>
        </p:spPr>
        <p:txBody>
          <a:bodyPr wrap="none" rtlCol="0">
            <a:spAutoFit/>
          </a:bodyPr>
          <a:lstStyle/>
          <a:p>
            <a:r>
              <a:rPr lang="en-US" sz="2400" i="1" dirty="0">
                <a:highlight>
                  <a:srgbClr val="FFFF00"/>
                </a:highlight>
              </a:rPr>
              <a:t>6-40% of Airbnb listings </a:t>
            </a:r>
          </a:p>
          <a:p>
            <a:r>
              <a:rPr lang="en-US" sz="2400" i="1" dirty="0">
                <a:highlight>
                  <a:srgbClr val="FFFF00"/>
                </a:highlight>
              </a:rPr>
              <a:t>are commercial properties</a:t>
            </a:r>
          </a:p>
        </p:txBody>
      </p:sp>
      <p:pic>
        <p:nvPicPr>
          <p:cNvPr id="10" name="Audio 9">
            <a:extLst>
              <a:ext uri="{FF2B5EF4-FFF2-40B4-BE49-F238E27FC236}">
                <a16:creationId xmlns:a16="http://schemas.microsoft.com/office/drawing/2014/main" id="{7CE8409D-9EA3-8AF2-10B4-430F41C7083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C82251AC-0E4C-8715-D205-C15CC0EB4024}"/>
              </a:ext>
            </a:extLst>
          </p:cNvPr>
          <p:cNvPicPr>
            <a:picLocks noChangeAspect="1"/>
          </p:cNvPicPr>
          <p:nvPr/>
        </p:nvPicPr>
        <p:blipFill>
          <a:blip r:embed="rId8"/>
          <a:stretch>
            <a:fillRect/>
          </a:stretch>
        </p:blipFill>
        <p:spPr>
          <a:xfrm>
            <a:off x="763067" y="3238692"/>
            <a:ext cx="7076992" cy="2704908"/>
          </a:xfrm>
          <a:prstGeom prst="rect">
            <a:avLst/>
          </a:prstGeom>
        </p:spPr>
      </p:pic>
      <p:sp>
        <p:nvSpPr>
          <p:cNvPr id="7" name="TextBox 6">
            <a:extLst>
              <a:ext uri="{FF2B5EF4-FFF2-40B4-BE49-F238E27FC236}">
                <a16:creationId xmlns:a16="http://schemas.microsoft.com/office/drawing/2014/main" id="{4658DE0C-CE06-6A95-111D-4C59A0A00289}"/>
              </a:ext>
            </a:extLst>
          </p:cNvPr>
          <p:cNvSpPr txBox="1"/>
          <p:nvPr/>
        </p:nvSpPr>
        <p:spPr>
          <a:xfrm>
            <a:off x="1850523" y="6272768"/>
            <a:ext cx="3108287" cy="369332"/>
          </a:xfrm>
          <a:prstGeom prst="rect">
            <a:avLst/>
          </a:prstGeom>
          <a:noFill/>
        </p:spPr>
        <p:txBody>
          <a:bodyPr wrap="none" rtlCol="0">
            <a:spAutoFit/>
          </a:bodyPr>
          <a:lstStyle/>
          <a:p>
            <a:r>
              <a:rPr lang="en-US" dirty="0"/>
              <a:t>Reinhold and </a:t>
            </a:r>
            <a:r>
              <a:rPr lang="en-US" dirty="0" err="1"/>
              <a:t>Dolnicar</a:t>
            </a:r>
            <a:r>
              <a:rPr lang="en-US" dirty="0"/>
              <a:t> (2017)</a:t>
            </a:r>
          </a:p>
        </p:txBody>
      </p:sp>
      <p:sp>
        <p:nvSpPr>
          <p:cNvPr id="11" name="TextBox 10">
            <a:extLst>
              <a:ext uri="{FF2B5EF4-FFF2-40B4-BE49-F238E27FC236}">
                <a16:creationId xmlns:a16="http://schemas.microsoft.com/office/drawing/2014/main" id="{75E0EB5B-24E4-B5DA-6949-BA237349AC8F}"/>
              </a:ext>
            </a:extLst>
          </p:cNvPr>
          <p:cNvSpPr txBox="1"/>
          <p:nvPr/>
        </p:nvSpPr>
        <p:spPr>
          <a:xfrm>
            <a:off x="2796708" y="2124967"/>
            <a:ext cx="1927387" cy="954107"/>
          </a:xfrm>
          <a:prstGeom prst="rect">
            <a:avLst/>
          </a:prstGeom>
          <a:noFill/>
        </p:spPr>
        <p:txBody>
          <a:bodyPr wrap="none" rtlCol="0">
            <a:spAutoFit/>
          </a:bodyPr>
          <a:lstStyle/>
          <a:p>
            <a:r>
              <a:rPr lang="en-US" sz="1400" dirty="0"/>
              <a:t>Losers:</a:t>
            </a:r>
          </a:p>
          <a:p>
            <a:pPr marL="285750" indent="-285750">
              <a:buFontTx/>
              <a:buChar char="-"/>
            </a:pPr>
            <a:r>
              <a:rPr lang="en-US" sz="1400" dirty="0"/>
              <a:t>Hotel staff</a:t>
            </a:r>
          </a:p>
          <a:p>
            <a:pPr marL="285750" indent="-285750">
              <a:buFontTx/>
              <a:buChar char="-"/>
            </a:pPr>
            <a:r>
              <a:rPr lang="en-US" sz="1400" dirty="0"/>
              <a:t>Long term renters</a:t>
            </a:r>
          </a:p>
          <a:p>
            <a:pPr marL="285750" indent="-285750">
              <a:buFontTx/>
              <a:buChar char="-"/>
            </a:pPr>
            <a:r>
              <a:rPr lang="en-US" sz="1400" dirty="0"/>
              <a:t>Rural communities</a:t>
            </a:r>
            <a:endParaRPr lang="en-US" dirty="0"/>
          </a:p>
        </p:txBody>
      </p:sp>
    </p:spTree>
    <p:extLst>
      <p:ext uri="{BB962C8B-B14F-4D97-AF65-F5344CB8AC3E}">
        <p14:creationId xmlns:p14="http://schemas.microsoft.com/office/powerpoint/2010/main" val="1683667965"/>
      </p:ext>
    </p:extLst>
  </p:cSld>
  <p:clrMapOvr>
    <a:masterClrMapping/>
  </p:clrMapOvr>
  <mc:AlternateContent xmlns:mc="http://schemas.openxmlformats.org/markup-compatibility/2006" xmlns:p14="http://schemas.microsoft.com/office/powerpoint/2010/main">
    <mc:Choice Requires="p14">
      <p:transition spd="slow" p14:dur="2000" advTm="192281"/>
    </mc:Choice>
    <mc:Fallback xmlns="">
      <p:transition spd="slow" advTm="192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19EC-1A26-7F30-03DE-BA33558BD51B}"/>
              </a:ext>
            </a:extLst>
          </p:cNvPr>
          <p:cNvSpPr>
            <a:spLocks noGrp="1"/>
          </p:cNvSpPr>
          <p:nvPr>
            <p:ph type="title"/>
          </p:nvPr>
        </p:nvSpPr>
        <p:spPr>
          <a:xfrm>
            <a:off x="700635" y="914400"/>
            <a:ext cx="11114847" cy="1307592"/>
          </a:xfrm>
        </p:spPr>
        <p:txBody>
          <a:bodyPr>
            <a:noAutofit/>
          </a:bodyPr>
          <a:lstStyle/>
          <a:p>
            <a:r>
              <a:rPr lang="en-US" dirty="0"/>
              <a:t>chapter 7 - Entrepreneurship Opportunities</a:t>
            </a:r>
          </a:p>
        </p:txBody>
      </p:sp>
      <p:pic>
        <p:nvPicPr>
          <p:cNvPr id="12" name="Content Placeholder 11" descr="A diagram of a network connection&#10;&#10;AI-generated content may be incorrect.">
            <a:extLst>
              <a:ext uri="{FF2B5EF4-FFF2-40B4-BE49-F238E27FC236}">
                <a16:creationId xmlns:a16="http://schemas.microsoft.com/office/drawing/2014/main" id="{BC7DD25F-136A-FE11-9745-0C2C32ECDE5C}"/>
              </a:ext>
            </a:extLst>
          </p:cNvPr>
          <p:cNvPicPr>
            <a:picLocks noGrp="1" noChangeAspect="1"/>
          </p:cNvPicPr>
          <p:nvPr>
            <p:ph idx="1"/>
          </p:nvPr>
        </p:nvPicPr>
        <p:blipFill>
          <a:blip r:embed="rId5"/>
          <a:stretch>
            <a:fillRect/>
          </a:stretch>
        </p:blipFill>
        <p:spPr>
          <a:xfrm>
            <a:off x="1661463" y="1456666"/>
            <a:ext cx="8769607" cy="4524134"/>
          </a:xfrm>
        </p:spPr>
      </p:pic>
      <p:pic>
        <p:nvPicPr>
          <p:cNvPr id="4" name="Picture 2" descr="DesignStudio creates new logo for Airbnb">
            <a:extLst>
              <a:ext uri="{FF2B5EF4-FFF2-40B4-BE49-F238E27FC236}">
                <a16:creationId xmlns:a16="http://schemas.microsoft.com/office/drawing/2014/main" id="{D9D543B3-F81D-2427-C946-4947B711B7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0C61BD9-6B08-A069-67DB-5C7505A03847}"/>
              </a:ext>
            </a:extLst>
          </p:cNvPr>
          <p:cNvSpPr txBox="1"/>
          <p:nvPr/>
        </p:nvSpPr>
        <p:spPr>
          <a:xfrm>
            <a:off x="998825" y="5847768"/>
            <a:ext cx="10194350" cy="276999"/>
          </a:xfrm>
          <a:prstGeom prst="rect">
            <a:avLst/>
          </a:prstGeom>
          <a:noFill/>
        </p:spPr>
        <p:txBody>
          <a:bodyPr wrap="square" rtlCol="0">
            <a:spAutoFit/>
          </a:bodyPr>
          <a:lstStyle/>
          <a:p>
            <a:pPr algn="ctr"/>
            <a:r>
              <a:rPr lang="en-US" sz="1200" dirty="0"/>
              <a:t>Entrepreneurship opportunities in peer-to-peer accommodation networks  (Sigala &amp; </a:t>
            </a:r>
            <a:r>
              <a:rPr lang="en-US" sz="1200" dirty="0" err="1"/>
              <a:t>Dolnicar</a:t>
            </a:r>
            <a:r>
              <a:rPr lang="en-US" sz="1200" dirty="0"/>
              <a:t>, 2017)</a:t>
            </a:r>
          </a:p>
        </p:txBody>
      </p:sp>
      <p:pic>
        <p:nvPicPr>
          <p:cNvPr id="9" name="Audio 8">
            <a:extLst>
              <a:ext uri="{FF2B5EF4-FFF2-40B4-BE49-F238E27FC236}">
                <a16:creationId xmlns:a16="http://schemas.microsoft.com/office/drawing/2014/main" id="{BB2DC190-A011-6BCC-F6B5-6CE2189234A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75252367"/>
      </p:ext>
    </p:extLst>
  </p:cSld>
  <p:clrMapOvr>
    <a:masterClrMapping/>
  </p:clrMapOvr>
  <mc:AlternateContent xmlns:mc="http://schemas.openxmlformats.org/markup-compatibility/2006" xmlns:p14="http://schemas.microsoft.com/office/powerpoint/2010/main">
    <mc:Choice Requires="p14">
      <p:transition spd="slow" p14:dur="2000" advTm="132559"/>
    </mc:Choice>
    <mc:Fallback xmlns="">
      <p:transition spd="slow" advTm="132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9BC7-C559-3A12-6A6E-87519865CD36}"/>
              </a:ext>
            </a:extLst>
          </p:cNvPr>
          <p:cNvSpPr>
            <a:spLocks noGrp="1"/>
          </p:cNvSpPr>
          <p:nvPr>
            <p:ph type="title"/>
          </p:nvPr>
        </p:nvSpPr>
        <p:spPr>
          <a:xfrm>
            <a:off x="700635" y="914400"/>
            <a:ext cx="11442512" cy="1307592"/>
          </a:xfrm>
        </p:spPr>
        <p:txBody>
          <a:bodyPr>
            <a:normAutofit/>
          </a:bodyPr>
          <a:lstStyle/>
          <a:p>
            <a:r>
              <a:rPr lang="en-US" dirty="0"/>
              <a:t>chapter 7 - Entrepreneurship Opportunities</a:t>
            </a:r>
          </a:p>
        </p:txBody>
      </p:sp>
      <p:pic>
        <p:nvPicPr>
          <p:cNvPr id="6" name="Content Placeholder 5" descr="Cartoon of a person and a child&#10;&#10;AI-generated content may be incorrect.">
            <a:extLst>
              <a:ext uri="{FF2B5EF4-FFF2-40B4-BE49-F238E27FC236}">
                <a16:creationId xmlns:a16="http://schemas.microsoft.com/office/drawing/2014/main" id="{CA86251F-B02A-A161-0CF9-D472DE6AAAD5}"/>
              </a:ext>
            </a:extLst>
          </p:cNvPr>
          <p:cNvPicPr>
            <a:picLocks noGrp="1" noChangeAspect="1"/>
          </p:cNvPicPr>
          <p:nvPr>
            <p:ph idx="1"/>
          </p:nvPr>
        </p:nvPicPr>
        <p:blipFill>
          <a:blip r:embed="rId5"/>
          <a:stretch>
            <a:fillRect/>
          </a:stretch>
        </p:blipFill>
        <p:spPr>
          <a:xfrm>
            <a:off x="5332669" y="1802112"/>
            <a:ext cx="6059231" cy="3693319"/>
          </a:xfrm>
        </p:spPr>
      </p:pic>
      <p:pic>
        <p:nvPicPr>
          <p:cNvPr id="4" name="Picture 2" descr="DesignStudio creates new logo for Airbnb">
            <a:extLst>
              <a:ext uri="{FF2B5EF4-FFF2-40B4-BE49-F238E27FC236}">
                <a16:creationId xmlns:a16="http://schemas.microsoft.com/office/drawing/2014/main" id="{4BA3470F-3ACF-7802-46C3-7D35AF569D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5367126-124D-F8AD-67C5-084832C2FF2A}"/>
              </a:ext>
            </a:extLst>
          </p:cNvPr>
          <p:cNvSpPr txBox="1"/>
          <p:nvPr/>
        </p:nvSpPr>
        <p:spPr>
          <a:xfrm>
            <a:off x="700635" y="1959429"/>
            <a:ext cx="4668720" cy="3693319"/>
          </a:xfrm>
          <a:prstGeom prst="rect">
            <a:avLst/>
          </a:prstGeom>
          <a:noFill/>
        </p:spPr>
        <p:txBody>
          <a:bodyPr wrap="square" rtlCol="0">
            <a:spAutoFit/>
          </a:bodyPr>
          <a:lstStyle/>
          <a:p>
            <a:r>
              <a:rPr lang="en-US" b="1" dirty="0"/>
              <a:t>Benefits of Platform-Entrepreneurship</a:t>
            </a:r>
          </a:p>
          <a:p>
            <a:pPr marL="285750" indent="-285750">
              <a:buFontTx/>
              <a:buChar char="-"/>
            </a:pPr>
            <a:r>
              <a:rPr lang="en-US" dirty="0"/>
              <a:t>Minimal barrier to entry</a:t>
            </a:r>
          </a:p>
          <a:p>
            <a:pPr marL="285750" indent="-285750">
              <a:buFontTx/>
              <a:buChar char="-"/>
            </a:pPr>
            <a:r>
              <a:rPr lang="en-US" dirty="0"/>
              <a:t>Minimal start-up costs (time or money)</a:t>
            </a:r>
          </a:p>
          <a:p>
            <a:pPr marL="285750" indent="-285750">
              <a:buFontTx/>
              <a:buChar char="-"/>
            </a:pPr>
            <a:r>
              <a:rPr lang="en-US" dirty="0"/>
              <a:t>Existing user base ready to engage with the product</a:t>
            </a:r>
          </a:p>
          <a:p>
            <a:pPr marL="285750" indent="-285750">
              <a:buFontTx/>
              <a:buChar char="-"/>
            </a:pPr>
            <a:endParaRPr lang="en-US" dirty="0"/>
          </a:p>
          <a:p>
            <a:r>
              <a:rPr lang="en-US" b="1" dirty="0"/>
              <a:t>Limitations of Platform-Entrepreneurship</a:t>
            </a:r>
          </a:p>
          <a:p>
            <a:pPr marL="285750" indent="-285750">
              <a:buFontTx/>
              <a:buChar char="-"/>
            </a:pPr>
            <a:r>
              <a:rPr lang="en-US" dirty="0"/>
              <a:t>The platform </a:t>
            </a:r>
            <a:r>
              <a:rPr lang="en-US" dirty="0" err="1"/>
              <a:t>favours</a:t>
            </a:r>
            <a:r>
              <a:rPr lang="en-US" dirty="0"/>
              <a:t> </a:t>
            </a:r>
            <a:r>
              <a:rPr lang="en-US" dirty="0" err="1"/>
              <a:t>organisations</a:t>
            </a:r>
            <a:r>
              <a:rPr lang="en-US" dirty="0"/>
              <a:t> over ‘ordinary people’</a:t>
            </a:r>
          </a:p>
          <a:p>
            <a:pPr marL="285750" indent="-285750">
              <a:buFontTx/>
              <a:buChar char="-"/>
            </a:pPr>
            <a:r>
              <a:rPr lang="en-US" dirty="0"/>
              <a:t>The Host absorbs all of the risk for the platform</a:t>
            </a:r>
          </a:p>
          <a:p>
            <a:pPr marL="285750" indent="-285750">
              <a:buFontTx/>
              <a:buChar char="-"/>
            </a:pPr>
            <a:r>
              <a:rPr lang="en-US" dirty="0"/>
              <a:t>By definition, not entrepreneurship</a:t>
            </a:r>
          </a:p>
          <a:p>
            <a:endParaRPr lang="en-US" dirty="0"/>
          </a:p>
        </p:txBody>
      </p:sp>
      <p:pic>
        <p:nvPicPr>
          <p:cNvPr id="8" name="Audio 7">
            <a:extLst>
              <a:ext uri="{FF2B5EF4-FFF2-40B4-BE49-F238E27FC236}">
                <a16:creationId xmlns:a16="http://schemas.microsoft.com/office/drawing/2014/main" id="{63FA089F-7D38-669C-1590-9CA481EBF79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16289737"/>
      </p:ext>
    </p:extLst>
  </p:cSld>
  <p:clrMapOvr>
    <a:masterClrMapping/>
  </p:clrMapOvr>
  <mc:AlternateContent xmlns:mc="http://schemas.openxmlformats.org/markup-compatibility/2006" xmlns:p14="http://schemas.microsoft.com/office/powerpoint/2010/main">
    <mc:Choice Requires="p14">
      <p:transition spd="slow" p14:dur="2000" advTm="132807"/>
    </mc:Choice>
    <mc:Fallback xmlns="">
      <p:transition spd="slow" advTm="132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0553E-0920-290E-F0A9-02430D0B930D}"/>
              </a:ext>
            </a:extLst>
          </p:cNvPr>
          <p:cNvSpPr>
            <a:spLocks noGrp="1"/>
          </p:cNvSpPr>
          <p:nvPr>
            <p:ph type="title"/>
          </p:nvPr>
        </p:nvSpPr>
        <p:spPr/>
        <p:txBody>
          <a:bodyPr>
            <a:normAutofit/>
          </a:bodyPr>
          <a:lstStyle/>
          <a:p>
            <a:r>
              <a:rPr lang="en-US" dirty="0"/>
              <a:t>chapter 24 - Environmental Sustainability</a:t>
            </a:r>
          </a:p>
        </p:txBody>
      </p:sp>
      <p:sp>
        <p:nvSpPr>
          <p:cNvPr id="3" name="Content Placeholder 2">
            <a:extLst>
              <a:ext uri="{FF2B5EF4-FFF2-40B4-BE49-F238E27FC236}">
                <a16:creationId xmlns:a16="http://schemas.microsoft.com/office/drawing/2014/main" id="{05AE61F7-5267-FCDE-0FA8-719EBD315138}"/>
              </a:ext>
            </a:extLst>
          </p:cNvPr>
          <p:cNvSpPr>
            <a:spLocks noGrp="1"/>
          </p:cNvSpPr>
          <p:nvPr>
            <p:ph idx="1"/>
          </p:nvPr>
        </p:nvSpPr>
        <p:spPr>
          <a:xfrm>
            <a:off x="6046267" y="7948995"/>
            <a:ext cx="10691265" cy="3739896"/>
          </a:xfrm>
        </p:spPr>
        <p:txBody>
          <a:bodyPr/>
          <a:lstStyle/>
          <a:p>
            <a:endParaRPr lang="en-US" dirty="0"/>
          </a:p>
        </p:txBody>
      </p:sp>
      <p:pic>
        <p:nvPicPr>
          <p:cNvPr id="4" name="Picture 2" descr="DesignStudio creates new logo for Airbnb">
            <a:extLst>
              <a:ext uri="{FF2B5EF4-FFF2-40B4-BE49-F238E27FC236}">
                <a16:creationId xmlns:a16="http://schemas.microsoft.com/office/drawing/2014/main" id="{8D046C2F-5D50-5BA3-7F50-1CBE92429E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X Case Study: The Success of Airbnb's User-Centered Approach | by Vishal  Peshne | Medium">
            <a:extLst>
              <a:ext uri="{FF2B5EF4-FFF2-40B4-BE49-F238E27FC236}">
                <a16:creationId xmlns:a16="http://schemas.microsoft.com/office/drawing/2014/main" id="{301FB8B2-F169-A95A-61CD-47F54C805D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0634" y="3954203"/>
            <a:ext cx="3999381" cy="26712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roperty Income - Airbnb Landlords Beware - Sutherland Black">
            <a:extLst>
              <a:ext uri="{FF2B5EF4-FFF2-40B4-BE49-F238E27FC236}">
                <a16:creationId xmlns:a16="http://schemas.microsoft.com/office/drawing/2014/main" id="{1746E2E0-8298-DB91-16AA-9DC69E3378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0635" y="1568196"/>
            <a:ext cx="3999381" cy="224756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are the Three E's of Sustainability? - Population Education">
            <a:extLst>
              <a:ext uri="{FF2B5EF4-FFF2-40B4-BE49-F238E27FC236}">
                <a16:creationId xmlns:a16="http://schemas.microsoft.com/office/drawing/2014/main" id="{04CA1656-94F1-D512-82DE-35B9A75CE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14068" y="1919895"/>
            <a:ext cx="4579874" cy="28070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1826E0E-345C-98B5-5A6C-BBDE0FFA4A86}"/>
              </a:ext>
            </a:extLst>
          </p:cNvPr>
          <p:cNvSpPr txBox="1"/>
          <p:nvPr/>
        </p:nvSpPr>
        <p:spPr>
          <a:xfrm>
            <a:off x="5214322" y="4726915"/>
            <a:ext cx="3213059" cy="646331"/>
          </a:xfrm>
          <a:prstGeom prst="rect">
            <a:avLst/>
          </a:prstGeom>
          <a:noFill/>
        </p:spPr>
        <p:txBody>
          <a:bodyPr wrap="none" rtlCol="0">
            <a:spAutoFit/>
          </a:bodyPr>
          <a:lstStyle/>
          <a:p>
            <a:pPr algn="ctr"/>
            <a:r>
              <a:rPr lang="en-US" dirty="0"/>
              <a:t>The Three E’s of Sustainability</a:t>
            </a:r>
          </a:p>
          <a:p>
            <a:pPr algn="ctr"/>
            <a:r>
              <a:rPr lang="en-US" dirty="0"/>
              <a:t>(Bailey, L., 2023)</a:t>
            </a:r>
          </a:p>
        </p:txBody>
      </p:sp>
      <p:pic>
        <p:nvPicPr>
          <p:cNvPr id="32" name="Audio 31">
            <a:extLst>
              <a:ext uri="{FF2B5EF4-FFF2-40B4-BE49-F238E27FC236}">
                <a16:creationId xmlns:a16="http://schemas.microsoft.com/office/drawing/2014/main" id="{EAF9F934-033F-1A1E-9679-7B16D2FD947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
        <p:nvSpPr>
          <p:cNvPr id="7" name="TextBox 6">
            <a:extLst>
              <a:ext uri="{FF2B5EF4-FFF2-40B4-BE49-F238E27FC236}">
                <a16:creationId xmlns:a16="http://schemas.microsoft.com/office/drawing/2014/main" id="{BA5E16A8-1E34-533B-9559-67E9B0ECC691}"/>
              </a:ext>
            </a:extLst>
          </p:cNvPr>
          <p:cNvSpPr txBox="1"/>
          <p:nvPr/>
        </p:nvSpPr>
        <p:spPr>
          <a:xfrm>
            <a:off x="9114972" y="1817645"/>
            <a:ext cx="2605970" cy="1477328"/>
          </a:xfrm>
          <a:prstGeom prst="rect">
            <a:avLst/>
          </a:prstGeom>
          <a:noFill/>
        </p:spPr>
        <p:txBody>
          <a:bodyPr wrap="none" rtlCol="0">
            <a:spAutoFit/>
          </a:bodyPr>
          <a:lstStyle/>
          <a:p>
            <a:r>
              <a:rPr lang="en-US" dirty="0"/>
              <a:t>Hotels use an average of:</a:t>
            </a:r>
          </a:p>
          <a:p>
            <a:pPr marL="285750" indent="-285750">
              <a:buFontTx/>
              <a:buChar char="-"/>
            </a:pPr>
            <a:r>
              <a:rPr lang="en-US" dirty="0"/>
              <a:t>350 </a:t>
            </a:r>
            <a:r>
              <a:rPr lang="en-US" dirty="0" err="1"/>
              <a:t>litres</a:t>
            </a:r>
            <a:r>
              <a:rPr lang="en-US" dirty="0"/>
              <a:t> of water</a:t>
            </a:r>
          </a:p>
          <a:p>
            <a:pPr marL="285750" indent="-285750">
              <a:buFontTx/>
              <a:buChar char="-"/>
            </a:pPr>
            <a:r>
              <a:rPr lang="en-US" dirty="0"/>
              <a:t>17-90 kW</a:t>
            </a:r>
          </a:p>
          <a:p>
            <a:pPr algn="ctr"/>
            <a:r>
              <a:rPr lang="en-US" b="1" dirty="0">
                <a:highlight>
                  <a:srgbClr val="FFFF00"/>
                </a:highlight>
              </a:rPr>
              <a:t>PER GUEST</a:t>
            </a:r>
          </a:p>
          <a:p>
            <a:endParaRPr lang="en-US" dirty="0"/>
          </a:p>
        </p:txBody>
      </p:sp>
    </p:spTree>
    <p:extLst>
      <p:ext uri="{BB962C8B-B14F-4D97-AF65-F5344CB8AC3E}">
        <p14:creationId xmlns:p14="http://schemas.microsoft.com/office/powerpoint/2010/main" val="279867736"/>
      </p:ext>
    </p:extLst>
  </p:cSld>
  <p:clrMapOvr>
    <a:masterClrMapping/>
  </p:clrMapOvr>
  <mc:AlternateContent xmlns:mc="http://schemas.openxmlformats.org/markup-compatibility/2006" xmlns:p14="http://schemas.microsoft.com/office/powerpoint/2010/main">
    <mc:Choice Requires="p14">
      <p:transition spd="slow" p14:dur="2000" advTm="187645"/>
    </mc:Choice>
    <mc:Fallback xmlns="">
      <p:transition spd="slow" advTm="187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C781D-FCBE-3F9A-E0D9-7F65D89B6FF5}"/>
              </a:ext>
            </a:extLst>
          </p:cNvPr>
          <p:cNvSpPr>
            <a:spLocks noGrp="1"/>
          </p:cNvSpPr>
          <p:nvPr>
            <p:ph type="title"/>
          </p:nvPr>
        </p:nvSpPr>
        <p:spPr/>
        <p:txBody>
          <a:bodyPr/>
          <a:lstStyle/>
          <a:p>
            <a:r>
              <a:rPr lang="en-US"/>
              <a:t>chapter 24 - Environmental Sustainability</a:t>
            </a:r>
            <a:endParaRPr lang="en-US" dirty="0"/>
          </a:p>
        </p:txBody>
      </p:sp>
      <p:pic>
        <p:nvPicPr>
          <p:cNvPr id="6" name="Content Placeholder 5">
            <a:extLst>
              <a:ext uri="{FF2B5EF4-FFF2-40B4-BE49-F238E27FC236}">
                <a16:creationId xmlns:a16="http://schemas.microsoft.com/office/drawing/2014/main" id="{3A4ECE52-EFD5-9A69-FD56-AF2E8987676C}"/>
              </a:ext>
            </a:extLst>
          </p:cNvPr>
          <p:cNvPicPr>
            <a:picLocks noGrp="1" noChangeAspect="1"/>
          </p:cNvPicPr>
          <p:nvPr>
            <p:ph idx="1"/>
          </p:nvPr>
        </p:nvPicPr>
        <p:blipFill>
          <a:blip r:embed="rId5"/>
          <a:stretch>
            <a:fillRect/>
          </a:stretch>
        </p:blipFill>
        <p:spPr>
          <a:xfrm>
            <a:off x="7401257" y="1825971"/>
            <a:ext cx="3854845" cy="3843768"/>
          </a:xfrm>
        </p:spPr>
      </p:pic>
      <p:pic>
        <p:nvPicPr>
          <p:cNvPr id="4" name="Picture 2" descr="DesignStudio creates new logo for Airbnb">
            <a:extLst>
              <a:ext uri="{FF2B5EF4-FFF2-40B4-BE49-F238E27FC236}">
                <a16:creationId xmlns:a16="http://schemas.microsoft.com/office/drawing/2014/main" id="{5589C510-03E6-9841-E24D-14E7A3CDD7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6CDC9653-0013-BAFB-B61A-BECB9392007F}"/>
              </a:ext>
            </a:extLst>
          </p:cNvPr>
          <p:cNvSpPr/>
          <p:nvPr/>
        </p:nvSpPr>
        <p:spPr>
          <a:xfrm>
            <a:off x="2863320" y="2013270"/>
            <a:ext cx="2613991" cy="417444"/>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screenshot of a computer&#10;&#10;AI-generated content may be incorrect.">
            <a:extLst>
              <a:ext uri="{FF2B5EF4-FFF2-40B4-BE49-F238E27FC236}">
                <a16:creationId xmlns:a16="http://schemas.microsoft.com/office/drawing/2014/main" id="{1A1076BD-4225-333F-1A4A-0AEFF79A1CF5}"/>
              </a:ext>
            </a:extLst>
          </p:cNvPr>
          <p:cNvPicPr>
            <a:picLocks noChangeAspect="1"/>
          </p:cNvPicPr>
          <p:nvPr/>
        </p:nvPicPr>
        <p:blipFill>
          <a:blip r:embed="rId7"/>
          <a:stretch>
            <a:fillRect/>
          </a:stretch>
        </p:blipFill>
        <p:spPr>
          <a:xfrm>
            <a:off x="700635" y="1663324"/>
            <a:ext cx="5489962" cy="4006415"/>
          </a:xfrm>
          <a:prstGeom prst="rect">
            <a:avLst/>
          </a:prstGeom>
        </p:spPr>
      </p:pic>
      <p:sp>
        <p:nvSpPr>
          <p:cNvPr id="16" name="Rectangle 15">
            <a:extLst>
              <a:ext uri="{FF2B5EF4-FFF2-40B4-BE49-F238E27FC236}">
                <a16:creationId xmlns:a16="http://schemas.microsoft.com/office/drawing/2014/main" id="{7FD328FC-E709-A2EF-5C91-B79E9378410F}"/>
              </a:ext>
            </a:extLst>
          </p:cNvPr>
          <p:cNvSpPr/>
          <p:nvPr/>
        </p:nvSpPr>
        <p:spPr>
          <a:xfrm>
            <a:off x="852407" y="2851688"/>
            <a:ext cx="5193860" cy="433953"/>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Audio 18">
            <a:extLst>
              <a:ext uri="{FF2B5EF4-FFF2-40B4-BE49-F238E27FC236}">
                <a16:creationId xmlns:a16="http://schemas.microsoft.com/office/drawing/2014/main" id="{C40E9F0A-E79C-3F54-3E98-8A906CDBBDF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73784934"/>
      </p:ext>
    </p:extLst>
  </p:cSld>
  <p:clrMapOvr>
    <a:masterClrMapping/>
  </p:clrMapOvr>
  <mc:AlternateContent xmlns:mc="http://schemas.openxmlformats.org/markup-compatibility/2006" xmlns:p14="http://schemas.microsoft.com/office/powerpoint/2010/main">
    <mc:Choice Requires="p14">
      <p:transition spd="slow" p14:dur="2000" advTm="141092"/>
    </mc:Choice>
    <mc:Fallback xmlns="">
      <p:transition spd="slow" advTm="141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7D846-926E-E1C3-1ECD-82C884E87B54}"/>
              </a:ext>
            </a:extLst>
          </p:cNvPr>
          <p:cNvSpPr>
            <a:spLocks noGrp="1"/>
          </p:cNvSpPr>
          <p:nvPr>
            <p:ph type="title"/>
          </p:nvPr>
        </p:nvSpPr>
        <p:spPr/>
        <p:txBody>
          <a:bodyPr>
            <a:normAutofit/>
          </a:bodyPr>
          <a:lstStyle/>
          <a:p>
            <a:r>
              <a:rPr lang="en-US" dirty="0"/>
              <a:t>Overarching themes and analysis</a:t>
            </a:r>
          </a:p>
        </p:txBody>
      </p:sp>
      <p:pic>
        <p:nvPicPr>
          <p:cNvPr id="4" name="Picture 2" descr="DesignStudio creates new logo for Airbnb">
            <a:extLst>
              <a:ext uri="{FF2B5EF4-FFF2-40B4-BE49-F238E27FC236}">
                <a16:creationId xmlns:a16="http://schemas.microsoft.com/office/drawing/2014/main" id="{F7C3A871-4907-47CE-DD3B-9BD501E741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screenshot of a phone&#10;&#10;AI-generated content may be incorrect.">
            <a:extLst>
              <a:ext uri="{FF2B5EF4-FFF2-40B4-BE49-F238E27FC236}">
                <a16:creationId xmlns:a16="http://schemas.microsoft.com/office/drawing/2014/main" id="{4AFC4B0E-01C4-F05E-4DB2-6AAC301F56A4}"/>
              </a:ext>
            </a:extLst>
          </p:cNvPr>
          <p:cNvPicPr>
            <a:picLocks noChangeAspect="1"/>
          </p:cNvPicPr>
          <p:nvPr/>
        </p:nvPicPr>
        <p:blipFill>
          <a:blip r:embed="rId6"/>
          <a:srcRect r="43530" b="2187"/>
          <a:stretch>
            <a:fillRect/>
          </a:stretch>
        </p:blipFill>
        <p:spPr>
          <a:xfrm>
            <a:off x="6312944" y="2098827"/>
            <a:ext cx="5078956" cy="4777187"/>
          </a:xfrm>
          <a:prstGeom prst="rect">
            <a:avLst/>
          </a:prstGeom>
        </p:spPr>
      </p:pic>
      <p:pic>
        <p:nvPicPr>
          <p:cNvPr id="17" name="Content Placeholder 16" descr="A screenshot of a phone&#10;&#10;AI-generated content may be incorrect.">
            <a:extLst>
              <a:ext uri="{FF2B5EF4-FFF2-40B4-BE49-F238E27FC236}">
                <a16:creationId xmlns:a16="http://schemas.microsoft.com/office/drawing/2014/main" id="{2FEFC6AB-8CD3-9854-34F5-D4A0A5C35099}"/>
              </a:ext>
            </a:extLst>
          </p:cNvPr>
          <p:cNvPicPr>
            <a:picLocks noGrp="1" noChangeAspect="1"/>
          </p:cNvPicPr>
          <p:nvPr>
            <p:ph idx="1"/>
          </p:nvPr>
        </p:nvPicPr>
        <p:blipFill>
          <a:blip r:embed="rId7"/>
          <a:srcRect r="42525"/>
          <a:stretch>
            <a:fillRect/>
          </a:stretch>
        </p:blipFill>
        <p:spPr>
          <a:xfrm>
            <a:off x="700635" y="2080813"/>
            <a:ext cx="4930546" cy="4658445"/>
          </a:xfrm>
        </p:spPr>
      </p:pic>
      <p:sp>
        <p:nvSpPr>
          <p:cNvPr id="19" name="TextBox 18">
            <a:extLst>
              <a:ext uri="{FF2B5EF4-FFF2-40B4-BE49-F238E27FC236}">
                <a16:creationId xmlns:a16="http://schemas.microsoft.com/office/drawing/2014/main" id="{CB80774B-D2BD-4FE5-4C6A-CD8D80290F61}"/>
              </a:ext>
            </a:extLst>
          </p:cNvPr>
          <p:cNvSpPr txBox="1"/>
          <p:nvPr/>
        </p:nvSpPr>
        <p:spPr>
          <a:xfrm>
            <a:off x="2019300" y="1739900"/>
            <a:ext cx="1914820" cy="369332"/>
          </a:xfrm>
          <a:prstGeom prst="rect">
            <a:avLst/>
          </a:prstGeom>
          <a:noFill/>
        </p:spPr>
        <p:txBody>
          <a:bodyPr wrap="none" rtlCol="0">
            <a:spAutoFit/>
          </a:bodyPr>
          <a:lstStyle/>
          <a:p>
            <a:pPr algn="ctr"/>
            <a:r>
              <a:rPr lang="en-US" dirty="0"/>
              <a:t>Page 1 of </a:t>
            </a:r>
            <a:r>
              <a:rPr lang="en-US" dirty="0" err="1"/>
              <a:t>AirBnB</a:t>
            </a:r>
            <a:endParaRPr lang="en-US" dirty="0"/>
          </a:p>
        </p:txBody>
      </p:sp>
      <p:sp>
        <p:nvSpPr>
          <p:cNvPr id="21" name="TextBox 20">
            <a:extLst>
              <a:ext uri="{FF2B5EF4-FFF2-40B4-BE49-F238E27FC236}">
                <a16:creationId xmlns:a16="http://schemas.microsoft.com/office/drawing/2014/main" id="{1764479D-DA59-9FBD-383F-C69217BE14E2}"/>
              </a:ext>
            </a:extLst>
          </p:cNvPr>
          <p:cNvSpPr txBox="1"/>
          <p:nvPr/>
        </p:nvSpPr>
        <p:spPr>
          <a:xfrm>
            <a:off x="7874522" y="1739900"/>
            <a:ext cx="2044178" cy="369332"/>
          </a:xfrm>
          <a:prstGeom prst="rect">
            <a:avLst/>
          </a:prstGeom>
          <a:noFill/>
        </p:spPr>
        <p:txBody>
          <a:bodyPr wrap="square">
            <a:spAutoFit/>
          </a:bodyPr>
          <a:lstStyle/>
          <a:p>
            <a:pPr algn="ctr"/>
            <a:r>
              <a:rPr lang="en-US" dirty="0"/>
              <a:t>Page 12 of </a:t>
            </a:r>
            <a:r>
              <a:rPr lang="en-US" dirty="0" err="1"/>
              <a:t>AirBnB</a:t>
            </a:r>
            <a:endParaRPr lang="en-US" dirty="0"/>
          </a:p>
        </p:txBody>
      </p:sp>
      <p:pic>
        <p:nvPicPr>
          <p:cNvPr id="6" name="Audio 5">
            <a:extLst>
              <a:ext uri="{FF2B5EF4-FFF2-40B4-BE49-F238E27FC236}">
                <a16:creationId xmlns:a16="http://schemas.microsoft.com/office/drawing/2014/main" id="{A64B4461-1A50-273E-7D40-99C6680B4A9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6597400"/>
      </p:ext>
    </p:extLst>
  </p:cSld>
  <p:clrMapOvr>
    <a:masterClrMapping/>
  </p:clrMapOvr>
  <mc:AlternateContent xmlns:mc="http://schemas.openxmlformats.org/markup-compatibility/2006" xmlns:p14="http://schemas.microsoft.com/office/powerpoint/2010/main">
    <mc:Choice Requires="p14">
      <p:transition spd="slow" p14:dur="2000" advTm="384481"/>
    </mc:Choice>
    <mc:Fallback xmlns="">
      <p:transition spd="slow" advTm="384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D27F9-F525-014E-9668-C64AB012754D}"/>
              </a:ext>
            </a:extLst>
          </p:cNvPr>
          <p:cNvSpPr>
            <a:spLocks noGrp="1"/>
          </p:cNvSpPr>
          <p:nvPr>
            <p:ph type="title"/>
          </p:nvPr>
        </p:nvSpPr>
        <p:spPr/>
        <p:txBody>
          <a:bodyPr/>
          <a:lstStyle/>
          <a:p>
            <a:r>
              <a:rPr lang="en-US" dirty="0"/>
              <a:t>conclusion</a:t>
            </a:r>
          </a:p>
        </p:txBody>
      </p:sp>
      <p:pic>
        <p:nvPicPr>
          <p:cNvPr id="4" name="Picture 2" descr="DesignStudio creates new logo for Airbnb">
            <a:extLst>
              <a:ext uri="{FF2B5EF4-FFF2-40B4-BE49-F238E27FC236}">
                <a16:creationId xmlns:a16="http://schemas.microsoft.com/office/drawing/2014/main" id="{A93521C4-8124-0148-F88C-1DB1B942BB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Sharing Economy - Definition, Mmodel, Pros and Cons">
            <a:extLst>
              <a:ext uri="{FF2B5EF4-FFF2-40B4-BE49-F238E27FC236}">
                <a16:creationId xmlns:a16="http://schemas.microsoft.com/office/drawing/2014/main" id="{64203131-0217-08AF-0A1B-5EC19428E6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36995" y="2421489"/>
            <a:ext cx="4216744" cy="311783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0A86462-E1DB-74CA-ED49-3C0AFB76308E}"/>
              </a:ext>
            </a:extLst>
          </p:cNvPr>
          <p:cNvSpPr txBox="1"/>
          <p:nvPr/>
        </p:nvSpPr>
        <p:spPr>
          <a:xfrm>
            <a:off x="2383422" y="5531361"/>
            <a:ext cx="3523890" cy="646331"/>
          </a:xfrm>
          <a:prstGeom prst="rect">
            <a:avLst/>
          </a:prstGeom>
          <a:noFill/>
        </p:spPr>
        <p:txBody>
          <a:bodyPr wrap="square">
            <a:spAutoFit/>
          </a:bodyPr>
          <a:lstStyle/>
          <a:p>
            <a:pPr algn="ctr"/>
            <a:r>
              <a:rPr lang="en-US" dirty="0"/>
              <a:t>Sharing Economy</a:t>
            </a:r>
          </a:p>
          <a:p>
            <a:pPr algn="ctr"/>
            <a:r>
              <a:rPr lang="en-US" dirty="0"/>
              <a:t>European Commission (2025)</a:t>
            </a:r>
          </a:p>
        </p:txBody>
      </p:sp>
      <p:pic>
        <p:nvPicPr>
          <p:cNvPr id="12" name="Content Placeholder 4" descr="A person standing in front of a map&#10;&#10;AI-generated content may be incorrect.">
            <a:extLst>
              <a:ext uri="{FF2B5EF4-FFF2-40B4-BE49-F238E27FC236}">
                <a16:creationId xmlns:a16="http://schemas.microsoft.com/office/drawing/2014/main" id="{B3EF2882-11CA-C627-F5AF-2E6FD91C5270}"/>
              </a:ext>
            </a:extLst>
          </p:cNvPr>
          <p:cNvPicPr>
            <a:picLocks noChangeAspect="1"/>
          </p:cNvPicPr>
          <p:nvPr/>
        </p:nvPicPr>
        <p:blipFill>
          <a:blip r:embed="rId7"/>
          <a:srcRect b="6836"/>
          <a:stretch>
            <a:fillRect/>
          </a:stretch>
        </p:blipFill>
        <p:spPr>
          <a:xfrm>
            <a:off x="7044933" y="1363735"/>
            <a:ext cx="3256797" cy="4579865"/>
          </a:xfrm>
          <a:prstGeom prst="rect">
            <a:avLst/>
          </a:prstGeom>
        </p:spPr>
      </p:pic>
      <p:sp>
        <p:nvSpPr>
          <p:cNvPr id="13" name="TextBox 12">
            <a:extLst>
              <a:ext uri="{FF2B5EF4-FFF2-40B4-BE49-F238E27FC236}">
                <a16:creationId xmlns:a16="http://schemas.microsoft.com/office/drawing/2014/main" id="{B6D69CDC-F8C5-57FA-1483-52461A4AFA7E}"/>
              </a:ext>
            </a:extLst>
          </p:cNvPr>
          <p:cNvSpPr txBox="1"/>
          <p:nvPr/>
        </p:nvSpPr>
        <p:spPr>
          <a:xfrm>
            <a:off x="700635" y="1575541"/>
            <a:ext cx="5880261" cy="830997"/>
          </a:xfrm>
          <a:prstGeom prst="rect">
            <a:avLst/>
          </a:prstGeom>
          <a:noFill/>
        </p:spPr>
        <p:txBody>
          <a:bodyPr wrap="square" rtlCol="0">
            <a:spAutoFit/>
          </a:bodyPr>
          <a:lstStyle/>
          <a:p>
            <a:r>
              <a:rPr lang="en-US" sz="2400" i="1" dirty="0"/>
              <a:t>Can sustainable entrepreneurship happen within peer-to-peer networks?</a:t>
            </a:r>
          </a:p>
        </p:txBody>
      </p:sp>
      <p:pic>
        <p:nvPicPr>
          <p:cNvPr id="44" name="Audio 43">
            <a:extLst>
              <a:ext uri="{FF2B5EF4-FFF2-40B4-BE49-F238E27FC236}">
                <a16:creationId xmlns:a16="http://schemas.microsoft.com/office/drawing/2014/main" id="{30845818-830B-D453-104F-5BFA5E613B9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4158816"/>
      </p:ext>
    </p:extLst>
  </p:cSld>
  <p:clrMapOvr>
    <a:masterClrMapping/>
  </p:clrMapOvr>
  <mc:AlternateContent xmlns:mc="http://schemas.openxmlformats.org/markup-compatibility/2006" xmlns:p14="http://schemas.microsoft.com/office/powerpoint/2010/main">
    <mc:Choice Requires="p14">
      <p:transition spd="slow" p14:dur="2000" advTm="258813"/>
    </mc:Choice>
    <mc:Fallback xmlns="">
      <p:transition spd="slow" advTm="258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53ED9-5F14-F0E5-AFAF-1C8C57A23EB5}"/>
              </a:ext>
            </a:extLst>
          </p:cNvPr>
          <p:cNvSpPr>
            <a:spLocks noGrp="1"/>
          </p:cNvSpPr>
          <p:nvPr>
            <p:ph type="title"/>
          </p:nvPr>
        </p:nvSpPr>
        <p:spPr/>
        <p:txBody>
          <a:bodyPr/>
          <a:lstStyle/>
          <a:p>
            <a:r>
              <a:rPr lang="en-US" dirty="0"/>
              <a:t>Conclusion</a:t>
            </a:r>
          </a:p>
        </p:txBody>
      </p:sp>
      <p:pic>
        <p:nvPicPr>
          <p:cNvPr id="7" name="Content Placeholder 6" descr="A map of the world with different colored countries/regions&#10;&#10;AI-generated content may be incorrect.">
            <a:extLst>
              <a:ext uri="{FF2B5EF4-FFF2-40B4-BE49-F238E27FC236}">
                <a16:creationId xmlns:a16="http://schemas.microsoft.com/office/drawing/2014/main" id="{39EE8D87-2672-D0B4-0D9F-01C985198A98}"/>
              </a:ext>
            </a:extLst>
          </p:cNvPr>
          <p:cNvPicPr>
            <a:picLocks noGrp="1" noChangeAspect="1"/>
          </p:cNvPicPr>
          <p:nvPr>
            <p:ph idx="1"/>
          </p:nvPr>
        </p:nvPicPr>
        <p:blipFill>
          <a:blip r:embed="rId5"/>
          <a:stretch>
            <a:fillRect/>
          </a:stretch>
        </p:blipFill>
        <p:spPr>
          <a:xfrm>
            <a:off x="699909" y="2730410"/>
            <a:ext cx="4384475" cy="3470818"/>
          </a:xfrm>
        </p:spPr>
      </p:pic>
      <p:pic>
        <p:nvPicPr>
          <p:cNvPr id="4" name="Picture 2" descr="DesignStudio creates new logo for Airbnb">
            <a:extLst>
              <a:ext uri="{FF2B5EF4-FFF2-40B4-BE49-F238E27FC236}">
                <a16:creationId xmlns:a16="http://schemas.microsoft.com/office/drawing/2014/main" id="{5A6B0A30-C89A-A647-6AF6-4466BFFBB6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91900" y="6124767"/>
            <a:ext cx="751247" cy="75124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990F51B-C35C-741F-81FD-9ED6196D8E38}"/>
              </a:ext>
            </a:extLst>
          </p:cNvPr>
          <p:cNvSpPr txBox="1"/>
          <p:nvPr/>
        </p:nvSpPr>
        <p:spPr>
          <a:xfrm>
            <a:off x="983800" y="6203119"/>
            <a:ext cx="3346494" cy="369332"/>
          </a:xfrm>
          <a:prstGeom prst="rect">
            <a:avLst/>
          </a:prstGeom>
          <a:noFill/>
        </p:spPr>
        <p:txBody>
          <a:bodyPr wrap="none" rtlCol="0">
            <a:spAutoFit/>
          </a:bodyPr>
          <a:lstStyle/>
          <a:p>
            <a:r>
              <a:rPr lang="en-US" dirty="0"/>
              <a:t>Jones, Palumbo &amp; Brown (2021)</a:t>
            </a:r>
          </a:p>
        </p:txBody>
      </p:sp>
      <p:pic>
        <p:nvPicPr>
          <p:cNvPr id="10" name="Picture 9" descr="A close up of a sign&#10;&#10;AI-generated content may be incorrect.">
            <a:extLst>
              <a:ext uri="{FF2B5EF4-FFF2-40B4-BE49-F238E27FC236}">
                <a16:creationId xmlns:a16="http://schemas.microsoft.com/office/drawing/2014/main" id="{32063A6F-6092-93B8-882E-7ABA5A53C092}"/>
              </a:ext>
            </a:extLst>
          </p:cNvPr>
          <p:cNvPicPr>
            <a:picLocks noChangeAspect="1"/>
          </p:cNvPicPr>
          <p:nvPr/>
        </p:nvPicPr>
        <p:blipFill>
          <a:blip r:embed="rId7"/>
          <a:stretch>
            <a:fillRect/>
          </a:stretch>
        </p:blipFill>
        <p:spPr>
          <a:xfrm>
            <a:off x="2466341" y="1568196"/>
            <a:ext cx="7259318" cy="1114692"/>
          </a:xfrm>
          <a:prstGeom prst="rect">
            <a:avLst/>
          </a:prstGeom>
        </p:spPr>
      </p:pic>
      <p:pic>
        <p:nvPicPr>
          <p:cNvPr id="3078" name="Picture 6" descr="Cenarth Holiday Rentals &amp; Homes - Wales, United Kingdom | Airbnb">
            <a:extLst>
              <a:ext uri="{FF2B5EF4-FFF2-40B4-BE49-F238E27FC236}">
                <a16:creationId xmlns:a16="http://schemas.microsoft.com/office/drawing/2014/main" id="{64479572-150F-BC32-D3C5-A39BED02BF8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64492" y="2734404"/>
            <a:ext cx="5127408" cy="3409852"/>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FFA10B2-3095-C84D-51FD-CBA879CCC433}"/>
              </a:ext>
            </a:extLst>
          </p:cNvPr>
          <p:cNvSpPr txBox="1"/>
          <p:nvPr/>
        </p:nvSpPr>
        <p:spPr>
          <a:xfrm>
            <a:off x="6503680" y="2875002"/>
            <a:ext cx="4649030" cy="553998"/>
          </a:xfrm>
          <a:prstGeom prst="rect">
            <a:avLst/>
          </a:prstGeom>
          <a:noFill/>
          <a:ln>
            <a:noFill/>
          </a:ln>
        </p:spPr>
        <p:txBody>
          <a:bodyPr wrap="none" rtlCol="0">
            <a:spAutoFit/>
          </a:bodyPr>
          <a:lstStyle/>
          <a:p>
            <a:r>
              <a:rPr lang="en-US" sz="3000" dirty="0">
                <a:ln>
                  <a:solidFill>
                    <a:schemeClr val="accent1"/>
                  </a:solidFill>
                </a:ln>
                <a:solidFill>
                  <a:schemeClr val="bg1"/>
                </a:solidFill>
                <a:latin typeface="Impact" panose="020B0806030902050204" pitchFamily="34" charset="0"/>
              </a:rPr>
              <a:t>YOU CAN WORK FOR YOURSELF</a:t>
            </a:r>
          </a:p>
        </p:txBody>
      </p:sp>
      <p:sp>
        <p:nvSpPr>
          <p:cNvPr id="13" name="TextBox 12">
            <a:extLst>
              <a:ext uri="{FF2B5EF4-FFF2-40B4-BE49-F238E27FC236}">
                <a16:creationId xmlns:a16="http://schemas.microsoft.com/office/drawing/2014/main" id="{D265B9B2-5DDE-211C-2CC8-5F89DE08B78D}"/>
              </a:ext>
            </a:extLst>
          </p:cNvPr>
          <p:cNvSpPr txBox="1"/>
          <p:nvPr/>
        </p:nvSpPr>
        <p:spPr>
          <a:xfrm>
            <a:off x="6384086" y="4955216"/>
            <a:ext cx="4888218" cy="1169551"/>
          </a:xfrm>
          <a:prstGeom prst="rect">
            <a:avLst/>
          </a:prstGeom>
          <a:noFill/>
        </p:spPr>
        <p:txBody>
          <a:bodyPr wrap="square" rtlCol="0">
            <a:spAutoFit/>
          </a:bodyPr>
          <a:lstStyle/>
          <a:p>
            <a:pPr algn="ctr"/>
            <a:r>
              <a:rPr lang="en-US" sz="3000" dirty="0">
                <a:ln>
                  <a:solidFill>
                    <a:schemeClr val="accent1"/>
                  </a:solidFill>
                </a:ln>
                <a:solidFill>
                  <a:schemeClr val="bg1"/>
                </a:solidFill>
                <a:latin typeface="Impact" panose="020B0806030902050204" pitchFamily="34" charset="0"/>
              </a:rPr>
              <a:t>FOR 15% OF YOUR REVENUE</a:t>
            </a:r>
          </a:p>
          <a:p>
            <a:pPr algn="ctr"/>
            <a:r>
              <a:rPr lang="en-US" sz="2000" dirty="0">
                <a:ln>
                  <a:solidFill>
                    <a:schemeClr val="accent1"/>
                  </a:solidFill>
                </a:ln>
                <a:solidFill>
                  <a:schemeClr val="bg1"/>
                </a:solidFill>
                <a:latin typeface="Impact" panose="020B0806030902050204" pitchFamily="34" charset="0"/>
              </a:rPr>
              <a:t>PLUS COUNCIL TAX, ELECTRIC, GAS, WATER, BROADBAND, CLEANING FEES, AND MAINTENANCE</a:t>
            </a:r>
          </a:p>
        </p:txBody>
      </p:sp>
      <p:pic>
        <p:nvPicPr>
          <p:cNvPr id="31" name="Audio 30">
            <a:extLst>
              <a:ext uri="{FF2B5EF4-FFF2-40B4-BE49-F238E27FC236}">
                <a16:creationId xmlns:a16="http://schemas.microsoft.com/office/drawing/2014/main" id="{1EE9A76F-47DE-C7A8-4CF9-2B60462CF4D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16211923"/>
      </p:ext>
    </p:extLst>
  </p:cSld>
  <p:clrMapOvr>
    <a:masterClrMapping/>
  </p:clrMapOvr>
  <mc:AlternateContent xmlns:mc="http://schemas.openxmlformats.org/markup-compatibility/2006" xmlns:p14="http://schemas.microsoft.com/office/powerpoint/2010/main">
    <mc:Choice Requires="p14">
      <p:transition spd="slow" p14:dur="2000" advTm="194657"/>
    </mc:Choice>
    <mc:Fallback xmlns="">
      <p:transition spd="slow" advTm="194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9C38-5000-D803-0828-3632F200B19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4E49541-C240-13A2-5CAC-7DF785667328}"/>
              </a:ext>
            </a:extLst>
          </p:cNvPr>
          <p:cNvSpPr>
            <a:spLocks noGrp="1"/>
          </p:cNvSpPr>
          <p:nvPr>
            <p:ph idx="1"/>
          </p:nvPr>
        </p:nvSpPr>
        <p:spPr>
          <a:xfrm>
            <a:off x="700635" y="1568196"/>
            <a:ext cx="10691265" cy="4607105"/>
          </a:xfrm>
        </p:spPr>
        <p:txBody>
          <a:bodyPr>
            <a:normAutofit fontScale="55000" lnSpcReduction="20000"/>
          </a:bodyPr>
          <a:lstStyle/>
          <a:p>
            <a:pPr marL="0" indent="0">
              <a:buNone/>
            </a:pPr>
            <a:r>
              <a:rPr lang="en-GB" dirty="0"/>
              <a:t>Airbnb. (2025, October 23). Amsterdam, Netherlands https://</a:t>
            </a:r>
            <a:r>
              <a:rPr lang="en-GB" dirty="0" err="1"/>
              <a:t>www.airbnb.co.uk</a:t>
            </a:r>
            <a:r>
              <a:rPr lang="en-GB" dirty="0"/>
              <a:t>/s/Amsterdam--Netherlands/homes</a:t>
            </a:r>
          </a:p>
          <a:p>
            <a:pPr marL="0" indent="0">
              <a:buNone/>
            </a:pPr>
            <a:r>
              <a:rPr lang="en-GB" dirty="0"/>
              <a:t>Bailey, L. (2023, May). What are the three E's of sustainability? Population Education. https://</a:t>
            </a:r>
            <a:r>
              <a:rPr lang="en-GB" dirty="0" err="1"/>
              <a:t>populationeducation.org</a:t>
            </a:r>
            <a:r>
              <a:rPr lang="en-GB" dirty="0"/>
              <a:t>/what-are-the-three-es-of-sustainability/</a:t>
            </a:r>
          </a:p>
          <a:p>
            <a:pPr marL="0" indent="0">
              <a:buNone/>
            </a:pPr>
            <a:r>
              <a:rPr lang="en-GB" dirty="0"/>
              <a:t>Cambridge Dictionary. (n.d.). Sharing economy. Retrieved October 14, 2025, from https://</a:t>
            </a:r>
            <a:r>
              <a:rPr lang="en-GB" dirty="0" err="1"/>
              <a:t>dictionary.cambridge.org</a:t>
            </a:r>
            <a:r>
              <a:rPr lang="en-GB" dirty="0"/>
              <a:t>/dictionary/</a:t>
            </a:r>
            <a:r>
              <a:rPr lang="en-GB" dirty="0" err="1"/>
              <a:t>english</a:t>
            </a:r>
            <a:r>
              <a:rPr lang="en-GB" dirty="0"/>
              <a:t>/sharing-economy</a:t>
            </a:r>
          </a:p>
          <a:p>
            <a:pPr marL="0" indent="0">
              <a:buNone/>
            </a:pPr>
            <a:r>
              <a:rPr lang="en-GB" dirty="0"/>
              <a:t>Chegg. (2021). Longitudinal study / correlational research. https://</a:t>
            </a:r>
            <a:r>
              <a:rPr lang="en-GB" dirty="0" err="1"/>
              <a:t>www.chegg.com</a:t>
            </a:r>
            <a:r>
              <a:rPr lang="en-GB" dirty="0"/>
              <a:t>/writing/guides/research/longitudinal-study/</a:t>
            </a:r>
          </a:p>
          <a:p>
            <a:pPr marL="0" indent="0">
              <a:buNone/>
            </a:pPr>
            <a:r>
              <a:rPr lang="en-GB" dirty="0"/>
              <a:t>Christensen, C. M. (1997). The innovator's dilemma* Harvard Business School Press.</a:t>
            </a:r>
          </a:p>
          <a:p>
            <a:pPr marL="0" indent="0">
              <a:buNone/>
            </a:pPr>
            <a:r>
              <a:rPr lang="en-GB" dirty="0" err="1"/>
              <a:t>Dolnicar</a:t>
            </a:r>
            <a:r>
              <a:rPr lang="en-GB" dirty="0"/>
              <a:t>, S. (Ed.). (2017). Peer-to-peer accommodation networks: Pushing the boundaries. Goodfellow Publishers. https://</a:t>
            </a:r>
            <a:r>
              <a:rPr lang="en-GB" dirty="0" err="1"/>
              <a:t>doi.org</a:t>
            </a:r>
            <a:r>
              <a:rPr lang="en-GB" dirty="0"/>
              <a:t>/10.23912/9781911396512</a:t>
            </a:r>
          </a:p>
          <a:p>
            <a:pPr marL="0" indent="0">
              <a:buNone/>
            </a:pPr>
            <a:r>
              <a:rPr lang="en-GB" dirty="0"/>
              <a:t>European Commission. (n.d.). Understanding the role of governance in the </a:t>
            </a:r>
            <a:r>
              <a:rPr lang="en-GB"/>
              <a:t>sharing economy. </a:t>
            </a:r>
            <a:r>
              <a:rPr lang="en-GB" dirty="0"/>
              <a:t>Retrieved October 9, 2025, from https://</a:t>
            </a:r>
            <a:r>
              <a:rPr lang="en-GB" dirty="0" err="1"/>
              <a:t>cordis.europa.eu</a:t>
            </a:r>
            <a:r>
              <a:rPr lang="en-GB" dirty="0"/>
              <a:t>/article/id/411546-understanding-the-role-of-governance-in-the-sharing-economy</a:t>
            </a:r>
          </a:p>
          <a:p>
            <a:pPr marL="0" indent="0">
              <a:buNone/>
            </a:pPr>
            <a:r>
              <a:rPr lang="en-GB" dirty="0"/>
              <a:t>Farmaki, A., &amp; </a:t>
            </a:r>
            <a:r>
              <a:rPr lang="en-GB" dirty="0" err="1"/>
              <a:t>Kladou</a:t>
            </a:r>
            <a:r>
              <a:rPr lang="en-GB" dirty="0"/>
              <a:t>, S. (2020). Why do Airbnb hosts discriminate? Examining the sources and manifestations of discrimination in host practice. Journal of Hospitality and Tourism Management, 42, 181–189.</a:t>
            </a:r>
          </a:p>
          <a:p>
            <a:pPr marL="0" indent="0">
              <a:buNone/>
            </a:pPr>
            <a:r>
              <a:rPr lang="en-GB" dirty="0"/>
              <a:t>Freeman, R. E. (1984). Strategic management: A stakeholder approach. Pitman.</a:t>
            </a:r>
          </a:p>
          <a:p>
            <a:pPr marL="0" indent="0">
              <a:buNone/>
            </a:pPr>
            <a:r>
              <a:rPr lang="en-GB" dirty="0"/>
              <a:t>Freeman, R. E., &amp; Phillips, R. A. (2002). Stakeholder theory: A libertarian </a:t>
            </a:r>
            <a:r>
              <a:rPr lang="en-GB" dirty="0" err="1"/>
              <a:t>defense</a:t>
            </a:r>
            <a:r>
              <a:rPr lang="en-GB" dirty="0"/>
              <a:t>. Business Ethics Quarterly, 12(3), 331–349.</a:t>
            </a:r>
          </a:p>
          <a:p>
            <a:pPr marL="0" indent="0">
              <a:buNone/>
            </a:pPr>
            <a:r>
              <a:rPr lang="en-GB" dirty="0" err="1"/>
              <a:t>Gössling</a:t>
            </a:r>
            <a:r>
              <a:rPr lang="en-GB" dirty="0"/>
              <a:t>, S., &amp; Peeters, P. (2015). Assessing tourism's global environmental impact 1900–2050. Journal of Sustainable Tourism, 23(5), 639–659.</a:t>
            </a:r>
          </a:p>
          <a:p>
            <a:pPr marL="0" indent="0">
              <a:buNone/>
            </a:pPr>
            <a:r>
              <a:rPr lang="en-GB" dirty="0"/>
              <a:t>Guttentag, D., &amp; Wachsmuth, D. (2024). Short-term rental regulation: The fragmented international landscape. Annals of Tourism Research, 107, Article 103767.</a:t>
            </a:r>
          </a:p>
          <a:p>
            <a:pPr marL="0" indent="0">
              <a:buNone/>
            </a:pPr>
            <a:r>
              <a:rPr lang="en-GB" dirty="0"/>
              <a:t>Habibi, M. R., Kim, A., &amp; Laroche, M. (2016). From sharing to exchange: An extended framework of dual modes of collaborative </a:t>
            </a:r>
            <a:r>
              <a:rPr lang="en-GB" dirty="0" err="1"/>
              <a:t>nonownership</a:t>
            </a:r>
            <a:r>
              <a:rPr lang="en-GB" dirty="0"/>
              <a:t> consumption. Journal of the Association for Consumer Research, 1(2), 277–294.</a:t>
            </a:r>
          </a:p>
          <a:p>
            <a:pPr marL="0" indent="0">
              <a:buNone/>
            </a:pPr>
            <a:r>
              <a:rPr lang="en-GB" dirty="0"/>
              <a:t>International Strategy Centre. (2023). Info deck for platform capitalism. </a:t>
            </a:r>
            <a:r>
              <a:rPr lang="en-GB" dirty="0">
                <a:hlinkClick r:id="rId3"/>
              </a:rPr>
              <a:t>https://www.goisc.org/englishblog/2023/4/27/info-deck-for-platform-capitalism</a:t>
            </a:r>
            <a:endParaRPr lang="en-GB" dirty="0"/>
          </a:p>
          <a:p>
            <a:pPr marL="0" indent="0">
              <a:buNone/>
            </a:pPr>
            <a:r>
              <a:rPr lang="en-GB" dirty="0"/>
              <a:t>Jones, A. (2025). Changes proposed to Wales holiday let tax rules. BBC News. https://</a:t>
            </a:r>
            <a:r>
              <a:rPr lang="en-GB" dirty="0" err="1"/>
              <a:t>www.bbc.co.uk</a:t>
            </a:r>
            <a:r>
              <a:rPr lang="en-GB" dirty="0"/>
              <a:t>/news/articles/cvgvyxwzw2lo</a:t>
            </a:r>
          </a:p>
          <a:p>
            <a:pPr marL="0" indent="0">
              <a:buNone/>
            </a:pPr>
            <a:endParaRPr lang="en-GB" dirty="0"/>
          </a:p>
        </p:txBody>
      </p:sp>
      <p:pic>
        <p:nvPicPr>
          <p:cNvPr id="4" name="Picture 2" descr="DesignStudio creates new logo for Airbnb">
            <a:extLst>
              <a:ext uri="{FF2B5EF4-FFF2-40B4-BE49-F238E27FC236}">
                <a16:creationId xmlns:a16="http://schemas.microsoft.com/office/drawing/2014/main" id="{001DEAD5-4E00-4691-A55F-831994BD22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95513" y="6106753"/>
            <a:ext cx="751247" cy="751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5569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DFCDA-0FE6-1278-B4FA-58E62642C48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635BB56-7ED8-6B4E-F338-82A1FE04F724}"/>
              </a:ext>
            </a:extLst>
          </p:cNvPr>
          <p:cNvSpPr>
            <a:spLocks noGrp="1"/>
          </p:cNvSpPr>
          <p:nvPr>
            <p:ph idx="1"/>
          </p:nvPr>
        </p:nvSpPr>
        <p:spPr>
          <a:xfrm>
            <a:off x="700635" y="1520575"/>
            <a:ext cx="10691265" cy="4921321"/>
          </a:xfrm>
        </p:spPr>
        <p:txBody>
          <a:bodyPr>
            <a:normAutofit/>
          </a:bodyPr>
          <a:lstStyle/>
          <a:p>
            <a:pPr marL="0" indent="0">
              <a:buNone/>
            </a:pPr>
            <a:r>
              <a:rPr lang="en-GB" sz="1050" dirty="0"/>
              <a:t>Jones, M., Palumbo, D., &amp; Brown, D. (2021). Coronavirus: How the pandemic has changed the world economy. BBC News. https://</a:t>
            </a:r>
            <a:r>
              <a:rPr lang="en-GB" sz="1050" dirty="0" err="1"/>
              <a:t>www.bbc.co.uk</a:t>
            </a:r>
            <a:r>
              <a:rPr lang="en-GB" sz="1050" dirty="0"/>
              <a:t>/news/business-51706225</a:t>
            </a:r>
          </a:p>
          <a:p>
            <a:pPr marL="0" indent="0">
              <a:buNone/>
            </a:pPr>
            <a:r>
              <a:rPr lang="en-GB" sz="1050" dirty="0"/>
              <a:t>Juvan, E., </a:t>
            </a:r>
            <a:r>
              <a:rPr lang="en-GB" sz="1050" dirty="0" err="1"/>
              <a:t>Hajibaba</a:t>
            </a:r>
            <a:r>
              <a:rPr lang="en-GB" sz="1050" dirty="0"/>
              <a:t>, H., &amp; </a:t>
            </a:r>
            <a:r>
              <a:rPr lang="en-GB" sz="1050" dirty="0" err="1"/>
              <a:t>Dolnicar</a:t>
            </a:r>
            <a:r>
              <a:rPr lang="en-GB" sz="1050" dirty="0"/>
              <a:t>, S. (2017). Chapter 24 – Environmental sustainability. In S. </a:t>
            </a:r>
            <a:r>
              <a:rPr lang="en-GB" sz="1050" dirty="0" err="1"/>
              <a:t>Dolnicar</a:t>
            </a:r>
            <a:r>
              <a:rPr lang="en-GB" sz="1050" dirty="0"/>
              <a:t> (Ed.), Peer-to-peer accommodation networks: Pushing the boundaries (pp. 265–276). Goodfellow Publishers. https://</a:t>
            </a:r>
            <a:r>
              <a:rPr lang="en-GB" sz="1050" dirty="0" err="1"/>
              <a:t>dx.doi.org</a:t>
            </a:r>
            <a:r>
              <a:rPr lang="en-GB" sz="1050" dirty="0"/>
              <a:t>/10.23912/9781911396512-36122</a:t>
            </a:r>
          </a:p>
          <a:p>
            <a:pPr marL="0" indent="0">
              <a:buNone/>
            </a:pPr>
            <a:r>
              <a:rPr lang="en-GB" sz="1050" dirty="0"/>
              <a:t>Kalleberg, A. L., &amp; Dunn, M. (2016). Good jobs, bad jobs in the gig economy. Perspectives on Work, 20, 10–14.</a:t>
            </a:r>
          </a:p>
          <a:p>
            <a:pPr marL="0" indent="0">
              <a:buNone/>
            </a:pPr>
            <a:r>
              <a:rPr lang="en-GB" sz="1050" dirty="0"/>
              <a:t>Lopez-Torres, G. C., </a:t>
            </a:r>
            <a:r>
              <a:rPr lang="en-GB" sz="1050" dirty="0" err="1"/>
              <a:t>Schiuma</a:t>
            </a:r>
            <a:r>
              <a:rPr lang="en-GB" sz="1050" dirty="0"/>
              <a:t>, G., Muñoz-Arteaga, J., &amp; Alvarez-Torres, F. J. (2024). Unveiling the relationships between visibility, information technologies and innovation management for sustainability performance: An empirical study. European Journal of Innovation Management. Advance online publication. https://</a:t>
            </a:r>
            <a:r>
              <a:rPr lang="en-GB" sz="1050" dirty="0" err="1"/>
              <a:t>doi.org</a:t>
            </a:r>
            <a:r>
              <a:rPr lang="en-GB" sz="1050" dirty="0"/>
              <a:t>/10.1108/EJIM-12-2023-1139</a:t>
            </a:r>
          </a:p>
          <a:p>
            <a:pPr marL="0" indent="0">
              <a:buNone/>
            </a:pPr>
            <a:r>
              <a:rPr lang="en-GB" sz="1050" dirty="0"/>
              <a:t>Muñoz, P., &amp; Cohen, B. (2017). Mapping out the sharing economy: A configurational approach to sharing business </a:t>
            </a:r>
            <a:r>
              <a:rPr lang="en-GB" sz="1050" dirty="0" err="1"/>
              <a:t>modeling</a:t>
            </a:r>
            <a:r>
              <a:rPr lang="en-GB" sz="1050" dirty="0"/>
              <a:t>. Technological Forecasting and Social Change, 125, 21–37.</a:t>
            </a:r>
          </a:p>
          <a:p>
            <a:pPr marL="0" indent="0">
              <a:buNone/>
            </a:pPr>
            <a:r>
              <a:rPr lang="en-GB" sz="1050" dirty="0"/>
              <a:t>Reinhold, S., &amp; </a:t>
            </a:r>
            <a:r>
              <a:rPr lang="en-GB" sz="1050" dirty="0" err="1"/>
              <a:t>Dolnicar</a:t>
            </a:r>
            <a:r>
              <a:rPr lang="en-GB" sz="1050" dirty="0"/>
              <a:t>, S. (2017). Chapter 2 – The sharing economy. In S. </a:t>
            </a:r>
            <a:r>
              <a:rPr lang="en-GB" sz="1050" dirty="0" err="1"/>
              <a:t>Dolnicar</a:t>
            </a:r>
            <a:r>
              <a:rPr lang="en-GB" sz="1050" dirty="0"/>
              <a:t> (Ed.), Peer-to-peer accommodation networks: Pushing the boundaries (pp. 15–26). Goodfellow Publishers. https://</a:t>
            </a:r>
            <a:r>
              <a:rPr lang="en-GB" sz="1050" dirty="0" err="1"/>
              <a:t>dx.doi.org</a:t>
            </a:r>
            <a:r>
              <a:rPr lang="en-GB" sz="1050" dirty="0"/>
              <a:t>/10.23912/9781911396512-3600</a:t>
            </a:r>
          </a:p>
          <a:p>
            <a:pPr marL="0" indent="0">
              <a:buNone/>
            </a:pPr>
            <a:r>
              <a:rPr lang="en-GB" sz="1050" dirty="0"/>
              <a:t>Scholz, T. (2016). *Platform cooperativism: Challenging the corporate sharing economy. Rosa Luxemburg Foundation.</a:t>
            </a:r>
          </a:p>
          <a:p>
            <a:pPr marL="0" indent="0">
              <a:buNone/>
            </a:pPr>
            <a:r>
              <a:rPr lang="en-GB" sz="1050" dirty="0"/>
              <a:t>Sigala, M., &amp; </a:t>
            </a:r>
            <a:r>
              <a:rPr lang="en-GB" sz="1050" dirty="0" err="1"/>
              <a:t>Dolnicar</a:t>
            </a:r>
            <a:r>
              <a:rPr lang="en-GB" sz="1050" dirty="0"/>
              <a:t>, S. (2017). Chapter 7 – Entrepreneurship opportunities. In S. </a:t>
            </a:r>
            <a:r>
              <a:rPr lang="en-GB" sz="1050" dirty="0" err="1"/>
              <a:t>Dolnicar</a:t>
            </a:r>
            <a:r>
              <a:rPr lang="en-GB" sz="1050" dirty="0"/>
              <a:t> (Ed.), *Peer-to-peer accommodation networks: Pushing the boundaries (pp. 77–86). Goodfellow Publishers. </a:t>
            </a:r>
            <a:r>
              <a:rPr lang="en-GB" sz="1050" dirty="0">
                <a:hlinkClick r:id="rId2"/>
              </a:rPr>
              <a:t>https://dx.doi.org/10.23912/9781911396512-3605</a:t>
            </a:r>
            <a:endParaRPr lang="en-GB" sz="1050" dirty="0"/>
          </a:p>
          <a:p>
            <a:pPr marL="0" indent="0">
              <a:buNone/>
            </a:pPr>
            <a:r>
              <a:rPr lang="en-GB" sz="1050" dirty="0"/>
              <a:t>Srnicek, N. (2017). Platform capitalism. Polity Press.</a:t>
            </a:r>
          </a:p>
          <a:p>
            <a:pPr marL="0" indent="0">
              <a:buNone/>
            </a:pPr>
            <a:r>
              <a:rPr lang="en-GB" sz="1050" dirty="0"/>
              <a:t>Zervas, G., </a:t>
            </a:r>
            <a:r>
              <a:rPr lang="en-GB" sz="1050" dirty="0" err="1"/>
              <a:t>Proserpio</a:t>
            </a:r>
            <a:r>
              <a:rPr lang="en-GB" sz="1050" dirty="0"/>
              <a:t>, D., &amp; Byers, J. W. (2017). The rise of the sharing economy: Estimating the impact of Airbnb on the hotel industry. Journal of Marketing Research, 54(5), 687–705.</a:t>
            </a:r>
          </a:p>
          <a:p>
            <a:pPr marL="0" indent="0">
              <a:buNone/>
            </a:pPr>
            <a:r>
              <a:rPr lang="en-GB" sz="1050" dirty="0" err="1"/>
              <a:t>Zwiglmaier</a:t>
            </a:r>
            <a:r>
              <a:rPr lang="en-GB" sz="1050" dirty="0"/>
              <a:t>, L. M. (2020). All hosts equal? Distinguishing activity levels of commercial and non-commercial hosts at Airbnb. Journal of Hospitality and Tourism Management, 42, 183–191.</a:t>
            </a:r>
            <a:endParaRPr lang="en-US" sz="1050" dirty="0"/>
          </a:p>
        </p:txBody>
      </p:sp>
    </p:spTree>
    <p:extLst>
      <p:ext uri="{BB962C8B-B14F-4D97-AF65-F5344CB8AC3E}">
        <p14:creationId xmlns:p14="http://schemas.microsoft.com/office/powerpoint/2010/main" val="340891489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1078</TotalTime>
  <Words>5832</Words>
  <Application>Microsoft Macintosh PowerPoint</Application>
  <PresentationFormat>Widescreen</PresentationFormat>
  <Paragraphs>312</Paragraphs>
  <Slides>13</Slides>
  <Notes>12</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Calisto MT</vt:lpstr>
      <vt:lpstr>Impact</vt:lpstr>
      <vt:lpstr>Univers Condensed</vt:lpstr>
      <vt:lpstr>ChronicleVTI</vt:lpstr>
      <vt:lpstr>Digital business presentation</vt:lpstr>
      <vt:lpstr>Introduction</vt:lpstr>
      <vt:lpstr>Chapter 2 – Sharing Economy</vt:lpstr>
      <vt:lpstr>Chapter 2 – Sharing Economy</vt:lpstr>
      <vt:lpstr>chapter 7 - Entrepreneurship Opportunities</vt:lpstr>
      <vt:lpstr>chapter 7 - Entrepreneurship Opportunities</vt:lpstr>
      <vt:lpstr>chapter 24 - Environmental Sustainability</vt:lpstr>
      <vt:lpstr>chapter 24 - Environmental Sustainability</vt:lpstr>
      <vt:lpstr>Overarching themes and analysis</vt:lpstr>
      <vt:lpstr>conclusion</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Taylor-Jayne Rowe</dc:creator>
  <cp:lastModifiedBy>Taylor-Jayne Rowe</cp:lastModifiedBy>
  <cp:revision>72</cp:revision>
  <cp:lastPrinted>2025-11-04T13:54:08Z</cp:lastPrinted>
  <dcterms:created xsi:type="dcterms:W3CDTF">2025-10-02T10:12:39Z</dcterms:created>
  <dcterms:modified xsi:type="dcterms:W3CDTF">2025-11-04T13:55:36Z</dcterms:modified>
</cp:coreProperties>
</file>