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1"/>
  </p:notesMasterIdLst>
  <p:sldIdLst>
    <p:sldId id="256" r:id="rId2"/>
    <p:sldId id="257" r:id="rId3"/>
    <p:sldId id="269" r:id="rId4"/>
    <p:sldId id="270" r:id="rId5"/>
    <p:sldId id="258" r:id="rId6"/>
    <p:sldId id="259" r:id="rId7"/>
    <p:sldId id="260" r:id="rId8"/>
    <p:sldId id="272" r:id="rId9"/>
    <p:sldId id="273" r:id="rId10"/>
    <p:sldId id="274" r:id="rId11"/>
    <p:sldId id="271" r:id="rId12"/>
    <p:sldId id="262" r:id="rId13"/>
    <p:sldId id="263" r:id="rId14"/>
    <p:sldId id="261" r:id="rId15"/>
    <p:sldId id="268" r:id="rId16"/>
    <p:sldId id="264" r:id="rId17"/>
    <p:sldId id="267" r:id="rId18"/>
    <p:sldId id="265" r:id="rId19"/>
    <p:sldId id="26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3" autoAdjust="0"/>
    <p:restoredTop sz="74348" autoAdjust="0"/>
  </p:normalViewPr>
  <p:slideViewPr>
    <p:cSldViewPr snapToGrid="0">
      <p:cViewPr varScale="1">
        <p:scale>
          <a:sx n="61" d="100"/>
          <a:sy n="61" d="100"/>
        </p:scale>
        <p:origin x="1522" y="53"/>
      </p:cViewPr>
      <p:guideLst>
        <p:guide orient="horz" pos="2160"/>
        <p:guide pos="3840"/>
      </p:guideLst>
    </p:cSldViewPr>
  </p:slideViewPr>
  <p:outlineViewPr>
    <p:cViewPr>
      <p:scale>
        <a:sx n="33" d="100"/>
        <a:sy n="33" d="100"/>
      </p:scale>
      <p:origin x="0" y="6462"/>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121556-1A43-4AF6-B575-E2D5CC675644}" type="datetimeFigureOut">
              <a:rPr lang="en-GB" smtClean="0"/>
              <a:pPr/>
              <a:t>13/11/2022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BE5851-E74F-4611-BEA7-699517F84512}" type="slidenum">
              <a:rPr lang="en-GB" smtClean="0"/>
              <a:pPr/>
              <a:t>‹#›</a:t>
            </a:fld>
            <a:endParaRPr lang="en-GB"/>
          </a:p>
        </p:txBody>
      </p:sp>
    </p:spTree>
    <p:extLst>
      <p:ext uri="{BB962C8B-B14F-4D97-AF65-F5344CB8AC3E}">
        <p14:creationId xmlns:p14="http://schemas.microsoft.com/office/powerpoint/2010/main" val="9512925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Tenacity is a lucrative IT business idea that does not require a high cost for investment. Through this idea, the business can provide good courses that will aid students in learning new skills and improving their knowledge. The business would </a:t>
            </a:r>
            <a:r>
              <a:rPr lang="en-US" sz="1200" kern="1200" dirty="0" err="1">
                <a:solidFill>
                  <a:schemeClr val="tx1"/>
                </a:solidFill>
                <a:latin typeface="+mn-lt"/>
                <a:ea typeface="+mn-ea"/>
                <a:cs typeface="+mn-cs"/>
              </a:rPr>
              <a:t>utilise</a:t>
            </a:r>
            <a:r>
              <a:rPr lang="en-US" sz="1200" kern="1200" dirty="0">
                <a:solidFill>
                  <a:schemeClr val="tx1"/>
                </a:solidFill>
                <a:latin typeface="+mn-lt"/>
                <a:ea typeface="+mn-ea"/>
                <a:cs typeface="+mn-cs"/>
              </a:rPr>
              <a:t> powerful learning tools to offer quality learning experiences to individuals. The business would use engaging content to make students active in their learning. Through this approach, the students would be able to master their learning without any distractions. The business is a new approach in the IT sector so that learning can become fun so students and a way of developing a good future. The objective of business is to aid students in their future success. </a:t>
            </a:r>
          </a:p>
        </p:txBody>
      </p:sp>
      <p:sp>
        <p:nvSpPr>
          <p:cNvPr id="4" name="Slide Number Placeholder 3"/>
          <p:cNvSpPr>
            <a:spLocks noGrp="1"/>
          </p:cNvSpPr>
          <p:nvPr>
            <p:ph type="sldNum" sz="quarter" idx="10"/>
          </p:nvPr>
        </p:nvSpPr>
        <p:spPr/>
        <p:txBody>
          <a:bodyPr/>
          <a:lstStyle/>
          <a:p>
            <a:fld id="{E0BE5851-E74F-4611-BEA7-699517F84512}" type="slidenum">
              <a:rPr lang="en-GB" smtClean="0"/>
              <a:pPr/>
              <a:t>2</a:t>
            </a:fld>
            <a:endParaRPr lang="en-GB"/>
          </a:p>
        </p:txBody>
      </p:sp>
    </p:spTree>
    <p:extLst>
      <p:ext uri="{BB962C8B-B14F-4D97-AF65-F5344CB8AC3E}">
        <p14:creationId xmlns:p14="http://schemas.microsoft.com/office/powerpoint/2010/main" val="31894297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The first service that Tenacity has decided on is the development of an application that would aid students in their learning. This application is flexible for students to use and aid them in developing skills and learning new courses. Through this application, the students can form groups with their classmates. With an intuitive application, students would be able to focus on their academic activities. Through this application, students can develop effective communication with their classmates and discuss learning materials. This application can also act as a personal library for students. A subscription on a yearly basis would also be provided for this application.</a:t>
            </a:r>
          </a:p>
        </p:txBody>
      </p:sp>
      <p:sp>
        <p:nvSpPr>
          <p:cNvPr id="4" name="Slide Number Placeholder 3"/>
          <p:cNvSpPr>
            <a:spLocks noGrp="1"/>
          </p:cNvSpPr>
          <p:nvPr>
            <p:ph type="sldNum" sz="quarter" idx="10"/>
          </p:nvPr>
        </p:nvSpPr>
        <p:spPr/>
        <p:txBody>
          <a:bodyPr/>
          <a:lstStyle/>
          <a:p>
            <a:fld id="{E0BE5851-E74F-4611-BEA7-699517F84512}" type="slidenum">
              <a:rPr lang="en-GB" smtClean="0"/>
              <a:pPr/>
              <a:t>3</a:t>
            </a:fld>
            <a:endParaRPr lang="en-GB"/>
          </a:p>
        </p:txBody>
      </p:sp>
    </p:spTree>
    <p:extLst>
      <p:ext uri="{BB962C8B-B14F-4D97-AF65-F5344CB8AC3E}">
        <p14:creationId xmlns:p14="http://schemas.microsoft.com/office/powerpoint/2010/main" val="31894297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According to </a:t>
            </a:r>
            <a:r>
              <a:rPr lang="en-US" sz="1200" kern="1200" dirty="0" err="1">
                <a:solidFill>
                  <a:schemeClr val="tx1"/>
                </a:solidFill>
                <a:latin typeface="+mn-lt"/>
                <a:ea typeface="+mn-ea"/>
                <a:cs typeface="+mn-cs"/>
              </a:rPr>
              <a:t>Jabbar</a:t>
            </a:r>
            <a:r>
              <a:rPr lang="en-US" sz="1200" kern="1200" dirty="0">
                <a:solidFill>
                  <a:schemeClr val="tx1"/>
                </a:solidFill>
                <a:latin typeface="+mn-lt"/>
                <a:ea typeface="+mn-ea"/>
                <a:cs typeface="+mn-cs"/>
              </a:rPr>
              <a:t> (2015), competitor analysis is considered the process of assessing sector competitors and researching various marketing strategies. The competition is high in the IT sector. Many companies are already developing products and services that are working on improving the learning and skills of students. IT sector is projected to grow more in coming years, and the main reason is advancement in technology. </a:t>
            </a:r>
          </a:p>
        </p:txBody>
      </p:sp>
      <p:sp>
        <p:nvSpPr>
          <p:cNvPr id="4" name="Slide Number Placeholder 3"/>
          <p:cNvSpPr>
            <a:spLocks noGrp="1"/>
          </p:cNvSpPr>
          <p:nvPr>
            <p:ph type="sldNum" sz="quarter" idx="10"/>
          </p:nvPr>
        </p:nvSpPr>
        <p:spPr/>
        <p:txBody>
          <a:bodyPr/>
          <a:lstStyle/>
          <a:p>
            <a:fld id="{E0BE5851-E74F-4611-BEA7-699517F84512}" type="slidenum">
              <a:rPr lang="en-GB" smtClean="0"/>
              <a:pPr/>
              <a:t>4</a:t>
            </a:fld>
            <a:endParaRPr lang="en-GB"/>
          </a:p>
        </p:txBody>
      </p:sp>
    </p:spTree>
    <p:extLst>
      <p:ext uri="{BB962C8B-B14F-4D97-AF65-F5344CB8AC3E}">
        <p14:creationId xmlns:p14="http://schemas.microsoft.com/office/powerpoint/2010/main" val="31894297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table below shows</a:t>
            </a:r>
            <a:r>
              <a:rPr lang="en-GB" baseline="0" dirty="0"/>
              <a:t> SWOT analysis for the business. </a:t>
            </a:r>
            <a:endParaRPr lang="en-GB" dirty="0"/>
          </a:p>
        </p:txBody>
      </p:sp>
      <p:sp>
        <p:nvSpPr>
          <p:cNvPr id="4" name="Slide Number Placeholder 3"/>
          <p:cNvSpPr>
            <a:spLocks noGrp="1"/>
          </p:cNvSpPr>
          <p:nvPr>
            <p:ph type="sldNum" sz="quarter" idx="10"/>
          </p:nvPr>
        </p:nvSpPr>
        <p:spPr/>
        <p:txBody>
          <a:bodyPr/>
          <a:lstStyle/>
          <a:p>
            <a:fld id="{E0BE5851-E74F-4611-BEA7-699517F84512}" type="slidenum">
              <a:rPr lang="en-GB" smtClean="0"/>
              <a:pPr/>
              <a:t>5</a:t>
            </a:fld>
            <a:endParaRPr lang="en-GB"/>
          </a:p>
        </p:txBody>
      </p:sp>
    </p:spTree>
    <p:extLst>
      <p:ext uri="{BB962C8B-B14F-4D97-AF65-F5344CB8AC3E}">
        <p14:creationId xmlns:p14="http://schemas.microsoft.com/office/powerpoint/2010/main" val="9906280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Political stability is an essential factor that affects businesses, as the UK government is a successful and well-performing government which affects the advancement and technology in the country. Government support organizations to manage advancement. It allows companies to invest in technology, which assists the country in advancement.</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The UK estimated GDP was 2.744 trillion dollars which allows the UK government to increase its economic position and also increase the per capita income of the people in the UK, which influences their purchasing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Schools and universities invest yearly in technology to overcome the challenges that institutes and students face. These systems in the UK are considered as best.</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The technological factors are very important as the UK is investing in research and development for managing the technology and advancement in the country; the UK is providing opportunities to new entrepreneurs.</a:t>
            </a:r>
            <a:r>
              <a:rPr lang="en-US" sz="1200" kern="1200" baseline="0" dirty="0">
                <a:solidFill>
                  <a:schemeClr val="tx1"/>
                </a:solidFill>
                <a:effectLst/>
                <a:latin typeface="+mn-lt"/>
                <a:ea typeface="+mn-ea"/>
                <a:cs typeface="+mn-cs"/>
              </a:rPr>
              <a:t> C</a:t>
            </a:r>
            <a:r>
              <a:rPr lang="en-US" sz="1200" kern="1200" dirty="0">
                <a:solidFill>
                  <a:schemeClr val="tx1"/>
                </a:solidFill>
                <a:effectLst/>
                <a:latin typeface="+mn-lt"/>
                <a:ea typeface="+mn-ea"/>
                <a:cs typeface="+mn-cs"/>
              </a:rPr>
              <a:t>ompanies act 2006 also supports smooth business activities in the UK. Companies have to employ business operations which are green and reduce carbon emissions and footprints on the environment. </a:t>
            </a:r>
          </a:p>
          <a:p>
            <a:endParaRPr lang="en-GB" dirty="0"/>
          </a:p>
        </p:txBody>
      </p:sp>
      <p:sp>
        <p:nvSpPr>
          <p:cNvPr id="4" name="Slide Number Placeholder 3"/>
          <p:cNvSpPr>
            <a:spLocks noGrp="1"/>
          </p:cNvSpPr>
          <p:nvPr>
            <p:ph type="sldNum" sz="quarter" idx="10"/>
          </p:nvPr>
        </p:nvSpPr>
        <p:spPr/>
        <p:txBody>
          <a:bodyPr/>
          <a:lstStyle/>
          <a:p>
            <a:fld id="{E0BE5851-E74F-4611-BEA7-699517F84512}" type="slidenum">
              <a:rPr lang="en-GB" smtClean="0"/>
              <a:pPr/>
              <a:t>6</a:t>
            </a:fld>
            <a:endParaRPr lang="en-GB"/>
          </a:p>
        </p:txBody>
      </p:sp>
    </p:spTree>
    <p:extLst>
      <p:ext uri="{BB962C8B-B14F-4D97-AF65-F5344CB8AC3E}">
        <p14:creationId xmlns:p14="http://schemas.microsoft.com/office/powerpoint/2010/main" val="271323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for </a:t>
            </a:r>
            <a:r>
              <a:rPr lang="en-US" sz="1200" kern="1200" dirty="0" err="1">
                <a:solidFill>
                  <a:schemeClr val="tx1"/>
                </a:solidFill>
                <a:latin typeface="+mn-lt"/>
                <a:ea typeface="+mn-ea"/>
                <a:cs typeface="+mn-cs"/>
              </a:rPr>
              <a:t>analysing</a:t>
            </a:r>
            <a:r>
              <a:rPr lang="en-US" sz="1200" kern="1200" dirty="0">
                <a:solidFill>
                  <a:schemeClr val="tx1"/>
                </a:solidFill>
                <a:latin typeface="+mn-lt"/>
                <a:ea typeface="+mn-ea"/>
                <a:cs typeface="+mn-cs"/>
              </a:rPr>
              <a:t> the target market for Tenacity, STP is </a:t>
            </a:r>
            <a:r>
              <a:rPr lang="en-US" sz="1200" kern="1200" dirty="0" err="1">
                <a:solidFill>
                  <a:schemeClr val="tx1"/>
                </a:solidFill>
                <a:latin typeface="+mn-lt"/>
                <a:ea typeface="+mn-ea"/>
                <a:cs typeface="+mn-cs"/>
              </a:rPr>
              <a:t>utilised</a:t>
            </a:r>
            <a:r>
              <a:rPr lang="en-US" sz="1200" kern="1200" dirty="0">
                <a:solidFill>
                  <a:schemeClr val="tx1"/>
                </a:solidFill>
                <a:latin typeface="+mn-lt"/>
                <a:ea typeface="+mn-ea"/>
                <a:cs typeface="+mn-cs"/>
              </a:rPr>
              <a:t>. In the view of Huang and Rust (2021), STP aids businesses in positioning a service or product to target various consumers efficiently. Through STP analysis, it is assessed that The target market for Tenacity is students. Primarily, the business will target students who want to learn new skills. This business is focused on students who want to improve their future careers. Students who want to improve their future careers and gain better job opportunities would be the target consumers for Tenacity. </a:t>
            </a:r>
          </a:p>
        </p:txBody>
      </p:sp>
      <p:sp>
        <p:nvSpPr>
          <p:cNvPr id="4" name="Slide Number Placeholder 3"/>
          <p:cNvSpPr>
            <a:spLocks noGrp="1"/>
          </p:cNvSpPr>
          <p:nvPr>
            <p:ph type="sldNum" sz="quarter" idx="10"/>
          </p:nvPr>
        </p:nvSpPr>
        <p:spPr/>
        <p:txBody>
          <a:bodyPr/>
          <a:lstStyle/>
          <a:p>
            <a:fld id="{E0BE5851-E74F-4611-BEA7-699517F84512}" type="slidenum">
              <a:rPr lang="en-GB" smtClean="0"/>
              <a:pPr/>
              <a:t>7</a:t>
            </a:fld>
            <a:endParaRPr lang="en-GB"/>
          </a:p>
        </p:txBody>
      </p:sp>
    </p:spTree>
    <p:extLst>
      <p:ext uri="{BB962C8B-B14F-4D97-AF65-F5344CB8AC3E}">
        <p14:creationId xmlns:p14="http://schemas.microsoft.com/office/powerpoint/2010/main" val="42482158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BE5851-E74F-4611-BEA7-699517F84512}" type="slidenum">
              <a:rPr lang="en-GB" smtClean="0"/>
              <a:pPr/>
              <a:t>8</a:t>
            </a:fld>
            <a:endParaRPr lang="en-GB"/>
          </a:p>
        </p:txBody>
      </p:sp>
    </p:spTree>
    <p:extLst>
      <p:ext uri="{BB962C8B-B14F-4D97-AF65-F5344CB8AC3E}">
        <p14:creationId xmlns:p14="http://schemas.microsoft.com/office/powerpoint/2010/main" val="42482158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For the marketing plan, Tenacity would focus on influence and social media marketing. The business would </a:t>
            </a:r>
            <a:r>
              <a:rPr lang="en-US" sz="1200" kern="1200" dirty="0" err="1">
                <a:solidFill>
                  <a:schemeClr val="tx1"/>
                </a:solidFill>
                <a:latin typeface="+mn-lt"/>
                <a:ea typeface="+mn-ea"/>
                <a:cs typeface="+mn-cs"/>
              </a:rPr>
              <a:t>utilise</a:t>
            </a:r>
            <a:r>
              <a:rPr lang="en-US" sz="1200" kern="1200" dirty="0">
                <a:solidFill>
                  <a:schemeClr val="tx1"/>
                </a:solidFill>
                <a:latin typeface="+mn-lt"/>
                <a:ea typeface="+mn-ea"/>
                <a:cs typeface="+mn-cs"/>
              </a:rPr>
              <a:t> various social media platforms like Facebook and </a:t>
            </a:r>
            <a:r>
              <a:rPr lang="en-US" sz="1200" kern="1200" dirty="0" err="1">
                <a:solidFill>
                  <a:schemeClr val="tx1"/>
                </a:solidFill>
                <a:latin typeface="+mn-lt"/>
                <a:ea typeface="+mn-ea"/>
                <a:cs typeface="+mn-cs"/>
              </a:rPr>
              <a:t>Instagram</a:t>
            </a:r>
            <a:r>
              <a:rPr lang="en-US" sz="1200" kern="1200" dirty="0">
                <a:solidFill>
                  <a:schemeClr val="tx1"/>
                </a:solidFill>
                <a:latin typeface="+mn-lt"/>
                <a:ea typeface="+mn-ea"/>
                <a:cs typeface="+mn-cs"/>
              </a:rPr>
              <a:t>. For influencer marketing, the business can take help from knowledgeable professionals who can aid in promoting the business services. Through this marketing strategy, the business would be able to increase its sales and profit, and this would further aid in gaining a competitive advantage (Kumar and </a:t>
            </a:r>
            <a:r>
              <a:rPr lang="en-US" sz="1200" kern="1200" dirty="0" err="1">
                <a:solidFill>
                  <a:schemeClr val="tx1"/>
                </a:solidFill>
                <a:latin typeface="+mn-lt"/>
                <a:ea typeface="+mn-ea"/>
                <a:cs typeface="+mn-cs"/>
              </a:rPr>
              <a:t>Pansari</a:t>
            </a:r>
            <a:r>
              <a:rPr lang="en-US" sz="1200" kern="1200" dirty="0">
                <a:solidFill>
                  <a:schemeClr val="tx1"/>
                </a:solidFill>
                <a:latin typeface="+mn-lt"/>
                <a:ea typeface="+mn-ea"/>
                <a:cs typeface="+mn-cs"/>
              </a:rPr>
              <a:t>, 2016). Through a sales plan, Tenacity would be able to assess the risk of business. The main risk for Tenacity is competition and attracting potential users. To attract users, the business needs to </a:t>
            </a:r>
            <a:r>
              <a:rPr lang="en-US" sz="1200" kern="1200" dirty="0" err="1">
                <a:solidFill>
                  <a:schemeClr val="tx1"/>
                </a:solidFill>
                <a:latin typeface="+mn-lt"/>
                <a:ea typeface="+mn-ea"/>
                <a:cs typeface="+mn-cs"/>
              </a:rPr>
              <a:t>utilise</a:t>
            </a:r>
            <a:r>
              <a:rPr lang="en-US" sz="1200" kern="1200" dirty="0">
                <a:solidFill>
                  <a:schemeClr val="tx1"/>
                </a:solidFill>
                <a:latin typeface="+mn-lt"/>
                <a:ea typeface="+mn-ea"/>
                <a:cs typeface="+mn-cs"/>
              </a:rPr>
              <a:t> marketing strategies effectively. To improve competition, the business would focus on a differentiation strategy. </a:t>
            </a:r>
          </a:p>
        </p:txBody>
      </p:sp>
      <p:sp>
        <p:nvSpPr>
          <p:cNvPr id="4" name="Slide Number Placeholder 3"/>
          <p:cNvSpPr>
            <a:spLocks noGrp="1"/>
          </p:cNvSpPr>
          <p:nvPr>
            <p:ph type="sldNum" sz="quarter" idx="10"/>
          </p:nvPr>
        </p:nvSpPr>
        <p:spPr/>
        <p:txBody>
          <a:bodyPr/>
          <a:lstStyle/>
          <a:p>
            <a:fld id="{E0BE5851-E74F-4611-BEA7-699517F84512}" type="slidenum">
              <a:rPr lang="en-GB" smtClean="0"/>
              <a:pPr/>
              <a:t>9</a:t>
            </a:fld>
            <a:endParaRPr lang="en-GB"/>
          </a:p>
        </p:txBody>
      </p:sp>
    </p:spTree>
    <p:extLst>
      <p:ext uri="{BB962C8B-B14F-4D97-AF65-F5344CB8AC3E}">
        <p14:creationId xmlns:p14="http://schemas.microsoft.com/office/powerpoint/2010/main" val="42482158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Tenacity has a total of 7 employees, which includes the leader, manager, 2 developers and 2 testers and personnel who is responsible for marketing tactics. Each employee of the team knows their roles and responsibilities. The leader and manager are the people who are responsible for generating innovative and creative ideas for the success of the business.</a:t>
            </a:r>
          </a:p>
        </p:txBody>
      </p:sp>
      <p:sp>
        <p:nvSpPr>
          <p:cNvPr id="4" name="Slide Number Placeholder 3"/>
          <p:cNvSpPr>
            <a:spLocks noGrp="1"/>
          </p:cNvSpPr>
          <p:nvPr>
            <p:ph type="sldNum" sz="quarter" idx="10"/>
          </p:nvPr>
        </p:nvSpPr>
        <p:spPr/>
        <p:txBody>
          <a:bodyPr/>
          <a:lstStyle/>
          <a:p>
            <a:fld id="{E0BE5851-E74F-4611-BEA7-699517F84512}" type="slidenum">
              <a:rPr lang="en-GB" smtClean="0"/>
              <a:pPr/>
              <a:t>10</a:t>
            </a:fld>
            <a:endParaRPr lang="en-GB"/>
          </a:p>
        </p:txBody>
      </p:sp>
    </p:spTree>
    <p:extLst>
      <p:ext uri="{BB962C8B-B14F-4D97-AF65-F5344CB8AC3E}">
        <p14:creationId xmlns:p14="http://schemas.microsoft.com/office/powerpoint/2010/main" val="42482158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current business will also require a certain amount of capital so the business can be started.  A capital purchase of 15,000 will be required to start the business.  The emphasis, in this regard, will be arranging the required cost through equity finance. In the current scenario, the focus will be on selling shares to friends or family.  However, in case it becomes impossible to arrange the desired amount, banks will be preferred for a loan.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E0BE5851-E74F-4611-BEA7-699517F84512}" type="slidenum">
              <a:rPr lang="en-GB" smtClean="0"/>
              <a:pPr/>
              <a:t>11</a:t>
            </a:fld>
            <a:endParaRPr lang="en-GB"/>
          </a:p>
        </p:txBody>
      </p:sp>
    </p:spTree>
    <p:extLst>
      <p:ext uri="{BB962C8B-B14F-4D97-AF65-F5344CB8AC3E}">
        <p14:creationId xmlns:p14="http://schemas.microsoft.com/office/powerpoint/2010/main" val="42482158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has been decided that the subscription fees for the first year will be 5 per month.  Furthermore, during the first year, sales are expected through student subscriptions, monthly growth, and monthly sales subscription and add revenue. </a:t>
            </a:r>
            <a:endParaRPr lang="en-GB" dirty="0"/>
          </a:p>
        </p:txBody>
      </p:sp>
      <p:sp>
        <p:nvSpPr>
          <p:cNvPr id="4" name="Slide Number Placeholder 3"/>
          <p:cNvSpPr>
            <a:spLocks noGrp="1"/>
          </p:cNvSpPr>
          <p:nvPr>
            <p:ph type="sldNum" sz="quarter" idx="10"/>
          </p:nvPr>
        </p:nvSpPr>
        <p:spPr/>
        <p:txBody>
          <a:bodyPr/>
          <a:lstStyle/>
          <a:p>
            <a:fld id="{E0BE5851-E74F-4611-BEA7-699517F84512}" type="slidenum">
              <a:rPr lang="en-GB" smtClean="0"/>
              <a:pPr/>
              <a:t>12</a:t>
            </a:fld>
            <a:endParaRPr lang="en-GB"/>
          </a:p>
        </p:txBody>
      </p:sp>
    </p:spTree>
    <p:extLst>
      <p:ext uri="{BB962C8B-B14F-4D97-AF65-F5344CB8AC3E}">
        <p14:creationId xmlns:p14="http://schemas.microsoft.com/office/powerpoint/2010/main" val="3085059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Subscriptions are expected to reach 16,870.  Furthermore, monthly sales subscriptions are expected to reach 84,350 and add revenue to 11,000.  In this manner, the business is expected to generate total sales of 95,350 during the first year, with a net profit of 12,650. </a:t>
            </a:r>
            <a:endParaRPr lang="en-GB" dirty="0"/>
          </a:p>
        </p:txBody>
      </p:sp>
      <p:sp>
        <p:nvSpPr>
          <p:cNvPr id="4" name="Slide Number Placeholder 3"/>
          <p:cNvSpPr>
            <a:spLocks noGrp="1"/>
          </p:cNvSpPr>
          <p:nvPr>
            <p:ph type="sldNum" sz="quarter" idx="10"/>
          </p:nvPr>
        </p:nvSpPr>
        <p:spPr/>
        <p:txBody>
          <a:bodyPr/>
          <a:lstStyle/>
          <a:p>
            <a:fld id="{E0BE5851-E74F-4611-BEA7-699517F84512}" type="slidenum">
              <a:rPr lang="en-GB" smtClean="0"/>
              <a:pPr/>
              <a:t>13</a:t>
            </a:fld>
            <a:endParaRPr lang="en-GB"/>
          </a:p>
        </p:txBody>
      </p:sp>
    </p:spTree>
    <p:extLst>
      <p:ext uri="{BB962C8B-B14F-4D97-AF65-F5344CB8AC3E}">
        <p14:creationId xmlns:p14="http://schemas.microsoft.com/office/powerpoint/2010/main" val="38727736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total incoming</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for the business is expected to be 95,350 at the end of the first year.  The capital purchase will comers of IT equipment, office equipment and website and app development, making a total of 11,000.  In this manner, the total outgoing is calculated to be 82,700 for the first year.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E0BE5851-E74F-4611-BEA7-699517F84512}" type="slidenum">
              <a:rPr lang="en-GB" smtClean="0"/>
              <a:pPr/>
              <a:t>15</a:t>
            </a:fld>
            <a:endParaRPr lang="en-GB"/>
          </a:p>
        </p:txBody>
      </p:sp>
    </p:spTree>
    <p:extLst>
      <p:ext uri="{BB962C8B-B14F-4D97-AF65-F5344CB8AC3E}">
        <p14:creationId xmlns:p14="http://schemas.microsoft.com/office/powerpoint/2010/main" val="16837736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business generated a breakeven point of </a:t>
            </a:r>
            <a:r>
              <a:rPr lang="en-US" sz="1200"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67,200. The breakeven of this business is the fixed cost which means that the business has attained its profit. Subscription sales for the company were around £84,350, and ad revenue was £11,000.  The total sales that were generated were around £95,350.</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E0BE5851-E74F-4611-BEA7-699517F84512}" type="slidenum">
              <a:rPr lang="en-GB" smtClean="0"/>
              <a:pPr/>
              <a:t>17</a:t>
            </a:fld>
            <a:endParaRPr lang="en-GB"/>
          </a:p>
        </p:txBody>
      </p:sp>
    </p:spTree>
    <p:extLst>
      <p:ext uri="{BB962C8B-B14F-4D97-AF65-F5344CB8AC3E}">
        <p14:creationId xmlns:p14="http://schemas.microsoft.com/office/powerpoint/2010/main" val="2400700293"/>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cstate="print">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cstate="print">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cstate="print">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cstate="print">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4420A6C-44B5-441F-AD68-51614F0E51EC}" type="datetimeFigureOut">
              <a:rPr lang="en-GB" smtClean="0"/>
              <a:pPr/>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A9190714-C414-4588-89C8-6819F977C2DB}" type="slidenum">
              <a:rPr lang="en-GB" smtClean="0"/>
              <a:pPr/>
              <a:t>‹#›</a:t>
            </a:fld>
            <a:endParaRPr lang="en-GB"/>
          </a:p>
        </p:txBody>
      </p:sp>
    </p:spTree>
    <p:extLst>
      <p:ext uri="{BB962C8B-B14F-4D97-AF65-F5344CB8AC3E}">
        <p14:creationId xmlns:p14="http://schemas.microsoft.com/office/powerpoint/2010/main" val="15342887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420A6C-44B5-441F-AD68-51614F0E51EC}" type="datetimeFigureOut">
              <a:rPr lang="en-GB" smtClean="0"/>
              <a:pPr/>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190714-C414-4588-89C8-6819F977C2DB}" type="slidenum">
              <a:rPr lang="en-GB" smtClean="0"/>
              <a:pPr/>
              <a:t>‹#›</a:t>
            </a:fld>
            <a:endParaRPr lang="en-GB"/>
          </a:p>
        </p:txBody>
      </p:sp>
    </p:spTree>
    <p:extLst>
      <p:ext uri="{BB962C8B-B14F-4D97-AF65-F5344CB8AC3E}">
        <p14:creationId xmlns:p14="http://schemas.microsoft.com/office/powerpoint/2010/main" val="15063072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cstate="print">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64420A6C-44B5-441F-AD68-51614F0E51EC}" type="datetimeFigureOut">
              <a:rPr lang="en-GB" smtClean="0"/>
              <a:pPr/>
              <a:t>13/11/2022</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cstate="print">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A9190714-C414-4588-89C8-6819F977C2DB}" type="slidenum">
              <a:rPr lang="en-GB" smtClean="0"/>
              <a:pPr/>
              <a:t>‹#›</a:t>
            </a:fld>
            <a:endParaRPr lang="en-GB"/>
          </a:p>
        </p:txBody>
      </p:sp>
    </p:spTree>
    <p:extLst>
      <p:ext uri="{BB962C8B-B14F-4D97-AF65-F5344CB8AC3E}">
        <p14:creationId xmlns:p14="http://schemas.microsoft.com/office/powerpoint/2010/main" val="9383720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4420A6C-44B5-441F-AD68-51614F0E51EC}" type="datetimeFigureOut">
              <a:rPr lang="en-GB" smtClean="0"/>
              <a:pPr/>
              <a:t>13/11/2022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190714-C414-4588-89C8-6819F977C2DB}" type="slidenum">
              <a:rPr lang="en-GB" smtClean="0"/>
              <a:pPr/>
              <a:t>‹#›</a:t>
            </a:fld>
            <a:endParaRPr lang="en-GB"/>
          </a:p>
        </p:txBody>
      </p:sp>
    </p:spTree>
    <p:extLst>
      <p:ext uri="{BB962C8B-B14F-4D97-AF65-F5344CB8AC3E}">
        <p14:creationId xmlns:p14="http://schemas.microsoft.com/office/powerpoint/2010/main" val="2114932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4420A6C-44B5-441F-AD68-51614F0E51EC}" type="datetimeFigureOut">
              <a:rPr lang="en-GB" smtClean="0"/>
              <a:pPr/>
              <a:t>13/11/2022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9190714-C414-4588-89C8-6819F977C2DB}" type="slidenum">
              <a:rPr lang="en-GB" smtClean="0"/>
              <a:pPr/>
              <a:t>‹#›</a:t>
            </a:fld>
            <a:endParaRPr lang="en-GB"/>
          </a:p>
        </p:txBody>
      </p:sp>
    </p:spTree>
    <p:extLst>
      <p:ext uri="{BB962C8B-B14F-4D97-AF65-F5344CB8AC3E}">
        <p14:creationId xmlns:p14="http://schemas.microsoft.com/office/powerpoint/2010/main" val="40670648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4420A6C-44B5-441F-AD68-51614F0E51EC}" type="datetimeFigureOut">
              <a:rPr lang="en-GB" smtClean="0"/>
              <a:pPr/>
              <a:t>13/11/2022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190714-C414-4588-89C8-6819F977C2DB}" type="slidenum">
              <a:rPr lang="en-GB" smtClean="0"/>
              <a:pPr/>
              <a:t>‹#›</a:t>
            </a:fld>
            <a:endParaRPr lang="en-GB"/>
          </a:p>
        </p:txBody>
      </p:sp>
    </p:spTree>
    <p:extLst>
      <p:ext uri="{BB962C8B-B14F-4D97-AF65-F5344CB8AC3E}">
        <p14:creationId xmlns:p14="http://schemas.microsoft.com/office/powerpoint/2010/main" val="31906385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4420A6C-44B5-441F-AD68-51614F0E51EC}" type="datetimeFigureOut">
              <a:rPr lang="en-GB" smtClean="0"/>
              <a:pPr/>
              <a:t>13/11/2022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9190714-C414-4588-89C8-6819F977C2DB}" type="slidenum">
              <a:rPr lang="en-GB" smtClean="0"/>
              <a:pPr/>
              <a:t>‹#›</a:t>
            </a:fld>
            <a:endParaRPr lang="en-GB"/>
          </a:p>
        </p:txBody>
      </p:sp>
    </p:spTree>
    <p:extLst>
      <p:ext uri="{BB962C8B-B14F-4D97-AF65-F5344CB8AC3E}">
        <p14:creationId xmlns:p14="http://schemas.microsoft.com/office/powerpoint/2010/main" val="38603044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cstate="print">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4420A6C-44B5-441F-AD68-51614F0E51EC}" type="datetimeFigureOut">
              <a:rPr lang="en-GB" smtClean="0"/>
              <a:pPr/>
              <a:t>13/11/2022</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cstate="print">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A9190714-C414-4588-89C8-6819F977C2DB}" type="slidenum">
              <a:rPr lang="en-GB" smtClean="0"/>
              <a:pPr/>
              <a:t>‹#›</a:t>
            </a:fld>
            <a:endParaRPr lang="en-GB"/>
          </a:p>
        </p:txBody>
      </p:sp>
    </p:spTree>
    <p:extLst>
      <p:ext uri="{BB962C8B-B14F-4D97-AF65-F5344CB8AC3E}">
        <p14:creationId xmlns:p14="http://schemas.microsoft.com/office/powerpoint/2010/main" val="111698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cstate="print">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4420A6C-44B5-441F-AD68-51614F0E51EC}" type="datetimeFigureOut">
              <a:rPr lang="en-GB" smtClean="0"/>
              <a:pPr/>
              <a:t>13/11/2022</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cstate="print">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A9190714-C414-4588-89C8-6819F977C2DB}" type="slidenum">
              <a:rPr lang="en-GB" smtClean="0"/>
              <a:pPr/>
              <a:t>‹#›</a:t>
            </a:fld>
            <a:endParaRPr lang="en-GB"/>
          </a:p>
        </p:txBody>
      </p:sp>
    </p:spTree>
    <p:extLst>
      <p:ext uri="{BB962C8B-B14F-4D97-AF65-F5344CB8AC3E}">
        <p14:creationId xmlns:p14="http://schemas.microsoft.com/office/powerpoint/2010/main" val="28960072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420A6C-44B5-441F-AD68-51614F0E51EC}" type="datetimeFigureOut">
              <a:rPr lang="en-GB" smtClean="0"/>
              <a:pPr/>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190714-C414-4588-89C8-6819F977C2DB}" type="slidenum">
              <a:rPr lang="en-GB" smtClean="0"/>
              <a:pPr/>
              <a:t>‹#›</a:t>
            </a:fld>
            <a:endParaRPr lang="en-GB"/>
          </a:p>
        </p:txBody>
      </p:sp>
    </p:spTree>
    <p:extLst>
      <p:ext uri="{BB962C8B-B14F-4D97-AF65-F5344CB8AC3E}">
        <p14:creationId xmlns:p14="http://schemas.microsoft.com/office/powerpoint/2010/main" val="20683439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420A6C-44B5-441F-AD68-51614F0E51EC}" type="datetimeFigureOut">
              <a:rPr lang="en-GB" smtClean="0"/>
              <a:pPr/>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190714-C414-4588-89C8-6819F977C2DB}" type="slidenum">
              <a:rPr lang="en-GB" smtClean="0"/>
              <a:pPr/>
              <a:t>‹#›</a:t>
            </a:fld>
            <a:endParaRPr lang="en-GB"/>
          </a:p>
        </p:txBody>
      </p:sp>
    </p:spTree>
    <p:extLst>
      <p:ext uri="{BB962C8B-B14F-4D97-AF65-F5344CB8AC3E}">
        <p14:creationId xmlns:p14="http://schemas.microsoft.com/office/powerpoint/2010/main" val="16317668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64420A6C-44B5-441F-AD68-51614F0E51EC}" type="datetimeFigureOut">
              <a:rPr lang="en-GB" smtClean="0"/>
              <a:pPr/>
              <a:t>13/11/2022</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cstate="print">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A9190714-C414-4588-89C8-6819F977C2DB}" type="slidenum">
              <a:rPr lang="en-GB" smtClean="0"/>
              <a:pPr/>
              <a:t>‹#›</a:t>
            </a:fld>
            <a:endParaRPr lang="en-GB"/>
          </a:p>
        </p:txBody>
      </p:sp>
    </p:spTree>
    <p:extLst>
      <p:ext uri="{BB962C8B-B14F-4D97-AF65-F5344CB8AC3E}">
        <p14:creationId xmlns:p14="http://schemas.microsoft.com/office/powerpoint/2010/main" val="72489538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51560" y="989311"/>
            <a:ext cx="9966960" cy="3035808"/>
          </a:xfrm>
        </p:spPr>
        <p:txBody>
          <a:bodyPr/>
          <a:lstStyle/>
          <a:p>
            <a:pPr algn="ctr"/>
            <a:r>
              <a:rPr lang="en-GB" dirty="0">
                <a:latin typeface="Times New Roman" pitchFamily="18" charset="0"/>
                <a:cs typeface="Times New Roman" pitchFamily="18" charset="0"/>
              </a:rPr>
              <a:t>Business Plan</a:t>
            </a:r>
          </a:p>
        </p:txBody>
      </p:sp>
      <p:sp>
        <p:nvSpPr>
          <p:cNvPr id="3" name="Subtitle 2"/>
          <p:cNvSpPr>
            <a:spLocks noGrp="1"/>
          </p:cNvSpPr>
          <p:nvPr>
            <p:ph type="subTitle" idx="1"/>
          </p:nvPr>
        </p:nvSpPr>
        <p:spPr>
          <a:xfrm>
            <a:off x="1069848" y="4389119"/>
            <a:ext cx="7891272" cy="1183005"/>
          </a:xfrm>
        </p:spPr>
        <p:txBody>
          <a:bodyPr>
            <a:noAutofit/>
          </a:bodyPr>
          <a:lstStyle/>
          <a:p>
            <a:pPr algn="just">
              <a:lnSpc>
                <a:spcPct val="150000"/>
              </a:lnSpc>
              <a:spcBef>
                <a:spcPts val="0"/>
              </a:spcBef>
              <a:spcAft>
                <a:spcPts val="800"/>
              </a:spcAft>
            </a:pPr>
            <a:r>
              <a:rPr lang="en-US" sz="1000" b="1" dirty="0">
                <a:latin typeface="Times New Roman"/>
                <a:ea typeface="Calibri"/>
                <a:cs typeface="Times New Roman"/>
              </a:rPr>
              <a:t>Student </a:t>
            </a:r>
            <a:r>
              <a:rPr lang="en-US" sz="1000" b="1" dirty="0" err="1">
                <a:latin typeface="Times New Roman"/>
                <a:ea typeface="Calibri"/>
                <a:cs typeface="Times New Roman"/>
              </a:rPr>
              <a:t>Name:Brigitta</a:t>
            </a:r>
            <a:r>
              <a:rPr lang="en-US" sz="1000" b="1" dirty="0">
                <a:latin typeface="Times New Roman"/>
                <a:ea typeface="Calibri"/>
                <a:cs typeface="Times New Roman"/>
              </a:rPr>
              <a:t> Petkes/ </a:t>
            </a:r>
            <a:r>
              <a:rPr lang="en-US" sz="1000" b="1" dirty="0" err="1">
                <a:latin typeface="Times New Roman"/>
                <a:ea typeface="Calibri"/>
                <a:cs typeface="Times New Roman"/>
              </a:rPr>
              <a:t>Mihail</a:t>
            </a:r>
            <a:r>
              <a:rPr lang="en-US" sz="1000" b="1" dirty="0">
                <a:latin typeface="Times New Roman"/>
                <a:ea typeface="Calibri"/>
                <a:cs typeface="Times New Roman"/>
              </a:rPr>
              <a:t> </a:t>
            </a:r>
            <a:r>
              <a:rPr lang="en-US" sz="1000" b="1" dirty="0" err="1">
                <a:latin typeface="Times New Roman"/>
                <a:ea typeface="Calibri"/>
                <a:cs typeface="Times New Roman"/>
              </a:rPr>
              <a:t>Croitoru</a:t>
            </a:r>
            <a:r>
              <a:rPr lang="en-US" sz="1000" b="1" dirty="0">
                <a:latin typeface="Times New Roman"/>
                <a:ea typeface="Calibri"/>
                <a:cs typeface="Times New Roman"/>
              </a:rPr>
              <a:t>/ </a:t>
            </a:r>
            <a:r>
              <a:rPr lang="en-US" sz="1000" b="1" dirty="0" err="1">
                <a:latin typeface="Times New Roman"/>
                <a:ea typeface="Calibri"/>
                <a:cs typeface="Times New Roman"/>
              </a:rPr>
              <a:t>Petru</a:t>
            </a:r>
            <a:r>
              <a:rPr lang="en-US" sz="1000" b="1" dirty="0">
                <a:latin typeface="Times New Roman"/>
                <a:ea typeface="Calibri"/>
                <a:cs typeface="Times New Roman"/>
              </a:rPr>
              <a:t> </a:t>
            </a:r>
            <a:r>
              <a:rPr lang="en-US" sz="1000" b="1" dirty="0" err="1">
                <a:latin typeface="Times New Roman"/>
                <a:ea typeface="Calibri"/>
                <a:cs typeface="Times New Roman"/>
              </a:rPr>
              <a:t>Parasca</a:t>
            </a:r>
            <a:endParaRPr lang="en-US" sz="1000" dirty="0">
              <a:latin typeface="Times New Roman"/>
              <a:ea typeface="Calibri"/>
              <a:cs typeface="Times New Roman"/>
            </a:endParaRPr>
          </a:p>
          <a:p>
            <a:pPr algn="just">
              <a:lnSpc>
                <a:spcPct val="150000"/>
              </a:lnSpc>
              <a:spcBef>
                <a:spcPts val="0"/>
              </a:spcBef>
              <a:spcAft>
                <a:spcPts val="800"/>
              </a:spcAft>
            </a:pPr>
            <a:r>
              <a:rPr lang="en-US" sz="1000" b="1" dirty="0">
                <a:latin typeface="Times New Roman"/>
                <a:ea typeface="Calibri"/>
                <a:cs typeface="Times New Roman"/>
              </a:rPr>
              <a:t>Student Number:2124153/ 2124152/ 2123010</a:t>
            </a:r>
            <a:endParaRPr lang="en-US" sz="1000" dirty="0">
              <a:latin typeface="Times New Roman"/>
              <a:ea typeface="Calibri"/>
              <a:cs typeface="Times New Roman"/>
            </a:endParaRPr>
          </a:p>
          <a:p>
            <a:pPr algn="just">
              <a:lnSpc>
                <a:spcPct val="150000"/>
              </a:lnSpc>
              <a:spcBef>
                <a:spcPts val="0"/>
              </a:spcBef>
              <a:spcAft>
                <a:spcPts val="800"/>
              </a:spcAft>
            </a:pPr>
            <a:r>
              <a:rPr lang="en-US" sz="1000" b="1" dirty="0">
                <a:latin typeface="Times New Roman"/>
                <a:ea typeface="Calibri"/>
                <a:cs typeface="Times New Roman"/>
              </a:rPr>
              <a:t>Module Code: BMSW 4006</a:t>
            </a:r>
            <a:endParaRPr lang="en-US" sz="1000" dirty="0">
              <a:latin typeface="Times New Roman"/>
              <a:ea typeface="Calibri"/>
              <a:cs typeface="Times New Roman"/>
            </a:endParaRPr>
          </a:p>
          <a:p>
            <a:pPr algn="just">
              <a:lnSpc>
                <a:spcPct val="150000"/>
              </a:lnSpc>
              <a:spcBef>
                <a:spcPts val="0"/>
              </a:spcBef>
              <a:spcAft>
                <a:spcPts val="800"/>
              </a:spcAft>
            </a:pPr>
            <a:r>
              <a:rPr lang="en-US" sz="1000" b="1" dirty="0">
                <a:latin typeface="Times New Roman"/>
                <a:ea typeface="Calibri"/>
                <a:cs typeface="Times New Roman"/>
              </a:rPr>
              <a:t>Module Title: Managing Enterprise in the 21st Century</a:t>
            </a:r>
            <a:endParaRPr lang="en-US" sz="1000" dirty="0">
              <a:latin typeface="Times New Roman"/>
              <a:ea typeface="Calibri"/>
              <a:cs typeface="Times New Roman"/>
            </a:endParaRPr>
          </a:p>
          <a:p>
            <a:pPr algn="just">
              <a:lnSpc>
                <a:spcPct val="150000"/>
              </a:lnSpc>
              <a:spcBef>
                <a:spcPts val="0"/>
              </a:spcBef>
              <a:spcAft>
                <a:spcPts val="800"/>
              </a:spcAft>
            </a:pPr>
            <a:r>
              <a:rPr lang="en-US" sz="1000" b="1" dirty="0">
                <a:latin typeface="Times New Roman"/>
                <a:ea typeface="Calibri"/>
                <a:cs typeface="Times New Roman"/>
              </a:rPr>
              <a:t>Lecturer’s Name: </a:t>
            </a:r>
            <a:r>
              <a:rPr lang="en-US" sz="1000" b="1" dirty="0" err="1">
                <a:latin typeface="Times New Roman"/>
                <a:ea typeface="Calibri"/>
                <a:cs typeface="Times New Roman"/>
              </a:rPr>
              <a:t>Zahida</a:t>
            </a:r>
            <a:r>
              <a:rPr lang="en-US" sz="1000" b="1" dirty="0">
                <a:latin typeface="Times New Roman"/>
                <a:ea typeface="Calibri"/>
                <a:cs typeface="Times New Roman"/>
              </a:rPr>
              <a:t> Khan</a:t>
            </a:r>
            <a:endParaRPr lang="en-US" sz="1000" dirty="0">
              <a:latin typeface="Times New Roman"/>
              <a:ea typeface="Calibri"/>
              <a:cs typeface="Times New Roman"/>
            </a:endParaRPr>
          </a:p>
          <a:p>
            <a:pPr algn="just">
              <a:lnSpc>
                <a:spcPct val="150000"/>
              </a:lnSpc>
              <a:spcBef>
                <a:spcPts val="0"/>
              </a:spcBef>
              <a:spcAft>
                <a:spcPts val="800"/>
              </a:spcAft>
            </a:pPr>
            <a:r>
              <a:rPr lang="en-US" sz="1000" b="1" dirty="0">
                <a:latin typeface="Times New Roman"/>
                <a:ea typeface="Calibri"/>
              </a:rPr>
              <a:t>Assignment Type: Group Task Group Presentation</a:t>
            </a:r>
            <a:endParaRPr lang="en-GB" sz="1000" dirty="0">
              <a:latin typeface="Times New Roman" pitchFamily="18" charset="0"/>
              <a:cs typeface="Times New Roman" pitchFamily="18" charset="0"/>
            </a:endParaRPr>
          </a:p>
        </p:txBody>
      </p:sp>
    </p:spTree>
    <p:extLst>
      <p:ext uri="{BB962C8B-B14F-4D97-AF65-F5344CB8AC3E}">
        <p14:creationId xmlns:p14="http://schemas.microsoft.com/office/powerpoint/2010/main" val="37989902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342900" marR="0" lvl="0" indent="-342900" algn="ctr">
              <a:lnSpc>
                <a:spcPct val="150000"/>
              </a:lnSpc>
              <a:spcBef>
                <a:spcPts val="1200"/>
              </a:spcBef>
              <a:spcAft>
                <a:spcPts val="0"/>
              </a:spcAft>
            </a:pPr>
            <a:r>
              <a:rPr lang="en-GB" sz="3200" b="1" kern="0" dirty="0">
                <a:latin typeface="Times New Roman" pitchFamily="18" charset="0"/>
                <a:cs typeface="Times New Roman" pitchFamily="18" charset="0"/>
              </a:rPr>
              <a:t>Business Overview</a:t>
            </a:r>
            <a:endParaRPr lang="en-GB" sz="3200" dirty="0">
              <a:latin typeface="Times New Roman" pitchFamily="18" charset="0"/>
              <a:cs typeface="Times New Roman" pitchFamily="18" charset="0"/>
            </a:endParaRPr>
          </a:p>
        </p:txBody>
      </p:sp>
      <p:sp>
        <p:nvSpPr>
          <p:cNvPr id="3" name="Content Placeholder 2"/>
          <p:cNvSpPr>
            <a:spLocks noGrp="1"/>
          </p:cNvSpPr>
          <p:nvPr>
            <p:ph idx="1"/>
          </p:nvPr>
        </p:nvSpPr>
        <p:spPr>
          <a:xfrm>
            <a:off x="1069848" y="2121408"/>
            <a:ext cx="6847518" cy="4050792"/>
          </a:xfrm>
        </p:spPr>
        <p:txBody>
          <a:bodyPr>
            <a:normAutofit/>
          </a:bodyPr>
          <a:lstStyle/>
          <a:p>
            <a:pPr lvl="0" algn="just">
              <a:lnSpc>
                <a:spcPct val="150000"/>
              </a:lnSpc>
            </a:pPr>
            <a:r>
              <a:rPr lang="en-US" sz="1800" dirty="0">
                <a:latin typeface="Times New Roman" pitchFamily="18" charset="0"/>
                <a:cs typeface="Times New Roman" pitchFamily="18" charset="0"/>
              </a:rPr>
              <a:t>Tenacity is the smartest attempt to teach students something new. </a:t>
            </a:r>
          </a:p>
          <a:p>
            <a:pPr lvl="0" algn="just">
              <a:lnSpc>
                <a:spcPct val="150000"/>
              </a:lnSpc>
            </a:pPr>
            <a:r>
              <a:rPr lang="en-US" sz="1800" dirty="0">
                <a:latin typeface="Times New Roman" pitchFamily="18" charset="0"/>
                <a:cs typeface="Times New Roman" pitchFamily="18" charset="0"/>
              </a:rPr>
              <a:t>This business was developed with very low invest investment.</a:t>
            </a:r>
          </a:p>
          <a:p>
            <a:pPr lvl="0" algn="just">
              <a:lnSpc>
                <a:spcPct val="150000"/>
              </a:lnSpc>
            </a:pPr>
            <a:r>
              <a:rPr lang="en-US" sz="1800" dirty="0">
                <a:latin typeface="Times New Roman" pitchFamily="18" charset="0"/>
                <a:cs typeface="Times New Roman" pitchFamily="18" charset="0"/>
              </a:rPr>
              <a:t>The aim of business is to provide a pathway to the student for career success.</a:t>
            </a:r>
          </a:p>
          <a:p>
            <a:pPr lvl="0" algn="just">
              <a:lnSpc>
                <a:spcPct val="150000"/>
              </a:lnSpc>
            </a:pPr>
            <a:r>
              <a:rPr lang="en-US" sz="1800" dirty="0">
                <a:latin typeface="Times New Roman" pitchFamily="18" charset="0"/>
                <a:cs typeface="Times New Roman" pitchFamily="18" charset="0"/>
              </a:rPr>
              <a:t>The business would provide courses that will aid in improving students' knowledge. </a:t>
            </a:r>
          </a:p>
          <a:p>
            <a:pPr lvl="0" algn="just">
              <a:lnSpc>
                <a:spcPct val="150000"/>
              </a:lnSpc>
            </a:pPr>
            <a:r>
              <a:rPr lang="en-US" sz="1800" dirty="0">
                <a:latin typeface="Times New Roman" pitchFamily="18" charset="0"/>
                <a:cs typeface="Times New Roman" pitchFamily="18" charset="0"/>
              </a:rPr>
              <a:t>The business would generate enticing content by </a:t>
            </a:r>
            <a:r>
              <a:rPr lang="en-US" sz="1800" dirty="0" err="1">
                <a:latin typeface="Times New Roman" pitchFamily="18" charset="0"/>
                <a:cs typeface="Times New Roman" pitchFamily="18" charset="0"/>
              </a:rPr>
              <a:t>utilising</a:t>
            </a:r>
            <a:r>
              <a:rPr lang="en-US" sz="1800" dirty="0">
                <a:latin typeface="Times New Roman" pitchFamily="18" charset="0"/>
                <a:cs typeface="Times New Roman" pitchFamily="18" charset="0"/>
              </a:rPr>
              <a:t> advanced technology.  </a:t>
            </a:r>
          </a:p>
          <a:p>
            <a:pPr marL="0" indent="0" algn="just">
              <a:lnSpc>
                <a:spcPct val="150000"/>
              </a:lnSpc>
              <a:buNone/>
            </a:pPr>
            <a:endParaRPr lang="en-GB" sz="1800" dirty="0">
              <a:latin typeface="Times New Roman" pitchFamily="18" charset="0"/>
              <a:cs typeface="Times New Roman" pitchFamily="18" charset="0"/>
            </a:endParaRPr>
          </a:p>
        </p:txBody>
      </p:sp>
      <p:pic>
        <p:nvPicPr>
          <p:cNvPr id="5" name="Picture 4"/>
          <p:cNvPicPr/>
          <p:nvPr/>
        </p:nvPicPr>
        <p:blipFill>
          <a:blip r:embed="rId3" cstate="print"/>
          <a:stretch>
            <a:fillRect/>
          </a:stretch>
        </p:blipFill>
        <p:spPr bwMode="auto">
          <a:xfrm>
            <a:off x="8168067" y="3037498"/>
            <a:ext cx="3572510" cy="1318260"/>
          </a:xfrm>
          <a:prstGeom prst="rect">
            <a:avLst/>
          </a:prstGeom>
          <a:noFill/>
          <a:ln w="9525">
            <a:noFill/>
            <a:miter lim="800000"/>
            <a:headEnd/>
            <a:tailEnd/>
          </a:ln>
        </p:spPr>
      </p:pic>
    </p:spTree>
    <p:extLst>
      <p:ext uri="{BB962C8B-B14F-4D97-AF65-F5344CB8AC3E}">
        <p14:creationId xmlns:p14="http://schemas.microsoft.com/office/powerpoint/2010/main" val="32482373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342900" marR="0" lvl="0" indent="-342900" algn="ctr">
              <a:lnSpc>
                <a:spcPct val="150000"/>
              </a:lnSpc>
              <a:spcBef>
                <a:spcPts val="1200"/>
              </a:spcBef>
              <a:spcAft>
                <a:spcPts val="0"/>
              </a:spcAft>
            </a:pPr>
            <a:r>
              <a:rPr lang="en-GB" sz="3200" b="1" kern="0" dirty="0">
                <a:latin typeface="Times New Roman" pitchFamily="18" charset="0"/>
                <a:cs typeface="Times New Roman" pitchFamily="18" charset="0"/>
              </a:rPr>
              <a:t>Products and services</a:t>
            </a:r>
            <a:endParaRPr lang="en-GB" sz="3200" dirty="0">
              <a:latin typeface="Times New Roman" pitchFamily="18" charset="0"/>
              <a:cs typeface="Times New Roman" pitchFamily="18" charset="0"/>
            </a:endParaRPr>
          </a:p>
        </p:txBody>
      </p:sp>
      <p:sp>
        <p:nvSpPr>
          <p:cNvPr id="3" name="Content Placeholder 2"/>
          <p:cNvSpPr>
            <a:spLocks noGrp="1"/>
          </p:cNvSpPr>
          <p:nvPr>
            <p:ph idx="1"/>
          </p:nvPr>
        </p:nvSpPr>
        <p:spPr>
          <a:xfrm>
            <a:off x="1069848" y="2121408"/>
            <a:ext cx="7538893" cy="4050792"/>
          </a:xfrm>
        </p:spPr>
        <p:txBody>
          <a:bodyPr>
            <a:normAutofit/>
          </a:bodyPr>
          <a:lstStyle/>
          <a:p>
            <a:pPr lvl="0" algn="just">
              <a:lnSpc>
                <a:spcPct val="150000"/>
              </a:lnSpc>
            </a:pPr>
            <a:r>
              <a:rPr lang="en-US" sz="1800" dirty="0">
                <a:latin typeface="Times New Roman" pitchFamily="18" charset="0"/>
                <a:cs typeface="Times New Roman" pitchFamily="18" charset="0"/>
              </a:rPr>
              <a:t>As a startup business, Tenacity will be developing an application.</a:t>
            </a:r>
          </a:p>
          <a:p>
            <a:pPr lvl="0" algn="just">
              <a:lnSpc>
                <a:spcPct val="150000"/>
              </a:lnSpc>
            </a:pPr>
            <a:r>
              <a:rPr lang="en-US" sz="1800" dirty="0">
                <a:latin typeface="Times New Roman" pitchFamily="18" charset="0"/>
                <a:cs typeface="Times New Roman" pitchFamily="18" charset="0"/>
              </a:rPr>
              <a:t>This application would aid students in forming groups.</a:t>
            </a:r>
          </a:p>
          <a:p>
            <a:pPr lvl="0" algn="just">
              <a:lnSpc>
                <a:spcPct val="150000"/>
              </a:lnSpc>
            </a:pPr>
            <a:r>
              <a:rPr lang="en-US" sz="1800" dirty="0">
                <a:latin typeface="Times New Roman" pitchFamily="18" charset="0"/>
                <a:cs typeface="Times New Roman" pitchFamily="18" charset="0"/>
              </a:rPr>
              <a:t>Through this application, students can learn different courses like information technology and many others. </a:t>
            </a:r>
          </a:p>
          <a:p>
            <a:pPr lvl="0" algn="just">
              <a:lnSpc>
                <a:spcPct val="150000"/>
              </a:lnSpc>
            </a:pPr>
            <a:r>
              <a:rPr lang="en-US" sz="1800" dirty="0">
                <a:latin typeface="Times New Roman" pitchFamily="18" charset="0"/>
                <a:cs typeface="Times New Roman" pitchFamily="18" charset="0"/>
              </a:rPr>
              <a:t>Students can also buy a subscription on a yearly basis</a:t>
            </a:r>
          </a:p>
          <a:p>
            <a:pPr lvl="0" algn="just">
              <a:lnSpc>
                <a:spcPct val="150000"/>
              </a:lnSpc>
            </a:pPr>
            <a:r>
              <a:rPr lang="en-US" sz="1800" dirty="0">
                <a:latin typeface="Times New Roman" pitchFamily="18" charset="0"/>
                <a:cs typeface="Times New Roman" pitchFamily="18" charset="0"/>
              </a:rPr>
              <a:t>This application would be accessible to some universities and colleges.</a:t>
            </a:r>
          </a:p>
          <a:p>
            <a:pPr marL="0" indent="0" algn="just">
              <a:lnSpc>
                <a:spcPct val="150000"/>
              </a:lnSpc>
              <a:buNone/>
            </a:pPr>
            <a:endParaRPr lang="en-GB" sz="1800" dirty="0">
              <a:latin typeface="Times New Roman" pitchFamily="18" charset="0"/>
              <a:cs typeface="Times New Roman" pitchFamily="18" charset="0"/>
            </a:endParaRPr>
          </a:p>
        </p:txBody>
      </p:sp>
      <p:pic>
        <p:nvPicPr>
          <p:cNvPr id="5" name="Picture 4"/>
          <p:cNvPicPr>
            <a:picLocks noChangeAspect="1"/>
          </p:cNvPicPr>
          <p:nvPr/>
        </p:nvPicPr>
        <p:blipFill>
          <a:blip r:embed="rId3" cstate="print"/>
          <a:stretch>
            <a:fillRect/>
          </a:stretch>
        </p:blipFill>
        <p:spPr>
          <a:xfrm>
            <a:off x="8793079" y="2623135"/>
            <a:ext cx="1752600" cy="2333625"/>
          </a:xfrm>
          <a:prstGeom prst="rect">
            <a:avLst/>
          </a:prstGeom>
        </p:spPr>
      </p:pic>
    </p:spTree>
    <p:extLst>
      <p:ext uri="{BB962C8B-B14F-4D97-AF65-F5344CB8AC3E}">
        <p14:creationId xmlns:p14="http://schemas.microsoft.com/office/powerpoint/2010/main" val="32482373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342900" marR="0" lvl="0" indent="-342900" algn="ctr">
              <a:lnSpc>
                <a:spcPct val="150000"/>
              </a:lnSpc>
              <a:spcBef>
                <a:spcPts val="1200"/>
              </a:spcBef>
              <a:spcAft>
                <a:spcPts val="0"/>
              </a:spcAft>
            </a:pPr>
            <a:r>
              <a:rPr lang="en-GB" sz="3200" b="1" kern="0" dirty="0">
                <a:latin typeface="Times New Roman" pitchFamily="18" charset="0"/>
                <a:cs typeface="Times New Roman" pitchFamily="18" charset="0"/>
              </a:rPr>
              <a:t>Market audit-Competitor’s Analysis</a:t>
            </a:r>
            <a:endParaRPr lang="en-GB" sz="3200" dirty="0">
              <a:latin typeface="Times New Roman" pitchFamily="18" charset="0"/>
              <a:cs typeface="Times New Roman" pitchFamily="18" charset="0"/>
            </a:endParaRPr>
          </a:p>
        </p:txBody>
      </p:sp>
      <p:sp>
        <p:nvSpPr>
          <p:cNvPr id="3" name="Content Placeholder 2"/>
          <p:cNvSpPr>
            <a:spLocks noGrp="1"/>
          </p:cNvSpPr>
          <p:nvPr>
            <p:ph idx="1"/>
          </p:nvPr>
        </p:nvSpPr>
        <p:spPr>
          <a:xfrm>
            <a:off x="646102" y="2121408"/>
            <a:ext cx="6133839" cy="4050792"/>
          </a:xfrm>
        </p:spPr>
        <p:txBody>
          <a:bodyPr>
            <a:normAutofit fontScale="92500" lnSpcReduction="20000"/>
          </a:bodyPr>
          <a:lstStyle/>
          <a:p>
            <a:pPr lvl="0" algn="just">
              <a:lnSpc>
                <a:spcPct val="150000"/>
              </a:lnSpc>
            </a:pPr>
            <a:r>
              <a:rPr lang="en-US" sz="1800" dirty="0">
                <a:latin typeface="Times New Roman" pitchFamily="18" charset="0"/>
                <a:cs typeface="Times New Roman" pitchFamily="18" charset="0"/>
              </a:rPr>
              <a:t>Competitor analysis aids in providing the business with appropriate knowledge about its strengths and weaknesses (</a:t>
            </a:r>
            <a:r>
              <a:rPr lang="en-US" sz="1800" dirty="0" err="1">
                <a:latin typeface="Times New Roman" pitchFamily="18" charset="0"/>
                <a:cs typeface="Times New Roman" pitchFamily="18" charset="0"/>
              </a:rPr>
              <a:t>Jabbar</a:t>
            </a:r>
            <a:r>
              <a:rPr lang="en-US" sz="1800" dirty="0">
                <a:latin typeface="Times New Roman" pitchFamily="18" charset="0"/>
                <a:cs typeface="Times New Roman" pitchFamily="18" charset="0"/>
              </a:rPr>
              <a:t>, 2015).</a:t>
            </a:r>
          </a:p>
          <a:p>
            <a:pPr lvl="0" algn="just">
              <a:lnSpc>
                <a:spcPct val="150000"/>
              </a:lnSpc>
            </a:pPr>
            <a:r>
              <a:rPr lang="en-US" sz="1800" dirty="0" err="1">
                <a:latin typeface="Times New Roman" pitchFamily="18" charset="0"/>
                <a:cs typeface="Times New Roman" pitchFamily="18" charset="0"/>
              </a:rPr>
              <a:t>Multiverse</a:t>
            </a:r>
            <a:r>
              <a:rPr lang="en-US" sz="1800" dirty="0">
                <a:latin typeface="Times New Roman" pitchFamily="18" charset="0"/>
                <a:cs typeface="Times New Roman" pitchFamily="18" charset="0"/>
              </a:rPr>
              <a:t>, </a:t>
            </a:r>
            <a:r>
              <a:rPr lang="en-US" sz="1800" dirty="0" err="1">
                <a:latin typeface="Times New Roman" pitchFamily="18" charset="0"/>
                <a:cs typeface="Times New Roman" pitchFamily="18" charset="0"/>
              </a:rPr>
              <a:t>iTechArt</a:t>
            </a:r>
            <a:r>
              <a:rPr lang="en-US" sz="1800" dirty="0">
                <a:latin typeface="Times New Roman" pitchFamily="18" charset="0"/>
                <a:cs typeface="Times New Roman" pitchFamily="18" charset="0"/>
              </a:rPr>
              <a:t>, and ELITEX are some huge names in the IT sector. </a:t>
            </a:r>
          </a:p>
          <a:p>
            <a:pPr lvl="0" algn="just">
              <a:lnSpc>
                <a:spcPct val="150000"/>
              </a:lnSpc>
            </a:pPr>
            <a:r>
              <a:rPr lang="en-US" sz="1800" dirty="0">
                <a:latin typeface="Times New Roman" pitchFamily="18" charset="0"/>
                <a:cs typeface="Times New Roman" pitchFamily="18" charset="0"/>
              </a:rPr>
              <a:t>Due to technological advancement, competition is increasing in this sector. </a:t>
            </a:r>
          </a:p>
          <a:p>
            <a:pPr lvl="0" algn="just">
              <a:lnSpc>
                <a:spcPct val="150000"/>
              </a:lnSpc>
            </a:pPr>
            <a:r>
              <a:rPr lang="en-US" sz="1800" dirty="0">
                <a:latin typeface="Times New Roman" pitchFamily="18" charset="0"/>
                <a:cs typeface="Times New Roman" pitchFamily="18" charset="0"/>
              </a:rPr>
              <a:t>Due to increased competition, the market revenue of the IT sector is increasing and is expected to grow more in the coming years (</a:t>
            </a:r>
            <a:r>
              <a:rPr lang="en-US" sz="1800" dirty="0" err="1">
                <a:latin typeface="Times New Roman" pitchFamily="18" charset="0"/>
                <a:cs typeface="Times New Roman" pitchFamily="18" charset="0"/>
              </a:rPr>
              <a:t>Statista</a:t>
            </a:r>
            <a:r>
              <a:rPr lang="en-US" sz="1800" dirty="0">
                <a:latin typeface="Times New Roman" pitchFamily="18" charset="0"/>
                <a:cs typeface="Times New Roman" pitchFamily="18" charset="0"/>
              </a:rPr>
              <a:t>, 2022).</a:t>
            </a:r>
          </a:p>
          <a:p>
            <a:pPr marL="0" indent="0" algn="just">
              <a:lnSpc>
                <a:spcPct val="150000"/>
              </a:lnSpc>
              <a:buNone/>
            </a:pPr>
            <a:endParaRPr lang="en-GB" sz="1800" dirty="0">
              <a:latin typeface="Times New Roman" pitchFamily="18" charset="0"/>
              <a:cs typeface="Times New Roman" pitchFamily="18" charset="0"/>
            </a:endParaRPr>
          </a:p>
        </p:txBody>
      </p:sp>
      <p:pic>
        <p:nvPicPr>
          <p:cNvPr id="4" name="Picture 3"/>
          <p:cNvPicPr/>
          <p:nvPr/>
        </p:nvPicPr>
        <p:blipFill>
          <a:blip r:embed="rId3" cstate="print"/>
          <a:stretch>
            <a:fillRect/>
          </a:stretch>
        </p:blipFill>
        <p:spPr bwMode="auto">
          <a:xfrm>
            <a:off x="7194927" y="2736394"/>
            <a:ext cx="4572000" cy="2743200"/>
          </a:xfrm>
          <a:prstGeom prst="rect">
            <a:avLst/>
          </a:prstGeom>
          <a:noFill/>
          <a:ln w="9525">
            <a:noFill/>
            <a:miter lim="800000"/>
            <a:headEnd/>
            <a:tailEnd/>
          </a:ln>
        </p:spPr>
      </p:pic>
    </p:spTree>
    <p:extLst>
      <p:ext uri="{BB962C8B-B14F-4D97-AF65-F5344CB8AC3E}">
        <p14:creationId xmlns:p14="http://schemas.microsoft.com/office/powerpoint/2010/main" val="32482373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342900" marR="0" lvl="0" indent="-342900" algn="ctr">
              <a:lnSpc>
                <a:spcPct val="150000"/>
              </a:lnSpc>
              <a:spcBef>
                <a:spcPts val="1200"/>
              </a:spcBef>
              <a:spcAft>
                <a:spcPts val="0"/>
              </a:spcAft>
            </a:pPr>
            <a:r>
              <a:rPr lang="en-GB" sz="3200" b="1" kern="0" dirty="0">
                <a:latin typeface="Times New Roman" pitchFamily="18" charset="0"/>
                <a:ea typeface="Times New Roman" panose="02020603050405020304" pitchFamily="18" charset="0"/>
                <a:cs typeface="Times New Roman" pitchFamily="18" charset="0"/>
              </a:rPr>
              <a:t>Market Audit - SWOT ANALYSIS </a:t>
            </a:r>
            <a:endParaRPr lang="en-GB" sz="3200" dirty="0">
              <a:latin typeface="Times New Roman" pitchFamily="18" charset="0"/>
              <a:cs typeface="Times New Roman" pitchFamily="18" charset="0"/>
            </a:endParaRPr>
          </a:p>
        </p:txBody>
      </p:sp>
      <p:graphicFrame>
        <p:nvGraphicFramePr>
          <p:cNvPr id="5" name="Table 4"/>
          <p:cNvGraphicFramePr>
            <a:graphicFrameLocks noGrp="1"/>
          </p:cNvGraphicFramePr>
          <p:nvPr>
            <p:extLst>
              <p:ext uri="{D42A27DB-BD31-4B8C-83A1-F6EECF244321}">
                <p14:modId xmlns:p14="http://schemas.microsoft.com/office/powerpoint/2010/main" val="2701274145"/>
              </p:ext>
            </p:extLst>
          </p:nvPr>
        </p:nvGraphicFramePr>
        <p:xfrm>
          <a:off x="2851484" y="2120266"/>
          <a:ext cx="6795098" cy="4022725"/>
        </p:xfrm>
        <a:graphic>
          <a:graphicData uri="http://schemas.openxmlformats.org/drawingml/2006/table">
            <a:tbl>
              <a:tblPr firstRow="1" firstCol="1" bandRow="1">
                <a:tableStyleId>{BC89EF96-8CEA-46FF-86C4-4CE0E7609802}</a:tableStyleId>
              </a:tblPr>
              <a:tblGrid>
                <a:gridCol w="3397549">
                  <a:extLst>
                    <a:ext uri="{9D8B030D-6E8A-4147-A177-3AD203B41FA5}">
                      <a16:colId xmlns:a16="http://schemas.microsoft.com/office/drawing/2014/main" val="20000"/>
                    </a:ext>
                  </a:extLst>
                </a:gridCol>
                <a:gridCol w="3397549">
                  <a:extLst>
                    <a:ext uri="{9D8B030D-6E8A-4147-A177-3AD203B41FA5}">
                      <a16:colId xmlns:a16="http://schemas.microsoft.com/office/drawing/2014/main" val="20001"/>
                    </a:ext>
                  </a:extLst>
                </a:gridCol>
              </a:tblGrid>
              <a:tr h="268182">
                <a:tc>
                  <a:txBody>
                    <a:bodyPr/>
                    <a:lstStyle/>
                    <a:p>
                      <a:pPr marL="0" marR="0" algn="ctr">
                        <a:lnSpc>
                          <a:spcPct val="150000"/>
                        </a:lnSpc>
                        <a:spcBef>
                          <a:spcPts val="0"/>
                        </a:spcBef>
                        <a:spcAft>
                          <a:spcPts val="0"/>
                        </a:spcAft>
                      </a:pPr>
                      <a:r>
                        <a:rPr lang="en-GB" sz="1200" b="1" dirty="0">
                          <a:effectLst/>
                          <a:latin typeface="Times New Roman" panose="02020603050405020304" pitchFamily="18" charset="0"/>
                          <a:cs typeface="Times New Roman" panose="02020603050405020304" pitchFamily="18" charset="0"/>
                        </a:rPr>
                        <a:t>STRENGTHS</a:t>
                      </a:r>
                      <a:endParaRPr lang="en-US" sz="12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7045" marR="67045" marT="0" marB="0"/>
                </a:tc>
                <a:tc>
                  <a:txBody>
                    <a:bodyPr/>
                    <a:lstStyle/>
                    <a:p>
                      <a:pPr marL="0" marR="0" algn="ctr">
                        <a:lnSpc>
                          <a:spcPct val="150000"/>
                        </a:lnSpc>
                        <a:spcBef>
                          <a:spcPts val="0"/>
                        </a:spcBef>
                        <a:spcAft>
                          <a:spcPts val="0"/>
                        </a:spcAft>
                      </a:pPr>
                      <a:r>
                        <a:rPr lang="en-GB" sz="1200" b="1" dirty="0">
                          <a:effectLst/>
                          <a:latin typeface="Times New Roman" panose="02020603050405020304" pitchFamily="18" charset="0"/>
                          <a:cs typeface="Times New Roman" panose="02020603050405020304" pitchFamily="18" charset="0"/>
                        </a:rPr>
                        <a:t>WEAKNESSES</a:t>
                      </a:r>
                      <a:endParaRPr lang="en-US" sz="12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7045" marR="67045" marT="0" marB="0"/>
                </a:tc>
                <a:extLst>
                  <a:ext uri="{0D108BD9-81ED-4DB2-BD59-A6C34878D82A}">
                    <a16:rowId xmlns:a16="http://schemas.microsoft.com/office/drawing/2014/main" val="10000"/>
                  </a:ext>
                </a:extLst>
              </a:tr>
              <a:tr h="1340908">
                <a:tc>
                  <a:txBody>
                    <a:bodyPr/>
                    <a:lstStyle/>
                    <a:p>
                      <a:pPr marL="342900" marR="0" lvl="0" indent="-342900" algn="just">
                        <a:lnSpc>
                          <a:spcPct val="150000"/>
                        </a:lnSpc>
                        <a:spcBef>
                          <a:spcPts val="0"/>
                        </a:spcBef>
                        <a:spcAft>
                          <a:spcPts val="0"/>
                        </a:spcAft>
                        <a:buFont typeface="Times New Roman" panose="02020603050405020304" pitchFamily="18" charset="0"/>
                        <a:buChar char="-"/>
                      </a:pPr>
                      <a:r>
                        <a:rPr lang="en-GB" sz="1200" b="0">
                          <a:effectLst/>
                          <a:latin typeface="Times New Roman" panose="02020603050405020304" pitchFamily="18" charset="0"/>
                          <a:cs typeface="Times New Roman" panose="02020603050405020304" pitchFamily="18" charset="0"/>
                        </a:rPr>
                        <a:t>It is a unique idea</a:t>
                      </a:r>
                      <a:endParaRPr lang="en-US" sz="1200" b="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Times New Roman" panose="02020603050405020304" pitchFamily="18" charset="0"/>
                        <a:buChar char="-"/>
                      </a:pPr>
                      <a:r>
                        <a:rPr lang="en-GB" sz="1200" b="0">
                          <a:effectLst/>
                          <a:latin typeface="Times New Roman" panose="02020603050405020304" pitchFamily="18" charset="0"/>
                          <a:cs typeface="Times New Roman" panose="02020603050405020304" pitchFamily="18" charset="0"/>
                        </a:rPr>
                        <a:t>This shall provide ease to the students.</a:t>
                      </a:r>
                      <a:endParaRPr lang="en-US" sz="1200" b="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Times New Roman" panose="02020603050405020304" pitchFamily="18" charset="0"/>
                        <a:buChar char="-"/>
                      </a:pPr>
                      <a:r>
                        <a:rPr lang="en-GB" sz="1200" b="0">
                          <a:effectLst/>
                          <a:latin typeface="Times New Roman" panose="02020603050405020304" pitchFamily="18" charset="0"/>
                          <a:cs typeface="Times New Roman" panose="02020603050405020304" pitchFamily="18" charset="0"/>
                        </a:rPr>
                        <a:t>Advanced technology will be used </a:t>
                      </a:r>
                      <a:endParaRPr lang="en-US" sz="1200" b="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Times New Roman" panose="02020603050405020304" pitchFamily="18" charset="0"/>
                        <a:buChar char="-"/>
                      </a:pPr>
                      <a:r>
                        <a:rPr lang="en-GB" sz="1200" b="0">
                          <a:effectLst/>
                          <a:latin typeface="Times New Roman" panose="02020603050405020304" pitchFamily="18" charset="0"/>
                          <a:cs typeface="Times New Roman" panose="02020603050405020304" pitchFamily="18" charset="0"/>
                        </a:rPr>
                        <a:t>The application can be accessible on all devices. </a:t>
                      </a:r>
                      <a:endParaRPr lang="en-US" sz="12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7045" marR="67045" marT="0" marB="0"/>
                </a:tc>
                <a:tc>
                  <a:txBody>
                    <a:bodyPr/>
                    <a:lstStyle/>
                    <a:p>
                      <a:pPr marL="342900" marR="0" lvl="0" indent="-342900" algn="just">
                        <a:lnSpc>
                          <a:spcPct val="150000"/>
                        </a:lnSpc>
                        <a:spcBef>
                          <a:spcPts val="0"/>
                        </a:spcBef>
                        <a:spcAft>
                          <a:spcPts val="0"/>
                        </a:spcAft>
                        <a:buFont typeface="Times New Roman" panose="02020603050405020304" pitchFamily="18" charset="0"/>
                        <a:buChar char="-"/>
                      </a:pPr>
                      <a:r>
                        <a:rPr lang="en-GB" sz="1200" b="0">
                          <a:effectLst/>
                          <a:latin typeface="Times New Roman" panose="02020603050405020304" pitchFamily="18" charset="0"/>
                          <a:cs typeface="Times New Roman" panose="02020603050405020304" pitchFamily="18" charset="0"/>
                        </a:rPr>
                        <a:t>Lack of experience</a:t>
                      </a:r>
                      <a:endParaRPr lang="en-US" sz="1200" b="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Times New Roman" panose="02020603050405020304" pitchFamily="18" charset="0"/>
                        <a:buChar char="-"/>
                      </a:pPr>
                      <a:r>
                        <a:rPr lang="en-GB" sz="1200" b="0">
                          <a:effectLst/>
                          <a:latin typeface="Times New Roman" panose="02020603050405020304" pitchFamily="18" charset="0"/>
                          <a:cs typeface="Times New Roman" panose="02020603050405020304" pitchFamily="18" charset="0"/>
                        </a:rPr>
                        <a:t>It would be difficult to attract customers</a:t>
                      </a:r>
                      <a:endParaRPr lang="en-US" sz="1200" b="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Times New Roman" panose="02020603050405020304" pitchFamily="18" charset="0"/>
                        <a:buChar char="-"/>
                      </a:pPr>
                      <a:r>
                        <a:rPr lang="en-GB" sz="1200" b="0">
                          <a:effectLst/>
                          <a:latin typeface="Times New Roman" panose="02020603050405020304" pitchFamily="18" charset="0"/>
                          <a:cs typeface="Times New Roman" panose="02020603050405020304" pitchFamily="18" charset="0"/>
                        </a:rPr>
                        <a:t>Managing large data would be challenging</a:t>
                      </a:r>
                      <a:endParaRPr lang="en-US" sz="12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7045" marR="67045" marT="0" marB="0"/>
                </a:tc>
                <a:extLst>
                  <a:ext uri="{0D108BD9-81ED-4DB2-BD59-A6C34878D82A}">
                    <a16:rowId xmlns:a16="http://schemas.microsoft.com/office/drawing/2014/main" val="10001"/>
                  </a:ext>
                </a:extLst>
              </a:tr>
              <a:tr h="268182">
                <a:tc>
                  <a:txBody>
                    <a:bodyPr/>
                    <a:lstStyle/>
                    <a:p>
                      <a:pPr marL="0" marR="0" algn="ctr">
                        <a:lnSpc>
                          <a:spcPct val="150000"/>
                        </a:lnSpc>
                        <a:spcBef>
                          <a:spcPts val="0"/>
                        </a:spcBef>
                        <a:spcAft>
                          <a:spcPts val="0"/>
                        </a:spcAft>
                      </a:pPr>
                      <a:r>
                        <a:rPr lang="en-GB" sz="1200" b="1" dirty="0">
                          <a:effectLst/>
                          <a:latin typeface="Times New Roman" panose="02020603050405020304" pitchFamily="18" charset="0"/>
                          <a:cs typeface="Times New Roman" panose="02020603050405020304" pitchFamily="18" charset="0"/>
                        </a:rPr>
                        <a:t>OPPORTUNITIES</a:t>
                      </a:r>
                      <a:endParaRPr lang="en-US" sz="12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7045" marR="67045" marT="0" marB="0"/>
                </a:tc>
                <a:tc>
                  <a:txBody>
                    <a:bodyPr/>
                    <a:lstStyle/>
                    <a:p>
                      <a:pPr marL="0" marR="0" algn="ctr">
                        <a:lnSpc>
                          <a:spcPct val="150000"/>
                        </a:lnSpc>
                        <a:spcBef>
                          <a:spcPts val="0"/>
                        </a:spcBef>
                        <a:spcAft>
                          <a:spcPts val="0"/>
                        </a:spcAft>
                      </a:pPr>
                      <a:r>
                        <a:rPr lang="en-GB" sz="1200" b="1" dirty="0">
                          <a:effectLst/>
                          <a:latin typeface="Times New Roman" panose="02020603050405020304" pitchFamily="18" charset="0"/>
                          <a:cs typeface="Times New Roman" panose="02020603050405020304" pitchFamily="18" charset="0"/>
                        </a:rPr>
                        <a:t>THREATS</a:t>
                      </a:r>
                      <a:endParaRPr lang="en-US" sz="12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7045" marR="67045" marT="0" marB="0"/>
                </a:tc>
                <a:extLst>
                  <a:ext uri="{0D108BD9-81ED-4DB2-BD59-A6C34878D82A}">
                    <a16:rowId xmlns:a16="http://schemas.microsoft.com/office/drawing/2014/main" val="10002"/>
                  </a:ext>
                </a:extLst>
              </a:tr>
              <a:tr h="2145453">
                <a:tc>
                  <a:txBody>
                    <a:bodyPr/>
                    <a:lstStyle/>
                    <a:p>
                      <a:pPr marL="342900" marR="0" lvl="0" indent="-342900" algn="just">
                        <a:lnSpc>
                          <a:spcPct val="150000"/>
                        </a:lnSpc>
                        <a:spcBef>
                          <a:spcPts val="0"/>
                        </a:spcBef>
                        <a:spcAft>
                          <a:spcPts val="0"/>
                        </a:spcAft>
                        <a:buFont typeface="Times New Roman" panose="02020603050405020304" pitchFamily="18" charset="0"/>
                        <a:buChar char="-"/>
                      </a:pPr>
                      <a:r>
                        <a:rPr lang="en-GB" sz="1200" b="0" dirty="0">
                          <a:effectLst/>
                          <a:latin typeface="Times New Roman" panose="02020603050405020304" pitchFamily="18" charset="0"/>
                          <a:cs typeface="Times New Roman" panose="02020603050405020304" pitchFamily="18" charset="0"/>
                        </a:rPr>
                        <a:t>The large pool of customers is available</a:t>
                      </a:r>
                      <a:endParaRPr lang="en-US" sz="1200" b="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Times New Roman" panose="02020603050405020304" pitchFamily="18" charset="0"/>
                        <a:buChar char="-"/>
                      </a:pPr>
                      <a:r>
                        <a:rPr lang="en-GB" sz="1200" b="0" dirty="0">
                          <a:effectLst/>
                          <a:latin typeface="Times New Roman" panose="02020603050405020304" pitchFamily="18" charset="0"/>
                          <a:cs typeface="Times New Roman" panose="02020603050405020304" pitchFamily="18" charset="0"/>
                        </a:rPr>
                        <a:t>Offering new courses would be effective</a:t>
                      </a:r>
                      <a:endParaRPr lang="en-US" sz="1200" b="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Times New Roman" panose="02020603050405020304" pitchFamily="18" charset="0"/>
                        <a:buChar char="-"/>
                      </a:pPr>
                      <a:r>
                        <a:rPr lang="en-GB" sz="1200" b="0" dirty="0">
                          <a:effectLst/>
                          <a:latin typeface="Times New Roman" panose="02020603050405020304" pitchFamily="18" charset="0"/>
                          <a:cs typeface="Times New Roman" panose="02020603050405020304" pitchFamily="18" charset="0"/>
                        </a:rPr>
                        <a:t>Offering to colleges as well would provide the opportunity of growth</a:t>
                      </a:r>
                      <a:endParaRPr lang="en-US" sz="1200" b="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Times New Roman" panose="02020603050405020304" pitchFamily="18" charset="0"/>
                        <a:buChar char="-"/>
                      </a:pPr>
                      <a:r>
                        <a:rPr lang="en-GB" sz="1200" b="0" dirty="0">
                          <a:effectLst/>
                          <a:latin typeface="Times New Roman" panose="02020603050405020304" pitchFamily="18" charset="0"/>
                          <a:cs typeface="Times New Roman" panose="02020603050405020304" pitchFamily="18" charset="0"/>
                        </a:rPr>
                        <a:t>Students are shifting more towards digital learning</a:t>
                      </a:r>
                      <a:endParaRPr lang="en-US" sz="12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7045" marR="67045" marT="0" marB="0"/>
                </a:tc>
                <a:tc>
                  <a:txBody>
                    <a:bodyPr/>
                    <a:lstStyle/>
                    <a:p>
                      <a:pPr marL="342900" marR="0" lvl="0" indent="-342900" algn="just">
                        <a:lnSpc>
                          <a:spcPct val="150000"/>
                        </a:lnSpc>
                        <a:spcBef>
                          <a:spcPts val="0"/>
                        </a:spcBef>
                        <a:spcAft>
                          <a:spcPts val="0"/>
                        </a:spcAft>
                        <a:buFont typeface="Times New Roman" panose="02020603050405020304" pitchFamily="18" charset="0"/>
                        <a:buChar char="-"/>
                      </a:pPr>
                      <a:r>
                        <a:rPr lang="en-GB" sz="1200" b="0" dirty="0">
                          <a:effectLst/>
                          <a:latin typeface="Times New Roman" panose="02020603050405020304" pitchFamily="18" charset="0"/>
                          <a:cs typeface="Times New Roman" panose="02020603050405020304" pitchFamily="18" charset="0"/>
                        </a:rPr>
                        <a:t>Intensely competitive industry</a:t>
                      </a:r>
                      <a:endParaRPr lang="en-US" sz="1200" b="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Times New Roman" panose="02020603050405020304" pitchFamily="18" charset="0"/>
                        <a:buChar char="-"/>
                      </a:pPr>
                      <a:r>
                        <a:rPr lang="en-GB" sz="1200" b="0" dirty="0">
                          <a:effectLst/>
                          <a:latin typeface="Times New Roman" panose="02020603050405020304" pitchFamily="18" charset="0"/>
                          <a:cs typeface="Times New Roman" panose="02020603050405020304" pitchFamily="18" charset="0"/>
                        </a:rPr>
                        <a:t>Lack of experience would be a major threat</a:t>
                      </a:r>
                      <a:endParaRPr lang="en-US" sz="1200" b="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Times New Roman" panose="02020603050405020304" pitchFamily="18" charset="0"/>
                        <a:buChar char="-"/>
                      </a:pPr>
                      <a:r>
                        <a:rPr lang="en-GB" sz="1200" b="0" dirty="0">
                          <a:effectLst/>
                          <a:latin typeface="Times New Roman" panose="02020603050405020304" pitchFamily="18" charset="0"/>
                          <a:cs typeface="Times New Roman" panose="02020603050405020304" pitchFamily="18" charset="0"/>
                        </a:rPr>
                        <a:t>High risk of security and data breach</a:t>
                      </a:r>
                      <a:endParaRPr lang="en-US" sz="12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7045" marR="67045" marT="0" marB="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3676798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342900" marR="0" lvl="0" indent="-342900" algn="ctr">
              <a:lnSpc>
                <a:spcPct val="150000"/>
              </a:lnSpc>
              <a:spcBef>
                <a:spcPts val="1200"/>
              </a:spcBef>
              <a:spcAft>
                <a:spcPts val="0"/>
              </a:spcAft>
            </a:pPr>
            <a:r>
              <a:rPr lang="en-GB" sz="3200" b="1" kern="0" dirty="0">
                <a:latin typeface="Times New Roman" pitchFamily="18" charset="0"/>
                <a:ea typeface="Times New Roman" panose="02020603050405020304" pitchFamily="18" charset="0"/>
                <a:cs typeface="Times New Roman" pitchFamily="18" charset="0"/>
              </a:rPr>
              <a:t>Market audit - PESTLE Analysis of the IT industry in the UK </a:t>
            </a:r>
            <a:endParaRPr lang="en-GB" sz="3200" dirty="0">
              <a:latin typeface="Times New Roman" pitchFamily="18" charset="0"/>
              <a:cs typeface="Times New Roman" pitchFamily="18" charset="0"/>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4006576547"/>
              </p:ext>
            </p:extLst>
          </p:nvPr>
        </p:nvGraphicFramePr>
        <p:xfrm>
          <a:off x="1097280" y="2363621"/>
          <a:ext cx="10058400" cy="3022600"/>
        </p:xfrm>
        <a:graphic>
          <a:graphicData uri="http://schemas.openxmlformats.org/drawingml/2006/table">
            <a:tbl>
              <a:tblPr firstRow="1" bandRow="1">
                <a:tableStyleId>{5C22544A-7EE6-4342-B048-85BDC9FD1C3A}</a:tableStyleId>
              </a:tblPr>
              <a:tblGrid>
                <a:gridCol w="1676400">
                  <a:extLst>
                    <a:ext uri="{9D8B030D-6E8A-4147-A177-3AD203B41FA5}">
                      <a16:colId xmlns:a16="http://schemas.microsoft.com/office/drawing/2014/main" val="20000"/>
                    </a:ext>
                  </a:extLst>
                </a:gridCol>
                <a:gridCol w="1676400">
                  <a:extLst>
                    <a:ext uri="{9D8B030D-6E8A-4147-A177-3AD203B41FA5}">
                      <a16:colId xmlns:a16="http://schemas.microsoft.com/office/drawing/2014/main" val="20001"/>
                    </a:ext>
                  </a:extLst>
                </a:gridCol>
                <a:gridCol w="1676400">
                  <a:extLst>
                    <a:ext uri="{9D8B030D-6E8A-4147-A177-3AD203B41FA5}">
                      <a16:colId xmlns:a16="http://schemas.microsoft.com/office/drawing/2014/main" val="20002"/>
                    </a:ext>
                  </a:extLst>
                </a:gridCol>
                <a:gridCol w="1676400">
                  <a:extLst>
                    <a:ext uri="{9D8B030D-6E8A-4147-A177-3AD203B41FA5}">
                      <a16:colId xmlns:a16="http://schemas.microsoft.com/office/drawing/2014/main" val="20003"/>
                    </a:ext>
                  </a:extLst>
                </a:gridCol>
                <a:gridCol w="1676400">
                  <a:extLst>
                    <a:ext uri="{9D8B030D-6E8A-4147-A177-3AD203B41FA5}">
                      <a16:colId xmlns:a16="http://schemas.microsoft.com/office/drawing/2014/main" val="20004"/>
                    </a:ext>
                  </a:extLst>
                </a:gridCol>
                <a:gridCol w="1676400">
                  <a:extLst>
                    <a:ext uri="{9D8B030D-6E8A-4147-A177-3AD203B41FA5}">
                      <a16:colId xmlns:a16="http://schemas.microsoft.com/office/drawing/2014/main" val="20005"/>
                    </a:ext>
                  </a:extLst>
                </a:gridCol>
              </a:tblGrid>
              <a:tr h="370840">
                <a:tc>
                  <a:txBody>
                    <a:bodyPr/>
                    <a:lstStyle/>
                    <a:p>
                      <a:pPr algn="ctr"/>
                      <a:r>
                        <a:rPr lang="en-GB" sz="1400" dirty="0">
                          <a:latin typeface="Times New Roman" panose="02020603050405020304" pitchFamily="18" charset="0"/>
                          <a:cs typeface="Times New Roman" panose="02020603050405020304" pitchFamily="18" charset="0"/>
                        </a:rPr>
                        <a:t>Political </a:t>
                      </a:r>
                    </a:p>
                  </a:txBody>
                  <a:tcPr/>
                </a:tc>
                <a:tc>
                  <a:txBody>
                    <a:bodyPr/>
                    <a:lstStyle/>
                    <a:p>
                      <a:pPr algn="ctr"/>
                      <a:r>
                        <a:rPr lang="en-GB" sz="1400" dirty="0">
                          <a:latin typeface="Times New Roman" panose="02020603050405020304" pitchFamily="18" charset="0"/>
                          <a:cs typeface="Times New Roman" panose="02020603050405020304" pitchFamily="18" charset="0"/>
                        </a:rPr>
                        <a:t>Economic </a:t>
                      </a:r>
                    </a:p>
                  </a:txBody>
                  <a:tcPr/>
                </a:tc>
                <a:tc>
                  <a:txBody>
                    <a:bodyPr/>
                    <a:lstStyle/>
                    <a:p>
                      <a:pPr algn="ctr"/>
                      <a:r>
                        <a:rPr lang="en-GB" sz="1400" dirty="0">
                          <a:latin typeface="Times New Roman" panose="02020603050405020304" pitchFamily="18" charset="0"/>
                          <a:cs typeface="Times New Roman" panose="02020603050405020304" pitchFamily="18" charset="0"/>
                        </a:rPr>
                        <a:t>Social</a:t>
                      </a:r>
                      <a:r>
                        <a:rPr lang="en-GB" sz="1400" baseline="0" dirty="0">
                          <a:latin typeface="Times New Roman" panose="02020603050405020304" pitchFamily="18" charset="0"/>
                          <a:cs typeface="Times New Roman" panose="02020603050405020304" pitchFamily="18" charset="0"/>
                        </a:rPr>
                        <a:t> </a:t>
                      </a:r>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latin typeface="Times New Roman" panose="02020603050405020304" pitchFamily="18" charset="0"/>
                          <a:cs typeface="Times New Roman" panose="02020603050405020304" pitchFamily="18" charset="0"/>
                        </a:rPr>
                        <a:t>Technological </a:t>
                      </a:r>
                    </a:p>
                  </a:txBody>
                  <a:tcPr/>
                </a:tc>
                <a:tc>
                  <a:txBody>
                    <a:bodyPr/>
                    <a:lstStyle/>
                    <a:p>
                      <a:pPr algn="ctr"/>
                      <a:r>
                        <a:rPr lang="en-GB" sz="1400" dirty="0">
                          <a:latin typeface="Times New Roman" panose="02020603050405020304" pitchFamily="18" charset="0"/>
                          <a:cs typeface="Times New Roman" panose="02020603050405020304" pitchFamily="18" charset="0"/>
                        </a:rPr>
                        <a:t>Environmental</a:t>
                      </a:r>
                      <a:r>
                        <a:rPr lang="en-GB" sz="1400" baseline="0" dirty="0">
                          <a:latin typeface="Times New Roman" panose="02020603050405020304" pitchFamily="18" charset="0"/>
                          <a:cs typeface="Times New Roman" panose="02020603050405020304" pitchFamily="18" charset="0"/>
                        </a:rPr>
                        <a:t> </a:t>
                      </a:r>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latin typeface="Times New Roman" panose="02020603050405020304" pitchFamily="18" charset="0"/>
                          <a:cs typeface="Times New Roman" panose="02020603050405020304" pitchFamily="18" charset="0"/>
                        </a:rPr>
                        <a:t>Legal </a:t>
                      </a:r>
                    </a:p>
                  </a:txBody>
                  <a:tcPr/>
                </a:tc>
                <a:extLst>
                  <a:ext uri="{0D108BD9-81ED-4DB2-BD59-A6C34878D82A}">
                    <a16:rowId xmlns:a16="http://schemas.microsoft.com/office/drawing/2014/main" val="10000"/>
                  </a:ext>
                </a:extLst>
              </a:tr>
              <a:tr h="370840">
                <a:tc>
                  <a:txBody>
                    <a:bodyPr/>
                    <a:lstStyle/>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Political stability </a:t>
                      </a:r>
                    </a:p>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Government</a:t>
                      </a:r>
                      <a:r>
                        <a:rPr lang="en-US" sz="1400" kern="1200" baseline="0" dirty="0">
                          <a:solidFill>
                            <a:schemeClr val="dk1"/>
                          </a:solidFill>
                          <a:effectLst/>
                          <a:latin typeface="Times New Roman" panose="02020603050405020304" pitchFamily="18" charset="0"/>
                          <a:ea typeface="+mn-ea"/>
                          <a:cs typeface="Times New Roman" panose="02020603050405020304" pitchFamily="18" charset="0"/>
                        </a:rPr>
                        <a:t> supporting </a:t>
                      </a:r>
                      <a:r>
                        <a:rPr lang="en-US" sz="1400" kern="1200" dirty="0">
                          <a:solidFill>
                            <a:schemeClr val="dk1"/>
                          </a:solidFill>
                          <a:effectLst/>
                          <a:latin typeface="Times New Roman" panose="02020603050405020304" pitchFamily="18" charset="0"/>
                          <a:ea typeface="+mn-ea"/>
                          <a:cs typeface="Times New Roman" panose="02020603050405020304" pitchFamily="18" charset="0"/>
                        </a:rPr>
                        <a:t>advancement and technology </a:t>
                      </a:r>
                    </a:p>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Manages alliances and enables companies </a:t>
                      </a:r>
                    </a:p>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encourage the use of technology</a:t>
                      </a:r>
                    </a:p>
                    <a:p>
                      <a:pPr algn="just"/>
                      <a:endParaRPr lang="en-US" sz="1400" kern="1200" dirty="0">
                        <a:solidFill>
                          <a:schemeClr val="dk1"/>
                        </a:solidFill>
                        <a:effectLst/>
                        <a:latin typeface="Times New Roman" panose="02020603050405020304" pitchFamily="18" charset="0"/>
                        <a:ea typeface="+mn-ea"/>
                        <a:cs typeface="Times New Roman" panose="02020603050405020304" pitchFamily="18" charset="0"/>
                      </a:endParaRPr>
                    </a:p>
                    <a:p>
                      <a:pPr algn="just"/>
                      <a:endParaRPr lang="en-GB" sz="1400" dirty="0">
                        <a:latin typeface="Times New Roman" panose="02020603050405020304" pitchFamily="18" charset="0"/>
                        <a:cs typeface="Times New Roman" panose="02020603050405020304" pitchFamily="18" charset="0"/>
                      </a:endParaRPr>
                    </a:p>
                  </a:txBody>
                  <a:tcPr/>
                </a:tc>
                <a:tc>
                  <a:txBody>
                    <a:bodyPr/>
                    <a:lstStyle/>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UK estimated GDP was 2.744 trillion dollars</a:t>
                      </a:r>
                    </a:p>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Changes in purchasing </a:t>
                      </a:r>
                      <a:r>
                        <a:rPr lang="en-US" sz="1400" kern="1200" dirty="0" err="1">
                          <a:solidFill>
                            <a:schemeClr val="dk1"/>
                          </a:solidFill>
                          <a:effectLst/>
                          <a:latin typeface="Times New Roman" panose="02020603050405020304" pitchFamily="18" charset="0"/>
                          <a:ea typeface="+mn-ea"/>
                          <a:cs typeface="Times New Roman" panose="02020603050405020304" pitchFamily="18" charset="0"/>
                        </a:rPr>
                        <a:t>behaviour</a:t>
                      </a:r>
                      <a:endParaRPr lang="en-US" sz="1400" kern="1200" dirty="0">
                        <a:solidFill>
                          <a:schemeClr val="dk1"/>
                        </a:solidFill>
                        <a:effectLst/>
                        <a:latin typeface="Times New Roman" panose="02020603050405020304" pitchFamily="18" charset="0"/>
                        <a:ea typeface="+mn-ea"/>
                        <a:cs typeface="Times New Roman" panose="02020603050405020304" pitchFamily="18" charset="0"/>
                      </a:endParaRPr>
                    </a:p>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Strong economic condition </a:t>
                      </a:r>
                    </a:p>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Inflation is increasing </a:t>
                      </a:r>
                    </a:p>
                    <a:p>
                      <a:pPr algn="just"/>
                      <a:endParaRPr lang="en-GB" sz="1400" dirty="0">
                        <a:latin typeface="Times New Roman" panose="02020603050405020304" pitchFamily="18" charset="0"/>
                        <a:cs typeface="Times New Roman" panose="02020603050405020304" pitchFamily="18" charset="0"/>
                      </a:endParaRPr>
                    </a:p>
                  </a:txBody>
                  <a:tcPr/>
                </a:tc>
                <a:tc>
                  <a:txBody>
                    <a:bodyPr/>
                    <a:lstStyle/>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Living standards and preferences are also changing</a:t>
                      </a:r>
                    </a:p>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opportunities for businesses </a:t>
                      </a:r>
                    </a:p>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education sector updates itself adopting new technologies in businesses </a:t>
                      </a:r>
                    </a:p>
                    <a:p>
                      <a:pPr algn="just"/>
                      <a:endParaRPr lang="en-US" sz="1400" kern="1200" dirty="0">
                        <a:solidFill>
                          <a:schemeClr val="dk1"/>
                        </a:solidFill>
                        <a:effectLst/>
                        <a:latin typeface="Times New Roman" panose="02020603050405020304" pitchFamily="18" charset="0"/>
                        <a:ea typeface="+mn-ea"/>
                        <a:cs typeface="Times New Roman" panose="02020603050405020304" pitchFamily="18" charset="0"/>
                      </a:endParaRPr>
                    </a:p>
                    <a:p>
                      <a:pPr algn="just"/>
                      <a:endParaRPr lang="en-GB" sz="1400" dirty="0">
                        <a:latin typeface="Times New Roman" panose="02020603050405020304" pitchFamily="18" charset="0"/>
                        <a:cs typeface="Times New Roman" panose="02020603050405020304" pitchFamily="18" charset="0"/>
                      </a:endParaRPr>
                    </a:p>
                  </a:txBody>
                  <a:tcPr/>
                </a:tc>
                <a:tc>
                  <a:txBody>
                    <a:bodyPr/>
                    <a:lstStyle/>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UK is investing in research and development </a:t>
                      </a:r>
                    </a:p>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providing opportunities to new entrepreneurs to bring technology-based solutions </a:t>
                      </a:r>
                    </a:p>
                    <a:p>
                      <a:pPr algn="just"/>
                      <a:endParaRPr lang="en-GB" sz="1400" dirty="0">
                        <a:latin typeface="Times New Roman" panose="02020603050405020304" pitchFamily="18" charset="0"/>
                        <a:cs typeface="Times New Roman" panose="02020603050405020304" pitchFamily="18" charset="0"/>
                      </a:endParaRPr>
                    </a:p>
                  </a:txBody>
                  <a:tcPr/>
                </a:tc>
                <a:tc>
                  <a:txBody>
                    <a:bodyPr/>
                    <a:lstStyle/>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 Act of 1996</a:t>
                      </a:r>
                      <a:r>
                        <a:rPr lang="en-US" sz="1400" kern="1200" baseline="0" dirty="0">
                          <a:solidFill>
                            <a:schemeClr val="dk1"/>
                          </a:solidFill>
                          <a:effectLst/>
                          <a:latin typeface="Times New Roman" panose="02020603050405020304" pitchFamily="18" charset="0"/>
                          <a:ea typeface="+mn-ea"/>
                          <a:cs typeface="Times New Roman" panose="02020603050405020304" pitchFamily="18" charset="0"/>
                        </a:rPr>
                        <a:t> </a:t>
                      </a:r>
                      <a:r>
                        <a:rPr lang="en-US" sz="1400" kern="1200" dirty="0">
                          <a:solidFill>
                            <a:schemeClr val="dk1"/>
                          </a:solidFill>
                          <a:effectLst/>
                          <a:latin typeface="Times New Roman" panose="02020603050405020304" pitchFamily="18" charset="0"/>
                          <a:ea typeface="+mn-ea"/>
                          <a:cs typeface="Times New Roman" panose="02020603050405020304" pitchFamily="18" charset="0"/>
                        </a:rPr>
                        <a:t>attracts</a:t>
                      </a:r>
                      <a:r>
                        <a:rPr lang="en-US" sz="1400" kern="1200" baseline="0" dirty="0">
                          <a:solidFill>
                            <a:schemeClr val="dk1"/>
                          </a:solidFill>
                          <a:effectLst/>
                          <a:latin typeface="Times New Roman" panose="02020603050405020304" pitchFamily="18" charset="0"/>
                          <a:ea typeface="+mn-ea"/>
                          <a:cs typeface="Times New Roman" panose="02020603050405020304" pitchFamily="18" charset="0"/>
                        </a:rPr>
                        <a:t> </a:t>
                      </a:r>
                      <a:r>
                        <a:rPr lang="en-US" sz="1400" kern="1200" dirty="0">
                          <a:solidFill>
                            <a:schemeClr val="dk1"/>
                          </a:solidFill>
                          <a:effectLst/>
                          <a:latin typeface="Times New Roman" panose="02020603050405020304" pitchFamily="18" charset="0"/>
                          <a:ea typeface="+mn-ea"/>
                          <a:cs typeface="Times New Roman" panose="02020603050405020304" pitchFamily="18" charset="0"/>
                        </a:rPr>
                        <a:t>companies to start a business</a:t>
                      </a:r>
                    </a:p>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Companies act 2006 also supports smooth business activities </a:t>
                      </a:r>
                    </a:p>
                    <a:p>
                      <a:pPr algn="just"/>
                      <a:endParaRPr lang="en-GB" sz="1400" dirty="0">
                        <a:latin typeface="Times New Roman" panose="02020603050405020304" pitchFamily="18" charset="0"/>
                        <a:cs typeface="Times New Roman" panose="02020603050405020304" pitchFamily="18" charset="0"/>
                      </a:endParaRPr>
                    </a:p>
                  </a:txBody>
                  <a:tcPr/>
                </a:tc>
                <a:tc>
                  <a:txBody>
                    <a:bodyPr/>
                    <a:lstStyle/>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Environmental issues are increasing</a:t>
                      </a:r>
                    </a:p>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companies have to comply with the green act </a:t>
                      </a:r>
                    </a:p>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rules of the government to manage green activities </a:t>
                      </a:r>
                    </a:p>
                    <a:p>
                      <a:pPr algn="just"/>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5732594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3391" y="0"/>
            <a:ext cx="10058400" cy="1034143"/>
          </a:xfrm>
        </p:spPr>
        <p:txBody>
          <a:bodyPr>
            <a:normAutofit/>
          </a:bodyPr>
          <a:lstStyle/>
          <a:p>
            <a:pPr algn="ctr"/>
            <a:r>
              <a:rPr lang="en-GB" sz="3200" b="1" dirty="0">
                <a:latin typeface="Times New Roman" pitchFamily="18" charset="0"/>
                <a:cs typeface="Times New Roman" pitchFamily="18" charset="0"/>
              </a:rPr>
              <a:t>Target Market </a:t>
            </a:r>
          </a:p>
        </p:txBody>
      </p:sp>
      <p:sp>
        <p:nvSpPr>
          <p:cNvPr id="3" name="Content Placeholder 2"/>
          <p:cNvSpPr>
            <a:spLocks noGrp="1"/>
          </p:cNvSpPr>
          <p:nvPr>
            <p:ph idx="1"/>
          </p:nvPr>
        </p:nvSpPr>
        <p:spPr>
          <a:xfrm>
            <a:off x="1102506" y="913094"/>
            <a:ext cx="10058400" cy="4050792"/>
          </a:xfrm>
        </p:spPr>
        <p:txBody>
          <a:bodyPr>
            <a:normAutofit/>
          </a:bodyPr>
          <a:lstStyle/>
          <a:p>
            <a:pPr marL="457200" marR="0" lvl="1" indent="0" algn="ctr">
              <a:lnSpc>
                <a:spcPct val="200000"/>
              </a:lnSpc>
              <a:spcBef>
                <a:spcPts val="0"/>
              </a:spcBef>
              <a:spcAft>
                <a:spcPts val="0"/>
              </a:spcAft>
              <a:buNone/>
            </a:pPr>
            <a:r>
              <a:rPr lang="en-GB" sz="2400" b="1" dirty="0">
                <a:latin typeface="Times New Roman" pitchFamily="18" charset="0"/>
                <a:cs typeface="Times New Roman" pitchFamily="18" charset="0"/>
              </a:rPr>
              <a:t>Segmentation </a:t>
            </a:r>
          </a:p>
        </p:txBody>
      </p:sp>
      <p:graphicFrame>
        <p:nvGraphicFramePr>
          <p:cNvPr id="5" name="Table 4"/>
          <p:cNvGraphicFramePr>
            <a:graphicFrameLocks noGrp="1"/>
          </p:cNvGraphicFramePr>
          <p:nvPr/>
        </p:nvGraphicFramePr>
        <p:xfrm>
          <a:off x="2133600" y="1885405"/>
          <a:ext cx="7507369" cy="3742509"/>
        </p:xfrm>
        <a:graphic>
          <a:graphicData uri="http://schemas.openxmlformats.org/drawingml/2006/table">
            <a:tbl>
              <a:tblPr>
                <a:tableStyleId>{BC89EF96-8CEA-46FF-86C4-4CE0E7609802}</a:tableStyleId>
              </a:tblPr>
              <a:tblGrid>
                <a:gridCol w="1629410">
                  <a:extLst>
                    <a:ext uri="{9D8B030D-6E8A-4147-A177-3AD203B41FA5}">
                      <a16:colId xmlns:a16="http://schemas.microsoft.com/office/drawing/2014/main" val="20000"/>
                    </a:ext>
                  </a:extLst>
                </a:gridCol>
                <a:gridCol w="5877959">
                  <a:extLst>
                    <a:ext uri="{9D8B030D-6E8A-4147-A177-3AD203B41FA5}">
                      <a16:colId xmlns:a16="http://schemas.microsoft.com/office/drawing/2014/main" val="20001"/>
                    </a:ext>
                  </a:extLst>
                </a:gridCol>
              </a:tblGrid>
              <a:tr h="467814">
                <a:tc>
                  <a:txBody>
                    <a:bodyPr/>
                    <a:lstStyle/>
                    <a:p>
                      <a:pPr marL="0" marR="0" algn="just">
                        <a:lnSpc>
                          <a:spcPct val="150000"/>
                        </a:lnSpc>
                        <a:spcBef>
                          <a:spcPts val="0"/>
                        </a:spcBef>
                        <a:spcAft>
                          <a:spcPts val="0"/>
                        </a:spcAft>
                      </a:pPr>
                      <a:r>
                        <a:rPr lang="en-US" sz="1800" dirty="0">
                          <a:latin typeface="Times New Roman" pitchFamily="18" charset="0"/>
                          <a:cs typeface="Times New Roman" pitchFamily="18" charset="0"/>
                        </a:rPr>
                        <a:t>Segmentation </a:t>
                      </a:r>
                      <a:endParaRPr lang="en-US" sz="1800" dirty="0">
                        <a:solidFill>
                          <a:srgbClr val="000000"/>
                        </a:solidFill>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0"/>
                        </a:spcAft>
                      </a:pPr>
                      <a:r>
                        <a:rPr lang="en-US" sz="1800">
                          <a:latin typeface="Times New Roman" pitchFamily="18" charset="0"/>
                          <a:cs typeface="Times New Roman" pitchFamily="18" charset="0"/>
                        </a:rPr>
                        <a:t>Targeting</a:t>
                      </a:r>
                      <a:endParaRPr lang="en-US" sz="1800">
                        <a:solidFill>
                          <a:srgbClr val="000000"/>
                        </a:solidFill>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0"/>
                  </a:ext>
                </a:extLst>
              </a:tr>
              <a:tr h="467814">
                <a:tc>
                  <a:txBody>
                    <a:bodyPr/>
                    <a:lstStyle/>
                    <a:p>
                      <a:pPr marL="0" marR="0" algn="just">
                        <a:lnSpc>
                          <a:spcPct val="150000"/>
                        </a:lnSpc>
                        <a:spcBef>
                          <a:spcPts val="0"/>
                        </a:spcBef>
                        <a:spcAft>
                          <a:spcPts val="0"/>
                        </a:spcAft>
                      </a:pPr>
                      <a:r>
                        <a:rPr lang="en-US" sz="1800">
                          <a:latin typeface="Times New Roman" pitchFamily="18" charset="0"/>
                          <a:cs typeface="Times New Roman" pitchFamily="18" charset="0"/>
                        </a:rPr>
                        <a:t>Geographic</a:t>
                      </a:r>
                      <a:endParaRPr lang="en-US" sz="1800">
                        <a:solidFill>
                          <a:srgbClr val="000000"/>
                        </a:solidFill>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0"/>
                        </a:spcAft>
                      </a:pPr>
                      <a:r>
                        <a:rPr lang="en-US" sz="1800">
                          <a:latin typeface="Times New Roman" pitchFamily="18" charset="0"/>
                          <a:cs typeface="Times New Roman" pitchFamily="18" charset="0"/>
                        </a:rPr>
                        <a:t>-London, UK</a:t>
                      </a:r>
                      <a:endParaRPr lang="en-US" sz="1800">
                        <a:solidFill>
                          <a:srgbClr val="000000"/>
                        </a:solidFill>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1"/>
                  </a:ext>
                </a:extLst>
              </a:tr>
              <a:tr h="935627">
                <a:tc>
                  <a:txBody>
                    <a:bodyPr/>
                    <a:lstStyle/>
                    <a:p>
                      <a:pPr marL="0" marR="0" algn="just">
                        <a:lnSpc>
                          <a:spcPct val="150000"/>
                        </a:lnSpc>
                        <a:spcBef>
                          <a:spcPts val="0"/>
                        </a:spcBef>
                        <a:spcAft>
                          <a:spcPts val="0"/>
                        </a:spcAft>
                      </a:pPr>
                      <a:r>
                        <a:rPr lang="en-US" sz="1800">
                          <a:latin typeface="Times New Roman" pitchFamily="18" charset="0"/>
                          <a:cs typeface="Times New Roman" pitchFamily="18" charset="0"/>
                        </a:rPr>
                        <a:t>Demographic</a:t>
                      </a:r>
                      <a:endParaRPr lang="en-US" sz="1800">
                        <a:solidFill>
                          <a:srgbClr val="000000"/>
                        </a:solidFill>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0"/>
                        </a:spcAft>
                      </a:pPr>
                      <a:r>
                        <a:rPr lang="en-US" sz="1800" dirty="0">
                          <a:latin typeface="Times New Roman" pitchFamily="18" charset="0"/>
                          <a:cs typeface="Times New Roman" pitchFamily="18" charset="0"/>
                        </a:rPr>
                        <a:t>-Students (both male and female)</a:t>
                      </a:r>
                    </a:p>
                    <a:p>
                      <a:pPr marL="0" marR="0" algn="just">
                        <a:lnSpc>
                          <a:spcPct val="150000"/>
                        </a:lnSpc>
                        <a:spcBef>
                          <a:spcPts val="0"/>
                        </a:spcBef>
                        <a:spcAft>
                          <a:spcPts val="0"/>
                        </a:spcAft>
                      </a:pPr>
                      <a:r>
                        <a:rPr lang="en-US" sz="1800" dirty="0">
                          <a:latin typeface="Times New Roman" pitchFamily="18" charset="0"/>
                          <a:cs typeface="Times New Roman" pitchFamily="18" charset="0"/>
                        </a:rPr>
                        <a:t>-Age 18 and over</a:t>
                      </a:r>
                      <a:endParaRPr lang="en-US" sz="1800" dirty="0">
                        <a:solidFill>
                          <a:srgbClr val="000000"/>
                        </a:solidFill>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2"/>
                  </a:ext>
                </a:extLst>
              </a:tr>
              <a:tr h="935627">
                <a:tc>
                  <a:txBody>
                    <a:bodyPr/>
                    <a:lstStyle/>
                    <a:p>
                      <a:pPr marL="0" marR="0" algn="just">
                        <a:lnSpc>
                          <a:spcPct val="150000"/>
                        </a:lnSpc>
                        <a:spcBef>
                          <a:spcPts val="0"/>
                        </a:spcBef>
                        <a:spcAft>
                          <a:spcPts val="0"/>
                        </a:spcAft>
                      </a:pPr>
                      <a:r>
                        <a:rPr lang="en-US" sz="1800">
                          <a:latin typeface="Times New Roman" pitchFamily="18" charset="0"/>
                          <a:cs typeface="Times New Roman" pitchFamily="18" charset="0"/>
                        </a:rPr>
                        <a:t>Behavioural </a:t>
                      </a:r>
                      <a:endParaRPr lang="en-US" sz="1800">
                        <a:solidFill>
                          <a:srgbClr val="000000"/>
                        </a:solidFill>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0"/>
                        </a:spcAft>
                      </a:pPr>
                      <a:r>
                        <a:rPr lang="en-US" sz="1800" dirty="0">
                          <a:latin typeface="Times New Roman" pitchFamily="18" charset="0"/>
                          <a:cs typeface="Times New Roman" pitchFamily="18" charset="0"/>
                        </a:rPr>
                        <a:t>-Wants to gain an improved learning experience</a:t>
                      </a:r>
                    </a:p>
                    <a:p>
                      <a:pPr marL="0" marR="0" algn="just">
                        <a:lnSpc>
                          <a:spcPct val="150000"/>
                        </a:lnSpc>
                        <a:spcBef>
                          <a:spcPts val="0"/>
                        </a:spcBef>
                        <a:spcAft>
                          <a:spcPts val="0"/>
                        </a:spcAft>
                      </a:pPr>
                      <a:r>
                        <a:rPr lang="en-US" sz="1800" dirty="0">
                          <a:latin typeface="Times New Roman" pitchFamily="18" charset="0"/>
                          <a:cs typeface="Times New Roman" pitchFamily="18" charset="0"/>
                        </a:rPr>
                        <a:t>-Value learning</a:t>
                      </a:r>
                      <a:endParaRPr lang="en-US" sz="1800" dirty="0">
                        <a:solidFill>
                          <a:srgbClr val="000000"/>
                        </a:solidFill>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3"/>
                  </a:ext>
                </a:extLst>
              </a:tr>
              <a:tr h="935627">
                <a:tc>
                  <a:txBody>
                    <a:bodyPr/>
                    <a:lstStyle/>
                    <a:p>
                      <a:pPr marL="0" marR="0" algn="just">
                        <a:lnSpc>
                          <a:spcPct val="150000"/>
                        </a:lnSpc>
                        <a:spcBef>
                          <a:spcPts val="0"/>
                        </a:spcBef>
                        <a:spcAft>
                          <a:spcPts val="0"/>
                        </a:spcAft>
                      </a:pPr>
                      <a:r>
                        <a:rPr lang="en-US" sz="1800">
                          <a:latin typeface="Times New Roman" pitchFamily="18" charset="0"/>
                          <a:cs typeface="Times New Roman" pitchFamily="18" charset="0"/>
                        </a:rPr>
                        <a:t>Psychographic</a:t>
                      </a:r>
                      <a:endParaRPr lang="en-US" sz="1800">
                        <a:solidFill>
                          <a:srgbClr val="000000"/>
                        </a:solidFill>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0"/>
                        </a:spcAft>
                      </a:pPr>
                      <a:r>
                        <a:rPr lang="en-US" sz="1800" dirty="0">
                          <a:latin typeface="Times New Roman" pitchFamily="18" charset="0"/>
                          <a:cs typeface="Times New Roman" pitchFamily="18" charset="0"/>
                        </a:rPr>
                        <a:t>-Career Oriented</a:t>
                      </a:r>
                    </a:p>
                    <a:p>
                      <a:pPr marL="0" marR="0" algn="just">
                        <a:lnSpc>
                          <a:spcPct val="150000"/>
                        </a:lnSpc>
                        <a:spcBef>
                          <a:spcPts val="0"/>
                        </a:spcBef>
                        <a:spcAft>
                          <a:spcPts val="0"/>
                        </a:spcAft>
                      </a:pPr>
                      <a:r>
                        <a:rPr lang="en-US" sz="1800" dirty="0">
                          <a:latin typeface="Times New Roman" pitchFamily="18" charset="0"/>
                          <a:cs typeface="Times New Roman" pitchFamily="18" charset="0"/>
                        </a:rPr>
                        <a:t>-Prospective students </a:t>
                      </a:r>
                      <a:endParaRPr lang="en-US" sz="1800" dirty="0">
                        <a:solidFill>
                          <a:srgbClr val="000000"/>
                        </a:solidFill>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5820066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Times New Roman" pitchFamily="18" charset="0"/>
                <a:cs typeface="Times New Roman" pitchFamily="18" charset="0"/>
              </a:rPr>
              <a:t>Target Market </a:t>
            </a:r>
          </a:p>
        </p:txBody>
      </p:sp>
      <p:sp>
        <p:nvSpPr>
          <p:cNvPr id="3" name="Content Placeholder 2"/>
          <p:cNvSpPr>
            <a:spLocks noGrp="1"/>
          </p:cNvSpPr>
          <p:nvPr>
            <p:ph idx="1"/>
          </p:nvPr>
        </p:nvSpPr>
        <p:spPr>
          <a:xfrm>
            <a:off x="1069848" y="2121408"/>
            <a:ext cx="4264152" cy="4050792"/>
          </a:xfrm>
        </p:spPr>
        <p:txBody>
          <a:bodyPr>
            <a:normAutofit lnSpcReduction="10000"/>
          </a:bodyPr>
          <a:lstStyle/>
          <a:p>
            <a:pPr lvl="1" indent="0" algn="just">
              <a:lnSpc>
                <a:spcPct val="200000"/>
              </a:lnSpc>
              <a:spcBef>
                <a:spcPts val="0"/>
              </a:spcBef>
              <a:spcAft>
                <a:spcPts val="0"/>
              </a:spcAft>
              <a:buNone/>
            </a:pPr>
            <a:r>
              <a:rPr lang="en-GB" b="1" dirty="0">
                <a:latin typeface="Times New Roman" pitchFamily="18" charset="0"/>
                <a:cs typeface="Times New Roman" pitchFamily="18" charset="0"/>
              </a:rPr>
              <a:t>Targeting </a:t>
            </a:r>
          </a:p>
          <a:p>
            <a:pPr lvl="0" algn="just">
              <a:lnSpc>
                <a:spcPct val="150000"/>
              </a:lnSpc>
            </a:pPr>
            <a:r>
              <a:rPr lang="en-US" sz="1800" dirty="0">
                <a:latin typeface="Times New Roman" pitchFamily="18" charset="0"/>
                <a:cs typeface="Times New Roman" pitchFamily="18" charset="0"/>
              </a:rPr>
              <a:t>Tenacity for their new application would be targeting undergraduate and graduate students</a:t>
            </a:r>
          </a:p>
          <a:p>
            <a:pPr lvl="0" algn="just">
              <a:lnSpc>
                <a:spcPct val="150000"/>
              </a:lnSpc>
            </a:pPr>
            <a:r>
              <a:rPr lang="en-US" sz="1800" dirty="0">
                <a:latin typeface="Times New Roman" pitchFamily="18" charset="0"/>
                <a:cs typeface="Times New Roman" pitchFamily="18" charset="0"/>
              </a:rPr>
              <a:t>People who want to learn new courses</a:t>
            </a:r>
          </a:p>
          <a:p>
            <a:pPr lvl="0" algn="just">
              <a:lnSpc>
                <a:spcPct val="150000"/>
              </a:lnSpc>
            </a:pPr>
            <a:r>
              <a:rPr lang="en-US" sz="1800" dirty="0">
                <a:latin typeface="Times New Roman" pitchFamily="18" charset="0"/>
                <a:cs typeface="Times New Roman" pitchFamily="18" charset="0"/>
              </a:rPr>
              <a:t>Current and prospective student</a:t>
            </a:r>
          </a:p>
          <a:p>
            <a:pPr lvl="0" algn="just">
              <a:lnSpc>
                <a:spcPct val="150000"/>
              </a:lnSpc>
            </a:pPr>
            <a:r>
              <a:rPr lang="en-US" sz="1800" dirty="0">
                <a:latin typeface="Times New Roman" pitchFamily="18" charset="0"/>
                <a:cs typeface="Times New Roman" pitchFamily="18" charset="0"/>
              </a:rPr>
              <a:t>Students who want to gain good job opportunities</a:t>
            </a:r>
          </a:p>
          <a:p>
            <a:pPr lvl="1" indent="0" algn="just">
              <a:lnSpc>
                <a:spcPct val="200000"/>
              </a:lnSpc>
              <a:spcBef>
                <a:spcPts val="0"/>
              </a:spcBef>
              <a:spcAft>
                <a:spcPts val="0"/>
              </a:spcAft>
              <a:buNone/>
            </a:pPr>
            <a:endParaRPr lang="en-GB" dirty="0">
              <a:latin typeface="Times New Roman" pitchFamily="18" charset="0"/>
              <a:cs typeface="Times New Roman" pitchFamily="18" charset="0"/>
            </a:endParaRPr>
          </a:p>
        </p:txBody>
      </p:sp>
      <p:sp>
        <p:nvSpPr>
          <p:cNvPr id="4" name="Content Placeholder 2"/>
          <p:cNvSpPr txBox="1">
            <a:spLocks/>
          </p:cNvSpPr>
          <p:nvPr/>
        </p:nvSpPr>
        <p:spPr>
          <a:xfrm>
            <a:off x="5881333" y="1969007"/>
            <a:ext cx="4264152" cy="4050792"/>
          </a:xfrm>
          <a:prstGeom prst="rect">
            <a:avLst/>
          </a:prstGeom>
        </p:spPr>
        <p:txBody>
          <a:bodyPr vert="horz" lIns="91440" tIns="45720" rIns="91440" bIns="45720" rtlCol="0">
            <a:normAutofit/>
          </a:bodyPr>
          <a:lstStyle/>
          <a:p>
            <a:pPr marL="457200" marR="0" lvl="1" indent="0" algn="just" defTabSz="914400" rtl="0" eaLnBrk="1" fontAlgn="auto" latinLnBrk="0" hangingPunct="1">
              <a:lnSpc>
                <a:spcPct val="200000"/>
              </a:lnSpc>
              <a:spcBef>
                <a:spcPts val="0"/>
              </a:spcBef>
              <a:spcAft>
                <a:spcPts val="0"/>
              </a:spcAft>
              <a:buClr>
                <a:schemeClr val="accent1">
                  <a:lumMod val="75000"/>
                </a:schemeClr>
              </a:buClr>
              <a:buSzPct val="85000"/>
              <a:buFont typeface="Wingdings" pitchFamily="2" charset="2"/>
              <a:buNone/>
              <a:tabLst/>
              <a:defRPr/>
            </a:pPr>
            <a:r>
              <a:rPr kumimoji="0" lang="en-GB" sz="1800" b="1" i="0" u="none" strike="noStrike" kern="1200" cap="none" spc="0" normalizeH="0" baseline="0" noProof="0" dirty="0">
                <a:ln>
                  <a:noFill/>
                </a:ln>
                <a:solidFill>
                  <a:schemeClr val="tx1"/>
                </a:solidFill>
                <a:effectLst/>
                <a:uLnTx/>
                <a:uFillTx/>
                <a:latin typeface="Times New Roman" panose="02020603050405020304" pitchFamily="18" charset="0"/>
                <a:ea typeface="+mn-ea"/>
                <a:cs typeface="Times New Roman" panose="02020603050405020304" pitchFamily="18" charset="0"/>
              </a:rPr>
              <a:t>Positioning </a:t>
            </a:r>
            <a:endParaRPr kumimoji="0" lang="en-GB" sz="1800" b="0" i="0" u="none" strike="noStrike" kern="1200" cap="none" spc="0" normalizeH="0" baseline="0" noProof="0" dirty="0">
              <a:ln>
                <a:noFill/>
              </a:ln>
              <a:solidFill>
                <a:schemeClr val="tx1"/>
              </a:solidFill>
              <a:effectLst/>
              <a:uLnTx/>
              <a:uFillTx/>
              <a:latin typeface="Times New Roman" panose="02020603050405020304" pitchFamily="18" charset="0"/>
              <a:ea typeface="+mn-ea"/>
              <a:cs typeface="Times New Roman" panose="02020603050405020304" pitchFamily="18" charset="0"/>
            </a:endParaRPr>
          </a:p>
        </p:txBody>
      </p:sp>
      <p:pic>
        <p:nvPicPr>
          <p:cNvPr id="5" name="Picture 4"/>
          <p:cNvPicPr/>
          <p:nvPr/>
        </p:nvPicPr>
        <p:blipFill>
          <a:blip r:embed="rId3" cstate="print"/>
          <a:stretch>
            <a:fillRect/>
          </a:stretch>
        </p:blipFill>
        <p:spPr bwMode="auto">
          <a:xfrm>
            <a:off x="6420575" y="2801530"/>
            <a:ext cx="4572000" cy="3657600"/>
          </a:xfrm>
          <a:prstGeom prst="rect">
            <a:avLst/>
          </a:prstGeom>
          <a:noFill/>
          <a:ln w="9525">
            <a:noFill/>
            <a:miter lim="800000"/>
            <a:headEnd/>
            <a:tailEnd/>
          </a:ln>
        </p:spPr>
      </p:pic>
    </p:spTree>
    <p:extLst>
      <p:ext uri="{BB962C8B-B14F-4D97-AF65-F5344CB8AC3E}">
        <p14:creationId xmlns:p14="http://schemas.microsoft.com/office/powerpoint/2010/main" val="15820066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Times New Roman" pitchFamily="18" charset="0"/>
                <a:cs typeface="Times New Roman" pitchFamily="18" charset="0"/>
              </a:rPr>
              <a:t>Marketing and Sales Plan</a:t>
            </a:r>
          </a:p>
        </p:txBody>
      </p:sp>
      <p:sp>
        <p:nvSpPr>
          <p:cNvPr id="3" name="Content Placeholder 2"/>
          <p:cNvSpPr>
            <a:spLocks noGrp="1"/>
          </p:cNvSpPr>
          <p:nvPr>
            <p:ph idx="1"/>
          </p:nvPr>
        </p:nvSpPr>
        <p:spPr>
          <a:xfrm>
            <a:off x="1069848" y="1771650"/>
            <a:ext cx="10058400" cy="4400550"/>
          </a:xfrm>
        </p:spPr>
        <p:txBody>
          <a:bodyPr>
            <a:normAutofit fontScale="92500" lnSpcReduction="20000"/>
          </a:bodyPr>
          <a:lstStyle/>
          <a:p>
            <a:pPr lvl="0" algn="just">
              <a:lnSpc>
                <a:spcPct val="150000"/>
              </a:lnSpc>
            </a:pPr>
            <a:r>
              <a:rPr lang="en-US" dirty="0">
                <a:latin typeface="Times New Roman" pitchFamily="18" charset="0"/>
                <a:cs typeface="Times New Roman" pitchFamily="18" charset="0"/>
              </a:rPr>
              <a:t>For marketing the business and its product, Tenacity will </a:t>
            </a:r>
            <a:r>
              <a:rPr lang="en-US" dirty="0" err="1">
                <a:latin typeface="Times New Roman" pitchFamily="18" charset="0"/>
                <a:cs typeface="Times New Roman" pitchFamily="18" charset="0"/>
              </a:rPr>
              <a:t>utilise</a:t>
            </a:r>
            <a:r>
              <a:rPr lang="en-US" dirty="0">
                <a:latin typeface="Times New Roman" pitchFamily="18" charset="0"/>
                <a:cs typeface="Times New Roman" pitchFamily="18" charset="0"/>
              </a:rPr>
              <a:t> social media marketing as well as influencer marketing strategies. </a:t>
            </a:r>
          </a:p>
          <a:p>
            <a:pPr lvl="0" algn="just">
              <a:lnSpc>
                <a:spcPct val="150000"/>
              </a:lnSpc>
            </a:pPr>
            <a:r>
              <a:rPr lang="en-US" dirty="0">
                <a:latin typeface="Times New Roman" pitchFamily="18" charset="0"/>
                <a:cs typeface="Times New Roman" pitchFamily="18" charset="0"/>
              </a:rPr>
              <a:t>Through social media marketing, the business would be able to develop brand recognition and awareness (</a:t>
            </a:r>
            <a:r>
              <a:rPr lang="en-US" dirty="0" err="1">
                <a:latin typeface="Times New Roman" pitchFamily="18" charset="0"/>
                <a:cs typeface="Times New Roman" pitchFamily="18" charset="0"/>
              </a:rPr>
              <a:t>Bilgin</a:t>
            </a:r>
            <a:r>
              <a:rPr lang="en-US" dirty="0">
                <a:latin typeface="Times New Roman" pitchFamily="18" charset="0"/>
                <a:cs typeface="Times New Roman" pitchFamily="18" charset="0"/>
              </a:rPr>
              <a:t>, 2018). </a:t>
            </a:r>
          </a:p>
          <a:p>
            <a:pPr lvl="0" algn="just">
              <a:lnSpc>
                <a:spcPct val="150000"/>
              </a:lnSpc>
            </a:pPr>
            <a:r>
              <a:rPr lang="en-US" dirty="0">
                <a:latin typeface="Times New Roman" pitchFamily="18" charset="0"/>
                <a:cs typeface="Times New Roman" pitchFamily="18" charset="0"/>
              </a:rPr>
              <a:t>Through influencer marketing, Tenacity would be able to build trust and credibility.</a:t>
            </a:r>
          </a:p>
          <a:p>
            <a:pPr lvl="0" algn="just">
              <a:lnSpc>
                <a:spcPct val="150000"/>
              </a:lnSpc>
            </a:pPr>
            <a:r>
              <a:rPr lang="en-US" dirty="0">
                <a:latin typeface="Times New Roman" pitchFamily="18" charset="0"/>
                <a:cs typeface="Times New Roman" pitchFamily="18" charset="0"/>
              </a:rPr>
              <a:t>The objective of Tenacity is to provide a pathway to students for a future career.</a:t>
            </a:r>
          </a:p>
          <a:p>
            <a:pPr lvl="0" algn="just">
              <a:lnSpc>
                <a:spcPct val="150000"/>
              </a:lnSpc>
            </a:pPr>
            <a:r>
              <a:rPr lang="en-US" dirty="0">
                <a:latin typeface="Times New Roman" pitchFamily="18" charset="0"/>
                <a:cs typeface="Times New Roman" pitchFamily="18" charset="0"/>
              </a:rPr>
              <a:t>The business targets students</a:t>
            </a:r>
          </a:p>
          <a:p>
            <a:pPr lvl="0" algn="just">
              <a:lnSpc>
                <a:spcPct val="150000"/>
              </a:lnSpc>
            </a:pPr>
            <a:r>
              <a:rPr lang="en-US" dirty="0">
                <a:latin typeface="Times New Roman" pitchFamily="18" charset="0"/>
                <a:cs typeface="Times New Roman" pitchFamily="18" charset="0"/>
              </a:rPr>
              <a:t>The business will focus on a differentiation strategy so that it can enhance its services and gain a good position in the market in the coming years. </a:t>
            </a:r>
          </a:p>
          <a:p>
            <a:pPr marL="457200" marR="0" lvl="1" indent="0" algn="just">
              <a:lnSpc>
                <a:spcPct val="150000"/>
              </a:lnSpc>
              <a:spcBef>
                <a:spcPts val="0"/>
              </a:spcBef>
              <a:spcAft>
                <a:spcPts val="0"/>
              </a:spcAft>
              <a:buNone/>
            </a:pPr>
            <a:endParaRPr lang="en-GB" dirty="0">
              <a:latin typeface="Times New Roman" pitchFamily="18" charset="0"/>
              <a:cs typeface="Times New Roman" pitchFamily="18" charset="0"/>
            </a:endParaRPr>
          </a:p>
        </p:txBody>
      </p:sp>
    </p:spTree>
    <p:extLst>
      <p:ext uri="{BB962C8B-B14F-4D97-AF65-F5344CB8AC3E}">
        <p14:creationId xmlns:p14="http://schemas.microsoft.com/office/powerpoint/2010/main" val="15820066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Times New Roman" pitchFamily="18" charset="0"/>
                <a:cs typeface="Times New Roman" pitchFamily="18" charset="0"/>
              </a:rPr>
              <a:t>Management Team</a:t>
            </a:r>
          </a:p>
        </p:txBody>
      </p:sp>
      <p:sp>
        <p:nvSpPr>
          <p:cNvPr id="3" name="Content Placeholder 2"/>
          <p:cNvSpPr>
            <a:spLocks noGrp="1"/>
          </p:cNvSpPr>
          <p:nvPr>
            <p:ph idx="1"/>
          </p:nvPr>
        </p:nvSpPr>
        <p:spPr/>
        <p:txBody>
          <a:bodyPr>
            <a:normAutofit/>
          </a:bodyPr>
          <a:lstStyle/>
          <a:p>
            <a:pPr lvl="0" algn="just">
              <a:lnSpc>
                <a:spcPct val="150000"/>
              </a:lnSpc>
            </a:pPr>
            <a:r>
              <a:rPr lang="en-US" sz="1800" dirty="0">
                <a:latin typeface="Times New Roman" pitchFamily="18" charset="0"/>
                <a:cs typeface="Times New Roman" pitchFamily="18" charset="0"/>
              </a:rPr>
              <a:t>The business comprises around 7 people, including the leader and manager. </a:t>
            </a:r>
          </a:p>
          <a:p>
            <a:pPr lvl="0" algn="just">
              <a:lnSpc>
                <a:spcPct val="150000"/>
              </a:lnSpc>
            </a:pPr>
            <a:r>
              <a:rPr lang="en-US" sz="1800" dirty="0">
                <a:latin typeface="Times New Roman" pitchFamily="18" charset="0"/>
                <a:cs typeface="Times New Roman" pitchFamily="18" charset="0"/>
              </a:rPr>
              <a:t>The Tenacity management team includes a leader, manager, 2 developers, 2 testers and 1 marketing official. </a:t>
            </a:r>
          </a:p>
          <a:p>
            <a:pPr lvl="0" algn="just">
              <a:lnSpc>
                <a:spcPct val="150000"/>
              </a:lnSpc>
            </a:pPr>
            <a:r>
              <a:rPr lang="en-US" sz="1800" dirty="0">
                <a:latin typeface="Times New Roman" pitchFamily="18" charset="0"/>
                <a:cs typeface="Times New Roman" pitchFamily="18" charset="0"/>
              </a:rPr>
              <a:t>The development team is responsible for the creation of new services and products.</a:t>
            </a:r>
          </a:p>
          <a:p>
            <a:pPr lvl="0" algn="just">
              <a:lnSpc>
                <a:spcPct val="150000"/>
              </a:lnSpc>
            </a:pPr>
            <a:r>
              <a:rPr lang="en-US" sz="1800" dirty="0">
                <a:latin typeface="Times New Roman" pitchFamily="18" charset="0"/>
                <a:cs typeface="Times New Roman" pitchFamily="18" charset="0"/>
              </a:rPr>
              <a:t>The testing team is responsible for ensuring that the application is working properly.</a:t>
            </a:r>
          </a:p>
          <a:p>
            <a:pPr lvl="0" algn="just">
              <a:lnSpc>
                <a:spcPct val="150000"/>
              </a:lnSpc>
            </a:pPr>
            <a:r>
              <a:rPr lang="en-US" sz="1800" dirty="0">
                <a:latin typeface="Times New Roman" pitchFamily="18" charset="0"/>
                <a:cs typeface="Times New Roman" pitchFamily="18" charset="0"/>
              </a:rPr>
              <a:t>The marketing official would handle social media platforms to increase brand reputation.   </a:t>
            </a:r>
          </a:p>
          <a:p>
            <a:pPr marL="457200" marR="0" lvl="1" indent="0" algn="just">
              <a:lnSpc>
                <a:spcPct val="150000"/>
              </a:lnSpc>
              <a:spcBef>
                <a:spcPts val="0"/>
              </a:spcBef>
              <a:spcAft>
                <a:spcPts val="0"/>
              </a:spcAft>
              <a:buNone/>
            </a:pPr>
            <a:endParaRPr lang="en-GB" sz="1600" dirty="0">
              <a:latin typeface="Times New Roman" pitchFamily="18" charset="0"/>
              <a:cs typeface="Times New Roman" pitchFamily="18" charset="0"/>
            </a:endParaRPr>
          </a:p>
        </p:txBody>
      </p:sp>
    </p:spTree>
    <p:extLst>
      <p:ext uri="{BB962C8B-B14F-4D97-AF65-F5344CB8AC3E}">
        <p14:creationId xmlns:p14="http://schemas.microsoft.com/office/powerpoint/2010/main" val="15820066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Times New Roman" pitchFamily="18" charset="0"/>
                <a:cs typeface="Times New Roman" pitchFamily="18" charset="0"/>
              </a:rPr>
              <a:t>Financial Analysis </a:t>
            </a:r>
          </a:p>
        </p:txBody>
      </p:sp>
      <p:sp>
        <p:nvSpPr>
          <p:cNvPr id="3" name="Content Placeholder 2"/>
          <p:cNvSpPr>
            <a:spLocks noGrp="1"/>
          </p:cNvSpPr>
          <p:nvPr>
            <p:ph idx="1"/>
          </p:nvPr>
        </p:nvSpPr>
        <p:spPr/>
        <p:txBody>
          <a:bodyPr/>
          <a:lstStyle/>
          <a:p>
            <a:pPr marL="457200" marR="0" lvl="1" indent="0" algn="just">
              <a:lnSpc>
                <a:spcPct val="200000"/>
              </a:lnSpc>
              <a:spcBef>
                <a:spcPts val="0"/>
              </a:spcBef>
              <a:spcAft>
                <a:spcPts val="0"/>
              </a:spcAft>
              <a:buNone/>
            </a:pPr>
            <a:r>
              <a:rPr lang="en-GB" b="1" dirty="0">
                <a:latin typeface="Times New Roman" pitchFamily="18" charset="0"/>
                <a:cs typeface="Times New Roman" pitchFamily="18" charset="0"/>
              </a:rPr>
              <a:t>Required Capital </a:t>
            </a:r>
            <a:endParaRPr lang="en-US" b="1" dirty="0">
              <a:latin typeface="Times New Roman" pitchFamily="18" charset="0"/>
              <a:cs typeface="Times New Roman" pitchFamily="18" charset="0"/>
            </a:endParaRPr>
          </a:p>
          <a:p>
            <a:pPr marL="0" marR="0">
              <a:lnSpc>
                <a:spcPct val="200000"/>
              </a:lnSpc>
              <a:spcBef>
                <a:spcPts val="0"/>
              </a:spcBef>
              <a:spcAft>
                <a:spcPts val="0"/>
              </a:spcAft>
            </a:pPr>
            <a:r>
              <a:rPr lang="en-GB" dirty="0">
                <a:latin typeface="Times New Roman" pitchFamily="18" charset="0"/>
                <a:ea typeface="Calibri" panose="020F0502020204030204" pitchFamily="34" charset="0"/>
                <a:cs typeface="Times New Roman" pitchFamily="18" charset="0"/>
              </a:rPr>
              <a:t>Capital purchase of 15,000 will be required to start </a:t>
            </a:r>
            <a:endParaRPr lang="en-US" dirty="0">
              <a:latin typeface="Times New Roman" pitchFamily="18" charset="0"/>
              <a:ea typeface="Calibri" panose="020F0502020204030204" pitchFamily="34" charset="0"/>
              <a:cs typeface="Times New Roman" pitchFamily="18" charset="0"/>
            </a:endParaRPr>
          </a:p>
          <a:p>
            <a:pPr marL="0" marR="0">
              <a:lnSpc>
                <a:spcPct val="200000"/>
              </a:lnSpc>
              <a:spcBef>
                <a:spcPts val="0"/>
              </a:spcBef>
              <a:spcAft>
                <a:spcPts val="0"/>
              </a:spcAft>
            </a:pPr>
            <a:r>
              <a:rPr lang="en-GB" dirty="0">
                <a:latin typeface="Times New Roman" pitchFamily="18" charset="0"/>
                <a:ea typeface="Calibri" panose="020F0502020204030204" pitchFamily="34" charset="0"/>
                <a:cs typeface="Times New Roman" pitchFamily="18" charset="0"/>
              </a:rPr>
              <a:t>Arranging the required cost through equity finance</a:t>
            </a:r>
            <a:endParaRPr lang="en-US" dirty="0">
              <a:latin typeface="Times New Roman" pitchFamily="18" charset="0"/>
              <a:ea typeface="Calibri" panose="020F0502020204030204" pitchFamily="34" charset="0"/>
              <a:cs typeface="Times New Roman" pitchFamily="18" charset="0"/>
            </a:endParaRPr>
          </a:p>
          <a:p>
            <a:r>
              <a:rPr lang="en-GB" dirty="0">
                <a:latin typeface="Times New Roman" pitchFamily="18" charset="0"/>
                <a:cs typeface="Times New Roman" pitchFamily="18" charset="0"/>
              </a:rPr>
              <a:t>Raising money by selling shares to shareholders</a:t>
            </a:r>
          </a:p>
          <a:p>
            <a:r>
              <a:rPr lang="en-GB" dirty="0">
                <a:latin typeface="Times New Roman" pitchFamily="18" charset="0"/>
                <a:cs typeface="Times New Roman" pitchFamily="18" charset="0"/>
              </a:rPr>
              <a:t>Required capital may also be arranged through bank loan</a:t>
            </a:r>
          </a:p>
        </p:txBody>
      </p:sp>
      <p:pic>
        <p:nvPicPr>
          <p:cNvPr id="4" name="Picture 3"/>
          <p:cNvPicPr>
            <a:picLocks noChangeAspect="1"/>
          </p:cNvPicPr>
          <p:nvPr/>
        </p:nvPicPr>
        <p:blipFill>
          <a:blip r:embed="rId3" cstate="print"/>
          <a:stretch>
            <a:fillRect/>
          </a:stretch>
        </p:blipFill>
        <p:spPr>
          <a:xfrm>
            <a:off x="8307304" y="2557208"/>
            <a:ext cx="2724150" cy="2609850"/>
          </a:xfrm>
          <a:prstGeom prst="rect">
            <a:avLst/>
          </a:prstGeom>
        </p:spPr>
      </p:pic>
    </p:spTree>
    <p:extLst>
      <p:ext uri="{BB962C8B-B14F-4D97-AF65-F5344CB8AC3E}">
        <p14:creationId xmlns:p14="http://schemas.microsoft.com/office/powerpoint/2010/main" val="15820066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200" b="1" dirty="0">
                <a:solidFill>
                  <a:srgbClr val="000000">
                    <a:lumMod val="75000"/>
                    <a:lumOff val="25000"/>
                  </a:srgbClr>
                </a:solidFill>
                <a:latin typeface="Times New Roman" pitchFamily="18" charset="0"/>
                <a:cs typeface="Times New Roman" pitchFamily="18" charset="0"/>
              </a:rPr>
              <a:t>Financial Analysis (</a:t>
            </a:r>
            <a:r>
              <a:rPr lang="en-GB" sz="3200" b="1" dirty="0">
                <a:latin typeface="Times New Roman" pitchFamily="18" charset="0"/>
                <a:cs typeface="Times New Roman" pitchFamily="18" charset="0"/>
              </a:rPr>
              <a:t>Sales Planning</a:t>
            </a:r>
            <a:r>
              <a:rPr lang="en-GB" sz="3200" b="1" dirty="0">
                <a:solidFill>
                  <a:srgbClr val="000000">
                    <a:lumMod val="75000"/>
                    <a:lumOff val="25000"/>
                  </a:srgbClr>
                </a:solidFill>
                <a:latin typeface="Times New Roman" pitchFamily="18" charset="0"/>
                <a:cs typeface="Times New Roman" pitchFamily="18" charset="0"/>
              </a:rPr>
              <a:t>)</a:t>
            </a:r>
            <a:endParaRPr lang="en-GB" dirty="0">
              <a:latin typeface="Times New Roman" pitchFamily="18" charset="0"/>
              <a:cs typeface="Times New Roman" pitchFamily="18"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5835488"/>
              </p:ext>
            </p:extLst>
          </p:nvPr>
        </p:nvGraphicFramePr>
        <p:xfrm>
          <a:off x="1000710" y="4083016"/>
          <a:ext cx="10058400" cy="1912620"/>
        </p:xfrm>
        <a:graphic>
          <a:graphicData uri="http://schemas.openxmlformats.org/drawingml/2006/table">
            <a:tbl>
              <a:tblPr firstRow="1" firstCol="1" bandRow="1">
                <a:tableStyleId>{BC89EF96-8CEA-46FF-86C4-4CE0E7609802}</a:tableStyleId>
              </a:tblPr>
              <a:tblGrid>
                <a:gridCol w="1688475">
                  <a:extLst>
                    <a:ext uri="{9D8B030D-6E8A-4147-A177-3AD203B41FA5}">
                      <a16:colId xmlns:a16="http://schemas.microsoft.com/office/drawing/2014/main" val="20000"/>
                    </a:ext>
                  </a:extLst>
                </a:gridCol>
                <a:gridCol w="617833">
                  <a:extLst>
                    <a:ext uri="{9D8B030D-6E8A-4147-A177-3AD203B41FA5}">
                      <a16:colId xmlns:a16="http://schemas.microsoft.com/office/drawing/2014/main" val="20001"/>
                    </a:ext>
                  </a:extLst>
                </a:gridCol>
                <a:gridCol w="585633">
                  <a:extLst>
                    <a:ext uri="{9D8B030D-6E8A-4147-A177-3AD203B41FA5}">
                      <a16:colId xmlns:a16="http://schemas.microsoft.com/office/drawing/2014/main" val="20002"/>
                    </a:ext>
                  </a:extLst>
                </a:gridCol>
                <a:gridCol w="585633">
                  <a:extLst>
                    <a:ext uri="{9D8B030D-6E8A-4147-A177-3AD203B41FA5}">
                      <a16:colId xmlns:a16="http://schemas.microsoft.com/office/drawing/2014/main" val="20003"/>
                    </a:ext>
                  </a:extLst>
                </a:gridCol>
                <a:gridCol w="585633">
                  <a:extLst>
                    <a:ext uri="{9D8B030D-6E8A-4147-A177-3AD203B41FA5}">
                      <a16:colId xmlns:a16="http://schemas.microsoft.com/office/drawing/2014/main" val="20004"/>
                    </a:ext>
                  </a:extLst>
                </a:gridCol>
                <a:gridCol w="672170">
                  <a:extLst>
                    <a:ext uri="{9D8B030D-6E8A-4147-A177-3AD203B41FA5}">
                      <a16:colId xmlns:a16="http://schemas.microsoft.com/office/drawing/2014/main" val="20005"/>
                    </a:ext>
                  </a:extLst>
                </a:gridCol>
                <a:gridCol w="672170">
                  <a:extLst>
                    <a:ext uri="{9D8B030D-6E8A-4147-A177-3AD203B41FA5}">
                      <a16:colId xmlns:a16="http://schemas.microsoft.com/office/drawing/2014/main" val="20006"/>
                    </a:ext>
                  </a:extLst>
                </a:gridCol>
                <a:gridCol w="672170">
                  <a:extLst>
                    <a:ext uri="{9D8B030D-6E8A-4147-A177-3AD203B41FA5}">
                      <a16:colId xmlns:a16="http://schemas.microsoft.com/office/drawing/2014/main" val="20007"/>
                    </a:ext>
                  </a:extLst>
                </a:gridCol>
                <a:gridCol w="672170">
                  <a:extLst>
                    <a:ext uri="{9D8B030D-6E8A-4147-A177-3AD203B41FA5}">
                      <a16:colId xmlns:a16="http://schemas.microsoft.com/office/drawing/2014/main" val="20008"/>
                    </a:ext>
                  </a:extLst>
                </a:gridCol>
                <a:gridCol w="672170">
                  <a:extLst>
                    <a:ext uri="{9D8B030D-6E8A-4147-A177-3AD203B41FA5}">
                      <a16:colId xmlns:a16="http://schemas.microsoft.com/office/drawing/2014/main" val="20009"/>
                    </a:ext>
                  </a:extLst>
                </a:gridCol>
                <a:gridCol w="672170">
                  <a:extLst>
                    <a:ext uri="{9D8B030D-6E8A-4147-A177-3AD203B41FA5}">
                      <a16:colId xmlns:a16="http://schemas.microsoft.com/office/drawing/2014/main" val="20010"/>
                    </a:ext>
                  </a:extLst>
                </a:gridCol>
                <a:gridCol w="672170">
                  <a:extLst>
                    <a:ext uri="{9D8B030D-6E8A-4147-A177-3AD203B41FA5}">
                      <a16:colId xmlns:a16="http://schemas.microsoft.com/office/drawing/2014/main" val="20011"/>
                    </a:ext>
                  </a:extLst>
                </a:gridCol>
                <a:gridCol w="672170">
                  <a:extLst>
                    <a:ext uri="{9D8B030D-6E8A-4147-A177-3AD203B41FA5}">
                      <a16:colId xmlns:a16="http://schemas.microsoft.com/office/drawing/2014/main" val="20012"/>
                    </a:ext>
                  </a:extLst>
                </a:gridCol>
                <a:gridCol w="617833">
                  <a:extLst>
                    <a:ext uri="{9D8B030D-6E8A-4147-A177-3AD203B41FA5}">
                      <a16:colId xmlns:a16="http://schemas.microsoft.com/office/drawing/2014/main" val="20013"/>
                    </a:ext>
                  </a:extLst>
                </a:gridCol>
              </a:tblGrid>
              <a:tr h="190500">
                <a:tc>
                  <a:txBody>
                    <a:bodyPr/>
                    <a:lstStyle/>
                    <a:p>
                      <a:pPr marL="0" marR="0">
                        <a:lnSpc>
                          <a:spcPct val="100000"/>
                        </a:lnSpc>
                        <a:spcBef>
                          <a:spcPts val="0"/>
                        </a:spcBef>
                        <a:spcAft>
                          <a:spcPts val="0"/>
                        </a:spcAft>
                      </a:pPr>
                      <a:r>
                        <a:rPr lang="en-US" sz="1100" dirty="0">
                          <a:effectLst/>
                          <a:latin typeface="Times New Roman" panose="02020603050405020304" pitchFamily="18" charset="0"/>
                          <a:cs typeface="Times New Roman" panose="02020603050405020304" pitchFamily="18" charset="0"/>
                        </a:rPr>
                        <a:t>Monthly Sales - Year 1</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Jan</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Feb</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Mar</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April</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May</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Jun</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Jul</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Aug</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Sept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Oct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Nov</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Dec</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Total</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0"/>
                  </a:ext>
                </a:extLst>
              </a:tr>
              <a:tr h="190500">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Subscription Price Monthly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1"/>
                  </a:ext>
                </a:extLst>
              </a:tr>
              <a:tr h="190500">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Unit Sales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2"/>
                  </a:ext>
                </a:extLst>
              </a:tr>
              <a:tr h="190500">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Student Subscriptions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dirty="0">
                          <a:effectLst/>
                          <a:latin typeface="Times New Roman" panose="02020603050405020304" pitchFamily="18" charset="0"/>
                          <a:cs typeface="Times New Roman" panose="02020603050405020304" pitchFamily="18" charset="0"/>
                        </a:rPr>
                        <a:t>500</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625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781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938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1,125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1,294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1,488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1,711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1,882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2,070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2,174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2,282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16,870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3"/>
                  </a:ext>
                </a:extLst>
              </a:tr>
              <a:tr h="190500">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Monthly Growth</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25%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25%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20%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20%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15%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15%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15%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10%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10%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4"/>
                  </a:ext>
                </a:extLst>
              </a:tr>
              <a:tr h="190500">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Monthly Sales Subscriptions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2500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3,125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3,906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4,688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5,625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6,469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7,439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8,555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9,410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10,351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10,869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11,412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84,350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5"/>
                  </a:ext>
                </a:extLst>
              </a:tr>
              <a:tr h="190500">
                <a:tc>
                  <a:txBody>
                    <a:bodyPr/>
                    <a:lstStyle/>
                    <a:p>
                      <a:pPr marL="0" marR="0">
                        <a:lnSpc>
                          <a:spcPct val="100000"/>
                        </a:lnSpc>
                        <a:spcBef>
                          <a:spcPts val="0"/>
                        </a:spcBef>
                        <a:spcAft>
                          <a:spcPts val="0"/>
                        </a:spcAft>
                      </a:pPr>
                      <a:r>
                        <a:rPr lang="en-US" sz="1100" dirty="0">
                          <a:effectLst/>
                          <a:latin typeface="Times New Roman" panose="02020603050405020304" pitchFamily="18" charset="0"/>
                          <a:cs typeface="Times New Roman" panose="02020603050405020304" pitchFamily="18" charset="0"/>
                        </a:rPr>
                        <a:t>Ad Revenue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1,000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2,000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3,000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5,000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dirty="0">
                          <a:effectLst/>
                          <a:latin typeface="Times New Roman" panose="02020603050405020304" pitchFamily="18" charset="0"/>
                          <a:cs typeface="Times New Roman" panose="02020603050405020304" pitchFamily="18" charset="0"/>
                        </a:rPr>
                        <a:t>         11,000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6"/>
                  </a:ext>
                </a:extLst>
              </a:tr>
            </a:tbl>
          </a:graphicData>
        </a:graphic>
      </p:graphicFrame>
      <p:sp>
        <p:nvSpPr>
          <p:cNvPr id="3" name="Rectangle 2"/>
          <p:cNvSpPr/>
          <p:nvPr/>
        </p:nvSpPr>
        <p:spPr>
          <a:xfrm>
            <a:off x="935181" y="2361521"/>
            <a:ext cx="10027228" cy="1200329"/>
          </a:xfrm>
          <a:prstGeom prst="rect">
            <a:avLst/>
          </a:prstGeom>
        </p:spPr>
        <p:txBody>
          <a:bodyPr wrap="square">
            <a:spAutoFit/>
          </a:bodyPr>
          <a:lstStyle/>
          <a:p>
            <a:pPr marL="285750" indent="-285750">
              <a:lnSpc>
                <a:spcPct val="150000"/>
              </a:lnSpc>
              <a:spcAft>
                <a:spcPts val="0"/>
              </a:spcAft>
              <a:buFont typeface="Arial" panose="020B0604020202020204" pitchFamily="34" charset="0"/>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Subscription fees for the first year will be 5 per month</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285750" indent="-285750">
              <a:lnSpc>
                <a:spcPct val="150000"/>
              </a:lnSpc>
              <a:spcAft>
                <a:spcPts val="0"/>
              </a:spcAft>
              <a:buFont typeface="Arial" panose="020B0604020202020204" pitchFamily="34" charset="0"/>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Sales are expected through student subscriptions, monthly growth, and monthly sales subscription and add revenue</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285750" indent="-285750">
              <a:lnSpc>
                <a:spcPct val="150000"/>
              </a:lnSpc>
              <a:spcAft>
                <a:spcPts val="0"/>
              </a:spcAft>
              <a:buFont typeface="Arial" panose="020B0604020202020204" pitchFamily="34" charset="0"/>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Additional revenue will be the revenue streams for the business achievement through educational advertisements</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18863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200" b="1" dirty="0">
                <a:solidFill>
                  <a:srgbClr val="000000">
                    <a:lumMod val="75000"/>
                    <a:lumOff val="25000"/>
                  </a:srgbClr>
                </a:solidFill>
                <a:latin typeface="Times New Roman" pitchFamily="18" charset="0"/>
                <a:cs typeface="Times New Roman" pitchFamily="18" charset="0"/>
              </a:rPr>
              <a:t>Financial Analysis (Sales Planning)</a:t>
            </a:r>
            <a:endParaRPr lang="en-GB" dirty="0">
              <a:latin typeface="Times New Roman" pitchFamily="18" charset="0"/>
              <a:cs typeface="Times New Roman" pitchFamily="18" charset="0"/>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482209275"/>
              </p:ext>
            </p:extLst>
          </p:nvPr>
        </p:nvGraphicFramePr>
        <p:xfrm>
          <a:off x="920634" y="3380327"/>
          <a:ext cx="10058400" cy="2297530"/>
        </p:xfrm>
        <a:graphic>
          <a:graphicData uri="http://schemas.openxmlformats.org/drawingml/2006/table">
            <a:tbl>
              <a:tblPr firstRow="1" firstCol="1" bandRow="1">
                <a:tableStyleId>{BC89EF96-8CEA-46FF-86C4-4CE0E7609802}</a:tableStyleId>
              </a:tblPr>
              <a:tblGrid>
                <a:gridCol w="4886370">
                  <a:extLst>
                    <a:ext uri="{9D8B030D-6E8A-4147-A177-3AD203B41FA5}">
                      <a16:colId xmlns:a16="http://schemas.microsoft.com/office/drawing/2014/main" val="20000"/>
                    </a:ext>
                  </a:extLst>
                </a:gridCol>
                <a:gridCol w="1788384">
                  <a:extLst>
                    <a:ext uri="{9D8B030D-6E8A-4147-A177-3AD203B41FA5}">
                      <a16:colId xmlns:a16="http://schemas.microsoft.com/office/drawing/2014/main" val="20001"/>
                    </a:ext>
                  </a:extLst>
                </a:gridCol>
                <a:gridCol w="1691823">
                  <a:extLst>
                    <a:ext uri="{9D8B030D-6E8A-4147-A177-3AD203B41FA5}">
                      <a16:colId xmlns:a16="http://schemas.microsoft.com/office/drawing/2014/main" val="20002"/>
                    </a:ext>
                  </a:extLst>
                </a:gridCol>
                <a:gridCol w="1691823">
                  <a:extLst>
                    <a:ext uri="{9D8B030D-6E8A-4147-A177-3AD203B41FA5}">
                      <a16:colId xmlns:a16="http://schemas.microsoft.com/office/drawing/2014/main" val="20003"/>
                    </a:ext>
                  </a:extLst>
                </a:gridCol>
              </a:tblGrid>
              <a:tr h="229753">
                <a:tc>
                  <a:txBody>
                    <a:bodyPr/>
                    <a:lstStyle/>
                    <a:p>
                      <a:pPr marL="0" marR="0">
                        <a:lnSpc>
                          <a:spcPct val="100000"/>
                        </a:lnSpc>
                        <a:spcBef>
                          <a:spcPts val="0"/>
                        </a:spcBef>
                        <a:spcAft>
                          <a:spcPts val="0"/>
                        </a:spcAft>
                      </a:pPr>
                      <a:r>
                        <a:rPr lang="en-US" sz="1100" dirty="0">
                          <a:effectLst/>
                          <a:latin typeface="Times New Roman" panose="02020603050405020304" pitchFamily="18" charset="0"/>
                          <a:cs typeface="Times New Roman" panose="02020603050405020304" pitchFamily="18" charset="0"/>
                        </a:rPr>
                        <a:t>Year in Review</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Year - 1</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Year - 2</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Year - 3</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0"/>
                  </a:ext>
                </a:extLst>
              </a:tr>
              <a:tr h="229753">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Unit Sales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16,870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21,931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26,317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1"/>
                  </a:ext>
                </a:extLst>
              </a:tr>
              <a:tr h="229753">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Growth</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dirty="0">
                          <a:effectLst/>
                          <a:latin typeface="Times New Roman" panose="02020603050405020304" pitchFamily="18" charset="0"/>
                          <a:cs typeface="Times New Roman" panose="02020603050405020304" pitchFamily="18" charset="0"/>
                        </a:rPr>
                        <a:t>-</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30%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20%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2"/>
                  </a:ext>
                </a:extLst>
              </a:tr>
              <a:tr h="229753">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Unit Prices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6</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6.5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3"/>
                  </a:ext>
                </a:extLst>
              </a:tr>
              <a:tr h="229753">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Subscription Sales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84,350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131,586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171,062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4"/>
                  </a:ext>
                </a:extLst>
              </a:tr>
              <a:tr h="229753">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Ad Revenue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11,000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14,300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17,160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5"/>
                  </a:ext>
                </a:extLst>
              </a:tr>
              <a:tr h="229753">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Total Sales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95,350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145,886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188,222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6"/>
                  </a:ext>
                </a:extLst>
              </a:tr>
              <a:tr h="229753">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Unit Costs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4.9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5.6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6.5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7"/>
                  </a:ext>
                </a:extLst>
              </a:tr>
              <a:tr h="229753">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Cost of Sales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82,700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123,637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170,618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8"/>
                  </a:ext>
                </a:extLst>
              </a:tr>
              <a:tr h="229753">
                <a:tc>
                  <a:txBody>
                    <a:bodyPr/>
                    <a:lstStyle/>
                    <a:p>
                      <a:pPr marL="0" marR="0">
                        <a:lnSpc>
                          <a:spcPct val="100000"/>
                        </a:lnSpc>
                        <a:spcBef>
                          <a:spcPts val="0"/>
                        </a:spcBef>
                        <a:spcAft>
                          <a:spcPts val="0"/>
                        </a:spcAft>
                      </a:pPr>
                      <a:r>
                        <a:rPr lang="en-US" sz="1100" dirty="0">
                          <a:effectLst/>
                          <a:latin typeface="Times New Roman" panose="02020603050405020304" pitchFamily="18" charset="0"/>
                          <a:cs typeface="Times New Roman" panose="02020603050405020304" pitchFamily="18" charset="0"/>
                        </a:rPr>
                        <a:t>Net Profit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12,650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22,249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dirty="0">
                          <a:effectLst/>
                          <a:latin typeface="Times New Roman" panose="02020603050405020304" pitchFamily="18" charset="0"/>
                          <a:cs typeface="Times New Roman" panose="02020603050405020304" pitchFamily="18" charset="0"/>
                        </a:rPr>
                        <a:t>       17,603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9"/>
                  </a:ext>
                </a:extLst>
              </a:tr>
            </a:tbl>
          </a:graphicData>
        </a:graphic>
      </p:graphicFrame>
      <p:sp>
        <p:nvSpPr>
          <p:cNvPr id="3" name="Rectangle 2"/>
          <p:cNvSpPr/>
          <p:nvPr/>
        </p:nvSpPr>
        <p:spPr>
          <a:xfrm>
            <a:off x="1221971" y="2066744"/>
            <a:ext cx="9252065" cy="1077218"/>
          </a:xfrm>
          <a:prstGeom prst="rect">
            <a:avLst/>
          </a:prstGeom>
        </p:spPr>
        <p:txBody>
          <a:bodyPr wrap="square">
            <a:spAutoFit/>
          </a:bodyPr>
          <a:lstStyle/>
          <a:p>
            <a:pPr marL="285750" indent="-285750">
              <a:lnSpc>
                <a:spcPct val="200000"/>
              </a:lnSpc>
              <a:buFont typeface="Arial" panose="020B0604020202020204" pitchFamily="34" charset="0"/>
              <a:buChar char="•"/>
            </a:pPr>
            <a:r>
              <a:rPr lang="en-GB" sz="1600" dirty="0">
                <a:latin typeface="Times New Roman" panose="02020603050405020304" pitchFamily="18" charset="0"/>
                <a:ea typeface="Calibri" panose="020F0502020204030204" pitchFamily="34" charset="0"/>
              </a:rPr>
              <a:t>Business is expected to generate total sales of 95,350 during the first year, with a net profit of 12,650.</a:t>
            </a:r>
          </a:p>
          <a:p>
            <a:pPr marL="285750" indent="-285750">
              <a:lnSpc>
                <a:spcPct val="200000"/>
              </a:lnSpc>
              <a:buFont typeface="Arial" panose="020B0604020202020204" pitchFamily="34" charset="0"/>
              <a:buChar char="•"/>
            </a:pPr>
            <a:r>
              <a:rPr lang="en-GB" sz="1600" dirty="0">
                <a:latin typeface="Times New Roman" panose="02020603050405020304" pitchFamily="18" charset="0"/>
              </a:rPr>
              <a:t>The business is further expected to experience 20-30% growth during next two years.</a:t>
            </a:r>
            <a:endParaRPr lang="en-GB" sz="1600" dirty="0"/>
          </a:p>
        </p:txBody>
      </p:sp>
    </p:spTree>
    <p:extLst>
      <p:ext uri="{BB962C8B-B14F-4D97-AF65-F5344CB8AC3E}">
        <p14:creationId xmlns:p14="http://schemas.microsoft.com/office/powerpoint/2010/main" val="29567402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lnSpc>
                <a:spcPct val="100000"/>
              </a:lnSpc>
            </a:pPr>
            <a:r>
              <a:rPr lang="en-GB" sz="3200" b="1" dirty="0">
                <a:latin typeface="Times New Roman" pitchFamily="18" charset="0"/>
                <a:cs typeface="Times New Roman" pitchFamily="18" charset="0"/>
              </a:rPr>
              <a:t>Financial Analysis (Cash Flow Forecast)</a:t>
            </a:r>
            <a:endParaRPr lang="en-GB" sz="3200" dirty="0">
              <a:latin typeface="Times New Roman" pitchFamily="18" charset="0"/>
              <a:cs typeface="Times New Roman" pitchFamily="18" charset="0"/>
            </a:endParaRPr>
          </a:p>
        </p:txBody>
      </p:sp>
      <p:graphicFrame>
        <p:nvGraphicFramePr>
          <p:cNvPr id="4" name="Table 3"/>
          <p:cNvGraphicFramePr>
            <a:graphicFrameLocks noGrp="1"/>
          </p:cNvGraphicFramePr>
          <p:nvPr>
            <p:extLst>
              <p:ext uri="{D42A27DB-BD31-4B8C-83A1-F6EECF244321}">
                <p14:modId xmlns:p14="http://schemas.microsoft.com/office/powerpoint/2010/main" val="451816517"/>
              </p:ext>
            </p:extLst>
          </p:nvPr>
        </p:nvGraphicFramePr>
        <p:xfrm>
          <a:off x="1540360" y="1865559"/>
          <a:ext cx="9172239" cy="4467341"/>
        </p:xfrm>
        <a:graphic>
          <a:graphicData uri="http://schemas.openxmlformats.org/drawingml/2006/table">
            <a:tbl>
              <a:tblPr firstRow="1" firstCol="1" bandRow="1">
                <a:tableStyleId>{BC89EF96-8CEA-46FF-86C4-4CE0E7609802}</a:tableStyleId>
              </a:tblPr>
              <a:tblGrid>
                <a:gridCol w="1603630">
                  <a:extLst>
                    <a:ext uri="{9D8B030D-6E8A-4147-A177-3AD203B41FA5}">
                      <a16:colId xmlns:a16="http://schemas.microsoft.com/office/drawing/2014/main" val="20000"/>
                    </a:ext>
                  </a:extLst>
                </a:gridCol>
                <a:gridCol w="570627">
                  <a:extLst>
                    <a:ext uri="{9D8B030D-6E8A-4147-A177-3AD203B41FA5}">
                      <a16:colId xmlns:a16="http://schemas.microsoft.com/office/drawing/2014/main" val="20001"/>
                    </a:ext>
                  </a:extLst>
                </a:gridCol>
                <a:gridCol w="559618">
                  <a:extLst>
                    <a:ext uri="{9D8B030D-6E8A-4147-A177-3AD203B41FA5}">
                      <a16:colId xmlns:a16="http://schemas.microsoft.com/office/drawing/2014/main" val="20002"/>
                    </a:ext>
                  </a:extLst>
                </a:gridCol>
                <a:gridCol w="570627">
                  <a:extLst>
                    <a:ext uri="{9D8B030D-6E8A-4147-A177-3AD203B41FA5}">
                      <a16:colId xmlns:a16="http://schemas.microsoft.com/office/drawing/2014/main" val="20003"/>
                    </a:ext>
                  </a:extLst>
                </a:gridCol>
                <a:gridCol w="559618">
                  <a:extLst>
                    <a:ext uri="{9D8B030D-6E8A-4147-A177-3AD203B41FA5}">
                      <a16:colId xmlns:a16="http://schemas.microsoft.com/office/drawing/2014/main" val="20004"/>
                    </a:ext>
                  </a:extLst>
                </a:gridCol>
                <a:gridCol w="528427">
                  <a:extLst>
                    <a:ext uri="{9D8B030D-6E8A-4147-A177-3AD203B41FA5}">
                      <a16:colId xmlns:a16="http://schemas.microsoft.com/office/drawing/2014/main" val="20005"/>
                    </a:ext>
                  </a:extLst>
                </a:gridCol>
                <a:gridCol w="570627">
                  <a:extLst>
                    <a:ext uri="{9D8B030D-6E8A-4147-A177-3AD203B41FA5}">
                      <a16:colId xmlns:a16="http://schemas.microsoft.com/office/drawing/2014/main" val="20006"/>
                    </a:ext>
                  </a:extLst>
                </a:gridCol>
                <a:gridCol w="570627">
                  <a:extLst>
                    <a:ext uri="{9D8B030D-6E8A-4147-A177-3AD203B41FA5}">
                      <a16:colId xmlns:a16="http://schemas.microsoft.com/office/drawing/2014/main" val="20007"/>
                    </a:ext>
                  </a:extLst>
                </a:gridCol>
                <a:gridCol w="570627">
                  <a:extLst>
                    <a:ext uri="{9D8B030D-6E8A-4147-A177-3AD203B41FA5}">
                      <a16:colId xmlns:a16="http://schemas.microsoft.com/office/drawing/2014/main" val="20008"/>
                    </a:ext>
                  </a:extLst>
                </a:gridCol>
                <a:gridCol w="570627">
                  <a:extLst>
                    <a:ext uri="{9D8B030D-6E8A-4147-A177-3AD203B41FA5}">
                      <a16:colId xmlns:a16="http://schemas.microsoft.com/office/drawing/2014/main" val="20009"/>
                    </a:ext>
                  </a:extLst>
                </a:gridCol>
                <a:gridCol w="570627">
                  <a:extLst>
                    <a:ext uri="{9D8B030D-6E8A-4147-A177-3AD203B41FA5}">
                      <a16:colId xmlns:a16="http://schemas.microsoft.com/office/drawing/2014/main" val="20010"/>
                    </a:ext>
                  </a:extLst>
                </a:gridCol>
                <a:gridCol w="570627">
                  <a:extLst>
                    <a:ext uri="{9D8B030D-6E8A-4147-A177-3AD203B41FA5}">
                      <a16:colId xmlns:a16="http://schemas.microsoft.com/office/drawing/2014/main" val="20011"/>
                    </a:ext>
                  </a:extLst>
                </a:gridCol>
                <a:gridCol w="634847">
                  <a:extLst>
                    <a:ext uri="{9D8B030D-6E8A-4147-A177-3AD203B41FA5}">
                      <a16:colId xmlns:a16="http://schemas.microsoft.com/office/drawing/2014/main" val="20012"/>
                    </a:ext>
                  </a:extLst>
                </a:gridCol>
                <a:gridCol w="721083">
                  <a:extLst>
                    <a:ext uri="{9D8B030D-6E8A-4147-A177-3AD203B41FA5}">
                      <a16:colId xmlns:a16="http://schemas.microsoft.com/office/drawing/2014/main" val="20013"/>
                    </a:ext>
                  </a:extLst>
                </a:gridCol>
              </a:tblGrid>
              <a:tr h="131368">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Jan</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Feb</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Mar</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April</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May</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Jun</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Jul</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Aug</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Sept</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Oct</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Nov</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Dec</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Totals</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00"/>
                  </a:ext>
                </a:extLst>
              </a:tr>
              <a:tr h="131368">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Sales Income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£3,125</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£3,906</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£4,688</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£5,625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£6,469</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£7,439</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£8,555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£9,410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£10,351</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£10,869</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£11,412</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£84,350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01"/>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Ad Revenue</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£11,000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02"/>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03"/>
                  </a:ext>
                </a:extLst>
              </a:tr>
              <a:tr h="131368">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Total Incoming</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£3,125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£4,906</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£4,688</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£5,625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£8,469</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£7,439</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£8,555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£12,410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£10,351</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£10,869</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£16,412</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£95,350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04"/>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05"/>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Rent &amp; Rates</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£6,000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06"/>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Wages</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£3,000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£3,000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£36,000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07"/>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Utilities</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£400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£4,800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08"/>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Insurances</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09"/>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Motor Expenses</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£150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£150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£150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£1,800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10"/>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Phone/Internet</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£300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£300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£300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£3,600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11"/>
                  </a:ext>
                </a:extLst>
              </a:tr>
              <a:tr h="131368">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Advertising</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£1,000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£500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£500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£500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£12,500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12"/>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Print/Stationery</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£25</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13"/>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Miscellaneous</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£100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£100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£1,200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14"/>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Accountancy Fees</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15"/>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Drawings</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£1,000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£1,000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£1,000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16"/>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Capital Purchases</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17"/>
                  </a:ext>
                </a:extLst>
              </a:tr>
              <a:tr h="131368">
                <a:tc>
                  <a:txBody>
                    <a:bodyPr/>
                    <a:lstStyle/>
                    <a:p>
                      <a:pPr marL="0" marR="0" algn="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IT Equipment</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18"/>
                  </a:ext>
                </a:extLst>
              </a:tr>
              <a:tr h="131368">
                <a:tc>
                  <a:txBody>
                    <a:bodyPr/>
                    <a:lstStyle/>
                    <a:p>
                      <a:pPr marL="0" marR="0" algn="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Office Equipment</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19"/>
                  </a:ext>
                </a:extLst>
              </a:tr>
              <a:tr h="262737">
                <a:tc>
                  <a:txBody>
                    <a:bodyPr/>
                    <a:lstStyle/>
                    <a:p>
                      <a:pPr marL="0" marR="0" algn="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Website and App Development</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20"/>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21"/>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22"/>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Total Outgoing</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£18,475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£6,475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£6,475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£5,475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£5,475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£5,475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£5,475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£5,475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£5,975</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£5,975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£5,975</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£5,975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£82,700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23"/>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24"/>
                  </a:ext>
                </a:extLst>
              </a:tr>
              <a:tr h="200141">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Incoming less outgoing</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-£15,975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-£3,350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-£1,569</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-£788</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£2,994</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£1,964</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£3,080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£6,435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£4,376</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£4,894</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£10,437</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£12,650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25"/>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Opening Bank Balance</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-£975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-£4,325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-£5,894</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-£6,681</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-£6,531</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-£3,538</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-£1,573</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£1,506</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£7,942</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£12,318</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£17,212</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26"/>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Closing Bank Balance</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-£975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-£4,325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-£5,894</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-£6,681</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-£6,531</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-£3,538</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-£1,573</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£1,506</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£7,942</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£12,318</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£17,212</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£27,650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£27,650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27"/>
                  </a:ext>
                </a:extLst>
              </a:tr>
            </a:tbl>
          </a:graphicData>
        </a:graphic>
      </p:graphicFrame>
    </p:spTree>
    <p:extLst>
      <p:ext uri="{BB962C8B-B14F-4D97-AF65-F5344CB8AC3E}">
        <p14:creationId xmlns:p14="http://schemas.microsoft.com/office/powerpoint/2010/main" val="32369108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200" b="1" dirty="0">
                <a:solidFill>
                  <a:srgbClr val="000000">
                    <a:lumMod val="75000"/>
                    <a:lumOff val="25000"/>
                  </a:srgbClr>
                </a:solidFill>
                <a:latin typeface="Times New Roman" pitchFamily="18" charset="0"/>
                <a:cs typeface="Times New Roman" pitchFamily="18" charset="0"/>
              </a:rPr>
              <a:t>Financial Analysis (Cash Flow Forecast)</a:t>
            </a:r>
            <a:endParaRPr lang="en-GB"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fontScale="92500"/>
          </a:bodyPr>
          <a:lstStyle/>
          <a:p>
            <a:pPr>
              <a:lnSpc>
                <a:spcPct val="200000"/>
              </a:lnSpc>
              <a:spcAft>
                <a:spcPts val="0"/>
              </a:spcAft>
            </a:pPr>
            <a:r>
              <a:rPr lang="en-GB" dirty="0">
                <a:latin typeface="Times New Roman" pitchFamily="18" charset="0"/>
                <a:ea typeface="Calibri" panose="020F0502020204030204" pitchFamily="34" charset="0"/>
                <a:cs typeface="Times New Roman" pitchFamily="18" charset="0"/>
              </a:rPr>
              <a:t>Focus is to determine the business has enough cash </a:t>
            </a:r>
          </a:p>
          <a:p>
            <a:pPr>
              <a:lnSpc>
                <a:spcPct val="200000"/>
              </a:lnSpc>
              <a:spcAft>
                <a:spcPts val="0"/>
              </a:spcAft>
            </a:pPr>
            <a:r>
              <a:rPr lang="en-GB" dirty="0">
                <a:latin typeface="Times New Roman" pitchFamily="18" charset="0"/>
                <a:ea typeface="Calibri" panose="020F0502020204030204" pitchFamily="34" charset="0"/>
                <a:cs typeface="Times New Roman" pitchFamily="18" charset="0"/>
              </a:rPr>
              <a:t>Total incoming for the business is calculated to be </a:t>
            </a:r>
            <a:r>
              <a:rPr lang="en-US" dirty="0">
                <a:latin typeface="Times New Roman" pitchFamily="18" charset="0"/>
                <a:cs typeface="Times New Roman" pitchFamily="18" charset="0"/>
              </a:rPr>
              <a:t>£</a:t>
            </a:r>
            <a:r>
              <a:rPr lang="en-GB" dirty="0">
                <a:latin typeface="Times New Roman" pitchFamily="18" charset="0"/>
                <a:ea typeface="Calibri" panose="020F0502020204030204" pitchFamily="34" charset="0"/>
                <a:cs typeface="Times New Roman" pitchFamily="18" charset="0"/>
              </a:rPr>
              <a:t>95,350 </a:t>
            </a:r>
            <a:endParaRPr lang="en-US" dirty="0">
              <a:latin typeface="Times New Roman" pitchFamily="18" charset="0"/>
              <a:ea typeface="Calibri" panose="020F0502020204030204" pitchFamily="34" charset="0"/>
              <a:cs typeface="Times New Roman" pitchFamily="18" charset="0"/>
            </a:endParaRPr>
          </a:p>
          <a:p>
            <a:pPr>
              <a:lnSpc>
                <a:spcPct val="200000"/>
              </a:lnSpc>
              <a:spcAft>
                <a:spcPts val="0"/>
              </a:spcAft>
            </a:pPr>
            <a:r>
              <a:rPr lang="en-GB" dirty="0">
                <a:latin typeface="Times New Roman" pitchFamily="18" charset="0"/>
                <a:ea typeface="Calibri" panose="020F0502020204030204" pitchFamily="34" charset="0"/>
                <a:cs typeface="Times New Roman" pitchFamily="18" charset="0"/>
              </a:rPr>
              <a:t>Other expenses will be associated with rent and rates, insurance, utilities </a:t>
            </a:r>
            <a:endParaRPr lang="en-US" dirty="0">
              <a:latin typeface="Times New Roman" pitchFamily="18" charset="0"/>
              <a:ea typeface="Calibri" panose="020F0502020204030204" pitchFamily="34" charset="0"/>
              <a:cs typeface="Times New Roman" pitchFamily="18" charset="0"/>
            </a:endParaRPr>
          </a:p>
          <a:p>
            <a:pPr>
              <a:lnSpc>
                <a:spcPct val="200000"/>
              </a:lnSpc>
              <a:spcAft>
                <a:spcPts val="0"/>
              </a:spcAft>
            </a:pPr>
            <a:r>
              <a:rPr lang="en-GB" dirty="0">
                <a:latin typeface="Times New Roman" pitchFamily="18" charset="0"/>
                <a:ea typeface="Calibri" panose="020F0502020204030204" pitchFamily="34" charset="0"/>
                <a:cs typeface="Times New Roman" pitchFamily="18" charset="0"/>
              </a:rPr>
              <a:t>Capital purchase will comers of IT equipment, office equipment and website and app development</a:t>
            </a:r>
            <a:endParaRPr lang="en-US" dirty="0">
              <a:latin typeface="Times New Roman" pitchFamily="18" charset="0"/>
              <a:ea typeface="Calibri" panose="020F0502020204030204" pitchFamily="34" charset="0"/>
              <a:cs typeface="Times New Roman" pitchFamily="18" charset="0"/>
            </a:endParaRPr>
          </a:p>
          <a:p>
            <a:pPr>
              <a:lnSpc>
                <a:spcPct val="200000"/>
              </a:lnSpc>
              <a:spcAft>
                <a:spcPts val="0"/>
              </a:spcAft>
            </a:pPr>
            <a:r>
              <a:rPr lang="en-GB" dirty="0">
                <a:latin typeface="Times New Roman" pitchFamily="18" charset="0"/>
                <a:ea typeface="Calibri" panose="020F0502020204030204" pitchFamily="34" charset="0"/>
                <a:cs typeface="Times New Roman" pitchFamily="18" charset="0"/>
              </a:rPr>
              <a:t>Total outgoing is calculated to be </a:t>
            </a:r>
            <a:r>
              <a:rPr lang="en-US" dirty="0">
                <a:latin typeface="Times New Roman" pitchFamily="18" charset="0"/>
                <a:cs typeface="Times New Roman" pitchFamily="18" charset="0"/>
              </a:rPr>
              <a:t>£ </a:t>
            </a:r>
            <a:r>
              <a:rPr lang="en-GB" dirty="0">
                <a:latin typeface="Times New Roman" pitchFamily="18" charset="0"/>
                <a:ea typeface="Calibri" panose="020F0502020204030204" pitchFamily="34" charset="0"/>
                <a:cs typeface="Times New Roman" pitchFamily="18" charset="0"/>
              </a:rPr>
              <a:t>82,700 for the first year</a:t>
            </a:r>
            <a:endParaRPr lang="en-US" dirty="0">
              <a:effectLst/>
              <a:latin typeface="Times New Roman" pitchFamily="18" charset="0"/>
              <a:ea typeface="Calibri" panose="020F0502020204030204" pitchFamily="34" charset="0"/>
              <a:cs typeface="Times New Roman" pitchFamily="18" charset="0"/>
            </a:endParaRPr>
          </a:p>
        </p:txBody>
      </p:sp>
    </p:spTree>
    <p:extLst>
      <p:ext uri="{BB962C8B-B14F-4D97-AF65-F5344CB8AC3E}">
        <p14:creationId xmlns:p14="http://schemas.microsoft.com/office/powerpoint/2010/main" val="42760271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200" b="1" dirty="0">
                <a:solidFill>
                  <a:srgbClr val="000000">
                    <a:lumMod val="75000"/>
                    <a:lumOff val="25000"/>
                  </a:srgbClr>
                </a:solidFill>
                <a:latin typeface="Times New Roman" pitchFamily="18" charset="0"/>
                <a:cs typeface="Times New Roman" pitchFamily="18" charset="0"/>
              </a:rPr>
              <a:t>Financial Analysis (Profit and Loss)</a:t>
            </a:r>
            <a:endParaRPr lang="en-GB" dirty="0">
              <a:latin typeface="Times New Roman" pitchFamily="18" charset="0"/>
              <a:cs typeface="Times New Roman" pitchFamily="18"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953388224"/>
              </p:ext>
            </p:extLst>
          </p:nvPr>
        </p:nvGraphicFramePr>
        <p:xfrm>
          <a:off x="1097278" y="1744373"/>
          <a:ext cx="9658954" cy="4814024"/>
        </p:xfrm>
        <a:graphic>
          <a:graphicData uri="http://schemas.openxmlformats.org/drawingml/2006/table">
            <a:tbl>
              <a:tblPr firstRow="1" firstCol="1" bandRow="1">
                <a:tableStyleId>{BC89EF96-8CEA-46FF-86C4-4CE0E7609802}</a:tableStyleId>
              </a:tblPr>
              <a:tblGrid>
                <a:gridCol w="6342068">
                  <a:extLst>
                    <a:ext uri="{9D8B030D-6E8A-4147-A177-3AD203B41FA5}">
                      <a16:colId xmlns:a16="http://schemas.microsoft.com/office/drawing/2014/main" val="20000"/>
                    </a:ext>
                  </a:extLst>
                </a:gridCol>
                <a:gridCol w="1642024">
                  <a:extLst>
                    <a:ext uri="{9D8B030D-6E8A-4147-A177-3AD203B41FA5}">
                      <a16:colId xmlns:a16="http://schemas.microsoft.com/office/drawing/2014/main" val="20001"/>
                    </a:ext>
                  </a:extLst>
                </a:gridCol>
                <a:gridCol w="838396">
                  <a:extLst>
                    <a:ext uri="{9D8B030D-6E8A-4147-A177-3AD203B41FA5}">
                      <a16:colId xmlns:a16="http://schemas.microsoft.com/office/drawing/2014/main" val="20002"/>
                    </a:ext>
                  </a:extLst>
                </a:gridCol>
                <a:gridCol w="836466">
                  <a:extLst>
                    <a:ext uri="{9D8B030D-6E8A-4147-A177-3AD203B41FA5}">
                      <a16:colId xmlns:a16="http://schemas.microsoft.com/office/drawing/2014/main" val="20003"/>
                    </a:ext>
                  </a:extLst>
                </a:gridCol>
              </a:tblGrid>
              <a:tr h="111066">
                <a:tc gridSpan="4">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Forecast Profit and Lost Statement</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345512">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Business</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gridSpan="3">
                  <a:txBody>
                    <a:bodyPr/>
                    <a:lstStyle/>
                    <a:p>
                      <a:pPr marL="0" marR="0" algn="ctr">
                        <a:lnSpc>
                          <a:spcPct val="100000"/>
                        </a:lnSpc>
                        <a:spcBef>
                          <a:spcPts val="0"/>
                        </a:spcBef>
                        <a:spcAft>
                          <a:spcPts val="0"/>
                        </a:spcAft>
                      </a:pP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App</a:t>
                      </a:r>
                    </a:p>
                  </a:txBody>
                  <a:tcPr marL="35775" marR="35775" marT="0" marB="0" anchor="b"/>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1"/>
                  </a:ext>
                </a:extLst>
              </a:tr>
              <a:tr h="111066">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Period</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gridSpan="3">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January 1 to December 31, 2023</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2"/>
                  </a:ext>
                </a:extLst>
              </a:tr>
              <a:tr h="111066">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in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in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03"/>
                  </a:ext>
                </a:extLst>
              </a:tr>
              <a:tr h="111066">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Sales</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04"/>
                  </a:ext>
                </a:extLst>
              </a:tr>
              <a:tr h="222132">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Subscription Sales</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84,350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05"/>
                  </a:ext>
                </a:extLst>
              </a:tr>
              <a:tr h="222132">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Ad Revenue</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11,000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95,350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06"/>
                  </a:ext>
                </a:extLst>
              </a:tr>
              <a:tr h="111066">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07"/>
                  </a:ext>
                </a:extLst>
              </a:tr>
              <a:tr h="111066">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Less: Fixed Costs (Overheads)</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08"/>
                  </a:ext>
                </a:extLst>
              </a:tr>
              <a:tr h="222132">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Rent &amp; Rates</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6,000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09"/>
                  </a:ext>
                </a:extLst>
              </a:tr>
              <a:tr h="222132">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Wages</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36,000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10"/>
                  </a:ext>
                </a:extLst>
              </a:tr>
              <a:tr h="222132">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Utilities</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4,800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11"/>
                  </a:ext>
                </a:extLst>
              </a:tr>
              <a:tr h="222132">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Insurances</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500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12"/>
                  </a:ext>
                </a:extLst>
              </a:tr>
              <a:tr h="222132">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Motor Expenses</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1,800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13"/>
                  </a:ext>
                </a:extLst>
              </a:tr>
              <a:tr h="222132">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Phone/Internet</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3,600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14"/>
                  </a:ext>
                </a:extLst>
              </a:tr>
              <a:tr h="222132">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Advertising</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12,500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15"/>
                  </a:ext>
                </a:extLst>
              </a:tr>
              <a:tr h="222132">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Print/Stationery</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300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16"/>
                  </a:ext>
                </a:extLst>
              </a:tr>
              <a:tr h="222132">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Miscellaneous</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1,200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17"/>
                  </a:ext>
                </a:extLst>
              </a:tr>
              <a:tr h="222132">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Accountancy Fees</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500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67,200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18"/>
                  </a:ext>
                </a:extLst>
              </a:tr>
              <a:tr h="222132">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Net Profit</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28,150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19"/>
                  </a:ext>
                </a:extLst>
              </a:tr>
              <a:tr h="222132">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Less: Drawings</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4,500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20"/>
                  </a:ext>
                </a:extLst>
              </a:tr>
              <a:tr h="222132">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Profit Retained in Business</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23,650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21"/>
                  </a:ext>
                </a:extLst>
              </a:tr>
              <a:tr h="222132">
                <a:tc>
                  <a:txBody>
                    <a:bodyPr/>
                    <a:lstStyle/>
                    <a:p>
                      <a:pPr marL="0" marR="0">
                        <a:lnSpc>
                          <a:spcPct val="100000"/>
                        </a:lnSpc>
                        <a:spcBef>
                          <a:spcPts val="0"/>
                        </a:spcBef>
                        <a:spcAft>
                          <a:spcPts val="0"/>
                        </a:spcAft>
                      </a:pPr>
                      <a:r>
                        <a:rPr lang="en-US" sz="1050">
                          <a:effectLst/>
                          <a:latin typeface="Times New Roman" panose="02020603050405020304" pitchFamily="18" charset="0"/>
                          <a:cs typeface="Times New Roman" panose="02020603050405020304" pitchFamily="18" charset="0"/>
                        </a:rPr>
                        <a:t>Breakeven Point</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50" dirty="0">
                          <a:effectLst/>
                          <a:latin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50" dirty="0">
                          <a:effectLst/>
                          <a:latin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50" dirty="0">
                          <a:effectLst/>
                          <a:latin typeface="Times New Roman" panose="02020603050405020304" pitchFamily="18" charset="0"/>
                          <a:cs typeface="Times New Roman" panose="02020603050405020304" pitchFamily="18" charset="0"/>
                        </a:rPr>
                        <a:t>         67,200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22"/>
                  </a:ext>
                </a:extLst>
              </a:tr>
            </a:tbl>
          </a:graphicData>
        </a:graphic>
      </p:graphicFrame>
    </p:spTree>
    <p:extLst>
      <p:ext uri="{BB962C8B-B14F-4D97-AF65-F5344CB8AC3E}">
        <p14:creationId xmlns:p14="http://schemas.microsoft.com/office/powerpoint/2010/main" val="5403732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200" b="1" dirty="0">
                <a:solidFill>
                  <a:srgbClr val="000000">
                    <a:lumMod val="75000"/>
                    <a:lumOff val="25000"/>
                  </a:srgbClr>
                </a:solidFill>
                <a:latin typeface="Times New Roman" pitchFamily="18" charset="0"/>
                <a:cs typeface="Times New Roman" pitchFamily="18" charset="0"/>
              </a:rPr>
              <a:t>Financial Analysis (Profit and Loss)</a:t>
            </a:r>
            <a:endParaRPr lang="en-GB"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fontScale="92500" lnSpcReduction="10000"/>
          </a:bodyPr>
          <a:lstStyle/>
          <a:p>
            <a:pPr marL="342900" marR="0" lvl="0" indent="-342900">
              <a:lnSpc>
                <a:spcPct val="200000"/>
              </a:lnSpc>
              <a:spcBef>
                <a:spcPts val="0"/>
              </a:spcBef>
              <a:spcAft>
                <a:spcPts val="0"/>
              </a:spcAft>
              <a:buFont typeface="Symbol" panose="05050102010706020507" pitchFamily="18" charset="2"/>
              <a:buChar char=""/>
            </a:pPr>
            <a:r>
              <a:rPr lang="en-GB" dirty="0">
                <a:latin typeface="Times New Roman" pitchFamily="18" charset="0"/>
                <a:ea typeface="Calibri" panose="020F0502020204030204" pitchFamily="34" charset="0"/>
                <a:cs typeface="Times New Roman" pitchFamily="18" charset="0"/>
              </a:rPr>
              <a:t>From the profit and loss statement, it is analysed that the business generated a breakeven point of £67,200.</a:t>
            </a:r>
            <a:endParaRPr lang="en-US" dirty="0">
              <a:latin typeface="Times New Roman" pitchFamily="18" charset="0"/>
              <a:ea typeface="Calibri" panose="020F0502020204030204" pitchFamily="34" charset="0"/>
              <a:cs typeface="Times New Roman" pitchFamily="18" charset="0"/>
            </a:endParaRPr>
          </a:p>
          <a:p>
            <a:pPr marL="342900" marR="0" lvl="0" indent="-342900">
              <a:lnSpc>
                <a:spcPct val="200000"/>
              </a:lnSpc>
              <a:spcBef>
                <a:spcPts val="0"/>
              </a:spcBef>
              <a:spcAft>
                <a:spcPts val="0"/>
              </a:spcAft>
              <a:buFont typeface="Symbol" panose="05050102010706020507" pitchFamily="18" charset="2"/>
              <a:buChar char=""/>
            </a:pPr>
            <a:r>
              <a:rPr lang="en-GB" dirty="0">
                <a:latin typeface="Times New Roman" pitchFamily="18" charset="0"/>
                <a:ea typeface="Calibri" panose="020F0502020204030204" pitchFamily="34" charset="0"/>
                <a:cs typeface="Times New Roman" pitchFamily="18" charset="0"/>
              </a:rPr>
              <a:t>The subscription sales for the company were around £84,350, and ad revenue was £11,000.</a:t>
            </a:r>
            <a:endParaRPr lang="en-US" dirty="0">
              <a:latin typeface="Times New Roman" pitchFamily="18" charset="0"/>
              <a:ea typeface="Calibri" panose="020F0502020204030204" pitchFamily="34" charset="0"/>
              <a:cs typeface="Times New Roman" pitchFamily="18" charset="0"/>
            </a:endParaRPr>
          </a:p>
          <a:p>
            <a:pPr marL="342900" marR="0" lvl="0" indent="-342900">
              <a:lnSpc>
                <a:spcPct val="200000"/>
              </a:lnSpc>
              <a:spcBef>
                <a:spcPts val="0"/>
              </a:spcBef>
              <a:spcAft>
                <a:spcPts val="0"/>
              </a:spcAft>
              <a:buFont typeface="Symbol" panose="05050102010706020507" pitchFamily="18" charset="2"/>
              <a:buChar char=""/>
            </a:pPr>
            <a:r>
              <a:rPr lang="en-GB" dirty="0">
                <a:latin typeface="Times New Roman" pitchFamily="18" charset="0"/>
                <a:ea typeface="Calibri" panose="020F0502020204030204" pitchFamily="34" charset="0"/>
                <a:cs typeface="Times New Roman" pitchFamily="18" charset="0"/>
              </a:rPr>
              <a:t>The total sales that were generated were around £95,350.</a:t>
            </a:r>
            <a:endParaRPr lang="en-US" dirty="0">
              <a:latin typeface="Times New Roman" pitchFamily="18" charset="0"/>
              <a:ea typeface="Calibri" panose="020F0502020204030204" pitchFamily="34" charset="0"/>
              <a:cs typeface="Times New Roman" pitchFamily="18" charset="0"/>
            </a:endParaRPr>
          </a:p>
          <a:p>
            <a:pPr marL="342900" marR="0" lvl="0" indent="-342900">
              <a:lnSpc>
                <a:spcPct val="200000"/>
              </a:lnSpc>
              <a:spcBef>
                <a:spcPts val="0"/>
              </a:spcBef>
              <a:spcAft>
                <a:spcPts val="0"/>
              </a:spcAft>
              <a:buFont typeface="Symbol" panose="05050102010706020507" pitchFamily="18" charset="2"/>
              <a:buChar char=""/>
            </a:pPr>
            <a:r>
              <a:rPr lang="en-GB" dirty="0">
                <a:latin typeface="Times New Roman" pitchFamily="18" charset="0"/>
                <a:ea typeface="Calibri" panose="020F0502020204030204" pitchFamily="34" charset="0"/>
                <a:cs typeface="Times New Roman" pitchFamily="18" charset="0"/>
              </a:rPr>
              <a:t>The business retained a profit of around £23,650.</a:t>
            </a:r>
            <a:endParaRPr lang="en-US" dirty="0">
              <a:latin typeface="Times New Roman" pitchFamily="18" charset="0"/>
              <a:ea typeface="Calibri" panose="020F0502020204030204" pitchFamily="34" charset="0"/>
              <a:cs typeface="Times New Roman" pitchFamily="18" charset="0"/>
            </a:endParaRPr>
          </a:p>
          <a:p>
            <a:pPr marL="342900" marR="0" lvl="0" indent="-342900">
              <a:lnSpc>
                <a:spcPct val="200000"/>
              </a:lnSpc>
              <a:spcBef>
                <a:spcPts val="0"/>
              </a:spcBef>
              <a:spcAft>
                <a:spcPts val="0"/>
              </a:spcAft>
              <a:buFont typeface="Symbol" panose="05050102010706020507" pitchFamily="18" charset="2"/>
              <a:buChar char=""/>
            </a:pPr>
            <a:r>
              <a:rPr lang="en-GB" dirty="0">
                <a:latin typeface="Times New Roman" pitchFamily="18" charset="0"/>
                <a:ea typeface="Calibri" panose="020F0502020204030204" pitchFamily="34" charset="0"/>
                <a:cs typeface="Times New Roman" pitchFamily="18" charset="0"/>
              </a:rPr>
              <a:t>The net profit for the business is around £28,150</a:t>
            </a:r>
            <a:br>
              <a:rPr lang="en-GB" dirty="0">
                <a:latin typeface="Times New Roman" pitchFamily="18" charset="0"/>
                <a:ea typeface="Calibri" panose="020F0502020204030204" pitchFamily="34" charset="0"/>
                <a:cs typeface="Times New Roman" pitchFamily="18" charset="0"/>
              </a:rPr>
            </a:br>
            <a:r>
              <a:rPr lang="en-GB" sz="2400" b="1" dirty="0">
                <a:latin typeface="Times New Roman" pitchFamily="18" charset="0"/>
                <a:ea typeface="Calibri" panose="020F0502020204030204" pitchFamily="34" charset="0"/>
                <a:cs typeface="Times New Roman" pitchFamily="18" charset="0"/>
              </a:rPr>
              <a:t> </a:t>
            </a:r>
            <a:endParaRPr lang="en-US" dirty="0">
              <a:latin typeface="Times New Roman" pitchFamily="18" charset="0"/>
              <a:ea typeface="Calibri" panose="020F0502020204030204" pitchFamily="34" charset="0"/>
              <a:cs typeface="Times New Roman" pitchFamily="18" charset="0"/>
            </a:endParaRPr>
          </a:p>
          <a:p>
            <a:endParaRPr lang="en-GB" dirty="0">
              <a:latin typeface="Times New Roman" pitchFamily="18" charset="0"/>
              <a:cs typeface="Times New Roman" pitchFamily="18" charset="0"/>
            </a:endParaRPr>
          </a:p>
        </p:txBody>
      </p:sp>
    </p:spTree>
    <p:extLst>
      <p:ext uri="{BB962C8B-B14F-4D97-AF65-F5344CB8AC3E}">
        <p14:creationId xmlns:p14="http://schemas.microsoft.com/office/powerpoint/2010/main" val="11325402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Thank You Images – Browse 202,846 Stock Photos, Vectors, and Video | Adobe  Stock"/>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00154" y="1385720"/>
            <a:ext cx="8058150" cy="3429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6697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Times New Roman" pitchFamily="18" charset="0"/>
                <a:cs typeface="Times New Roman" pitchFamily="18" charset="0"/>
              </a:rPr>
              <a:t>References</a:t>
            </a:r>
          </a:p>
        </p:txBody>
      </p:sp>
      <p:sp>
        <p:nvSpPr>
          <p:cNvPr id="3" name="Content Placeholder 2"/>
          <p:cNvSpPr>
            <a:spLocks noGrp="1"/>
          </p:cNvSpPr>
          <p:nvPr>
            <p:ph idx="1"/>
          </p:nvPr>
        </p:nvSpPr>
        <p:spPr/>
        <p:txBody>
          <a:bodyPr>
            <a:normAutofit fontScale="55000" lnSpcReduction="20000"/>
          </a:bodyPr>
          <a:lstStyle/>
          <a:p>
            <a:pPr algn="just"/>
            <a:r>
              <a:rPr lang="en-US" dirty="0">
                <a:latin typeface="Times New Roman" pitchFamily="18" charset="0"/>
                <a:cs typeface="Times New Roman" pitchFamily="18" charset="0"/>
              </a:rPr>
              <a:t>Brennen, J.S., Howard, P.N. and Nielsen, R.K., 2021. Balancing product reviews, traffic targets, and industry criticism: UK technology journalism in practice. </a:t>
            </a:r>
            <a:r>
              <a:rPr lang="en-US" i="1" dirty="0">
                <a:latin typeface="Times New Roman" pitchFamily="18" charset="0"/>
                <a:cs typeface="Times New Roman" pitchFamily="18" charset="0"/>
              </a:rPr>
              <a:t>Journalism Practice</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15</a:t>
            </a:r>
            <a:r>
              <a:rPr lang="en-US" dirty="0">
                <a:latin typeface="Times New Roman" pitchFamily="18" charset="0"/>
                <a:cs typeface="Times New Roman" pitchFamily="18" charset="0"/>
              </a:rPr>
              <a:t>(10), pp.1479-1496.</a:t>
            </a:r>
          </a:p>
          <a:p>
            <a:pPr algn="just"/>
            <a:r>
              <a:rPr lang="en-US" dirty="0">
                <a:latin typeface="Times New Roman" pitchFamily="18" charset="0"/>
                <a:cs typeface="Times New Roman" pitchFamily="18" charset="0"/>
              </a:rPr>
              <a:t>Cooke, P. and Huggins, R., 2018. High-technology clustering in Cambridge (UK). In </a:t>
            </a:r>
            <a:r>
              <a:rPr lang="en-US" i="1" dirty="0">
                <a:latin typeface="Times New Roman" pitchFamily="18" charset="0"/>
                <a:cs typeface="Times New Roman" pitchFamily="18" charset="0"/>
              </a:rPr>
              <a:t>The institutions of local development</a:t>
            </a:r>
            <a:r>
              <a:rPr lang="en-US" dirty="0">
                <a:latin typeface="Times New Roman" pitchFamily="18" charset="0"/>
                <a:cs typeface="Times New Roman" pitchFamily="18" charset="0"/>
              </a:rPr>
              <a:t> (pp. 63-84). Routledge.</a:t>
            </a:r>
          </a:p>
          <a:p>
            <a:pPr algn="just"/>
            <a:r>
              <a:rPr lang="en-US" dirty="0">
                <a:latin typeface="Times New Roman" pitchFamily="18" charset="0"/>
                <a:cs typeface="Times New Roman" pitchFamily="18" charset="0"/>
              </a:rPr>
              <a:t>Flynn, J., Dance, S. and Schaefer, D., 2017. Industry 4.0 and its Potential Impact on Employment Demographics in the UK. </a:t>
            </a:r>
            <a:r>
              <a:rPr lang="en-US" i="1" dirty="0">
                <a:latin typeface="Times New Roman" pitchFamily="18" charset="0"/>
                <a:cs typeface="Times New Roman" pitchFamily="18" charset="0"/>
              </a:rPr>
              <a:t>Advances in Transdisciplinary Engineering</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6</a:t>
            </a:r>
            <a:r>
              <a:rPr lang="en-US" dirty="0">
                <a:latin typeface="Times New Roman" pitchFamily="18" charset="0"/>
                <a:cs typeface="Times New Roman" pitchFamily="18" charset="0"/>
              </a:rPr>
              <a:t>, pp.239-244.</a:t>
            </a:r>
          </a:p>
          <a:p>
            <a:pPr algn="just"/>
            <a:r>
              <a:rPr lang="en-US" dirty="0">
                <a:latin typeface="Times New Roman" pitchFamily="18" charset="0"/>
                <a:cs typeface="Times New Roman" pitchFamily="18" charset="0"/>
              </a:rPr>
              <a:t>GOV.UK, 2022. Economic activity and social change in the UK, real-time indicators: 6 October 2022. [online] GOV.UK. Available at: &lt;https://www.gov.uk/government/statistics/economic-activity-and-social-change-in-the-uk-real-time-indicators-6-october-2022&gt; [Accessed 10 October 2022].</a:t>
            </a:r>
          </a:p>
          <a:p>
            <a:pPr algn="just"/>
            <a:r>
              <a:rPr lang="en-GB" dirty="0">
                <a:latin typeface="Times New Roman" pitchFamily="18" charset="0"/>
                <a:cs typeface="Times New Roman" pitchFamily="18" charset="0"/>
              </a:rPr>
              <a:t>Breuer, W. and </a:t>
            </a:r>
            <a:r>
              <a:rPr lang="en-GB" dirty="0" err="1">
                <a:latin typeface="Times New Roman" pitchFamily="18" charset="0"/>
                <a:cs typeface="Times New Roman" pitchFamily="18" charset="0"/>
              </a:rPr>
              <a:t>Pinkwart</a:t>
            </a:r>
            <a:r>
              <a:rPr lang="en-GB" dirty="0">
                <a:latin typeface="Times New Roman" pitchFamily="18" charset="0"/>
                <a:cs typeface="Times New Roman" pitchFamily="18" charset="0"/>
              </a:rPr>
              <a:t>, A., 2018. Venture capital and private equity finance as key determinants of economic development.  </a:t>
            </a:r>
            <a:r>
              <a:rPr lang="en-GB" i="1" dirty="0">
                <a:latin typeface="Times New Roman" pitchFamily="18" charset="0"/>
                <a:cs typeface="Times New Roman" pitchFamily="18" charset="0"/>
              </a:rPr>
              <a:t>Journal of Business Economics</a:t>
            </a:r>
            <a:r>
              <a:rPr lang="en-GB" dirty="0">
                <a:latin typeface="Times New Roman" pitchFamily="18" charset="0"/>
                <a:cs typeface="Times New Roman" pitchFamily="18" charset="0"/>
              </a:rPr>
              <a:t>, </a:t>
            </a:r>
            <a:r>
              <a:rPr lang="en-GB" i="1" dirty="0">
                <a:latin typeface="Times New Roman" pitchFamily="18" charset="0"/>
                <a:cs typeface="Times New Roman" pitchFamily="18" charset="0"/>
              </a:rPr>
              <a:t>88</a:t>
            </a:r>
            <a:r>
              <a:rPr lang="en-GB" dirty="0">
                <a:latin typeface="Times New Roman" pitchFamily="18" charset="0"/>
                <a:cs typeface="Times New Roman" pitchFamily="18" charset="0"/>
              </a:rPr>
              <a:t>(3), pp.319-324.</a:t>
            </a:r>
            <a:endParaRPr lang="en-US" dirty="0">
              <a:latin typeface="Times New Roman" pitchFamily="18" charset="0"/>
              <a:cs typeface="Times New Roman" pitchFamily="18" charset="0"/>
            </a:endParaRPr>
          </a:p>
          <a:p>
            <a:pPr algn="just"/>
            <a:r>
              <a:rPr lang="en-GB" dirty="0" err="1">
                <a:latin typeface="Times New Roman" pitchFamily="18" charset="0"/>
                <a:cs typeface="Times New Roman" pitchFamily="18" charset="0"/>
              </a:rPr>
              <a:t>Riskiya</a:t>
            </a:r>
            <a:r>
              <a:rPr lang="en-GB" dirty="0">
                <a:latin typeface="Times New Roman" pitchFamily="18" charset="0"/>
                <a:cs typeface="Times New Roman" pitchFamily="18" charset="0"/>
              </a:rPr>
              <a:t>, H., </a:t>
            </a:r>
            <a:r>
              <a:rPr lang="en-GB" dirty="0" err="1">
                <a:latin typeface="Times New Roman" pitchFamily="18" charset="0"/>
                <a:cs typeface="Times New Roman" pitchFamily="18" charset="0"/>
              </a:rPr>
              <a:t>Syah</a:t>
            </a:r>
            <a:r>
              <a:rPr lang="en-GB" dirty="0">
                <a:latin typeface="Times New Roman" pitchFamily="18" charset="0"/>
                <a:cs typeface="Times New Roman" pitchFamily="18" charset="0"/>
              </a:rPr>
              <a:t>, T.Y.R., </a:t>
            </a:r>
            <a:r>
              <a:rPr lang="en-GB" dirty="0" err="1">
                <a:latin typeface="Times New Roman" pitchFamily="18" charset="0"/>
                <a:cs typeface="Times New Roman" pitchFamily="18" charset="0"/>
              </a:rPr>
              <a:t>Pusaka</a:t>
            </a:r>
            <a:r>
              <a:rPr lang="en-GB" dirty="0">
                <a:latin typeface="Times New Roman" pitchFamily="18" charset="0"/>
                <a:cs typeface="Times New Roman" pitchFamily="18" charset="0"/>
              </a:rPr>
              <a:t>, S. and </a:t>
            </a:r>
            <a:r>
              <a:rPr lang="en-GB" dirty="0" err="1">
                <a:latin typeface="Times New Roman" pitchFamily="18" charset="0"/>
                <a:cs typeface="Times New Roman" pitchFamily="18" charset="0"/>
              </a:rPr>
              <a:t>Ramdhani</a:t>
            </a:r>
            <a:r>
              <a:rPr lang="en-GB" dirty="0">
                <a:latin typeface="Times New Roman" pitchFamily="18" charset="0"/>
                <a:cs typeface="Times New Roman" pitchFamily="18" charset="0"/>
              </a:rPr>
              <a:t>, D., 2020. Financial Implementation for Start-up Business Home Care Applications. </a:t>
            </a:r>
            <a:r>
              <a:rPr lang="en-GB" i="1" dirty="0">
                <a:latin typeface="Times New Roman" pitchFamily="18" charset="0"/>
                <a:cs typeface="Times New Roman" pitchFamily="18" charset="0"/>
              </a:rPr>
              <a:t> Journal of Multidisciplinary Academic</a:t>
            </a:r>
            <a:r>
              <a:rPr lang="en-GB" dirty="0">
                <a:latin typeface="Times New Roman" pitchFamily="18" charset="0"/>
                <a:cs typeface="Times New Roman" pitchFamily="18" charset="0"/>
              </a:rPr>
              <a:t>, </a:t>
            </a:r>
            <a:r>
              <a:rPr lang="en-GB" i="1" dirty="0">
                <a:latin typeface="Times New Roman" pitchFamily="18" charset="0"/>
                <a:cs typeface="Times New Roman" pitchFamily="18" charset="0"/>
              </a:rPr>
              <a:t>4</a:t>
            </a:r>
            <a:r>
              <a:rPr lang="en-GB" dirty="0">
                <a:latin typeface="Times New Roman" pitchFamily="18" charset="0"/>
                <a:cs typeface="Times New Roman" pitchFamily="18" charset="0"/>
              </a:rPr>
              <a:t>(6), pp.350-353.</a:t>
            </a:r>
            <a:endParaRPr lang="en-US" dirty="0">
              <a:latin typeface="Times New Roman" pitchFamily="18" charset="0"/>
              <a:cs typeface="Times New Roman" pitchFamily="18" charset="0"/>
            </a:endParaRPr>
          </a:p>
          <a:p>
            <a:pPr algn="just"/>
            <a:r>
              <a:rPr lang="en-GB" dirty="0" err="1">
                <a:latin typeface="Times New Roman" pitchFamily="18" charset="0"/>
                <a:cs typeface="Times New Roman" pitchFamily="18" charset="0"/>
              </a:rPr>
              <a:t>Rosłon</a:t>
            </a:r>
            <a:r>
              <a:rPr lang="en-GB" dirty="0">
                <a:latin typeface="Times New Roman" pitchFamily="18" charset="0"/>
                <a:cs typeface="Times New Roman" pitchFamily="18" charset="0"/>
              </a:rPr>
              <a:t>, J., </a:t>
            </a:r>
            <a:r>
              <a:rPr lang="en-GB" dirty="0" err="1">
                <a:latin typeface="Times New Roman" pitchFamily="18" charset="0"/>
                <a:cs typeface="Times New Roman" pitchFamily="18" charset="0"/>
              </a:rPr>
              <a:t>Książek</a:t>
            </a:r>
            <a:r>
              <a:rPr lang="en-GB" dirty="0">
                <a:latin typeface="Times New Roman" pitchFamily="18" charset="0"/>
                <a:cs typeface="Times New Roman" pitchFamily="18" charset="0"/>
              </a:rPr>
              <a:t>-Nowak, M., Nowak, P. and </a:t>
            </a:r>
            <a:r>
              <a:rPr lang="en-GB" dirty="0" err="1">
                <a:latin typeface="Times New Roman" pitchFamily="18" charset="0"/>
                <a:cs typeface="Times New Roman" pitchFamily="18" charset="0"/>
              </a:rPr>
              <a:t>Zawistowski</a:t>
            </a:r>
            <a:r>
              <a:rPr lang="en-GB" dirty="0">
                <a:latin typeface="Times New Roman" pitchFamily="18" charset="0"/>
                <a:cs typeface="Times New Roman" pitchFamily="18" charset="0"/>
              </a:rPr>
              <a:t>, J., 2020. Cash-flow schedules optimisation within life cycle costing (LCC). </a:t>
            </a:r>
            <a:r>
              <a:rPr lang="en-GB" i="1" dirty="0">
                <a:latin typeface="Times New Roman" pitchFamily="18" charset="0"/>
                <a:cs typeface="Times New Roman" pitchFamily="18" charset="0"/>
              </a:rPr>
              <a:t> Sustainability</a:t>
            </a:r>
            <a:r>
              <a:rPr lang="en-GB" dirty="0">
                <a:latin typeface="Times New Roman" pitchFamily="18" charset="0"/>
                <a:cs typeface="Times New Roman" pitchFamily="18" charset="0"/>
              </a:rPr>
              <a:t>, </a:t>
            </a:r>
            <a:r>
              <a:rPr lang="en-GB" i="1" dirty="0">
                <a:latin typeface="Times New Roman" pitchFamily="18" charset="0"/>
                <a:cs typeface="Times New Roman" pitchFamily="18" charset="0"/>
              </a:rPr>
              <a:t>12</a:t>
            </a:r>
            <a:r>
              <a:rPr lang="en-GB" dirty="0">
                <a:latin typeface="Times New Roman" pitchFamily="18" charset="0"/>
                <a:cs typeface="Times New Roman" pitchFamily="18" charset="0"/>
              </a:rPr>
              <a:t>(19), p.8201.</a:t>
            </a:r>
            <a:endParaRPr lang="en-US" dirty="0">
              <a:latin typeface="Times New Roman" pitchFamily="18" charset="0"/>
              <a:cs typeface="Times New Roman" pitchFamily="18" charset="0"/>
            </a:endParaRPr>
          </a:p>
          <a:p>
            <a:pPr algn="just"/>
            <a:r>
              <a:rPr lang="en-GB" dirty="0">
                <a:latin typeface="Times New Roman" pitchFamily="18" charset="0"/>
                <a:cs typeface="Times New Roman" pitchFamily="18" charset="0"/>
              </a:rPr>
              <a:t>Yuan, Y., Lu, L.Y., Tian, G. and Yu, Y., 2020. Business strategy and corporate social responsibility. </a:t>
            </a:r>
            <a:r>
              <a:rPr lang="en-GB" i="1" dirty="0">
                <a:latin typeface="Times New Roman" pitchFamily="18" charset="0"/>
                <a:cs typeface="Times New Roman" pitchFamily="18" charset="0"/>
              </a:rPr>
              <a:t> Journal of Business Ethics</a:t>
            </a:r>
            <a:r>
              <a:rPr lang="en-GB" dirty="0">
                <a:latin typeface="Times New Roman" pitchFamily="18" charset="0"/>
                <a:cs typeface="Times New Roman" pitchFamily="18" charset="0"/>
              </a:rPr>
              <a:t>, </a:t>
            </a:r>
            <a:r>
              <a:rPr lang="en-GB" i="1" dirty="0">
                <a:latin typeface="Times New Roman" pitchFamily="18" charset="0"/>
                <a:cs typeface="Times New Roman" pitchFamily="18" charset="0"/>
              </a:rPr>
              <a:t>162</a:t>
            </a:r>
            <a:r>
              <a:rPr lang="en-GB" dirty="0">
                <a:latin typeface="Times New Roman" pitchFamily="18" charset="0"/>
                <a:cs typeface="Times New Roman" pitchFamily="18" charset="0"/>
              </a:rPr>
              <a:t>(2), pp.359-377.</a:t>
            </a:r>
            <a:endParaRPr lang="en-US" dirty="0">
              <a:latin typeface="Times New Roman" pitchFamily="18" charset="0"/>
              <a:cs typeface="Times New Roman" pitchFamily="18" charset="0"/>
            </a:endParaRPr>
          </a:p>
          <a:p>
            <a:pPr algn="just"/>
            <a:r>
              <a:rPr lang="en-GB" dirty="0" err="1">
                <a:latin typeface="Times New Roman" pitchFamily="18" charset="0"/>
                <a:cs typeface="Times New Roman" pitchFamily="18" charset="0"/>
              </a:rPr>
              <a:t>Duţescu</a:t>
            </a:r>
            <a:r>
              <a:rPr lang="en-GB" dirty="0">
                <a:latin typeface="Times New Roman" pitchFamily="18" charset="0"/>
                <a:cs typeface="Times New Roman" pitchFamily="18" charset="0"/>
              </a:rPr>
              <a:t>, A., 2019.  The Financial Statements.  In Financial Accounting (pp. 29-62).  Palgrave Macmillan, Cham.</a:t>
            </a:r>
            <a:endParaRPr lang="en-US" dirty="0">
              <a:latin typeface="Times New Roman" pitchFamily="18" charset="0"/>
              <a:cs typeface="Times New Roman" pitchFamily="18" charset="0"/>
            </a:endParaRPr>
          </a:p>
          <a:p>
            <a:pPr algn="just"/>
            <a:r>
              <a:rPr lang="en-GB" dirty="0">
                <a:latin typeface="Times New Roman" pitchFamily="18" charset="0"/>
                <a:cs typeface="Times New Roman" pitchFamily="18" charset="0"/>
              </a:rPr>
              <a:t>Yan, J., Yang, Y., Elia </a:t>
            </a:r>
            <a:r>
              <a:rPr lang="en-GB" dirty="0" err="1">
                <a:latin typeface="Times New Roman" pitchFamily="18" charset="0"/>
                <a:cs typeface="Times New Roman" pitchFamily="18" charset="0"/>
              </a:rPr>
              <a:t>Campana</a:t>
            </a:r>
            <a:r>
              <a:rPr lang="en-GB" dirty="0">
                <a:latin typeface="Times New Roman" pitchFamily="18" charset="0"/>
                <a:cs typeface="Times New Roman" pitchFamily="18" charset="0"/>
              </a:rPr>
              <a:t>, P. and He, J., 2019. City-level analysis of subsidy-free solar photovoltaic electricity price, profits and grid parity in China.  </a:t>
            </a:r>
            <a:r>
              <a:rPr lang="en-GB" i="1" dirty="0">
                <a:latin typeface="Times New Roman" pitchFamily="18" charset="0"/>
                <a:cs typeface="Times New Roman" pitchFamily="18" charset="0"/>
              </a:rPr>
              <a:t>Nature Energy</a:t>
            </a:r>
            <a:r>
              <a:rPr lang="en-GB" dirty="0">
                <a:latin typeface="Times New Roman" pitchFamily="18" charset="0"/>
                <a:cs typeface="Times New Roman" pitchFamily="18" charset="0"/>
              </a:rPr>
              <a:t>, </a:t>
            </a:r>
            <a:r>
              <a:rPr lang="en-GB" i="1" dirty="0">
                <a:latin typeface="Times New Roman" pitchFamily="18" charset="0"/>
                <a:cs typeface="Times New Roman" pitchFamily="18" charset="0"/>
              </a:rPr>
              <a:t>4</a:t>
            </a:r>
            <a:r>
              <a:rPr lang="en-GB" dirty="0">
                <a:latin typeface="Times New Roman" pitchFamily="18" charset="0"/>
                <a:cs typeface="Times New Roman" pitchFamily="18" charset="0"/>
              </a:rPr>
              <a:t>(8), pp.709-717.</a:t>
            </a:r>
            <a:endParaRPr lang="en-US" dirty="0">
              <a:latin typeface="Times New Roman" pitchFamily="18" charset="0"/>
              <a:cs typeface="Times New Roman" pitchFamily="18" charset="0"/>
            </a:endParaRPr>
          </a:p>
          <a:p>
            <a:pPr algn="just"/>
            <a:endParaRPr lang="en-GB" dirty="0">
              <a:latin typeface="Times New Roman" pitchFamily="18" charset="0"/>
              <a:cs typeface="Times New Roman" pitchFamily="18" charset="0"/>
            </a:endParaRPr>
          </a:p>
        </p:txBody>
      </p:sp>
    </p:spTree>
    <p:extLst>
      <p:ext uri="{BB962C8B-B14F-4D97-AF65-F5344CB8AC3E}">
        <p14:creationId xmlns:p14="http://schemas.microsoft.com/office/powerpoint/2010/main" val="32478787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TM03090434[[fn=Wood Type]]</Template>
  <TotalTime>81</TotalTime>
  <Words>3536</Words>
  <Application>Microsoft Office PowerPoint</Application>
  <PresentationFormat>Widescreen</PresentationFormat>
  <Paragraphs>783</Paragraphs>
  <Slides>19</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Arial</vt:lpstr>
      <vt:lpstr>Calibri</vt:lpstr>
      <vt:lpstr>Rockwell</vt:lpstr>
      <vt:lpstr>Rockwell Condensed</vt:lpstr>
      <vt:lpstr>Symbol</vt:lpstr>
      <vt:lpstr>Times New Roman</vt:lpstr>
      <vt:lpstr>Wingdings</vt:lpstr>
      <vt:lpstr>Wood Type</vt:lpstr>
      <vt:lpstr>Business Plan</vt:lpstr>
      <vt:lpstr>Business Overview</vt:lpstr>
      <vt:lpstr>Products and services</vt:lpstr>
      <vt:lpstr>Market audit-Competitor’s Analysis</vt:lpstr>
      <vt:lpstr>Market Audit - SWOT ANALYSIS </vt:lpstr>
      <vt:lpstr>Market audit - PESTLE Analysis of the IT industry in the UK </vt:lpstr>
      <vt:lpstr>Target Market </vt:lpstr>
      <vt:lpstr>Target Market </vt:lpstr>
      <vt:lpstr>Marketing and Sales Plan</vt:lpstr>
      <vt:lpstr>Management Team</vt:lpstr>
      <vt:lpstr>Financial Analysis </vt:lpstr>
      <vt:lpstr>Financial Analysis (Sales Planning)</vt:lpstr>
      <vt:lpstr>Financial Analysis (Sales Planning)</vt:lpstr>
      <vt:lpstr>Financial Analysis (Cash Flow Forecast)</vt:lpstr>
      <vt:lpstr>Financial Analysis (Cash Flow Forecast)</vt:lpstr>
      <vt:lpstr>Financial Analysis (Profit and Loss)</vt:lpstr>
      <vt:lpstr>Financial Analysis (Profit and Loss)</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Office</dc:creator>
  <cp:lastModifiedBy>Tunde Petkes (2124153)</cp:lastModifiedBy>
  <cp:revision>14</cp:revision>
  <dcterms:created xsi:type="dcterms:W3CDTF">2022-10-21T12:04:30Z</dcterms:created>
  <dcterms:modified xsi:type="dcterms:W3CDTF">2022-11-13T17:42:02Z</dcterms:modified>
</cp:coreProperties>
</file>