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87" r:id="rId2"/>
    <p:sldId id="291" r:id="rId3"/>
    <p:sldId id="293" r:id="rId4"/>
    <p:sldId id="323" r:id="rId5"/>
    <p:sldId id="290" r:id="rId6"/>
    <p:sldId id="324" r:id="rId7"/>
    <p:sldId id="288" r:id="rId8"/>
    <p:sldId id="259" r:id="rId9"/>
    <p:sldId id="260" r:id="rId10"/>
    <p:sldId id="261" r:id="rId11"/>
    <p:sldId id="325" r:id="rId12"/>
    <p:sldId id="262" r:id="rId13"/>
    <p:sldId id="263" r:id="rId14"/>
    <p:sldId id="273" r:id="rId15"/>
    <p:sldId id="329" r:id="rId16"/>
    <p:sldId id="334" r:id="rId17"/>
    <p:sldId id="335" r:id="rId18"/>
    <p:sldId id="274" r:id="rId19"/>
    <p:sldId id="268" r:id="rId20"/>
    <p:sldId id="275" r:id="rId21"/>
    <p:sldId id="332" r:id="rId22"/>
    <p:sldId id="333" r:id="rId23"/>
    <p:sldId id="330" r:id="rId24"/>
    <p:sldId id="331" r:id="rId25"/>
    <p:sldId id="292" r:id="rId26"/>
    <p:sldId id="28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1896" y="84"/>
      </p:cViewPr>
      <p:guideLst>
        <p:guide orient="horz" pos="2160"/>
        <p:guide pos="2880"/>
      </p:guideLst>
    </p:cSldViewPr>
  </p:slideViewPr>
  <p:notesTextViewPr>
    <p:cViewPr>
      <p:scale>
        <a:sx n="1" d="1"/>
        <a:sy n="1" d="1"/>
      </p:scale>
      <p:origin x="0" y="0"/>
    </p:cViewPr>
  </p:notesTextViewPr>
  <p:notesViewPr>
    <p:cSldViewPr>
      <p:cViewPr varScale="1">
        <p:scale>
          <a:sx n="79" d="100"/>
          <a:sy n="79" d="100"/>
        </p:scale>
        <p:origin x="3942"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svg"/><Relationship Id="rId1"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0FE3D0-C428-4DAB-B3A6-ED547E91910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11327C4-1648-4DD5-9874-4F488653FD93}">
      <dgm:prSet/>
      <dgm:spPr/>
      <dgm:t>
        <a:bodyPr/>
        <a:lstStyle/>
        <a:p>
          <a:r>
            <a:rPr lang="en-GB" dirty="0"/>
            <a:t>Consider the vital elements of a research proposal</a:t>
          </a:r>
          <a:endParaRPr lang="en-US" dirty="0"/>
        </a:p>
      </dgm:t>
    </dgm:pt>
    <dgm:pt modelId="{53074959-5811-4D1E-8F36-BD12CD9102EA}" type="parTrans" cxnId="{AB484452-625A-49AC-8D01-FDA5A16FE6D4}">
      <dgm:prSet/>
      <dgm:spPr/>
      <dgm:t>
        <a:bodyPr/>
        <a:lstStyle/>
        <a:p>
          <a:endParaRPr lang="en-US"/>
        </a:p>
      </dgm:t>
    </dgm:pt>
    <dgm:pt modelId="{6AC90EAB-B419-4D9A-B19A-9C0AE2FD9063}" type="sibTrans" cxnId="{AB484452-625A-49AC-8D01-FDA5A16FE6D4}">
      <dgm:prSet/>
      <dgm:spPr/>
      <dgm:t>
        <a:bodyPr/>
        <a:lstStyle/>
        <a:p>
          <a:endParaRPr lang="en-US"/>
        </a:p>
      </dgm:t>
    </dgm:pt>
    <dgm:pt modelId="{D3BDEDFB-0653-48DD-B777-4F8E6BE77B5C}">
      <dgm:prSet/>
      <dgm:spPr/>
      <dgm:t>
        <a:bodyPr/>
        <a:lstStyle/>
        <a:p>
          <a:r>
            <a:rPr lang="en-GB" dirty="0"/>
            <a:t>Enable you to produce a draft research proposal for your research</a:t>
          </a:r>
          <a:endParaRPr lang="en-US" dirty="0"/>
        </a:p>
      </dgm:t>
    </dgm:pt>
    <dgm:pt modelId="{F5E71EF4-DD2E-4423-98C6-23F1A2AF7F80}" type="parTrans" cxnId="{B58AC4CA-A9CC-4858-9475-B63724C841DB}">
      <dgm:prSet/>
      <dgm:spPr/>
      <dgm:t>
        <a:bodyPr/>
        <a:lstStyle/>
        <a:p>
          <a:endParaRPr lang="en-US"/>
        </a:p>
      </dgm:t>
    </dgm:pt>
    <dgm:pt modelId="{C3828C9F-16D9-4D07-9C65-E5DD6673B1E5}" type="sibTrans" cxnId="{B58AC4CA-A9CC-4858-9475-B63724C841DB}">
      <dgm:prSet/>
      <dgm:spPr/>
      <dgm:t>
        <a:bodyPr/>
        <a:lstStyle/>
        <a:p>
          <a:endParaRPr lang="en-US"/>
        </a:p>
      </dgm:t>
    </dgm:pt>
    <dgm:pt modelId="{92E5C280-F202-4248-B44D-0BDCFC5D8E16}" type="pres">
      <dgm:prSet presAssocID="{4E0FE3D0-C428-4DAB-B3A6-ED547E919103}" presName="vert0" presStyleCnt="0">
        <dgm:presLayoutVars>
          <dgm:dir/>
          <dgm:animOne val="branch"/>
          <dgm:animLvl val="lvl"/>
        </dgm:presLayoutVars>
      </dgm:prSet>
      <dgm:spPr/>
    </dgm:pt>
    <dgm:pt modelId="{2269E09A-DA5A-45D0-8276-55E89EB3A84C}" type="pres">
      <dgm:prSet presAssocID="{711327C4-1648-4DD5-9874-4F488653FD93}" presName="thickLine" presStyleLbl="alignNode1" presStyleIdx="0" presStyleCnt="2"/>
      <dgm:spPr/>
    </dgm:pt>
    <dgm:pt modelId="{DE61D6C6-9E0D-4E36-BCF7-32511AC8815E}" type="pres">
      <dgm:prSet presAssocID="{711327C4-1648-4DD5-9874-4F488653FD93}" presName="horz1" presStyleCnt="0"/>
      <dgm:spPr/>
    </dgm:pt>
    <dgm:pt modelId="{E710E5F8-6715-4B46-AB34-ABAEE0BF11FC}" type="pres">
      <dgm:prSet presAssocID="{711327C4-1648-4DD5-9874-4F488653FD93}" presName="tx1" presStyleLbl="revTx" presStyleIdx="0" presStyleCnt="2"/>
      <dgm:spPr/>
    </dgm:pt>
    <dgm:pt modelId="{D2696C80-F468-4887-891A-CE49304FC8B3}" type="pres">
      <dgm:prSet presAssocID="{711327C4-1648-4DD5-9874-4F488653FD93}" presName="vert1" presStyleCnt="0"/>
      <dgm:spPr/>
    </dgm:pt>
    <dgm:pt modelId="{B74E1EED-2D95-4F8A-A7A9-6DF2795F9C62}" type="pres">
      <dgm:prSet presAssocID="{D3BDEDFB-0653-48DD-B777-4F8E6BE77B5C}" presName="thickLine" presStyleLbl="alignNode1" presStyleIdx="1" presStyleCnt="2"/>
      <dgm:spPr/>
    </dgm:pt>
    <dgm:pt modelId="{994A081E-D9C0-4A3B-9B88-143F51D52F52}" type="pres">
      <dgm:prSet presAssocID="{D3BDEDFB-0653-48DD-B777-4F8E6BE77B5C}" presName="horz1" presStyleCnt="0"/>
      <dgm:spPr/>
    </dgm:pt>
    <dgm:pt modelId="{EF0285F7-CD93-46E0-B4B3-20CFCFDC87CE}" type="pres">
      <dgm:prSet presAssocID="{D3BDEDFB-0653-48DD-B777-4F8E6BE77B5C}" presName="tx1" presStyleLbl="revTx" presStyleIdx="1" presStyleCnt="2"/>
      <dgm:spPr/>
    </dgm:pt>
    <dgm:pt modelId="{B1EBBE65-E5B9-422A-AD88-E9B5DDE9C471}" type="pres">
      <dgm:prSet presAssocID="{D3BDEDFB-0653-48DD-B777-4F8E6BE77B5C}" presName="vert1" presStyleCnt="0"/>
      <dgm:spPr/>
    </dgm:pt>
  </dgm:ptLst>
  <dgm:cxnLst>
    <dgm:cxn modelId="{3F735835-40A0-4C8E-AE39-284D7BC164E3}" type="presOf" srcId="{4E0FE3D0-C428-4DAB-B3A6-ED547E919103}" destId="{92E5C280-F202-4248-B44D-0BDCFC5D8E16}" srcOrd="0" destOrd="0" presId="urn:microsoft.com/office/officeart/2008/layout/LinedList"/>
    <dgm:cxn modelId="{AB484452-625A-49AC-8D01-FDA5A16FE6D4}" srcId="{4E0FE3D0-C428-4DAB-B3A6-ED547E919103}" destId="{711327C4-1648-4DD5-9874-4F488653FD93}" srcOrd="0" destOrd="0" parTransId="{53074959-5811-4D1E-8F36-BD12CD9102EA}" sibTransId="{6AC90EAB-B419-4D9A-B19A-9C0AE2FD9063}"/>
    <dgm:cxn modelId="{EE5F9F75-7D1E-4ED1-AB51-78B0AA935AC1}" type="presOf" srcId="{D3BDEDFB-0653-48DD-B777-4F8E6BE77B5C}" destId="{EF0285F7-CD93-46E0-B4B3-20CFCFDC87CE}" srcOrd="0" destOrd="0" presId="urn:microsoft.com/office/officeart/2008/layout/LinedList"/>
    <dgm:cxn modelId="{B58AC4CA-A9CC-4858-9475-B63724C841DB}" srcId="{4E0FE3D0-C428-4DAB-B3A6-ED547E919103}" destId="{D3BDEDFB-0653-48DD-B777-4F8E6BE77B5C}" srcOrd="1" destOrd="0" parTransId="{F5E71EF4-DD2E-4423-98C6-23F1A2AF7F80}" sibTransId="{C3828C9F-16D9-4D07-9C65-E5DD6673B1E5}"/>
    <dgm:cxn modelId="{788F46F0-B831-4BC7-926B-DB03282B18B0}" type="presOf" srcId="{711327C4-1648-4DD5-9874-4F488653FD93}" destId="{E710E5F8-6715-4B46-AB34-ABAEE0BF11FC}" srcOrd="0" destOrd="0" presId="urn:microsoft.com/office/officeart/2008/layout/LinedList"/>
    <dgm:cxn modelId="{BCAE40F3-C822-481D-81C8-9A72BC8112BF}" type="presParOf" srcId="{92E5C280-F202-4248-B44D-0BDCFC5D8E16}" destId="{2269E09A-DA5A-45D0-8276-55E89EB3A84C}" srcOrd="0" destOrd="0" presId="urn:microsoft.com/office/officeart/2008/layout/LinedList"/>
    <dgm:cxn modelId="{68377C59-0088-4021-B0CA-D326F139B40B}" type="presParOf" srcId="{92E5C280-F202-4248-B44D-0BDCFC5D8E16}" destId="{DE61D6C6-9E0D-4E36-BCF7-32511AC8815E}" srcOrd="1" destOrd="0" presId="urn:microsoft.com/office/officeart/2008/layout/LinedList"/>
    <dgm:cxn modelId="{DEA44E0A-FC54-4F67-BEA7-00ED268E7E0F}" type="presParOf" srcId="{DE61D6C6-9E0D-4E36-BCF7-32511AC8815E}" destId="{E710E5F8-6715-4B46-AB34-ABAEE0BF11FC}" srcOrd="0" destOrd="0" presId="urn:microsoft.com/office/officeart/2008/layout/LinedList"/>
    <dgm:cxn modelId="{D823049B-9711-46C2-A161-8E80D57C084C}" type="presParOf" srcId="{DE61D6C6-9E0D-4E36-BCF7-32511AC8815E}" destId="{D2696C80-F468-4887-891A-CE49304FC8B3}" srcOrd="1" destOrd="0" presId="urn:microsoft.com/office/officeart/2008/layout/LinedList"/>
    <dgm:cxn modelId="{39E3D9BE-98BF-40C6-A0A9-B25089261359}" type="presParOf" srcId="{92E5C280-F202-4248-B44D-0BDCFC5D8E16}" destId="{B74E1EED-2D95-4F8A-A7A9-6DF2795F9C62}" srcOrd="2" destOrd="0" presId="urn:microsoft.com/office/officeart/2008/layout/LinedList"/>
    <dgm:cxn modelId="{85491DF4-C418-4373-8768-9E26F65FDDB6}" type="presParOf" srcId="{92E5C280-F202-4248-B44D-0BDCFC5D8E16}" destId="{994A081E-D9C0-4A3B-9B88-143F51D52F52}" srcOrd="3" destOrd="0" presId="urn:microsoft.com/office/officeart/2008/layout/LinedList"/>
    <dgm:cxn modelId="{29F20907-BA13-47B3-8A46-F2A1BBE02CC8}" type="presParOf" srcId="{994A081E-D9C0-4A3B-9B88-143F51D52F52}" destId="{EF0285F7-CD93-46E0-B4B3-20CFCFDC87CE}" srcOrd="0" destOrd="0" presId="urn:microsoft.com/office/officeart/2008/layout/LinedList"/>
    <dgm:cxn modelId="{E310899D-BFB8-4667-B236-1B0520FBA68F}" type="presParOf" srcId="{994A081E-D9C0-4A3B-9B88-143F51D52F52}" destId="{B1EBBE65-E5B9-422A-AD88-E9B5DDE9C47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EBABDC-6769-4A28-A709-710D2662A5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669A49-6E23-48E8-BEAA-062850A6C557}">
      <dgm:prSet/>
      <dgm:spPr/>
      <dgm:t>
        <a:bodyPr/>
        <a:lstStyle/>
        <a:p>
          <a:r>
            <a:rPr lang="en-GB"/>
            <a:t>Do you know which are the vital elements of a research proposal?</a:t>
          </a:r>
          <a:endParaRPr lang="en-US"/>
        </a:p>
      </dgm:t>
    </dgm:pt>
    <dgm:pt modelId="{6BDE13D9-74D1-423C-A38F-DA91091CA972}" type="parTrans" cxnId="{53B2E31A-44CC-4E06-8687-BD73E1C87B84}">
      <dgm:prSet/>
      <dgm:spPr/>
      <dgm:t>
        <a:bodyPr/>
        <a:lstStyle/>
        <a:p>
          <a:endParaRPr lang="en-US"/>
        </a:p>
      </dgm:t>
    </dgm:pt>
    <dgm:pt modelId="{25F44EED-F86F-4F25-90AC-41E4D0D21FF9}" type="sibTrans" cxnId="{53B2E31A-44CC-4E06-8687-BD73E1C87B84}">
      <dgm:prSet/>
      <dgm:spPr/>
      <dgm:t>
        <a:bodyPr/>
        <a:lstStyle/>
        <a:p>
          <a:endParaRPr lang="en-US"/>
        </a:p>
      </dgm:t>
    </dgm:pt>
    <dgm:pt modelId="{03129C3E-BF05-49F6-B26F-0C450DFF5FA6}">
      <dgm:prSet/>
      <dgm:spPr/>
      <dgm:t>
        <a:bodyPr/>
        <a:lstStyle/>
        <a:p>
          <a:r>
            <a:rPr lang="en-GB"/>
            <a:t>Can you now produce a draft research proposal for your research?</a:t>
          </a:r>
          <a:endParaRPr lang="en-US"/>
        </a:p>
      </dgm:t>
    </dgm:pt>
    <dgm:pt modelId="{C3D55440-3D5C-40DF-9627-7440FBF3BA92}" type="parTrans" cxnId="{68EC9198-43C5-48A9-BF32-8CE899FFEADB}">
      <dgm:prSet/>
      <dgm:spPr/>
      <dgm:t>
        <a:bodyPr/>
        <a:lstStyle/>
        <a:p>
          <a:endParaRPr lang="en-US"/>
        </a:p>
      </dgm:t>
    </dgm:pt>
    <dgm:pt modelId="{2B0F2431-1B41-4A3D-8EDA-7CCFCEAD7D9C}" type="sibTrans" cxnId="{68EC9198-43C5-48A9-BF32-8CE899FFEADB}">
      <dgm:prSet/>
      <dgm:spPr/>
      <dgm:t>
        <a:bodyPr/>
        <a:lstStyle/>
        <a:p>
          <a:endParaRPr lang="en-US"/>
        </a:p>
      </dgm:t>
    </dgm:pt>
    <dgm:pt modelId="{32E6B9F4-0428-4EB1-B907-B12F4CB1BC95}" type="pres">
      <dgm:prSet presAssocID="{81EBABDC-6769-4A28-A709-710D2662A5AB}" presName="root" presStyleCnt="0">
        <dgm:presLayoutVars>
          <dgm:dir/>
          <dgm:resizeHandles val="exact"/>
        </dgm:presLayoutVars>
      </dgm:prSet>
      <dgm:spPr/>
    </dgm:pt>
    <dgm:pt modelId="{23DD38A2-079A-485F-A04A-69DDB8F624B8}" type="pres">
      <dgm:prSet presAssocID="{04669A49-6E23-48E8-BEAA-062850A6C557}" presName="compNode" presStyleCnt="0"/>
      <dgm:spPr/>
    </dgm:pt>
    <dgm:pt modelId="{FBBD5917-596E-4152-B10A-A4F4611F70DB}" type="pres">
      <dgm:prSet presAssocID="{04669A49-6E23-48E8-BEAA-062850A6C557}" presName="bgRect" presStyleLbl="bgShp" presStyleIdx="0" presStyleCnt="2"/>
      <dgm:spPr/>
    </dgm:pt>
    <dgm:pt modelId="{84C8105D-44D4-4BC1-850C-FBF6C7D20884}" type="pres">
      <dgm:prSet presAssocID="{04669A49-6E23-48E8-BEAA-062850A6C557}"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7E2A72FA-797A-4BF8-A8E6-6710C4F785F5}" type="pres">
      <dgm:prSet presAssocID="{04669A49-6E23-48E8-BEAA-062850A6C557}" presName="spaceRect" presStyleCnt="0"/>
      <dgm:spPr/>
    </dgm:pt>
    <dgm:pt modelId="{A03D8DAD-0A21-4A42-A577-512A90802064}" type="pres">
      <dgm:prSet presAssocID="{04669A49-6E23-48E8-BEAA-062850A6C557}" presName="parTx" presStyleLbl="revTx" presStyleIdx="0" presStyleCnt="2">
        <dgm:presLayoutVars>
          <dgm:chMax val="0"/>
          <dgm:chPref val="0"/>
        </dgm:presLayoutVars>
      </dgm:prSet>
      <dgm:spPr/>
    </dgm:pt>
    <dgm:pt modelId="{8C7CA8A8-9E1E-40C4-A813-B036ADAC3CB8}" type="pres">
      <dgm:prSet presAssocID="{25F44EED-F86F-4F25-90AC-41E4D0D21FF9}" presName="sibTrans" presStyleCnt="0"/>
      <dgm:spPr/>
    </dgm:pt>
    <dgm:pt modelId="{F4BDE127-4B2C-4B3B-B088-29344713AF18}" type="pres">
      <dgm:prSet presAssocID="{03129C3E-BF05-49F6-B26F-0C450DFF5FA6}" presName="compNode" presStyleCnt="0"/>
      <dgm:spPr/>
    </dgm:pt>
    <dgm:pt modelId="{E6FEA252-5D42-40A4-B13D-B481B0C35A5F}" type="pres">
      <dgm:prSet presAssocID="{03129C3E-BF05-49F6-B26F-0C450DFF5FA6}" presName="bgRect" presStyleLbl="bgShp" presStyleIdx="1" presStyleCnt="2"/>
      <dgm:spPr/>
    </dgm:pt>
    <dgm:pt modelId="{05510C89-CDB6-44CB-BBC1-D66D86619FA9}" type="pres">
      <dgm:prSet presAssocID="{03129C3E-BF05-49F6-B26F-0C450DFF5FA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AD45E880-D024-4E26-A7E7-BDB1DBA07281}" type="pres">
      <dgm:prSet presAssocID="{03129C3E-BF05-49F6-B26F-0C450DFF5FA6}" presName="spaceRect" presStyleCnt="0"/>
      <dgm:spPr/>
    </dgm:pt>
    <dgm:pt modelId="{1027C1CE-9191-4218-8854-0782C0D35F89}" type="pres">
      <dgm:prSet presAssocID="{03129C3E-BF05-49F6-B26F-0C450DFF5FA6}" presName="parTx" presStyleLbl="revTx" presStyleIdx="1" presStyleCnt="2">
        <dgm:presLayoutVars>
          <dgm:chMax val="0"/>
          <dgm:chPref val="0"/>
        </dgm:presLayoutVars>
      </dgm:prSet>
      <dgm:spPr/>
    </dgm:pt>
  </dgm:ptLst>
  <dgm:cxnLst>
    <dgm:cxn modelId="{53B2E31A-44CC-4E06-8687-BD73E1C87B84}" srcId="{81EBABDC-6769-4A28-A709-710D2662A5AB}" destId="{04669A49-6E23-48E8-BEAA-062850A6C557}" srcOrd="0" destOrd="0" parTransId="{6BDE13D9-74D1-423C-A38F-DA91091CA972}" sibTransId="{25F44EED-F86F-4F25-90AC-41E4D0D21FF9}"/>
    <dgm:cxn modelId="{75EC3A2F-3431-473B-9081-EC30120BADCF}" type="presOf" srcId="{81EBABDC-6769-4A28-A709-710D2662A5AB}" destId="{32E6B9F4-0428-4EB1-B907-B12F4CB1BC95}" srcOrd="0" destOrd="0" presId="urn:microsoft.com/office/officeart/2018/2/layout/IconVerticalSolidList"/>
    <dgm:cxn modelId="{56D7C33D-5353-4906-B584-526D13B447EC}" type="presOf" srcId="{04669A49-6E23-48E8-BEAA-062850A6C557}" destId="{A03D8DAD-0A21-4A42-A577-512A90802064}" srcOrd="0" destOrd="0" presId="urn:microsoft.com/office/officeart/2018/2/layout/IconVerticalSolidList"/>
    <dgm:cxn modelId="{DED2D377-0B68-4133-81B7-BBD0DF329596}" type="presOf" srcId="{03129C3E-BF05-49F6-B26F-0C450DFF5FA6}" destId="{1027C1CE-9191-4218-8854-0782C0D35F89}" srcOrd="0" destOrd="0" presId="urn:microsoft.com/office/officeart/2018/2/layout/IconVerticalSolidList"/>
    <dgm:cxn modelId="{68EC9198-43C5-48A9-BF32-8CE899FFEADB}" srcId="{81EBABDC-6769-4A28-A709-710D2662A5AB}" destId="{03129C3E-BF05-49F6-B26F-0C450DFF5FA6}" srcOrd="1" destOrd="0" parTransId="{C3D55440-3D5C-40DF-9627-7440FBF3BA92}" sibTransId="{2B0F2431-1B41-4A3D-8EDA-7CCFCEAD7D9C}"/>
    <dgm:cxn modelId="{BA5CDDC9-AF01-4134-8840-9A19EDD70AEA}" type="presParOf" srcId="{32E6B9F4-0428-4EB1-B907-B12F4CB1BC95}" destId="{23DD38A2-079A-485F-A04A-69DDB8F624B8}" srcOrd="0" destOrd="0" presId="urn:microsoft.com/office/officeart/2018/2/layout/IconVerticalSolidList"/>
    <dgm:cxn modelId="{D267BA9D-C88A-4F44-A8B7-6B71F7BA8CE9}" type="presParOf" srcId="{23DD38A2-079A-485F-A04A-69DDB8F624B8}" destId="{FBBD5917-596E-4152-B10A-A4F4611F70DB}" srcOrd="0" destOrd="0" presId="urn:microsoft.com/office/officeart/2018/2/layout/IconVerticalSolidList"/>
    <dgm:cxn modelId="{C3BF6FA1-601A-4E59-9F50-5524F3B04A01}" type="presParOf" srcId="{23DD38A2-079A-485F-A04A-69DDB8F624B8}" destId="{84C8105D-44D4-4BC1-850C-FBF6C7D20884}" srcOrd="1" destOrd="0" presId="urn:microsoft.com/office/officeart/2018/2/layout/IconVerticalSolidList"/>
    <dgm:cxn modelId="{3D8B0709-4B8A-4665-87EE-AF07A7EB0152}" type="presParOf" srcId="{23DD38A2-079A-485F-A04A-69DDB8F624B8}" destId="{7E2A72FA-797A-4BF8-A8E6-6710C4F785F5}" srcOrd="2" destOrd="0" presId="urn:microsoft.com/office/officeart/2018/2/layout/IconVerticalSolidList"/>
    <dgm:cxn modelId="{9CBA65DE-6754-4544-82BC-6F88E4350891}" type="presParOf" srcId="{23DD38A2-079A-485F-A04A-69DDB8F624B8}" destId="{A03D8DAD-0A21-4A42-A577-512A90802064}" srcOrd="3" destOrd="0" presId="urn:microsoft.com/office/officeart/2018/2/layout/IconVerticalSolidList"/>
    <dgm:cxn modelId="{1BAE4B89-DB8A-4FA5-82F5-33A598C0E332}" type="presParOf" srcId="{32E6B9F4-0428-4EB1-B907-B12F4CB1BC95}" destId="{8C7CA8A8-9E1E-40C4-A813-B036ADAC3CB8}" srcOrd="1" destOrd="0" presId="urn:microsoft.com/office/officeart/2018/2/layout/IconVerticalSolidList"/>
    <dgm:cxn modelId="{88A993E8-508B-45EA-83CF-E62E59C1CDA8}" type="presParOf" srcId="{32E6B9F4-0428-4EB1-B907-B12F4CB1BC95}" destId="{F4BDE127-4B2C-4B3B-B088-29344713AF18}" srcOrd="2" destOrd="0" presId="urn:microsoft.com/office/officeart/2018/2/layout/IconVerticalSolidList"/>
    <dgm:cxn modelId="{64B59805-0B09-4934-9975-B8ADAAED6705}" type="presParOf" srcId="{F4BDE127-4B2C-4B3B-B088-29344713AF18}" destId="{E6FEA252-5D42-40A4-B13D-B481B0C35A5F}" srcOrd="0" destOrd="0" presId="urn:microsoft.com/office/officeart/2018/2/layout/IconVerticalSolidList"/>
    <dgm:cxn modelId="{1D7FC8F6-E3E4-4CEF-BF04-FC761380620A}" type="presParOf" srcId="{F4BDE127-4B2C-4B3B-B088-29344713AF18}" destId="{05510C89-CDB6-44CB-BBC1-D66D86619FA9}" srcOrd="1" destOrd="0" presId="urn:microsoft.com/office/officeart/2018/2/layout/IconVerticalSolidList"/>
    <dgm:cxn modelId="{677C172F-A219-48DF-82D2-F7140D29F9AC}" type="presParOf" srcId="{F4BDE127-4B2C-4B3B-B088-29344713AF18}" destId="{AD45E880-D024-4E26-A7E7-BDB1DBA07281}" srcOrd="2" destOrd="0" presId="urn:microsoft.com/office/officeart/2018/2/layout/IconVerticalSolidList"/>
    <dgm:cxn modelId="{E0C86A6F-6B14-4323-A16A-319E2A2B1732}" type="presParOf" srcId="{F4BDE127-4B2C-4B3B-B088-29344713AF18}" destId="{1027C1CE-9191-4218-8854-0782C0D35F8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9E09A-DA5A-45D0-8276-55E89EB3A84C}">
      <dsp:nvSpPr>
        <dsp:cNvPr id="0" name=""/>
        <dsp:cNvSpPr/>
      </dsp:nvSpPr>
      <dsp:spPr>
        <a:xfrm>
          <a:off x="0" y="0"/>
          <a:ext cx="486965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10E5F8-6715-4B46-AB34-ABAEE0BF11FC}">
      <dsp:nvSpPr>
        <dsp:cNvPr id="0" name=""/>
        <dsp:cNvSpPr/>
      </dsp:nvSpPr>
      <dsp:spPr>
        <a:xfrm>
          <a:off x="0" y="0"/>
          <a:ext cx="4869656"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Consider the vital elements of a research proposal</a:t>
          </a:r>
          <a:endParaRPr lang="en-US" sz="4000" kern="1200" dirty="0"/>
        </a:p>
      </dsp:txBody>
      <dsp:txXfrm>
        <a:off x="0" y="0"/>
        <a:ext cx="4869656" cy="2552700"/>
      </dsp:txXfrm>
    </dsp:sp>
    <dsp:sp modelId="{B74E1EED-2D95-4F8A-A7A9-6DF2795F9C62}">
      <dsp:nvSpPr>
        <dsp:cNvPr id="0" name=""/>
        <dsp:cNvSpPr/>
      </dsp:nvSpPr>
      <dsp:spPr>
        <a:xfrm>
          <a:off x="0" y="2552700"/>
          <a:ext cx="4869656"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0285F7-CD93-46E0-B4B3-20CFCFDC87CE}">
      <dsp:nvSpPr>
        <dsp:cNvPr id="0" name=""/>
        <dsp:cNvSpPr/>
      </dsp:nvSpPr>
      <dsp:spPr>
        <a:xfrm>
          <a:off x="0" y="2552700"/>
          <a:ext cx="4869656"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Enable you to produce a draft research proposal for your research</a:t>
          </a:r>
          <a:endParaRPr lang="en-US" sz="4000" kern="1200" dirty="0"/>
        </a:p>
      </dsp:txBody>
      <dsp:txXfrm>
        <a:off x="0" y="2552700"/>
        <a:ext cx="4869656" cy="2552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D5917-596E-4152-B10A-A4F4611F70DB}">
      <dsp:nvSpPr>
        <dsp:cNvPr id="0" name=""/>
        <dsp:cNvSpPr/>
      </dsp:nvSpPr>
      <dsp:spPr>
        <a:xfrm>
          <a:off x="0" y="956381"/>
          <a:ext cx="48852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C8105D-44D4-4BC1-850C-FBF6C7D20884}">
      <dsp:nvSpPr>
        <dsp:cNvPr id="0" name=""/>
        <dsp:cNvSpPr/>
      </dsp:nvSpPr>
      <dsp:spPr>
        <a:xfrm>
          <a:off x="534102" y="1353647"/>
          <a:ext cx="971095" cy="97109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3D8DAD-0A21-4A42-A577-512A90802064}">
      <dsp:nvSpPr>
        <dsp:cNvPr id="0" name=""/>
        <dsp:cNvSpPr/>
      </dsp:nvSpPr>
      <dsp:spPr>
        <a:xfrm>
          <a:off x="2039300" y="956381"/>
          <a:ext cx="284590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GB" sz="2400" kern="1200"/>
            <a:t>Do you know which are the vital elements of a research proposal?</a:t>
          </a:r>
          <a:endParaRPr lang="en-US" sz="2400" kern="1200"/>
        </a:p>
      </dsp:txBody>
      <dsp:txXfrm>
        <a:off x="2039300" y="956381"/>
        <a:ext cx="2845902" cy="1765627"/>
      </dsp:txXfrm>
    </dsp:sp>
    <dsp:sp modelId="{E6FEA252-5D42-40A4-B13D-B481B0C35A5F}">
      <dsp:nvSpPr>
        <dsp:cNvPr id="0" name=""/>
        <dsp:cNvSpPr/>
      </dsp:nvSpPr>
      <dsp:spPr>
        <a:xfrm>
          <a:off x="0" y="3163416"/>
          <a:ext cx="48852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510C89-CDB6-44CB-BBC1-D66D86619FA9}">
      <dsp:nvSpPr>
        <dsp:cNvPr id="0" name=""/>
        <dsp:cNvSpPr/>
      </dsp:nvSpPr>
      <dsp:spPr>
        <a:xfrm>
          <a:off x="534102" y="3560682"/>
          <a:ext cx="971095" cy="97109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27C1CE-9191-4218-8854-0782C0D35F89}">
      <dsp:nvSpPr>
        <dsp:cNvPr id="0" name=""/>
        <dsp:cNvSpPr/>
      </dsp:nvSpPr>
      <dsp:spPr>
        <a:xfrm>
          <a:off x="2039300" y="3163416"/>
          <a:ext cx="284590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GB" sz="2400" kern="1200"/>
            <a:t>Can you now produce a draft research proposal for your research?</a:t>
          </a:r>
          <a:endParaRPr lang="en-US" sz="2400" kern="1200"/>
        </a:p>
      </dsp:txBody>
      <dsp:txXfrm>
        <a:off x="2039300" y="3163416"/>
        <a:ext cx="2845902" cy="17656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742F26-C283-40ED-A76B-252F5C645922}" type="datetimeFigureOut">
              <a:rPr lang="en-GB" smtClean="0"/>
              <a:t>11/09/2020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80D180-71E0-4CEF-81AA-58FF78DFCE11}" type="slidenum">
              <a:rPr lang="en-GB" smtClean="0"/>
              <a:t>‹#›</a:t>
            </a:fld>
            <a:endParaRPr lang="en-GB"/>
          </a:p>
        </p:txBody>
      </p:sp>
    </p:spTree>
    <p:extLst>
      <p:ext uri="{BB962C8B-B14F-4D97-AF65-F5344CB8AC3E}">
        <p14:creationId xmlns:p14="http://schemas.microsoft.com/office/powerpoint/2010/main" val="3033610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0D180-71E0-4CEF-81AA-58FF78DFCE11}" type="slidenum">
              <a:rPr lang="en-GB" smtClean="0"/>
              <a:t>1</a:t>
            </a:fld>
            <a:endParaRPr lang="en-GB"/>
          </a:p>
        </p:txBody>
      </p:sp>
    </p:spTree>
    <p:extLst>
      <p:ext uri="{BB962C8B-B14F-4D97-AF65-F5344CB8AC3E}">
        <p14:creationId xmlns:p14="http://schemas.microsoft.com/office/powerpoint/2010/main" val="3845478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none" strike="noStrike" dirty="0">
                <a:solidFill>
                  <a:srgbClr val="444444"/>
                </a:solidFill>
                <a:effectLst/>
                <a:latin typeface="&amp;quot"/>
              </a:rPr>
              <a:t> </a:t>
            </a:r>
          </a:p>
          <a:p>
            <a:endParaRPr lang="en-GB" dirty="0"/>
          </a:p>
        </p:txBody>
      </p:sp>
      <p:sp>
        <p:nvSpPr>
          <p:cNvPr id="4" name="Slide Number Placeholder 3"/>
          <p:cNvSpPr>
            <a:spLocks noGrp="1"/>
          </p:cNvSpPr>
          <p:nvPr>
            <p:ph type="sldNum" sz="quarter" idx="5"/>
          </p:nvPr>
        </p:nvSpPr>
        <p:spPr/>
        <p:txBody>
          <a:bodyPr/>
          <a:lstStyle/>
          <a:p>
            <a:fld id="{D880D180-71E0-4CEF-81AA-58FF78DFCE11}" type="slidenum">
              <a:rPr lang="en-GB" smtClean="0"/>
              <a:t>3</a:t>
            </a:fld>
            <a:endParaRPr lang="en-GB"/>
          </a:p>
        </p:txBody>
      </p:sp>
    </p:spTree>
    <p:extLst>
      <p:ext uri="{BB962C8B-B14F-4D97-AF65-F5344CB8AC3E}">
        <p14:creationId xmlns:p14="http://schemas.microsoft.com/office/powerpoint/2010/main" val="3330276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80D180-71E0-4CEF-81AA-58FF78DFCE11}" type="slidenum">
              <a:rPr lang="en-GB" smtClean="0"/>
              <a:t>25</a:t>
            </a:fld>
            <a:endParaRPr lang="en-GB"/>
          </a:p>
        </p:txBody>
      </p:sp>
    </p:spTree>
    <p:extLst>
      <p:ext uri="{BB962C8B-B14F-4D97-AF65-F5344CB8AC3E}">
        <p14:creationId xmlns:p14="http://schemas.microsoft.com/office/powerpoint/2010/main" val="1342324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0D180-71E0-4CEF-81AA-58FF78DFCE11}" type="slidenum">
              <a:rPr lang="en-GB" smtClean="0"/>
              <a:t>26</a:t>
            </a:fld>
            <a:endParaRPr lang="en-GB"/>
          </a:p>
        </p:txBody>
      </p:sp>
    </p:spTree>
    <p:extLst>
      <p:ext uri="{BB962C8B-B14F-4D97-AF65-F5344CB8AC3E}">
        <p14:creationId xmlns:p14="http://schemas.microsoft.com/office/powerpoint/2010/main" val="273780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6E87F6C-FED2-461D-97A1-FBCBD499A06A}" type="datetimeFigureOut">
              <a:rPr lang="en-US" smtClean="0"/>
              <a:t>9/11/2020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2032434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E87F6C-FED2-461D-97A1-FBCBD499A06A}" type="datetimeFigureOut">
              <a:rPr lang="en-US" smtClean="0"/>
              <a:t>9/11/2020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579666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E87F6C-FED2-461D-97A1-FBCBD499A06A}" type="datetimeFigureOut">
              <a:rPr lang="en-US" smtClean="0"/>
              <a:t>9/11/2020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18594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6E87F6C-FED2-461D-97A1-FBCBD499A06A}" type="datetimeFigureOut">
              <a:rPr lang="en-US" smtClean="0"/>
              <a:t>9/11/2020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1424864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E87F6C-FED2-461D-97A1-FBCBD499A06A}" type="datetimeFigureOut">
              <a:rPr lang="en-US" smtClean="0"/>
              <a:t>9/11/2020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1914118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6E87F6C-FED2-461D-97A1-FBCBD499A06A}" type="datetimeFigureOut">
              <a:rPr lang="en-US" smtClean="0"/>
              <a:t>9/11/2020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1924675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E87F6C-FED2-461D-97A1-FBCBD499A06A}" type="datetimeFigureOut">
              <a:rPr lang="en-US" smtClean="0"/>
              <a:t>9/11/2020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58090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E87F6C-FED2-461D-97A1-FBCBD499A06A}" type="datetimeFigureOut">
              <a:rPr lang="en-US" smtClean="0"/>
              <a:t>9/11/2020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2538924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E87F6C-FED2-461D-97A1-FBCBD499A06A}" type="datetimeFigureOut">
              <a:rPr lang="en-US" smtClean="0"/>
              <a:t>9/11/2020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129297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E87F6C-FED2-461D-97A1-FBCBD499A06A}" type="datetimeFigureOut">
              <a:rPr lang="en-US" smtClean="0"/>
              <a:t>9/11/2020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2599840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E87F6C-FED2-461D-97A1-FBCBD499A06A}" type="datetimeFigureOut">
              <a:rPr lang="en-US" smtClean="0"/>
              <a:t>9/11/2020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A05A1B-691D-43AB-A6FC-A48CCB20DDCB}" type="slidenum">
              <a:rPr lang="en-US" smtClean="0"/>
              <a:t>‹#›</a:t>
            </a:fld>
            <a:endParaRPr lang="en-US"/>
          </a:p>
        </p:txBody>
      </p:sp>
    </p:spTree>
    <p:extLst>
      <p:ext uri="{BB962C8B-B14F-4D97-AF65-F5344CB8AC3E}">
        <p14:creationId xmlns:p14="http://schemas.microsoft.com/office/powerpoint/2010/main" val="3164438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E87F6C-FED2-461D-97A1-FBCBD499A06A}" type="datetimeFigureOut">
              <a:rPr lang="en-US" smtClean="0"/>
              <a:t>9/11/2020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A05A1B-691D-43AB-A6FC-A48CCB20DDCB}" type="slidenum">
              <a:rPr lang="en-US" smtClean="0"/>
              <a:t>‹#›</a:t>
            </a:fld>
            <a:endParaRPr lang="en-US"/>
          </a:p>
        </p:txBody>
      </p:sp>
    </p:spTree>
    <p:extLst>
      <p:ext uri="{BB962C8B-B14F-4D97-AF65-F5344CB8AC3E}">
        <p14:creationId xmlns:p14="http://schemas.microsoft.com/office/powerpoint/2010/main" val="39432091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1.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5.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4.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5.jpg"/></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6.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image" Target="../media/image16.wmf"/><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7.jp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image" Target="../media/image18.jp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hyperlink" Target="https://eur01.safelinks.protection.outlook.com/?url=https%3A%2F%2Fuwtsd.hosted.panopto.com%2FPanopto%2FPages%2FViewer.aspx%3Fid%3D5f3c238a-6fbb-4631-a693-abc10108c275&amp;data=02%7C01%7C%7C08495a311a604fc40a9308d7fcdf915b%7C4e0f11f9046e45059cb8db2152311e21%7C0%7C0%7C637255909448702465&amp;sdata=LDP6W6ne8RYfKeEpD%2FL3CV1wy8T5mJ9I%2FFgg18t1tyk%3D&amp;reserved=0" TargetMode="External"/></Relationships>
</file>

<file path=ppt/slides/_rels/slide24.xml.rels><?xml version="1.0" encoding="UTF-8" standalone="yes"?>
<Relationships xmlns="http://schemas.openxmlformats.org/package/2006/relationships"><Relationship Id="rId3" Type="http://schemas.microsoft.com/office/2007/relationships/media" Target="../media/media24.m4a"/><Relationship Id="rId7" Type="http://schemas.openxmlformats.org/officeDocument/2006/relationships/image" Target="../media/image2.png"/><Relationship Id="rId2" Type="http://schemas.openxmlformats.org/officeDocument/2006/relationships/video" Target="https://www.youtube.com/embed/KG9QPGEKChs?start=12&amp;feature=oembed" TargetMode="External"/><Relationship Id="rId1" Type="http://schemas.openxmlformats.org/officeDocument/2006/relationships/tags" Target="../tags/tag8.xml"/><Relationship Id="rId6" Type="http://schemas.openxmlformats.org/officeDocument/2006/relationships/image" Target="../media/image20.jpeg"/><Relationship Id="rId5" Type="http://schemas.openxmlformats.org/officeDocument/2006/relationships/slideLayout" Target="../slideLayouts/slideLayout2.xml"/><Relationship Id="rId4" Type="http://schemas.openxmlformats.org/officeDocument/2006/relationships/audio" Target="../media/media24.m4a"/></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37BFFF0-96BB-4C7E-A41B-1B541AA22307}"/>
              </a:ext>
            </a:extLst>
          </p:cNvPr>
          <p:cNvPicPr>
            <a:picLocks noChangeAspect="1"/>
          </p:cNvPicPr>
          <p:nvPr/>
        </p:nvPicPr>
        <p:blipFill rotWithShape="1">
          <a:blip r:embed="rId5" cstate="print">
            <a:alphaModFix amt="50000"/>
            <a:extLst>
              <a:ext uri="{28A0092B-C50C-407E-A947-70E740481C1C}">
                <a14:useLocalDpi xmlns:a14="http://schemas.microsoft.com/office/drawing/2010/main" val="0"/>
              </a:ext>
            </a:extLst>
          </a:blip>
          <a:srcRect/>
          <a:stretch/>
        </p:blipFill>
        <p:spPr>
          <a:xfrm>
            <a:off x="0" y="304800"/>
            <a:ext cx="9144000" cy="6858000"/>
          </a:xfrm>
          <a:prstGeom prst="rect">
            <a:avLst/>
          </a:prstGeom>
        </p:spPr>
      </p:pic>
      <p:sp>
        <p:nvSpPr>
          <p:cNvPr id="4" name="Title 3"/>
          <p:cNvSpPr>
            <a:spLocks noGrp="1"/>
          </p:cNvSpPr>
          <p:nvPr>
            <p:ph type="ctrTitle"/>
          </p:nvPr>
        </p:nvSpPr>
        <p:spPr>
          <a:xfrm>
            <a:off x="1143000" y="1122362"/>
            <a:ext cx="6858000" cy="2900518"/>
          </a:xfrm>
        </p:spPr>
        <p:txBody>
          <a:bodyPr>
            <a:normAutofit/>
          </a:bodyPr>
          <a:lstStyle/>
          <a:p>
            <a:r>
              <a:rPr lang="en-GB">
                <a:solidFill>
                  <a:srgbClr val="FFFFFF"/>
                </a:solidFill>
              </a:rPr>
              <a:t>MAJOR PROJECT MODULE </a:t>
            </a:r>
          </a:p>
        </p:txBody>
      </p:sp>
      <p:sp>
        <p:nvSpPr>
          <p:cNvPr id="5" name="Subtitle 4"/>
          <p:cNvSpPr>
            <a:spLocks noGrp="1"/>
          </p:cNvSpPr>
          <p:nvPr>
            <p:ph type="subTitle" idx="1"/>
          </p:nvPr>
        </p:nvSpPr>
        <p:spPr>
          <a:xfrm>
            <a:off x="1143000" y="4159404"/>
            <a:ext cx="6858000" cy="1098395"/>
          </a:xfrm>
        </p:spPr>
        <p:txBody>
          <a:bodyPr>
            <a:normAutofit/>
          </a:bodyPr>
          <a:lstStyle/>
          <a:p>
            <a:r>
              <a:rPr lang="en-GB">
                <a:solidFill>
                  <a:srgbClr val="FFFFFF"/>
                </a:solidFill>
              </a:rPr>
              <a:t>WORKSHOP: WRITING A RESEARCH PROPOSAL</a:t>
            </a:r>
          </a:p>
        </p:txBody>
      </p:sp>
      <p:pic>
        <p:nvPicPr>
          <p:cNvPr id="16" name="Audio 15">
            <a:hlinkClick r:id="" action="ppaction://media"/>
            <a:extLst>
              <a:ext uri="{FF2B5EF4-FFF2-40B4-BE49-F238E27FC236}">
                <a16:creationId xmlns:a16="http://schemas.microsoft.com/office/drawing/2014/main" id="{AA45B9EA-6ABB-4AFC-ACE8-BF5AB19D91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865521424"/>
      </p:ext>
    </p:extLst>
  </p:cSld>
  <p:clrMapOvr>
    <a:masterClrMapping/>
  </p:clrMapOvr>
  <mc:AlternateContent xmlns:mc="http://schemas.openxmlformats.org/markup-compatibility/2006" xmlns:p14="http://schemas.microsoft.com/office/powerpoint/2010/main">
    <mc:Choice Requires="p14">
      <p:transition spd="slow" p14:dur="2000" advTm="29830"/>
    </mc:Choice>
    <mc:Fallback xmlns="">
      <p:transition spd="slow" advTm="29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401265" y="685800"/>
            <a:ext cx="2085203" cy="5105400"/>
          </a:xfrm>
        </p:spPr>
        <p:txBody>
          <a:bodyPr>
            <a:normAutofit/>
          </a:bodyPr>
          <a:lstStyle/>
          <a:p>
            <a:r>
              <a:rPr lang="en-GB" sz="3500">
                <a:solidFill>
                  <a:srgbClr val="FFFFFF"/>
                </a:solidFill>
              </a:rPr>
              <a:t>The aim of this lesson is to…</a:t>
            </a:r>
          </a:p>
        </p:txBody>
      </p:sp>
      <p:graphicFrame>
        <p:nvGraphicFramePr>
          <p:cNvPr id="5" name="Content Placeholder 2">
            <a:extLst>
              <a:ext uri="{FF2B5EF4-FFF2-40B4-BE49-F238E27FC236}">
                <a16:creationId xmlns:a16="http://schemas.microsoft.com/office/drawing/2014/main" id="{3C40F922-6743-4116-A734-CA59632E243D}"/>
              </a:ext>
            </a:extLst>
          </p:cNvPr>
          <p:cNvGraphicFramePr>
            <a:graphicFrameLocks noGrp="1"/>
          </p:cNvGraphicFramePr>
          <p:nvPr>
            <p:ph idx="1"/>
            <p:extLst>
              <p:ext uri="{D42A27DB-BD31-4B8C-83A1-F6EECF244321}">
                <p14:modId xmlns:p14="http://schemas.microsoft.com/office/powerpoint/2010/main" val="1180547192"/>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21B00607-4E18-41BE-8F07-0546BDC2A52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611889409"/>
      </p:ext>
    </p:extLst>
  </p:cSld>
  <p:clrMapOvr>
    <a:masterClrMapping/>
  </p:clrMapOvr>
  <mc:AlternateContent xmlns:mc="http://schemas.openxmlformats.org/markup-compatibility/2006" xmlns:p14="http://schemas.microsoft.com/office/powerpoint/2010/main">
    <mc:Choice Requires="p14">
      <p:transition spd="slow" p14:dur="2000" advTm="21420"/>
    </mc:Choice>
    <mc:Fallback xmlns="">
      <p:transition spd="slow" advTm="21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3961B5-D993-4F8A-9328-58AA4F06319B}"/>
              </a:ext>
            </a:extLst>
          </p:cNvPr>
          <p:cNvSpPr>
            <a:spLocks noGrp="1"/>
          </p:cNvSpPr>
          <p:nvPr>
            <p:ph type="title"/>
          </p:nvPr>
        </p:nvSpPr>
        <p:spPr>
          <a:xfrm>
            <a:off x="482601" y="623392"/>
            <a:ext cx="2522980" cy="1607060"/>
          </a:xfrm>
          <a:noFill/>
          <a:ln w="19050">
            <a:solidFill>
              <a:schemeClr val="tx1"/>
            </a:solidFill>
          </a:ln>
        </p:spPr>
        <p:txBody>
          <a:bodyPr wrap="square" anchor="ctr">
            <a:normAutofit/>
          </a:bodyPr>
          <a:lstStyle/>
          <a:p>
            <a:r>
              <a:rPr lang="en-GB" sz="2400"/>
              <a:t>Review of directed research and learning from previous lesson</a:t>
            </a:r>
          </a:p>
        </p:txBody>
      </p:sp>
      <p:sp>
        <p:nvSpPr>
          <p:cNvPr id="3" name="Content Placeholder 2">
            <a:extLst>
              <a:ext uri="{FF2B5EF4-FFF2-40B4-BE49-F238E27FC236}">
                <a16:creationId xmlns:a16="http://schemas.microsoft.com/office/drawing/2014/main" id="{E8DF4A8B-774C-45CE-BCE2-087B7C8D820A}"/>
              </a:ext>
            </a:extLst>
          </p:cNvPr>
          <p:cNvSpPr>
            <a:spLocks noGrp="1"/>
          </p:cNvSpPr>
          <p:nvPr>
            <p:ph idx="1"/>
          </p:nvPr>
        </p:nvSpPr>
        <p:spPr>
          <a:xfrm>
            <a:off x="482601" y="2638043"/>
            <a:ext cx="2522980" cy="3415623"/>
          </a:xfrm>
        </p:spPr>
        <p:txBody>
          <a:bodyPr>
            <a:normAutofit/>
          </a:bodyPr>
          <a:lstStyle/>
          <a:p>
            <a:endParaRPr lang="en-GB" sz="1700"/>
          </a:p>
          <a:p>
            <a:endParaRPr lang="en-GB" sz="1700"/>
          </a:p>
          <a:p>
            <a:endParaRPr lang="en-GB" sz="1700"/>
          </a:p>
        </p:txBody>
      </p:sp>
      <p:pic>
        <p:nvPicPr>
          <p:cNvPr id="1026" name="Picture 2" descr="See the source image">
            <a:extLst>
              <a:ext uri="{FF2B5EF4-FFF2-40B4-BE49-F238E27FC236}">
                <a16:creationId xmlns:a16="http://schemas.microsoft.com/office/drawing/2014/main" id="{FB20EBAE-D9A1-450C-A237-FA660B065D7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369689" y="643467"/>
            <a:ext cx="3895343" cy="5410199"/>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5B7633D5-48A5-4673-8179-51C1338B2A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4270476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899"/>
    </mc:Choice>
    <mc:Fallback xmlns="">
      <p:transition spd="slow" advTm="12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Directed learning from last lesson …</a:t>
            </a:r>
          </a:p>
        </p:txBody>
      </p:sp>
      <p:sp>
        <p:nvSpPr>
          <p:cNvPr id="3" name="Content Placeholder 2"/>
          <p:cNvSpPr>
            <a:spLocks noGrp="1"/>
          </p:cNvSpPr>
          <p:nvPr>
            <p:ph idx="1"/>
          </p:nvPr>
        </p:nvSpPr>
        <p:spPr/>
        <p:txBody>
          <a:bodyPr>
            <a:normAutofit/>
          </a:bodyPr>
          <a:lstStyle/>
          <a:p>
            <a:endParaRPr lang="en-GB" dirty="0"/>
          </a:p>
          <a:p>
            <a:endParaRPr lang="en-GB" sz="2700" dirty="0"/>
          </a:p>
          <a:p>
            <a:r>
              <a:rPr lang="en-GB" sz="2700" dirty="0"/>
              <a:t>The ‘Kipling’ questions:  What, Why, When, Where and How???????????????????????? → → → → → →</a:t>
            </a:r>
          </a:p>
          <a:p>
            <a:pPr marL="0" indent="0">
              <a:buNone/>
            </a:pPr>
            <a:endParaRPr lang="en-GB" sz="2700" dirty="0"/>
          </a:p>
          <a:p>
            <a:r>
              <a:rPr lang="en-GB" sz="2700" dirty="0"/>
              <a:t>Outline Research Proposal</a:t>
            </a:r>
          </a:p>
          <a:p>
            <a:endParaRPr lang="en-GB" sz="2700" dirty="0"/>
          </a:p>
          <a:p>
            <a:r>
              <a:rPr lang="en-GB" sz="2700" dirty="0"/>
              <a:t>Any ethical issues your research proposal may invoke</a:t>
            </a:r>
          </a:p>
        </p:txBody>
      </p:sp>
      <p:pic>
        <p:nvPicPr>
          <p:cNvPr id="8" name="Audio 7">
            <a:hlinkClick r:id="" action="ppaction://media"/>
            <a:extLst>
              <a:ext uri="{FF2B5EF4-FFF2-40B4-BE49-F238E27FC236}">
                <a16:creationId xmlns:a16="http://schemas.microsoft.com/office/drawing/2014/main" id="{7381263C-E205-4459-BC73-5B572E9CCB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301326880"/>
      </p:ext>
    </p:extLst>
  </p:cSld>
  <p:clrMapOvr>
    <a:masterClrMapping/>
  </p:clrMapOvr>
  <mc:AlternateContent xmlns:mc="http://schemas.openxmlformats.org/markup-compatibility/2006" xmlns:p14="http://schemas.microsoft.com/office/powerpoint/2010/main">
    <mc:Choice Requires="p14">
      <p:transition spd="slow" p14:dur="2000" advTm="26433"/>
    </mc:Choice>
    <mc:Fallback xmlns="">
      <p:transition spd="slow" advTm="26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your Research Proposal </a:t>
            </a:r>
            <a:endParaRPr lang="en-US" dirty="0"/>
          </a:p>
        </p:txBody>
      </p:sp>
      <p:sp>
        <p:nvSpPr>
          <p:cNvPr id="5" name="Rounded Rectangle 4"/>
          <p:cNvSpPr/>
          <p:nvPr/>
        </p:nvSpPr>
        <p:spPr>
          <a:xfrm>
            <a:off x="4724400" y="1295400"/>
            <a:ext cx="4038600" cy="533400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6" name="Picture 5">
            <a:extLst>
              <a:ext uri="{FF2B5EF4-FFF2-40B4-BE49-F238E27FC236}">
                <a16:creationId xmlns:a16="http://schemas.microsoft.com/office/drawing/2014/main" id="{6DA7B807-2FCA-4766-901E-85ED6BE42A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0" y="1417638"/>
            <a:ext cx="4038600" cy="5029200"/>
          </a:xfrm>
          <a:prstGeom prst="rect">
            <a:avLst/>
          </a:prstGeom>
        </p:spPr>
      </p:pic>
      <p:pic>
        <p:nvPicPr>
          <p:cNvPr id="4" name="Picture 3" descr="A picture containing drawing&#10;&#10;Description automatically generated">
            <a:extLst>
              <a:ext uri="{FF2B5EF4-FFF2-40B4-BE49-F238E27FC236}">
                <a16:creationId xmlns:a16="http://schemas.microsoft.com/office/drawing/2014/main" id="{E9C8CA31-082D-42C5-A33B-F758AB2982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24401" y="1295401"/>
            <a:ext cx="3962400" cy="5287962"/>
          </a:xfrm>
          <a:prstGeom prst="rect">
            <a:avLst/>
          </a:prstGeom>
        </p:spPr>
      </p:pic>
      <p:pic>
        <p:nvPicPr>
          <p:cNvPr id="7" name="Audio 6">
            <a:hlinkClick r:id="" action="ppaction://media"/>
            <a:extLst>
              <a:ext uri="{FF2B5EF4-FFF2-40B4-BE49-F238E27FC236}">
                <a16:creationId xmlns:a16="http://schemas.microsoft.com/office/drawing/2014/main" id="{C46FAF77-372D-4AEB-8ADF-77DD177006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774322261"/>
      </p:ext>
    </p:extLst>
  </p:cSld>
  <p:clrMapOvr>
    <a:masterClrMapping/>
  </p:clrMapOvr>
  <p:transition spd="slow" advTm="2540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EDF3FD-0FF9-42AD-9E6C-B02CBF225E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759" y="480060"/>
            <a:ext cx="8428482" cy="5897880"/>
          </a:xfrm>
          <a:prstGeom prst="rect">
            <a:avLst/>
          </a:prstGeom>
        </p:spPr>
      </p:pic>
      <p:pic>
        <p:nvPicPr>
          <p:cNvPr id="2" name="Audio 1">
            <a:hlinkClick r:id="" action="ppaction://media"/>
            <a:extLst>
              <a:ext uri="{FF2B5EF4-FFF2-40B4-BE49-F238E27FC236}">
                <a16:creationId xmlns:a16="http://schemas.microsoft.com/office/drawing/2014/main" id="{17DE39B2-2F62-4A3A-B43E-31A0766DA8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981670820"/>
      </p:ext>
    </p:extLst>
  </p:cSld>
  <p:clrMapOvr>
    <a:masterClrMapping/>
  </p:clrMapOvr>
  <mc:AlternateContent xmlns:mc="http://schemas.openxmlformats.org/markup-compatibility/2006" xmlns:p14="http://schemas.microsoft.com/office/powerpoint/2010/main">
    <mc:Choice Requires="p14">
      <p:transition spd="slow" p14:dur="2000" advTm="18305"/>
    </mc:Choice>
    <mc:Fallback xmlns="">
      <p:transition spd="slow" advTm="18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762000"/>
          </a:xfrm>
        </p:spPr>
        <p:txBody>
          <a:bodyPr>
            <a:normAutofit/>
          </a:bodyPr>
          <a:lstStyle/>
          <a:p>
            <a:r>
              <a:rPr lang="en-GB" dirty="0"/>
              <a:t>Consider focussing on… </a:t>
            </a:r>
            <a:endParaRPr lang="en-US" dirty="0"/>
          </a:p>
        </p:txBody>
      </p:sp>
      <p:sp>
        <p:nvSpPr>
          <p:cNvPr id="6" name="Oval 5"/>
          <p:cNvSpPr/>
          <p:nvPr/>
        </p:nvSpPr>
        <p:spPr>
          <a:xfrm>
            <a:off x="1981200" y="2895600"/>
            <a:ext cx="3449782" cy="21058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Critically reflect on potential connections and discontinuities between each of the aspects of subject knowledge and their applications in policies and contexts.</a:t>
            </a:r>
            <a:endParaRPr lang="en-US" sz="1400" dirty="0"/>
          </a:p>
        </p:txBody>
      </p:sp>
      <p:sp>
        <p:nvSpPr>
          <p:cNvPr id="7" name="Oval 6"/>
          <p:cNvSpPr/>
          <p:nvPr/>
        </p:nvSpPr>
        <p:spPr>
          <a:xfrm>
            <a:off x="228600" y="923059"/>
            <a:ext cx="3733800" cy="1513609"/>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Selecting an appropriate topic area and developing appropriate questions for study. </a:t>
            </a:r>
            <a:endParaRPr lang="en-US" dirty="0"/>
          </a:p>
        </p:txBody>
      </p:sp>
      <p:sp>
        <p:nvSpPr>
          <p:cNvPr id="8" name="Oval 7"/>
          <p:cNvSpPr/>
          <p:nvPr/>
        </p:nvSpPr>
        <p:spPr>
          <a:xfrm>
            <a:off x="5715000" y="5105400"/>
            <a:ext cx="2819400" cy="160020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t>Identify and design appropriate research methodology to answer the research question. </a:t>
            </a:r>
            <a:endParaRPr lang="en-US" sz="1600" dirty="0"/>
          </a:p>
        </p:txBody>
      </p:sp>
      <p:sp>
        <p:nvSpPr>
          <p:cNvPr id="9" name="Oval 8"/>
          <p:cNvSpPr/>
          <p:nvPr/>
        </p:nvSpPr>
        <p:spPr>
          <a:xfrm>
            <a:off x="6019800" y="964622"/>
            <a:ext cx="2867891" cy="164176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dirty="0"/>
              <a:t>Identify and critically evaluate any ethical issues inherent in your research context. </a:t>
            </a:r>
            <a:endParaRPr lang="en-US" sz="1400" dirty="0"/>
          </a:p>
        </p:txBody>
      </p:sp>
      <p:pic>
        <p:nvPicPr>
          <p:cNvPr id="13" name="Audio 12">
            <a:hlinkClick r:id="" action="ppaction://media"/>
            <a:extLst>
              <a:ext uri="{FF2B5EF4-FFF2-40B4-BE49-F238E27FC236}">
                <a16:creationId xmlns:a16="http://schemas.microsoft.com/office/drawing/2014/main" id="{B1971FD9-D6E6-48CA-9E5D-2766F7E94F1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703196702"/>
      </p:ext>
    </p:extLst>
  </p:cSld>
  <p:clrMapOvr>
    <a:masterClrMapping/>
  </p:clrMapOvr>
  <p:transition spd="slow" advTm="2893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13"/>
                </p:tgtEl>
              </p:cMediaNode>
            </p:audio>
          </p:childTnLst>
        </p:cTn>
      </p:par>
    </p:tnLst>
    <p:bldLst>
      <p:bldP spid="6" grpId="0" animBg="1"/>
      <p:bldP spid="7" grpId="0" animBg="1"/>
      <p:bldP spid="8"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Moving forward…</a:t>
            </a:r>
            <a:endParaRPr lang="en-US" dirty="0"/>
          </a:p>
        </p:txBody>
      </p:sp>
      <p:sp>
        <p:nvSpPr>
          <p:cNvPr id="3" name="Content Placeholder 2"/>
          <p:cNvSpPr>
            <a:spLocks noGrp="1"/>
          </p:cNvSpPr>
          <p:nvPr>
            <p:ph idx="1"/>
          </p:nvPr>
        </p:nvSpPr>
        <p:spPr/>
        <p:txBody>
          <a:bodyPr/>
          <a:lstStyle/>
          <a:p>
            <a:pPr>
              <a:buFont typeface="Wingdings"/>
              <a:buChar char="à"/>
            </a:pPr>
            <a:endParaRPr lang="en-GB" dirty="0">
              <a:sym typeface="Wingdings" panose="05000000000000000000" pitchFamily="2" charset="2"/>
            </a:endParaRPr>
          </a:p>
          <a:p>
            <a:pPr>
              <a:buFont typeface="Wingdings"/>
              <a:buChar char="à"/>
            </a:pPr>
            <a:r>
              <a:rPr lang="en-GB" dirty="0">
                <a:sym typeface="Wingdings" panose="05000000000000000000" pitchFamily="2" charset="2"/>
              </a:rPr>
              <a:t>  Refining your research question</a:t>
            </a:r>
          </a:p>
          <a:p>
            <a:pPr marL="0" indent="0">
              <a:buNone/>
            </a:pPr>
            <a:endParaRPr lang="en-GB" dirty="0">
              <a:sym typeface="Wingdings" panose="05000000000000000000" pitchFamily="2" charset="2"/>
            </a:endParaRPr>
          </a:p>
          <a:p>
            <a:pPr>
              <a:buFont typeface="Wingdings"/>
              <a:buChar char="à"/>
            </a:pPr>
            <a:r>
              <a:rPr lang="en-GB" dirty="0">
                <a:sym typeface="Wingdings" panose="05000000000000000000" pitchFamily="2" charset="2"/>
              </a:rPr>
              <a:t>   Revising elements of your planned research    </a:t>
            </a:r>
          </a:p>
          <a:p>
            <a:pPr marL="0" indent="0">
              <a:buNone/>
            </a:pPr>
            <a:endParaRPr lang="en-GB" dirty="0">
              <a:sym typeface="Wingdings" panose="05000000000000000000" pitchFamily="2" charset="2"/>
            </a:endParaRPr>
          </a:p>
          <a:p>
            <a:pPr>
              <a:buFont typeface="Wingdings"/>
              <a:buChar char="à"/>
            </a:pPr>
            <a:r>
              <a:rPr lang="en-GB" dirty="0">
                <a:sym typeface="Wingdings" panose="05000000000000000000" pitchFamily="2" charset="2"/>
              </a:rPr>
              <a:t>   Writing your ethical application </a:t>
            </a:r>
            <a:endParaRPr lang="en-US" dirty="0"/>
          </a:p>
        </p:txBody>
      </p:sp>
      <p:pic>
        <p:nvPicPr>
          <p:cNvPr id="8" name="Audio 7">
            <a:hlinkClick r:id="" action="ppaction://media"/>
            <a:extLst>
              <a:ext uri="{FF2B5EF4-FFF2-40B4-BE49-F238E27FC236}">
                <a16:creationId xmlns:a16="http://schemas.microsoft.com/office/drawing/2014/main" id="{1C7F8973-F07B-4B75-A756-F0E03FE5A5E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812827808"/>
      </p:ext>
    </p:extLst>
  </p:cSld>
  <p:clrMapOvr>
    <a:masterClrMapping/>
  </p:clrMapOvr>
  <p:transition spd="slow" advTm="3217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r>
              <a:rPr lang="en-GB" dirty="0"/>
              <a:t>Refining your Research Question </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580582868"/>
              </p:ext>
            </p:extLst>
          </p:nvPr>
        </p:nvGraphicFramePr>
        <p:xfrm>
          <a:off x="1447800" y="1066800"/>
          <a:ext cx="6096000" cy="5034280"/>
        </p:xfrm>
        <a:graphic>
          <a:graphicData uri="http://schemas.openxmlformats.org/drawingml/2006/table">
            <a:tbl>
              <a:tblPr firstRow="1" bandRow="1">
                <a:tableStyleId>{69012ECD-51FC-41F1-AA8D-1B2483CD663E}</a:tableStyleId>
              </a:tblPr>
              <a:tblGrid>
                <a:gridCol w="1524000">
                  <a:extLst>
                    <a:ext uri="{9D8B030D-6E8A-4147-A177-3AD203B41FA5}">
                      <a16:colId xmlns:a16="http://schemas.microsoft.com/office/drawing/2014/main" val="20000"/>
                    </a:ext>
                  </a:extLst>
                </a:gridCol>
                <a:gridCol w="571500">
                  <a:extLst>
                    <a:ext uri="{9D8B030D-6E8A-4147-A177-3AD203B41FA5}">
                      <a16:colId xmlns:a16="http://schemas.microsoft.com/office/drawing/2014/main" val="20001"/>
                    </a:ext>
                  </a:extLst>
                </a:gridCol>
                <a:gridCol w="571500">
                  <a:extLst>
                    <a:ext uri="{9D8B030D-6E8A-4147-A177-3AD203B41FA5}">
                      <a16:colId xmlns:a16="http://schemas.microsoft.com/office/drawing/2014/main" val="20002"/>
                    </a:ext>
                  </a:extLst>
                </a:gridCol>
                <a:gridCol w="381000">
                  <a:extLst>
                    <a:ext uri="{9D8B030D-6E8A-4147-A177-3AD203B41FA5}">
                      <a16:colId xmlns:a16="http://schemas.microsoft.com/office/drawing/2014/main" val="20003"/>
                    </a:ext>
                  </a:extLst>
                </a:gridCol>
                <a:gridCol w="190500">
                  <a:extLst>
                    <a:ext uri="{9D8B030D-6E8A-4147-A177-3AD203B41FA5}">
                      <a16:colId xmlns:a16="http://schemas.microsoft.com/office/drawing/2014/main" val="20004"/>
                    </a:ext>
                  </a:extLst>
                </a:gridCol>
                <a:gridCol w="571500">
                  <a:extLst>
                    <a:ext uri="{9D8B030D-6E8A-4147-A177-3AD203B41FA5}">
                      <a16:colId xmlns:a16="http://schemas.microsoft.com/office/drawing/2014/main" val="20005"/>
                    </a:ext>
                  </a:extLst>
                </a:gridCol>
                <a:gridCol w="571500">
                  <a:extLst>
                    <a:ext uri="{9D8B030D-6E8A-4147-A177-3AD203B41FA5}">
                      <a16:colId xmlns:a16="http://schemas.microsoft.com/office/drawing/2014/main" val="20006"/>
                    </a:ext>
                  </a:extLst>
                </a:gridCol>
                <a:gridCol w="190500">
                  <a:extLst>
                    <a:ext uri="{9D8B030D-6E8A-4147-A177-3AD203B41FA5}">
                      <a16:colId xmlns:a16="http://schemas.microsoft.com/office/drawing/2014/main" val="20007"/>
                    </a:ext>
                  </a:extLst>
                </a:gridCol>
                <a:gridCol w="381000">
                  <a:extLst>
                    <a:ext uri="{9D8B030D-6E8A-4147-A177-3AD203B41FA5}">
                      <a16:colId xmlns:a16="http://schemas.microsoft.com/office/drawing/2014/main" val="20008"/>
                    </a:ext>
                  </a:extLst>
                </a:gridCol>
                <a:gridCol w="571500">
                  <a:extLst>
                    <a:ext uri="{9D8B030D-6E8A-4147-A177-3AD203B41FA5}">
                      <a16:colId xmlns:a16="http://schemas.microsoft.com/office/drawing/2014/main" val="20009"/>
                    </a:ext>
                  </a:extLst>
                </a:gridCol>
                <a:gridCol w="571500">
                  <a:extLst>
                    <a:ext uri="{9D8B030D-6E8A-4147-A177-3AD203B41FA5}">
                      <a16:colId xmlns:a16="http://schemas.microsoft.com/office/drawing/2014/main" val="20010"/>
                    </a:ext>
                  </a:extLst>
                </a:gridCol>
              </a:tblGrid>
              <a:tr h="370840">
                <a:tc gridSpan="11">
                  <a:txBody>
                    <a:bodyPr/>
                    <a:lstStyle/>
                    <a:p>
                      <a:pPr algn="ctr"/>
                      <a:r>
                        <a:rPr lang="en-GB" sz="2400" dirty="0"/>
                        <a:t>The Research Process </a:t>
                      </a:r>
                      <a:endParaRPr lang="en-US" sz="2400" b="1" dirty="0"/>
                    </a:p>
                  </a:txBody>
                  <a:tcPr/>
                </a:tc>
                <a:tc hMerge="1">
                  <a:txBody>
                    <a:bodyPr/>
                    <a:lstStyle/>
                    <a:p>
                      <a:endParaRPr lang="en-US" dirty="0"/>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dirty="0"/>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70840">
                <a:tc>
                  <a:txBody>
                    <a:bodyPr/>
                    <a:lstStyle/>
                    <a:p>
                      <a:r>
                        <a:rPr lang="en-GB" sz="1600" dirty="0"/>
                        <a:t>Phase</a:t>
                      </a:r>
                      <a:endParaRPr lang="en-US" sz="1600" dirty="0"/>
                    </a:p>
                  </a:txBody>
                  <a:tcPr/>
                </a:tc>
                <a:tc gridSpan="3">
                  <a:txBody>
                    <a:bodyPr/>
                    <a:lstStyle/>
                    <a:p>
                      <a:r>
                        <a:rPr lang="en-GB" dirty="0"/>
                        <a:t>PHASE A</a:t>
                      </a:r>
                      <a:endParaRPr lang="en-US" b="1" dirty="0"/>
                    </a:p>
                  </a:txBody>
                  <a:tcPr/>
                </a:tc>
                <a:tc hMerge="1">
                  <a:txBody>
                    <a:bodyPr/>
                    <a:lstStyle/>
                    <a:p>
                      <a:endParaRPr lang="en-US"/>
                    </a:p>
                  </a:txBody>
                  <a:tcPr/>
                </a:tc>
                <a:tc hMerge="1">
                  <a:txBody>
                    <a:bodyPr/>
                    <a:lstStyle/>
                    <a:p>
                      <a:endParaRPr lang="en-US"/>
                    </a:p>
                  </a:txBody>
                  <a:tcPr/>
                </a:tc>
                <a:tc gridSpan="4">
                  <a:txBody>
                    <a:bodyPr/>
                    <a:lstStyle/>
                    <a:p>
                      <a:r>
                        <a:rPr lang="en-GB" dirty="0"/>
                        <a:t>PHASE B</a:t>
                      </a:r>
                      <a:endParaRPr lang="en-US" b="1" dirty="0"/>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3">
                  <a:txBody>
                    <a:bodyPr/>
                    <a:lstStyle/>
                    <a:p>
                      <a:r>
                        <a:rPr lang="en-GB" dirty="0"/>
                        <a:t>PHASE C</a:t>
                      </a:r>
                      <a:endParaRPr lang="en-US" b="1" dirty="0"/>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70840">
                <a:tc>
                  <a:txBody>
                    <a:bodyPr/>
                    <a:lstStyle/>
                    <a:p>
                      <a:r>
                        <a:rPr lang="en-GB" sz="1600" dirty="0"/>
                        <a:t>Main task</a:t>
                      </a:r>
                      <a:endParaRPr lang="en-US" sz="1600" dirty="0"/>
                    </a:p>
                  </a:txBody>
                  <a:tcPr/>
                </a:tc>
                <a:tc gridSpan="3">
                  <a:txBody>
                    <a:bodyPr/>
                    <a:lstStyle/>
                    <a:p>
                      <a:r>
                        <a:rPr lang="en-GB" dirty="0"/>
                        <a:t>DECIDING</a:t>
                      </a:r>
                    </a:p>
                    <a:p>
                      <a:endParaRPr lang="en-GB" dirty="0"/>
                    </a:p>
                    <a:p>
                      <a:endParaRPr lang="en-GB" dirty="0"/>
                    </a:p>
                    <a:p>
                      <a:endParaRPr lang="en-GB" dirty="0"/>
                    </a:p>
                    <a:p>
                      <a:endParaRPr lang="en-GB" dirty="0"/>
                    </a:p>
                    <a:p>
                      <a:r>
                        <a:rPr lang="en-GB" dirty="0"/>
                        <a:t>WHAT</a:t>
                      </a:r>
                    </a:p>
                    <a:p>
                      <a:endParaRPr lang="en-GB" dirty="0"/>
                    </a:p>
                    <a:p>
                      <a:r>
                        <a:rPr lang="en-GB" sz="1600" dirty="0"/>
                        <a:t>Research</a:t>
                      </a:r>
                      <a:r>
                        <a:rPr lang="en-GB" sz="1600" baseline="0" dirty="0"/>
                        <a:t> questions to answer? </a:t>
                      </a:r>
                      <a:endParaRPr lang="en-GB" sz="1600" dirty="0"/>
                    </a:p>
                    <a:p>
                      <a:endParaRPr lang="en-GB" dirty="0"/>
                    </a:p>
                    <a:p>
                      <a:endParaRPr lang="en-US" dirty="0"/>
                    </a:p>
                  </a:txBody>
                  <a:tcPr/>
                </a:tc>
                <a:tc hMerge="1">
                  <a:txBody>
                    <a:bodyPr/>
                    <a:lstStyle/>
                    <a:p>
                      <a:endParaRPr lang="en-US"/>
                    </a:p>
                  </a:txBody>
                  <a:tcPr/>
                </a:tc>
                <a:tc hMerge="1">
                  <a:txBody>
                    <a:bodyPr/>
                    <a:lstStyle/>
                    <a:p>
                      <a:endParaRPr lang="en-US"/>
                    </a:p>
                  </a:txBody>
                  <a:tcPr/>
                </a:tc>
                <a:tc gridSpan="4">
                  <a:txBody>
                    <a:bodyPr/>
                    <a:lstStyle/>
                    <a:p>
                      <a:r>
                        <a:rPr lang="en-GB" dirty="0"/>
                        <a:t>PLANNING </a:t>
                      </a:r>
                    </a:p>
                    <a:p>
                      <a:endParaRPr lang="en-GB" dirty="0"/>
                    </a:p>
                    <a:p>
                      <a:endParaRPr lang="en-GB" dirty="0"/>
                    </a:p>
                    <a:p>
                      <a:endParaRPr lang="en-GB" dirty="0"/>
                    </a:p>
                    <a:p>
                      <a:endParaRPr lang="en-GB" dirty="0"/>
                    </a:p>
                    <a:p>
                      <a:r>
                        <a:rPr lang="en-GB" dirty="0"/>
                        <a:t>HOW</a:t>
                      </a:r>
                    </a:p>
                    <a:p>
                      <a:endParaRPr lang="en-GB" dirty="0"/>
                    </a:p>
                    <a:p>
                      <a:r>
                        <a:rPr lang="en-GB" sz="1600" dirty="0"/>
                        <a:t>Gather evidence</a:t>
                      </a:r>
                      <a:r>
                        <a:rPr lang="en-GB" sz="1600" baseline="0" dirty="0"/>
                        <a:t> to answer the research questions. </a:t>
                      </a:r>
                      <a:endParaRPr lang="en-US" sz="1600" i="1" dirty="0"/>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3">
                  <a:txBody>
                    <a:bodyPr/>
                    <a:lstStyle/>
                    <a:p>
                      <a:r>
                        <a:rPr lang="en-GB" dirty="0"/>
                        <a:t>CONDUCTING</a:t>
                      </a:r>
                    </a:p>
                    <a:p>
                      <a:endParaRPr lang="en-GB" dirty="0"/>
                    </a:p>
                    <a:p>
                      <a:endParaRPr lang="en-GB" dirty="0"/>
                    </a:p>
                    <a:p>
                      <a:endParaRPr lang="en-GB" dirty="0"/>
                    </a:p>
                    <a:p>
                      <a:endParaRPr lang="en-GB" dirty="0"/>
                    </a:p>
                    <a:p>
                      <a:r>
                        <a:rPr lang="en-GB" dirty="0"/>
                        <a:t>COLLECTING</a:t>
                      </a:r>
                    </a:p>
                    <a:p>
                      <a:endParaRPr lang="en-GB" dirty="0"/>
                    </a:p>
                    <a:p>
                      <a:r>
                        <a:rPr lang="en-GB" sz="1600" dirty="0"/>
                        <a:t>The</a:t>
                      </a:r>
                      <a:r>
                        <a:rPr lang="en-GB" sz="1600" baseline="0" dirty="0"/>
                        <a:t> required information</a:t>
                      </a:r>
                      <a:endParaRPr lang="en-GB" sz="1600" i="1" dirty="0"/>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370840">
                <a:tc>
                  <a:txBody>
                    <a:bodyPr/>
                    <a:lstStyle/>
                    <a:p>
                      <a:r>
                        <a:rPr lang="en-GB" sz="1600" dirty="0"/>
                        <a:t>Operational steps/research journey </a:t>
                      </a:r>
                      <a:endParaRPr lang="en-US" sz="1600" dirty="0"/>
                    </a:p>
                  </a:txBody>
                  <a:tcPr/>
                </a:tc>
                <a:tc>
                  <a:txBody>
                    <a:bodyPr/>
                    <a:lstStyle/>
                    <a:p>
                      <a:endParaRPr lang="en-GB" dirty="0"/>
                    </a:p>
                    <a:p>
                      <a:r>
                        <a:rPr lang="en-GB" dirty="0"/>
                        <a:t>1</a:t>
                      </a:r>
                      <a:endParaRPr lang="en-US" dirty="0"/>
                    </a:p>
                  </a:txBody>
                  <a:tcPr/>
                </a:tc>
                <a:tc>
                  <a:txBody>
                    <a:bodyPr/>
                    <a:lstStyle/>
                    <a:p>
                      <a:endParaRPr lang="en-GB" dirty="0"/>
                    </a:p>
                    <a:p>
                      <a:r>
                        <a:rPr lang="en-GB" dirty="0"/>
                        <a:t>2</a:t>
                      </a:r>
                      <a:endParaRPr lang="en-US" dirty="0"/>
                    </a:p>
                  </a:txBody>
                  <a:tcPr/>
                </a:tc>
                <a:tc gridSpan="2">
                  <a:txBody>
                    <a:bodyPr/>
                    <a:lstStyle/>
                    <a:p>
                      <a:endParaRPr lang="en-GB" dirty="0"/>
                    </a:p>
                    <a:p>
                      <a:r>
                        <a:rPr lang="en-GB" dirty="0"/>
                        <a:t>3</a:t>
                      </a:r>
                      <a:endParaRPr lang="en-US" dirty="0"/>
                    </a:p>
                  </a:txBody>
                  <a:tcPr/>
                </a:tc>
                <a:tc hMerge="1">
                  <a:txBody>
                    <a:bodyPr/>
                    <a:lstStyle/>
                    <a:p>
                      <a:endParaRPr lang="en-US" dirty="0"/>
                    </a:p>
                  </a:txBody>
                  <a:tcPr/>
                </a:tc>
                <a:tc>
                  <a:txBody>
                    <a:bodyPr/>
                    <a:lstStyle/>
                    <a:p>
                      <a:endParaRPr lang="en-GB" dirty="0"/>
                    </a:p>
                    <a:p>
                      <a:r>
                        <a:rPr lang="en-GB" dirty="0"/>
                        <a:t>4</a:t>
                      </a:r>
                    </a:p>
                    <a:p>
                      <a:endParaRPr lang="en-US" dirty="0"/>
                    </a:p>
                  </a:txBody>
                  <a:tcPr/>
                </a:tc>
                <a:tc>
                  <a:txBody>
                    <a:bodyPr/>
                    <a:lstStyle/>
                    <a:p>
                      <a:endParaRPr lang="en-GB" dirty="0"/>
                    </a:p>
                    <a:p>
                      <a:r>
                        <a:rPr lang="en-GB" dirty="0"/>
                        <a:t>5</a:t>
                      </a:r>
                      <a:endParaRPr lang="en-US" dirty="0"/>
                    </a:p>
                  </a:txBody>
                  <a:tcPr/>
                </a:tc>
                <a:tc gridSpan="2">
                  <a:txBody>
                    <a:bodyPr/>
                    <a:lstStyle/>
                    <a:p>
                      <a:endParaRPr lang="en-GB" dirty="0"/>
                    </a:p>
                    <a:p>
                      <a:r>
                        <a:rPr lang="en-GB" dirty="0"/>
                        <a:t>6</a:t>
                      </a:r>
                      <a:endParaRPr lang="en-US" dirty="0"/>
                    </a:p>
                  </a:txBody>
                  <a:tcPr/>
                </a:tc>
                <a:tc hMerge="1">
                  <a:txBody>
                    <a:bodyPr/>
                    <a:lstStyle/>
                    <a:p>
                      <a:endParaRPr lang="en-US" dirty="0"/>
                    </a:p>
                  </a:txBody>
                  <a:tcPr/>
                </a:tc>
                <a:tc>
                  <a:txBody>
                    <a:bodyPr/>
                    <a:lstStyle/>
                    <a:p>
                      <a:endParaRPr lang="en-GB" dirty="0"/>
                    </a:p>
                    <a:p>
                      <a:r>
                        <a:rPr lang="en-GB" dirty="0"/>
                        <a:t>7</a:t>
                      </a:r>
                      <a:endParaRPr lang="en-US" dirty="0"/>
                    </a:p>
                  </a:txBody>
                  <a:tcPr/>
                </a:tc>
                <a:tc>
                  <a:txBody>
                    <a:bodyPr/>
                    <a:lstStyle/>
                    <a:p>
                      <a:endParaRPr lang="en-GB" dirty="0"/>
                    </a:p>
                    <a:p>
                      <a:r>
                        <a:rPr lang="en-GB" dirty="0"/>
                        <a:t>8</a:t>
                      </a:r>
                      <a:r>
                        <a:rPr lang="en-GB" baseline="0" dirty="0"/>
                        <a:t> </a:t>
                      </a:r>
                      <a:endParaRPr lang="en-US"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4343400" y="6324600"/>
            <a:ext cx="4114800" cy="381000"/>
          </a:xfrm>
          <a:prstGeom prst="rect">
            <a:avLst/>
          </a:prstGeom>
          <a:noFill/>
        </p:spPr>
        <p:txBody>
          <a:bodyPr wrap="square" rtlCol="0">
            <a:spAutoFit/>
          </a:bodyPr>
          <a:lstStyle/>
          <a:p>
            <a:pPr algn="r"/>
            <a:r>
              <a:rPr lang="en-GB" i="1" dirty="0"/>
              <a:t>Adapted from Kumar, 2014 </a:t>
            </a:r>
            <a:endParaRPr lang="en-US" i="1" dirty="0"/>
          </a:p>
        </p:txBody>
      </p:sp>
      <p:cxnSp>
        <p:nvCxnSpPr>
          <p:cNvPr id="7" name="Straight Arrow Connector 6"/>
          <p:cNvCxnSpPr/>
          <p:nvPr/>
        </p:nvCxnSpPr>
        <p:spPr>
          <a:xfrm>
            <a:off x="3429000" y="2286000"/>
            <a:ext cx="0" cy="838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4953000" y="2286000"/>
            <a:ext cx="0" cy="838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400800" y="2286000"/>
            <a:ext cx="0" cy="838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3" name="Audio 12">
            <a:hlinkClick r:id="" action="ppaction://media"/>
            <a:extLst>
              <a:ext uri="{FF2B5EF4-FFF2-40B4-BE49-F238E27FC236}">
                <a16:creationId xmlns:a16="http://schemas.microsoft.com/office/drawing/2014/main" id="{D795B146-68EF-4B2C-A600-470AC21FCD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72282212"/>
      </p:ext>
    </p:extLst>
  </p:cSld>
  <p:clrMapOvr>
    <a:masterClrMapping/>
  </p:clrMapOvr>
  <p:transition spd="slow" advTm="2369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Research Question </a:t>
            </a:r>
            <a:endParaRPr lang="en-US" dirty="0"/>
          </a:p>
        </p:txBody>
      </p:sp>
      <p:sp>
        <p:nvSpPr>
          <p:cNvPr id="4" name="Rounded Rectangular Callout 3"/>
          <p:cNvSpPr/>
          <p:nvPr/>
        </p:nvSpPr>
        <p:spPr>
          <a:xfrm>
            <a:off x="304800" y="1665198"/>
            <a:ext cx="6781800" cy="3581400"/>
          </a:xfrm>
          <a:prstGeom prst="wedgeRoundRectCallout">
            <a:avLst>
              <a:gd name="adj1" fmla="val 57715"/>
              <a:gd name="adj2" fmla="val 2846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800" dirty="0"/>
              <a:t>If one wants to solve a problem, one must generally know what the problem is. It can be said that a large part of the problem lies in knowing what one is trying to do.</a:t>
            </a:r>
          </a:p>
          <a:p>
            <a:pPr algn="ctr"/>
            <a:endParaRPr lang="en-GB" sz="2800" dirty="0"/>
          </a:p>
          <a:p>
            <a:pPr algn="r"/>
            <a:r>
              <a:rPr lang="en-GB" dirty="0"/>
              <a:t>(</a:t>
            </a:r>
            <a:r>
              <a:rPr lang="en-GB" dirty="0" err="1"/>
              <a:t>Kerlinger</a:t>
            </a:r>
            <a:r>
              <a:rPr lang="en-GB" dirty="0"/>
              <a:t>, 1986)</a:t>
            </a:r>
            <a:endParaRPr lang="en-US" dirty="0"/>
          </a:p>
        </p:txBody>
      </p:sp>
      <p:pic>
        <p:nvPicPr>
          <p:cNvPr id="5122" name="Picture 2" descr="C:\Users\s.stewart\AppData\Local\Microsoft\Windows\Temporary Internet Files\Content.IE5\GB2YVH2V\professor-cartoon-comic-character-11107-large[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86600" y="3455898"/>
            <a:ext cx="1627800" cy="3402102"/>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979D41CC-C1D2-4C44-977B-51A03C70E91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8590407"/>
      </p:ext>
    </p:extLst>
  </p:cSld>
  <p:clrMapOvr>
    <a:masterClrMapping/>
  </p:clrMapOvr>
  <p:transition spd="slow" advTm="5205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74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D5D03-C648-4D26-8ACB-2B0D38684AFB}"/>
              </a:ext>
            </a:extLst>
          </p:cNvPr>
          <p:cNvSpPr>
            <a:spLocks noGrp="1"/>
          </p:cNvSpPr>
          <p:nvPr>
            <p:ph type="title"/>
          </p:nvPr>
        </p:nvSpPr>
        <p:spPr>
          <a:xfrm>
            <a:off x="6820122" y="618681"/>
            <a:ext cx="1960404" cy="4794567"/>
          </a:xfrm>
        </p:spPr>
        <p:txBody>
          <a:bodyPr vert="horz" lIns="91440" tIns="45720" rIns="91440" bIns="45720" rtlCol="0" anchor="ctr">
            <a:normAutofit/>
          </a:bodyPr>
          <a:lstStyle/>
          <a:p>
            <a:pPr algn="l">
              <a:lnSpc>
                <a:spcPct val="90000"/>
              </a:lnSpc>
            </a:pPr>
            <a:r>
              <a:rPr lang="en-US" sz="3100">
                <a:solidFill>
                  <a:srgbClr val="FFFFFF"/>
                </a:solidFill>
              </a:rPr>
              <a:t>Make good use of moodle …   …   …</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A544272-7C56-4B8F-9DA6-AF9CB89A3936}"/>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r="-1" b="10499"/>
          <a:stretch/>
        </p:blipFill>
        <p:spPr>
          <a:xfrm>
            <a:off x="732188" y="942538"/>
            <a:ext cx="5372416" cy="4808332"/>
          </a:xfrm>
          <a:prstGeom prst="rect">
            <a:avLst/>
          </a:prstGeom>
          <a:effectLst/>
        </p:spPr>
      </p:pic>
      <p:pic>
        <p:nvPicPr>
          <p:cNvPr id="8" name="Audio 7">
            <a:hlinkClick r:id="" action="ppaction://media"/>
            <a:extLst>
              <a:ext uri="{FF2B5EF4-FFF2-40B4-BE49-F238E27FC236}">
                <a16:creationId xmlns:a16="http://schemas.microsoft.com/office/drawing/2014/main" id="{FF4AE25F-FAC9-4CE7-B2D2-850C0300E4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858633708"/>
      </p:ext>
    </p:extLst>
  </p:cSld>
  <p:clrMapOvr>
    <a:masterClrMapping/>
  </p:clrMapOvr>
  <mc:AlternateContent xmlns:mc="http://schemas.openxmlformats.org/markup-compatibility/2006" xmlns:p14="http://schemas.microsoft.com/office/powerpoint/2010/main">
    <mc:Choice Requires="p14">
      <p:transition spd="slow" p14:dur="2000" advTm="22304"/>
    </mc:Choice>
    <mc:Fallback xmlns="">
      <p:transition spd="slow" advTm="22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76200"/>
            <a:ext cx="8229600" cy="1143000"/>
          </a:xfrm>
        </p:spPr>
        <p:txBody>
          <a:bodyPr/>
          <a:lstStyle/>
          <a:p>
            <a:r>
              <a:rPr lang="en-GB" dirty="0"/>
              <a:t>The 4 W’s</a:t>
            </a:r>
            <a:endParaRPr lang="en-US" dirty="0"/>
          </a:p>
        </p:txBody>
      </p:sp>
      <p:sp>
        <p:nvSpPr>
          <p:cNvPr id="4" name="Oval 3"/>
          <p:cNvSpPr/>
          <p:nvPr/>
        </p:nvSpPr>
        <p:spPr>
          <a:xfrm>
            <a:off x="2895600" y="990600"/>
            <a:ext cx="3276600"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What?</a:t>
            </a:r>
          </a:p>
          <a:p>
            <a:pPr algn="ctr"/>
            <a:r>
              <a:rPr lang="en-GB" sz="2000" dirty="0"/>
              <a:t>What is your research?</a:t>
            </a:r>
            <a:endParaRPr lang="en-US" sz="2000" dirty="0"/>
          </a:p>
        </p:txBody>
      </p:sp>
      <p:sp>
        <p:nvSpPr>
          <p:cNvPr id="6" name="Oval 5"/>
          <p:cNvSpPr/>
          <p:nvPr/>
        </p:nvSpPr>
        <p:spPr>
          <a:xfrm>
            <a:off x="5444836" y="2590800"/>
            <a:ext cx="3276600"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Why?</a:t>
            </a:r>
          </a:p>
          <a:p>
            <a:pPr algn="ctr"/>
            <a:r>
              <a:rPr lang="en-GB" sz="1600" dirty="0"/>
              <a:t>Why do you want to do the research?</a:t>
            </a:r>
          </a:p>
          <a:p>
            <a:pPr algn="ctr"/>
            <a:r>
              <a:rPr lang="en-GB" sz="1600" dirty="0"/>
              <a:t>(Consider the reason you’re conducting this research!) </a:t>
            </a:r>
            <a:endParaRPr lang="en-US" sz="1600" dirty="0"/>
          </a:p>
        </p:txBody>
      </p:sp>
      <p:sp>
        <p:nvSpPr>
          <p:cNvPr id="7" name="Oval 6"/>
          <p:cNvSpPr/>
          <p:nvPr/>
        </p:nvSpPr>
        <p:spPr>
          <a:xfrm>
            <a:off x="3124200" y="4669200"/>
            <a:ext cx="3276600"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Where? </a:t>
            </a:r>
          </a:p>
          <a:p>
            <a:pPr algn="ctr"/>
            <a:r>
              <a:rPr lang="en-GB" sz="1600" dirty="0"/>
              <a:t>Where are you going to conduct your research? </a:t>
            </a:r>
            <a:endParaRPr lang="en-US" sz="1600" dirty="0"/>
          </a:p>
        </p:txBody>
      </p:sp>
      <p:sp>
        <p:nvSpPr>
          <p:cNvPr id="8" name="Oval 7"/>
          <p:cNvSpPr/>
          <p:nvPr/>
        </p:nvSpPr>
        <p:spPr>
          <a:xfrm>
            <a:off x="228600" y="2590800"/>
            <a:ext cx="3276600"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When? </a:t>
            </a:r>
          </a:p>
          <a:p>
            <a:pPr algn="ctr"/>
            <a:r>
              <a:rPr lang="en-GB" sz="1600" dirty="0"/>
              <a:t>When are you going to complete each stage? </a:t>
            </a:r>
            <a:endParaRPr lang="en-US" sz="1600" dirty="0"/>
          </a:p>
        </p:txBody>
      </p:sp>
      <p:pic>
        <p:nvPicPr>
          <p:cNvPr id="3075" name="Picture 3" descr="C:\Users\s.stewart\AppData\Local\Microsoft\Windows\Temporary Internet Files\Content.IE5\YUOII3CO\question-mark-in-blue-round-button-6154-large[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4900" y="304800"/>
            <a:ext cx="1122000" cy="1122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 descr="C:\Users\s.stewart\AppData\Local\Microsoft\Windows\Temporary Internet Files\Content.IE5\YUOII3CO\question-mark-in-blue-round-button-6154-large[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67600" y="152400"/>
            <a:ext cx="1122000" cy="1122000"/>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F0E3F6D4-48B9-4B22-821B-E262F28A253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3531675851"/>
      </p:ext>
    </p:extLst>
  </p:cSld>
  <p:clrMapOvr>
    <a:masterClrMapping/>
  </p:clrMapOvr>
  <p:transition spd="slow" advTm="5274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1"/>
                </p:tgtEl>
              </p:cMediaNode>
            </p:audio>
          </p:childTnLst>
        </p:cTn>
      </p:par>
    </p:tnLst>
    <p:bldLst>
      <p:bldP spid="4" grpId="0" animBg="1"/>
      <p:bldP spid="6"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E09615D-24FD-4086-87D4-3BC6FF438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19"/>
            <a:ext cx="6486800" cy="6861919"/>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3" name="Picture 72">
            <a:extLst>
              <a:ext uri="{FF2B5EF4-FFF2-40B4-BE49-F238E27FC236}">
                <a16:creationId xmlns:a16="http://schemas.microsoft.com/office/drawing/2014/main" id="{2CD1987F-8813-4F4A-BE57-BB00FB4F08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5043"/>
          <a:stretch/>
        </p:blipFill>
        <p:spPr>
          <a:xfrm flipH="1">
            <a:off x="-3" y="-3919"/>
            <a:ext cx="9144001" cy="6861919"/>
          </a:xfrm>
          <a:prstGeom prst="rect">
            <a:avLst/>
          </a:prstGeom>
        </p:spPr>
      </p:pic>
      <p:sp>
        <p:nvSpPr>
          <p:cNvPr id="2" name="Title 1"/>
          <p:cNvSpPr>
            <a:spLocks noGrp="1"/>
          </p:cNvSpPr>
          <p:nvPr>
            <p:ph type="title"/>
          </p:nvPr>
        </p:nvSpPr>
        <p:spPr>
          <a:xfrm>
            <a:off x="5023383" y="918103"/>
            <a:ext cx="3629796" cy="1090538"/>
          </a:xfrm>
        </p:spPr>
        <p:txBody>
          <a:bodyPr>
            <a:normAutofit/>
          </a:bodyPr>
          <a:lstStyle/>
          <a:p>
            <a:r>
              <a:rPr lang="en-GB" sz="2700">
                <a:solidFill>
                  <a:srgbClr val="000000"/>
                </a:solidFill>
              </a:rPr>
              <a:t>Spot the issues… </a:t>
            </a:r>
            <a:endParaRPr lang="en-US" sz="2700">
              <a:solidFill>
                <a:srgbClr val="000000"/>
              </a:solidFill>
            </a:endParaRPr>
          </a:p>
        </p:txBody>
      </p:sp>
      <p:sp>
        <p:nvSpPr>
          <p:cNvPr id="75" name="Freeform 67">
            <a:extLst>
              <a:ext uri="{FF2B5EF4-FFF2-40B4-BE49-F238E27FC236}">
                <a16:creationId xmlns:a16="http://schemas.microsoft.com/office/drawing/2014/main" id="{68C00EAE-4816-44D0-8DA9-3F070179B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51491"/>
            <a:ext cx="3243983" cy="2706509"/>
          </a:xfrm>
          <a:custGeom>
            <a:avLst/>
            <a:gdLst>
              <a:gd name="connsiteX0" fmla="*/ 1465277 w 3242130"/>
              <a:gd name="connsiteY0" fmla="*/ 0 h 2704964"/>
              <a:gd name="connsiteX1" fmla="*/ 3242130 w 3242130"/>
              <a:gd name="connsiteY1" fmla="*/ 1776853 h 2704964"/>
              <a:gd name="connsiteX2" fmla="*/ 3027674 w 3242130"/>
              <a:gd name="connsiteY2" fmla="*/ 2623807 h 2704964"/>
              <a:gd name="connsiteX3" fmla="*/ 2978369 w 3242130"/>
              <a:gd name="connsiteY3" fmla="*/ 2704964 h 2704964"/>
              <a:gd name="connsiteX4" fmla="*/ 0 w 3242130"/>
              <a:gd name="connsiteY4" fmla="*/ 2704964 h 2704964"/>
              <a:gd name="connsiteX5" fmla="*/ 0 w 3242130"/>
              <a:gd name="connsiteY5" fmla="*/ 772542 h 2704964"/>
              <a:gd name="connsiteX6" fmla="*/ 94171 w 3242130"/>
              <a:gd name="connsiteY6" fmla="*/ 646610 h 2704964"/>
              <a:gd name="connsiteX7" fmla="*/ 1465277 w 3242130"/>
              <a:gd name="connsiteY7" fmla="*/ 0 h 27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3" name="Content Placeholder 2"/>
          <p:cNvSpPr>
            <a:spLocks noGrp="1"/>
          </p:cNvSpPr>
          <p:nvPr>
            <p:ph idx="1"/>
          </p:nvPr>
        </p:nvSpPr>
        <p:spPr>
          <a:xfrm>
            <a:off x="6181015" y="2256040"/>
            <a:ext cx="2472164" cy="3049607"/>
          </a:xfrm>
        </p:spPr>
        <p:txBody>
          <a:bodyPr anchor="ctr">
            <a:normAutofit/>
          </a:bodyPr>
          <a:lstStyle/>
          <a:p>
            <a:r>
              <a:rPr lang="en-GB" sz="1500" i="1">
                <a:solidFill>
                  <a:srgbClr val="000000"/>
                </a:solidFill>
              </a:rPr>
              <a:t> </a:t>
            </a:r>
          </a:p>
          <a:p>
            <a:endParaRPr lang="en-GB" sz="1500" b="1" i="1">
              <a:solidFill>
                <a:srgbClr val="000000"/>
              </a:solidFill>
            </a:endParaRPr>
          </a:p>
          <a:p>
            <a:endParaRPr lang="en-US" sz="1500" b="1">
              <a:solidFill>
                <a:srgbClr val="000000"/>
              </a:solidFill>
            </a:endParaRPr>
          </a:p>
        </p:txBody>
      </p:sp>
      <p:sp>
        <p:nvSpPr>
          <p:cNvPr id="77" name="Oval 76">
            <a:extLst>
              <a:ext uri="{FF2B5EF4-FFF2-40B4-BE49-F238E27FC236}">
                <a16:creationId xmlns:a16="http://schemas.microsoft.com/office/drawing/2014/main" id="{D5391212-5277-4C05-9E96-E724C961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6777" y="2817257"/>
            <a:ext cx="2866978" cy="286697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9" name="Freeform 65">
            <a:extLst>
              <a:ext uri="{FF2B5EF4-FFF2-40B4-BE49-F238E27FC236}">
                <a16:creationId xmlns:a16="http://schemas.microsoft.com/office/drawing/2014/main" id="{0B331F10-0144-4133-AB48-EDEFB3546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963"/>
            <a:ext cx="4093259" cy="3467887"/>
          </a:xfrm>
          <a:custGeom>
            <a:avLst/>
            <a:gdLst>
              <a:gd name="connsiteX0" fmla="*/ 0 w 4090921"/>
              <a:gd name="connsiteY0" fmla="*/ 0 h 3465906"/>
              <a:gd name="connsiteX1" fmla="*/ 3746474 w 4090921"/>
              <a:gd name="connsiteY1" fmla="*/ 0 h 3465906"/>
              <a:gd name="connsiteX2" fmla="*/ 3817144 w 4090921"/>
              <a:gd name="connsiteY2" fmla="*/ 116327 h 3465906"/>
              <a:gd name="connsiteX3" fmla="*/ 4090921 w 4090921"/>
              <a:gd name="connsiteY3" fmla="*/ 1197557 h 3465906"/>
              <a:gd name="connsiteX4" fmla="*/ 1822572 w 4090921"/>
              <a:gd name="connsiteY4" fmla="*/ 3465906 h 3465906"/>
              <a:gd name="connsiteX5" fmla="*/ 72204 w 4090921"/>
              <a:gd name="connsiteY5" fmla="*/ 2640438 h 3465906"/>
              <a:gd name="connsiteX6" fmla="*/ 0 w 4090921"/>
              <a:gd name="connsiteY6" fmla="*/ 2543882 h 346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Picture 2" descr="C:\Users\s.stewart\AppData\Local\Microsoft\Windows\Temporary Internet Files\Content.IE5\TB2LM4J7\17192-illustration-of-a-human-eye-pv[1].png"/>
          <p:cNvPicPr>
            <a:picLocks noChangeAspect="1" noChangeArrowheads="1"/>
          </p:cNvPicPr>
          <p:nvPr/>
        </p:nvPicPr>
        <p:blipFill rotWithShape="1">
          <a:blip r:embed="rId5" cstate="print">
            <a:alphaModFix/>
            <a:extLst>
              <a:ext uri="{28A0092B-C50C-407E-A947-70E740481C1C}">
                <a14:useLocalDpi xmlns:a14="http://schemas.microsoft.com/office/drawing/2010/main" val="0"/>
              </a:ext>
            </a:extLst>
          </a:blip>
          <a:srcRect l="15418" r="20773"/>
          <a:stretch/>
        </p:blipFill>
        <p:spPr bwMode="auto">
          <a:xfrm>
            <a:off x="20" y="4305680"/>
            <a:ext cx="3085185" cy="2548533"/>
          </a:xfrm>
          <a:custGeom>
            <a:avLst/>
            <a:gdLst>
              <a:gd name="connsiteX0" fmla="*/ 1464476 w 3083442"/>
              <a:gd name="connsiteY0" fmla="*/ 0 h 2547077"/>
              <a:gd name="connsiteX1" fmla="*/ 3083442 w 3083442"/>
              <a:gd name="connsiteY1" fmla="*/ 1618966 h 2547077"/>
              <a:gd name="connsiteX2" fmla="*/ 2806948 w 3083442"/>
              <a:gd name="connsiteY2" fmla="*/ 2524145 h 2547077"/>
              <a:gd name="connsiteX3" fmla="*/ 2789800 w 3083442"/>
              <a:gd name="connsiteY3" fmla="*/ 2547077 h 2547077"/>
              <a:gd name="connsiteX4" fmla="*/ 139152 w 3083442"/>
              <a:gd name="connsiteY4" fmla="*/ 2547077 h 2547077"/>
              <a:gd name="connsiteX5" fmla="*/ 122004 w 3083442"/>
              <a:gd name="connsiteY5" fmla="*/ 2524145 h 2547077"/>
              <a:gd name="connsiteX6" fmla="*/ 40911 w 3083442"/>
              <a:gd name="connsiteY6" fmla="*/ 2390661 h 2547077"/>
              <a:gd name="connsiteX7" fmla="*/ 0 w 3083442"/>
              <a:gd name="connsiteY7" fmla="*/ 2305737 h 2547077"/>
              <a:gd name="connsiteX8" fmla="*/ 0 w 3083442"/>
              <a:gd name="connsiteY8" fmla="*/ 932195 h 2547077"/>
              <a:gd name="connsiteX9" fmla="*/ 40911 w 3083442"/>
              <a:gd name="connsiteY9" fmla="*/ 847271 h 2547077"/>
              <a:gd name="connsiteX10" fmla="*/ 1464476 w 3083442"/>
              <a:gd name="connsiteY10" fmla="*/ 0 h 2547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83442" h="2547077">
                <a:moveTo>
                  <a:pt x="1464476" y="0"/>
                </a:moveTo>
                <a:cubicBezTo>
                  <a:pt x="2358607" y="0"/>
                  <a:pt x="3083442" y="724836"/>
                  <a:pt x="3083442" y="1618966"/>
                </a:cubicBezTo>
                <a:cubicBezTo>
                  <a:pt x="3083442" y="1954265"/>
                  <a:pt x="2981512" y="2265757"/>
                  <a:pt x="2806948" y="2524145"/>
                </a:cubicBezTo>
                <a:lnTo>
                  <a:pt x="2789800" y="2547077"/>
                </a:lnTo>
                <a:lnTo>
                  <a:pt x="139152" y="2547077"/>
                </a:lnTo>
                <a:lnTo>
                  <a:pt x="122004" y="2524145"/>
                </a:lnTo>
                <a:cubicBezTo>
                  <a:pt x="92910" y="2481081"/>
                  <a:pt x="65834" y="2436541"/>
                  <a:pt x="40911" y="2390661"/>
                </a:cubicBezTo>
                <a:lnTo>
                  <a:pt x="0" y="2305737"/>
                </a:lnTo>
                <a:lnTo>
                  <a:pt x="0" y="932195"/>
                </a:lnTo>
                <a:lnTo>
                  <a:pt x="40911" y="847271"/>
                </a:lnTo>
                <a:cubicBezTo>
                  <a:pt x="315065" y="342598"/>
                  <a:pt x="849762" y="0"/>
                  <a:pt x="1464476"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407B9C9-232C-49D9-A4E5-6142532A7536}"/>
              </a:ext>
            </a:extLst>
          </p:cNvPr>
          <p:cNvPicPr>
            <a:picLocks noChangeAspect="1"/>
          </p:cNvPicPr>
          <p:nvPr/>
        </p:nvPicPr>
        <p:blipFill rotWithShape="1">
          <a:blip r:embed="rId6" cstate="print">
            <a:alphaModFix/>
            <a:extLst>
              <a:ext uri="{28A0092B-C50C-407E-A947-70E740481C1C}">
                <a14:useLocalDpi xmlns:a14="http://schemas.microsoft.com/office/drawing/2010/main" val="0"/>
              </a:ext>
            </a:extLst>
          </a:blip>
          <a:srcRect l="13528" r="11972" b="-1"/>
          <a:stretch/>
        </p:blipFill>
        <p:spPr>
          <a:xfrm>
            <a:off x="3521834" y="2966567"/>
            <a:ext cx="2556863" cy="2556863"/>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4098" name="Picture 2" descr="C:\Users\s.stewart\AppData\Local\Microsoft\Windows\Temporary Internet Files\Content.IE5\TB2LM4J7\17192-illustration-of-a-human-eye-pv[1].png"/>
          <p:cNvPicPr>
            <a:picLocks noChangeAspect="1" noChangeArrowheads="1"/>
          </p:cNvPicPr>
          <p:nvPr/>
        </p:nvPicPr>
        <p:blipFill rotWithShape="1">
          <a:blip r:embed="rId5" cstate="print">
            <a:alphaModFix/>
            <a:extLst>
              <a:ext uri="{28A0092B-C50C-407E-A947-70E740481C1C}">
                <a14:useLocalDpi xmlns:a14="http://schemas.microsoft.com/office/drawing/2010/main" val="0"/>
              </a:ext>
            </a:extLst>
          </a:blip>
          <a:srcRect l="16003" r="21359"/>
          <a:stretch/>
        </p:blipFill>
        <p:spPr bwMode="auto">
          <a:xfrm>
            <a:off x="1" y="-9668"/>
            <a:ext cx="3945364" cy="3319992"/>
          </a:xfrm>
          <a:custGeom>
            <a:avLst/>
            <a:gdLst>
              <a:gd name="connsiteX0" fmla="*/ 73119 w 3943111"/>
              <a:gd name="connsiteY0" fmla="*/ 0 h 3318096"/>
              <a:gd name="connsiteX1" fmla="*/ 3572026 w 3943111"/>
              <a:gd name="connsiteY1" fmla="*/ 0 h 3318096"/>
              <a:gd name="connsiteX2" fmla="*/ 3580957 w 3943111"/>
              <a:gd name="connsiteY2" fmla="*/ 11944 h 3318096"/>
              <a:gd name="connsiteX3" fmla="*/ 3943111 w 3943111"/>
              <a:gd name="connsiteY3" fmla="*/ 1197557 h 3318096"/>
              <a:gd name="connsiteX4" fmla="*/ 1822572 w 3943111"/>
              <a:gd name="connsiteY4" fmla="*/ 3318096 h 3318096"/>
              <a:gd name="connsiteX5" fmla="*/ 64188 w 3943111"/>
              <a:gd name="connsiteY5" fmla="*/ 2383171 h 3318096"/>
              <a:gd name="connsiteX6" fmla="*/ 0 w 3943111"/>
              <a:gd name="connsiteY6" fmla="*/ 2277515 h 3318096"/>
              <a:gd name="connsiteX7" fmla="*/ 0 w 3943111"/>
              <a:gd name="connsiteY7" fmla="*/ 117600 h 3318096"/>
              <a:gd name="connsiteX8" fmla="*/ 64188 w 3943111"/>
              <a:gd name="connsiteY8" fmla="*/ 11944 h 331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3111" h="3318096">
                <a:moveTo>
                  <a:pt x="73119" y="0"/>
                </a:moveTo>
                <a:lnTo>
                  <a:pt x="3572026" y="0"/>
                </a:lnTo>
                <a:lnTo>
                  <a:pt x="3580957" y="11944"/>
                </a:lnTo>
                <a:cubicBezTo>
                  <a:pt x="3809602" y="350384"/>
                  <a:pt x="3943111" y="758379"/>
                  <a:pt x="3943111" y="1197557"/>
                </a:cubicBezTo>
                <a:cubicBezTo>
                  <a:pt x="3943111" y="2368699"/>
                  <a:pt x="2993714" y="3318096"/>
                  <a:pt x="1822572" y="3318096"/>
                </a:cubicBezTo>
                <a:cubicBezTo>
                  <a:pt x="1090609" y="3318096"/>
                  <a:pt x="445264" y="2947238"/>
                  <a:pt x="64188" y="2383171"/>
                </a:cubicBezTo>
                <a:lnTo>
                  <a:pt x="0" y="2277515"/>
                </a:lnTo>
                <a:lnTo>
                  <a:pt x="0" y="117600"/>
                </a:lnTo>
                <a:lnTo>
                  <a:pt x="64188" y="11944"/>
                </a:ln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82862309-4B24-473F-A972-33A2A231C71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804626874"/>
      </p:ext>
    </p:extLst>
  </p:cSld>
  <p:clrMapOvr>
    <a:masterClrMapping/>
  </p:clrMapOvr>
  <p:transition spd="slow" advTm="1054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r>
              <a:rPr lang="en-GB" b="1" dirty="0"/>
              <a:t>To recap … A research proposal should </a:t>
            </a:r>
            <a:r>
              <a:rPr lang="en-GB" dirty="0"/>
              <a:t>…</a:t>
            </a:r>
            <a:endParaRPr lang="en-US" dirty="0"/>
          </a:p>
        </p:txBody>
      </p:sp>
      <p:sp>
        <p:nvSpPr>
          <p:cNvPr id="3" name="Content Placeholder 2"/>
          <p:cNvSpPr>
            <a:spLocks noGrp="1"/>
          </p:cNvSpPr>
          <p:nvPr>
            <p:ph idx="1"/>
          </p:nvPr>
        </p:nvSpPr>
        <p:spPr/>
        <p:txBody>
          <a:bodyPr/>
          <a:lstStyle/>
          <a:p>
            <a:r>
              <a:rPr lang="en-GB" dirty="0"/>
              <a:t>… explain what you are proposing to do in your study;</a:t>
            </a:r>
          </a:p>
          <a:p>
            <a:pPr marL="0" indent="0">
              <a:buNone/>
            </a:pPr>
            <a:endParaRPr lang="en-GB" dirty="0"/>
          </a:p>
          <a:p>
            <a:r>
              <a:rPr lang="en-GB" dirty="0"/>
              <a:t>… detail how you plan to find answers to what you are proposing;</a:t>
            </a:r>
          </a:p>
          <a:p>
            <a:pPr marL="0" indent="0">
              <a:buNone/>
            </a:pPr>
            <a:endParaRPr lang="en-GB" dirty="0"/>
          </a:p>
          <a:p>
            <a:r>
              <a:rPr lang="en-GB" dirty="0"/>
              <a:t>… explain why you selected the proposed investigation strategies. </a:t>
            </a:r>
            <a:endParaRPr lang="en-US" dirty="0"/>
          </a:p>
        </p:txBody>
      </p:sp>
      <p:pic>
        <p:nvPicPr>
          <p:cNvPr id="6" name="Audio 5">
            <a:hlinkClick r:id="" action="ppaction://media"/>
            <a:extLst>
              <a:ext uri="{FF2B5EF4-FFF2-40B4-BE49-F238E27FC236}">
                <a16:creationId xmlns:a16="http://schemas.microsoft.com/office/drawing/2014/main" id="{EF10BE56-FA77-4692-B9D3-AA914A3484D3}"/>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2125565319"/>
      </p:ext>
    </p:extLst>
  </p:cSld>
  <p:clrMapOvr>
    <a:masterClrMapping/>
  </p:clrMapOvr>
  <p:transition spd="slow" advTm="2180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D09A-B147-4CB1-B510-58CBAF6D8D82}"/>
              </a:ext>
            </a:extLst>
          </p:cNvPr>
          <p:cNvSpPr>
            <a:spLocks noGrp="1"/>
          </p:cNvSpPr>
          <p:nvPr>
            <p:ph type="title"/>
          </p:nvPr>
        </p:nvSpPr>
        <p:spPr/>
        <p:txBody>
          <a:bodyPr/>
          <a:lstStyle/>
          <a:p>
            <a:r>
              <a:rPr lang="en-GB" dirty="0"/>
              <a:t>What is a research proposal?</a:t>
            </a:r>
          </a:p>
        </p:txBody>
      </p:sp>
      <p:sp>
        <p:nvSpPr>
          <p:cNvPr id="3" name="Content Placeholder 2">
            <a:extLst>
              <a:ext uri="{FF2B5EF4-FFF2-40B4-BE49-F238E27FC236}">
                <a16:creationId xmlns:a16="http://schemas.microsoft.com/office/drawing/2014/main" id="{AA77C729-AD49-4378-A6CC-7D0E350039B9}"/>
              </a:ext>
            </a:extLst>
          </p:cNvPr>
          <p:cNvSpPr>
            <a:spLocks noGrp="1"/>
          </p:cNvSpPr>
          <p:nvPr>
            <p:ph idx="1"/>
          </p:nvPr>
        </p:nvSpPr>
        <p:spPr/>
        <p:txBody>
          <a:bodyPr/>
          <a:lstStyle/>
          <a:p>
            <a:endParaRPr lang="en-GB" dirty="0"/>
          </a:p>
          <a:p>
            <a:endParaRPr lang="en-GB" dirty="0"/>
          </a:p>
          <a:p>
            <a:endParaRPr lang="en-GB" dirty="0"/>
          </a:p>
          <a:p>
            <a:endParaRPr lang="en-GB" dirty="0"/>
          </a:p>
        </p:txBody>
      </p:sp>
      <p:pic>
        <p:nvPicPr>
          <p:cNvPr id="5" name="Picture 4" descr="A picture containing sitting, book, display, table&#10;&#10;Description automatically generated">
            <a:extLst>
              <a:ext uri="{FF2B5EF4-FFF2-40B4-BE49-F238E27FC236}">
                <a16:creationId xmlns:a16="http://schemas.microsoft.com/office/drawing/2014/main" id="{E5DF450D-BBB1-44AC-99E9-837BB364AA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5296" y="1828800"/>
            <a:ext cx="8173408" cy="5029200"/>
          </a:xfrm>
          <a:prstGeom prst="rect">
            <a:avLst/>
          </a:prstGeom>
        </p:spPr>
      </p:pic>
      <p:pic>
        <p:nvPicPr>
          <p:cNvPr id="14" name="Audio 13">
            <a:hlinkClick r:id="" action="ppaction://media"/>
            <a:extLst>
              <a:ext uri="{FF2B5EF4-FFF2-40B4-BE49-F238E27FC236}">
                <a16:creationId xmlns:a16="http://schemas.microsoft.com/office/drawing/2014/main" id="{56313D36-25D8-4787-890C-EA6526F993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649181898"/>
      </p:ext>
    </p:extLst>
  </p:cSld>
  <p:clrMapOvr>
    <a:masterClrMapping/>
  </p:clrMapOvr>
  <mc:AlternateContent xmlns:mc="http://schemas.openxmlformats.org/markup-compatibility/2006" xmlns:p14="http://schemas.microsoft.com/office/powerpoint/2010/main">
    <mc:Choice Requires="p14">
      <p:transition spd="slow" p14:dur="2000" advTm="101437"/>
    </mc:Choice>
    <mc:Fallback xmlns="">
      <p:transition spd="slow" advTm="101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B6EA2-570C-46EB-AB97-F080D902A271}"/>
              </a:ext>
            </a:extLst>
          </p:cNvPr>
          <p:cNvSpPr>
            <a:spLocks noGrp="1"/>
          </p:cNvSpPr>
          <p:nvPr>
            <p:ph type="title"/>
          </p:nvPr>
        </p:nvSpPr>
        <p:spPr/>
        <p:txBody>
          <a:bodyPr/>
          <a:lstStyle/>
          <a:p>
            <a:r>
              <a:rPr lang="en-GB" dirty="0"/>
              <a:t>WHAT IS A RESEARCH PROPOSAL</a:t>
            </a:r>
          </a:p>
        </p:txBody>
      </p:sp>
      <p:pic>
        <p:nvPicPr>
          <p:cNvPr id="5" name="Content Placeholder 4" descr="A close up of a logo&#10;&#10;Description automatically generated">
            <a:extLst>
              <a:ext uri="{FF2B5EF4-FFF2-40B4-BE49-F238E27FC236}">
                <a16:creationId xmlns:a16="http://schemas.microsoft.com/office/drawing/2014/main" id="{A8CB15E2-4ADA-4BC2-83DD-0FAEEEE9703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828800" y="2362200"/>
            <a:ext cx="4876800" cy="3124200"/>
          </a:xfrm>
        </p:spPr>
      </p:pic>
      <p:pic>
        <p:nvPicPr>
          <p:cNvPr id="6" name="Audio 5">
            <a:hlinkClick r:id="" action="ppaction://media"/>
            <a:extLst>
              <a:ext uri="{FF2B5EF4-FFF2-40B4-BE49-F238E27FC236}">
                <a16:creationId xmlns:a16="http://schemas.microsoft.com/office/drawing/2014/main" id="{D2F41D72-6FC9-4E39-8B3C-DD3758924C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675896315"/>
      </p:ext>
    </p:extLst>
  </p:cSld>
  <p:clrMapOvr>
    <a:masterClrMapping/>
  </p:clrMapOvr>
  <mc:AlternateContent xmlns:mc="http://schemas.openxmlformats.org/markup-compatibility/2006" xmlns:p14="http://schemas.microsoft.com/office/powerpoint/2010/main">
    <mc:Choice Requires="p14">
      <p:transition spd="slow" p14:dur="2000" advTm="130376"/>
    </mc:Choice>
    <mc:Fallback xmlns="">
      <p:transition spd="slow" advTm="130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5FC70-6030-43FB-BD31-DD8636858FF1}"/>
              </a:ext>
            </a:extLst>
          </p:cNvPr>
          <p:cNvSpPr>
            <a:spLocks noGrp="1"/>
          </p:cNvSpPr>
          <p:nvPr>
            <p:ph type="title"/>
          </p:nvPr>
        </p:nvSpPr>
        <p:spPr/>
        <p:txBody>
          <a:bodyPr/>
          <a:lstStyle/>
          <a:p>
            <a:r>
              <a:rPr lang="en-GB" dirty="0"/>
              <a:t>What is a research proposal?</a:t>
            </a:r>
          </a:p>
        </p:txBody>
      </p:sp>
      <p:pic>
        <p:nvPicPr>
          <p:cNvPr id="5" name="Content Placeholder 4" descr="A close up of a sign&#10;&#10;Description automatically generated">
            <a:extLst>
              <a:ext uri="{FF2B5EF4-FFF2-40B4-BE49-F238E27FC236}">
                <a16:creationId xmlns:a16="http://schemas.microsoft.com/office/drawing/2014/main" id="{311BC6E9-9F3F-44F2-BAC3-10E93D9DF4B5}"/>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28600" y="2057400"/>
            <a:ext cx="8686799" cy="4648200"/>
          </a:xfrm>
        </p:spPr>
      </p:pic>
      <p:pic>
        <p:nvPicPr>
          <p:cNvPr id="10" name="Audio 9">
            <a:hlinkClick r:id="" action="ppaction://media"/>
            <a:extLst>
              <a:ext uri="{FF2B5EF4-FFF2-40B4-BE49-F238E27FC236}">
                <a16:creationId xmlns:a16="http://schemas.microsoft.com/office/drawing/2014/main" id="{9CCEF2D0-4418-48AC-96B0-755A7771D9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565683706"/>
      </p:ext>
    </p:extLst>
  </p:cSld>
  <p:clrMapOvr>
    <a:masterClrMapping/>
  </p:clrMapOvr>
  <mc:AlternateContent xmlns:mc="http://schemas.openxmlformats.org/markup-compatibility/2006" xmlns:p14="http://schemas.microsoft.com/office/powerpoint/2010/main">
    <mc:Choice Requires="p14">
      <p:transition spd="slow" p14:dur="2000" advTm="64349"/>
    </mc:Choice>
    <mc:Fallback xmlns="">
      <p:transition spd="slow" advTm="64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r>
              <a:rPr lang="en-GB" dirty="0"/>
              <a:t>Introduction to your research proposal… </a:t>
            </a:r>
            <a:endParaRPr lang="en-US" dirty="0"/>
          </a:p>
        </p:txBody>
      </p:sp>
      <p:sp>
        <p:nvSpPr>
          <p:cNvPr id="3" name="Content Placeholder 2"/>
          <p:cNvSpPr>
            <a:spLocks noGrp="1"/>
          </p:cNvSpPr>
          <p:nvPr>
            <p:ph idx="1"/>
          </p:nvPr>
        </p:nvSpPr>
        <p:spPr/>
        <p:txBody>
          <a:bodyPr>
            <a:normAutofit fontScale="92500" lnSpcReduction="10000"/>
          </a:bodyPr>
          <a:lstStyle/>
          <a:p>
            <a:r>
              <a:rPr lang="en-GB" dirty="0"/>
              <a:t>This provides an </a:t>
            </a:r>
            <a:r>
              <a:rPr lang="en-GB" b="1" dirty="0"/>
              <a:t>overview</a:t>
            </a:r>
            <a:r>
              <a:rPr lang="en-GB" dirty="0"/>
              <a:t> of the main area of study;</a:t>
            </a:r>
          </a:p>
          <a:p>
            <a:r>
              <a:rPr lang="en-GB" dirty="0"/>
              <a:t>Provides some </a:t>
            </a:r>
            <a:r>
              <a:rPr lang="en-GB" b="1" dirty="0"/>
              <a:t>background</a:t>
            </a:r>
            <a:r>
              <a:rPr lang="en-GB" dirty="0"/>
              <a:t> to the rationale for your study – why you? Why this? </a:t>
            </a:r>
          </a:p>
          <a:p>
            <a:r>
              <a:rPr lang="en-GB" dirty="0"/>
              <a:t>Succinctly captures the </a:t>
            </a:r>
            <a:r>
              <a:rPr lang="en-GB" b="1" dirty="0"/>
              <a:t>aims and objectives</a:t>
            </a:r>
            <a:r>
              <a:rPr lang="en-GB" dirty="0"/>
              <a:t> of the study; </a:t>
            </a:r>
          </a:p>
          <a:p>
            <a:r>
              <a:rPr lang="en-GB" dirty="0"/>
              <a:t>Draws on </a:t>
            </a:r>
            <a:r>
              <a:rPr lang="en-GB" b="1" dirty="0"/>
              <a:t>literature</a:t>
            </a:r>
            <a:r>
              <a:rPr lang="en-GB" dirty="0"/>
              <a:t> to provide a historical perspective/philosophical or ideological issues/major theories/main issues, problems or advances, main findings to date. </a:t>
            </a:r>
            <a:endParaRPr lang="en-US" dirty="0"/>
          </a:p>
        </p:txBody>
      </p:sp>
      <p:pic>
        <p:nvPicPr>
          <p:cNvPr id="8" name="Audio 7">
            <a:hlinkClick r:id="" action="ppaction://media"/>
            <a:extLst>
              <a:ext uri="{FF2B5EF4-FFF2-40B4-BE49-F238E27FC236}">
                <a16:creationId xmlns:a16="http://schemas.microsoft.com/office/drawing/2014/main" id="{ED6F0F82-4805-43B9-A889-4255158ABC5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825705839"/>
      </p:ext>
    </p:extLst>
  </p:cSld>
  <p:clrMapOvr>
    <a:masterClrMapping/>
  </p:clrMapOvr>
  <p:transition spd="slow" advTm="2347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Objectives </a:t>
            </a:r>
            <a:endParaRPr lang="en-US" dirty="0"/>
          </a:p>
        </p:txBody>
      </p:sp>
      <p:sp>
        <p:nvSpPr>
          <p:cNvPr id="3" name="Content Placeholder 2"/>
          <p:cNvSpPr>
            <a:spLocks noGrp="1"/>
          </p:cNvSpPr>
          <p:nvPr>
            <p:ph idx="1"/>
          </p:nvPr>
        </p:nvSpPr>
        <p:spPr>
          <a:xfrm>
            <a:off x="457200" y="5181600"/>
            <a:ext cx="8229600" cy="944563"/>
          </a:xfrm>
        </p:spPr>
        <p:txBody>
          <a:bodyPr>
            <a:normAutofit fontScale="92500" lnSpcReduction="20000"/>
          </a:bodyPr>
          <a:lstStyle/>
          <a:p>
            <a:r>
              <a:rPr lang="en-GB" dirty="0"/>
              <a:t>To identify, describe, produce an analysis… </a:t>
            </a:r>
          </a:p>
          <a:p>
            <a:r>
              <a:rPr lang="en-GB" dirty="0"/>
              <a:t>This research seeks to determine… </a:t>
            </a:r>
            <a:endParaRPr lang="en-US" dirty="0"/>
          </a:p>
        </p:txBody>
      </p:sp>
      <p:sp>
        <p:nvSpPr>
          <p:cNvPr id="4" name="Rounded Rectangle 3"/>
          <p:cNvSpPr/>
          <p:nvPr/>
        </p:nvSpPr>
        <p:spPr>
          <a:xfrm>
            <a:off x="381000" y="1524000"/>
            <a:ext cx="8229600"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Aim</a:t>
            </a:r>
            <a:r>
              <a:rPr lang="en-GB" sz="2400" dirty="0"/>
              <a:t>: The overall driving force of the research – what is it that you want to find out?</a:t>
            </a:r>
            <a:endParaRPr lang="en-US" sz="2400" dirty="0"/>
          </a:p>
        </p:txBody>
      </p:sp>
      <p:sp>
        <p:nvSpPr>
          <p:cNvPr id="5" name="Rounded Rectangle 4"/>
          <p:cNvSpPr/>
          <p:nvPr/>
        </p:nvSpPr>
        <p:spPr>
          <a:xfrm>
            <a:off x="381000" y="2998922"/>
            <a:ext cx="8229600" cy="1447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Objectives</a:t>
            </a:r>
            <a:r>
              <a:rPr lang="en-GB" sz="2400" dirty="0"/>
              <a:t>: The means by which you intend to achieve the aim. How will you find this out?</a:t>
            </a:r>
            <a:endParaRPr lang="en-US" sz="2400" dirty="0"/>
          </a:p>
        </p:txBody>
      </p:sp>
      <p:pic>
        <p:nvPicPr>
          <p:cNvPr id="7170" name="Picture 2" descr="C:\Program Files\Microsoft Office\MEDIA\CAGCAT10\j0293844.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6809" y="152400"/>
            <a:ext cx="982567" cy="10332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Program Files\Microsoft Office\MEDIA\CAGCAT10\j0293844.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48600" y="201478"/>
            <a:ext cx="982567" cy="1033220"/>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hlinkClick r:id="" action="ppaction://media"/>
            <a:extLst>
              <a:ext uri="{FF2B5EF4-FFF2-40B4-BE49-F238E27FC236}">
                <a16:creationId xmlns:a16="http://schemas.microsoft.com/office/drawing/2014/main" id="{93F269F8-AFFD-404B-9BE3-5C28859F1DF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1800015806"/>
      </p:ext>
    </p:extLst>
  </p:cSld>
  <p:clrMapOvr>
    <a:masterClrMapping/>
  </p:clrMapOvr>
  <p:transition spd="slow" advTm="8016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3"/>
                </p:tgtEl>
              </p:cMediaNode>
            </p:audio>
          </p:childTnLst>
        </p:cTn>
      </p:par>
    </p:tnLst>
    <p:bldLst>
      <p:bldP spid="3" grpId="0" build="p"/>
      <p:bldP spid="4" grpId="0" animBg="1"/>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endParaRPr lang="en-US" dirty="0"/>
          </a:p>
        </p:txBody>
      </p:sp>
      <p:sp>
        <p:nvSpPr>
          <p:cNvPr id="3" name="Content Placeholder 2"/>
          <p:cNvSpPr>
            <a:spLocks noGrp="1"/>
          </p:cNvSpPr>
          <p:nvPr>
            <p:ph idx="1"/>
          </p:nvPr>
        </p:nvSpPr>
        <p:spPr/>
        <p:txBody>
          <a:bodyPr>
            <a:normAutofit fontScale="85000" lnSpcReduction="10000"/>
          </a:bodyPr>
          <a:lstStyle/>
          <a:p>
            <a:r>
              <a:rPr lang="en-GB" dirty="0"/>
              <a:t>Aim: To examine the relationship between academic achievement and the social environment. </a:t>
            </a:r>
          </a:p>
          <a:p>
            <a:endParaRPr lang="en-GB" dirty="0"/>
          </a:p>
          <a:p>
            <a:r>
              <a:rPr lang="en-GB" dirty="0"/>
              <a:t>Objectives:</a:t>
            </a:r>
          </a:p>
          <a:p>
            <a:pPr lvl="1"/>
            <a:r>
              <a:rPr lang="en-GB" dirty="0"/>
              <a:t>To find out the relationship, if any, between self-esteem and a pupil’s academic achievement at school. </a:t>
            </a:r>
          </a:p>
          <a:p>
            <a:pPr lvl="1"/>
            <a:r>
              <a:rPr lang="en-GB" dirty="0"/>
              <a:t>To ascertain the relationship between parental involvements in a pupil’s studies and academic achievement at school. </a:t>
            </a:r>
          </a:p>
          <a:p>
            <a:pPr lvl="1"/>
            <a:r>
              <a:rPr lang="en-GB" dirty="0"/>
              <a:t>To examine the links between a pupil’s peer group and academic achievement.</a:t>
            </a:r>
          </a:p>
          <a:p>
            <a:pPr marL="457200" lvl="1" indent="0">
              <a:buNone/>
            </a:pPr>
            <a:endParaRPr lang="en-US" dirty="0"/>
          </a:p>
        </p:txBody>
      </p:sp>
      <p:pic>
        <p:nvPicPr>
          <p:cNvPr id="5" name="Audio 4">
            <a:hlinkClick r:id="" action="ppaction://media"/>
            <a:extLst>
              <a:ext uri="{FF2B5EF4-FFF2-40B4-BE49-F238E27FC236}">
                <a16:creationId xmlns:a16="http://schemas.microsoft.com/office/drawing/2014/main" id="{F64BE5E7-AED6-478E-A2DD-A54C4E134C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086897896"/>
      </p:ext>
    </p:extLst>
  </p:cSld>
  <p:clrMapOvr>
    <a:masterClrMapping/>
  </p:clrMapOvr>
  <p:transition spd="slow" advTm="1127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F7F69-E08C-44D3-AD1D-CA8D26836705}"/>
              </a:ext>
            </a:extLst>
          </p:cNvPr>
          <p:cNvSpPr>
            <a:spLocks noGrp="1"/>
          </p:cNvSpPr>
          <p:nvPr>
            <p:ph type="title"/>
          </p:nvPr>
        </p:nvSpPr>
        <p:spPr/>
        <p:txBody>
          <a:bodyPr/>
          <a:lstStyle/>
          <a:p>
            <a:r>
              <a:rPr lang="en-GB" dirty="0"/>
              <a:t>Citations and referencing</a:t>
            </a:r>
          </a:p>
        </p:txBody>
      </p:sp>
      <p:pic>
        <p:nvPicPr>
          <p:cNvPr id="5" name="Content Placeholder 4" descr="A close up of text on a white background&#10;&#10;Description automatically generated">
            <a:extLst>
              <a:ext uri="{FF2B5EF4-FFF2-40B4-BE49-F238E27FC236}">
                <a16:creationId xmlns:a16="http://schemas.microsoft.com/office/drawing/2014/main" id="{E5B1789A-C9BC-4EC6-823B-D6990762EC0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 y="1600200"/>
            <a:ext cx="9144000" cy="5410200"/>
          </a:xfrm>
        </p:spPr>
      </p:pic>
      <p:pic>
        <p:nvPicPr>
          <p:cNvPr id="20" name="Audio 19">
            <a:hlinkClick r:id="" action="ppaction://media"/>
            <a:extLst>
              <a:ext uri="{FF2B5EF4-FFF2-40B4-BE49-F238E27FC236}">
                <a16:creationId xmlns:a16="http://schemas.microsoft.com/office/drawing/2014/main" id="{D574D27C-28DA-4019-B697-D7782AA24F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464432839"/>
      </p:ext>
    </p:extLst>
  </p:cSld>
  <p:clrMapOvr>
    <a:masterClrMapping/>
  </p:clrMapOvr>
  <mc:AlternateContent xmlns:mc="http://schemas.openxmlformats.org/markup-compatibility/2006" xmlns:p14="http://schemas.microsoft.com/office/powerpoint/2010/main">
    <mc:Choice Requires="p14">
      <p:transition spd="slow" p14:dur="2000" advTm="41396"/>
    </mc:Choice>
    <mc:Fallback xmlns="">
      <p:transition spd="slow" advTm="41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EAFB5-2154-4FEF-A287-1258935FBFAA}"/>
              </a:ext>
            </a:extLst>
          </p:cNvPr>
          <p:cNvSpPr>
            <a:spLocks noGrp="1"/>
          </p:cNvSpPr>
          <p:nvPr>
            <p:ph type="title"/>
          </p:nvPr>
        </p:nvSpPr>
        <p:spPr/>
        <p:txBody>
          <a:bodyPr>
            <a:normAutofit fontScale="90000"/>
          </a:bodyPr>
          <a:lstStyle/>
          <a:p>
            <a:r>
              <a:rPr lang="en-GB" dirty="0"/>
              <a:t>What makes a good research proposal</a:t>
            </a:r>
          </a:p>
        </p:txBody>
      </p:sp>
      <p:pic>
        <p:nvPicPr>
          <p:cNvPr id="7" name="Content Placeholder 6" descr="A bowl of food on a table&#10;&#10;Description automatically generated">
            <a:extLst>
              <a:ext uri="{FF2B5EF4-FFF2-40B4-BE49-F238E27FC236}">
                <a16:creationId xmlns:a16="http://schemas.microsoft.com/office/drawing/2014/main" id="{BA94C124-44F9-4E4E-A17E-1161A1B5CC78}"/>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304800" y="1600200"/>
            <a:ext cx="4038600" cy="4724400"/>
          </a:xfrm>
        </p:spPr>
      </p:pic>
      <p:pic>
        <p:nvPicPr>
          <p:cNvPr id="9" name="Content Placeholder 8" descr="A close up of text on a white background&#10;&#10;Description automatically generated">
            <a:extLst>
              <a:ext uri="{FF2B5EF4-FFF2-40B4-BE49-F238E27FC236}">
                <a16:creationId xmlns:a16="http://schemas.microsoft.com/office/drawing/2014/main" id="{BC4D05EF-A9BC-4C8A-A7E3-E1300090E1DD}"/>
              </a:ext>
            </a:extLst>
          </p:cNvPr>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4648200" y="1600200"/>
            <a:ext cx="4038600" cy="4648200"/>
          </a:xfrm>
        </p:spPr>
      </p:pic>
      <p:pic>
        <p:nvPicPr>
          <p:cNvPr id="11" name="Audio 10">
            <a:hlinkClick r:id="" action="ppaction://media"/>
            <a:extLst>
              <a:ext uri="{FF2B5EF4-FFF2-40B4-BE49-F238E27FC236}">
                <a16:creationId xmlns:a16="http://schemas.microsoft.com/office/drawing/2014/main" id="{A65637BB-55EF-41A2-8FCA-C28634F79C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741538763"/>
      </p:ext>
    </p:extLst>
  </p:cSld>
  <p:clrMapOvr>
    <a:masterClrMapping/>
  </p:clrMapOvr>
  <mc:AlternateContent xmlns:mc="http://schemas.openxmlformats.org/markup-compatibility/2006" xmlns:p14="http://schemas.microsoft.com/office/powerpoint/2010/main">
    <mc:Choice Requires="p14">
      <p:transition spd="slow" p14:dur="2000" advTm="70309"/>
    </mc:Choice>
    <mc:Fallback xmlns="">
      <p:transition spd="slow" advTm="70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C6A6D-3FB2-4E98-81A9-8DB7CA29A418}"/>
              </a:ext>
            </a:extLst>
          </p:cNvPr>
          <p:cNvSpPr>
            <a:spLocks noGrp="1"/>
          </p:cNvSpPr>
          <p:nvPr>
            <p:ph type="title"/>
          </p:nvPr>
        </p:nvSpPr>
        <p:spPr/>
        <p:txBody>
          <a:bodyPr>
            <a:normAutofit fontScale="90000"/>
          </a:bodyPr>
          <a:lstStyle/>
          <a:p>
            <a:r>
              <a:rPr lang="en-GB" sz="4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TODAY’S TASKS:</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A70EB86-BF2D-4B95-9CEA-4C18285CAFB5}"/>
              </a:ext>
            </a:extLst>
          </p:cNvPr>
          <p:cNvSpPr>
            <a:spLocks noGrp="1"/>
          </p:cNvSpPr>
          <p:nvPr>
            <p:ph idx="1"/>
          </p:nvPr>
        </p:nvSpPr>
        <p:spPr/>
        <p:txBody>
          <a:bodyPr>
            <a:normAutofit/>
          </a:bodyPr>
          <a:lstStyle/>
          <a:p>
            <a:pPr marL="342900" lvl="0" indent="-342900">
              <a:lnSpc>
                <a:spcPct val="107000"/>
              </a:lnSpc>
              <a:spcAft>
                <a:spcPts val="0"/>
              </a:spcAft>
              <a:buClr>
                <a:srgbClr val="000000"/>
              </a:buClr>
              <a:buSzPts val="1400"/>
              <a:buFont typeface="Cambria" panose="02040503050406030204" pitchFamily="18" charset="0"/>
              <a:buAutoNum type="arabicPeriod"/>
            </a:pPr>
            <a:r>
              <a:rPr lang="en-GB" sz="2400" dirty="0">
                <a:effectLst/>
                <a:ea typeface="Times New Roman" panose="02020603050405020304" pitchFamily="18" charset="0"/>
                <a:cs typeface="Arial" panose="020B0604020202020204" pitchFamily="34" charset="0"/>
              </a:rPr>
              <a:t>What to consider when writing a research proposal</a:t>
            </a:r>
            <a:r>
              <a:rPr lang="en-GB" sz="2400" dirty="0">
                <a:solidFill>
                  <a:srgbClr val="000000"/>
                </a:solidFill>
                <a:effectLst/>
                <a:ea typeface="Times New Roman" panose="02020603050405020304" pitchFamily="18" charset="0"/>
                <a:cs typeface="Times New Roman" panose="02020603050405020304" pitchFamily="18" charset="0"/>
              </a:rPr>
              <a:t> : List three issues in relation to this PowerPoint you would like to discuss at our workshop later.</a:t>
            </a:r>
            <a:endParaRPr lang="en-GB" sz="2400" dirty="0">
              <a:effectLst/>
              <a:ea typeface="Calibri" panose="020F0502020204030204" pitchFamily="34" charset="0"/>
              <a:cs typeface="Times New Roman" panose="02020603050405020304" pitchFamily="18" charset="0"/>
            </a:endParaRPr>
          </a:p>
          <a:p>
            <a:pPr marL="342900" lvl="0" indent="-342900" fontAlgn="base" hangingPunct="0">
              <a:lnSpc>
                <a:spcPct val="115000"/>
              </a:lnSpc>
              <a:spcAft>
                <a:spcPts val="0"/>
              </a:spcAft>
              <a:buClr>
                <a:srgbClr val="000000"/>
              </a:buClr>
              <a:buSzPts val="1400"/>
              <a:buFont typeface="Cambria" panose="02040503050406030204" pitchFamily="18" charset="0"/>
              <a:buAutoNum type="arabicPeriod"/>
              <a:tabLst>
                <a:tab pos="914400" algn="l"/>
                <a:tab pos="1371600" algn="l"/>
                <a:tab pos="1828800" algn="l"/>
              </a:tabLst>
            </a:pPr>
            <a:r>
              <a:rPr lang="en-GB" sz="2400" dirty="0">
                <a:effectLst/>
                <a:ea typeface="Times New Roman" panose="02020603050405020304" pitchFamily="18" charset="0"/>
                <a:cs typeface="Arial" panose="020B0604020202020204" pitchFamily="34" charset="0"/>
              </a:rPr>
              <a:t>Watch this ten minute tutorial:  </a:t>
            </a:r>
            <a:r>
              <a:rPr lang="en-GB" sz="2400" dirty="0">
                <a:effectLst/>
                <a:ea typeface="Times New Roman" panose="02020603050405020304" pitchFamily="18" charset="0"/>
                <a:cs typeface="Arial" panose="020B0604020202020204" pitchFamily="34" charset="0"/>
                <a:hlinkClick r:id="rId4"/>
              </a:rPr>
              <a:t>How to write a research project proposal. Dr Ceri Phelps</a:t>
            </a:r>
            <a:endParaRPr lang="en-GB" sz="2400" dirty="0">
              <a:ea typeface="Times New Roman" panose="02020603050405020304" pitchFamily="18" charset="0"/>
              <a:cs typeface="Arial" panose="020B0604020202020204" pitchFamily="34" charset="0"/>
            </a:endParaRPr>
          </a:p>
          <a:p>
            <a:pPr marL="342900" lvl="0" indent="-342900" fontAlgn="base" hangingPunct="0">
              <a:lnSpc>
                <a:spcPct val="115000"/>
              </a:lnSpc>
              <a:spcAft>
                <a:spcPts val="0"/>
              </a:spcAft>
              <a:buClr>
                <a:srgbClr val="000000"/>
              </a:buClr>
              <a:buSzPts val="1400"/>
              <a:buFont typeface="Cambria" panose="02040503050406030204" pitchFamily="18" charset="0"/>
              <a:buAutoNum type="arabicPeriod"/>
              <a:tabLst>
                <a:tab pos="914400" algn="l"/>
                <a:tab pos="1371600" algn="l"/>
                <a:tab pos="1828800" algn="l"/>
              </a:tabLst>
            </a:pPr>
            <a:r>
              <a:rPr lang="en-GB" sz="2400" dirty="0">
                <a:effectLst/>
                <a:ea typeface="Times New Roman" panose="02020603050405020304" pitchFamily="18" charset="0"/>
                <a:cs typeface="Arial" panose="020B0604020202020204" pitchFamily="34" charset="0"/>
              </a:rPr>
              <a:t> Complete the project proposal form posted under this lesson on Moodle as a basis for your research proposal presentation.  Be ready to discuss this in our lesson today.  It doesn’t matter if there are parts which you are unable to complete at this stage, we can work on these over coming weeks.</a:t>
            </a:r>
            <a:endParaRPr lang="en-GB" sz="2400" dirty="0">
              <a:effectLst/>
              <a:ea typeface="Calibri" panose="020F0502020204030204" pitchFamily="34" charset="0"/>
              <a:cs typeface="Times New Roman" panose="02020603050405020304" pitchFamily="18" charset="0"/>
            </a:endParaRPr>
          </a:p>
          <a:p>
            <a:endParaRPr lang="en-GB" dirty="0"/>
          </a:p>
        </p:txBody>
      </p:sp>
      <p:pic>
        <p:nvPicPr>
          <p:cNvPr id="7" name="Audio 6">
            <a:hlinkClick r:id="" action="ppaction://media"/>
            <a:extLst>
              <a:ext uri="{FF2B5EF4-FFF2-40B4-BE49-F238E27FC236}">
                <a16:creationId xmlns:a16="http://schemas.microsoft.com/office/drawing/2014/main" id="{773FADA0-62D8-4800-B4A5-A5AB8BACDA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25876997"/>
      </p:ext>
    </p:extLst>
  </p:cSld>
  <p:clrMapOvr>
    <a:masterClrMapping/>
  </p:clrMapOvr>
  <mc:AlternateContent xmlns:mc="http://schemas.openxmlformats.org/markup-compatibility/2006" xmlns:p14="http://schemas.microsoft.com/office/powerpoint/2010/main">
    <mc:Choice Requires="p14">
      <p:transition spd="slow" p14:dur="2000" advTm="14373"/>
    </mc:Choice>
    <mc:Fallback xmlns="">
      <p:transition spd="slow" advTm="14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5905A-7062-4861-B45B-923E22C2DA6C}"/>
              </a:ext>
            </a:extLst>
          </p:cNvPr>
          <p:cNvSpPr>
            <a:spLocks noGrp="1"/>
          </p:cNvSpPr>
          <p:nvPr>
            <p:ph type="title"/>
          </p:nvPr>
        </p:nvSpPr>
        <p:spPr/>
        <p:txBody>
          <a:bodyPr/>
          <a:lstStyle/>
          <a:p>
            <a:r>
              <a:rPr lang="en-GB" dirty="0"/>
              <a:t>RESEARCH ETHICS</a:t>
            </a:r>
          </a:p>
        </p:txBody>
      </p:sp>
      <p:sp>
        <p:nvSpPr>
          <p:cNvPr id="3" name="Content Placeholder 2">
            <a:extLst>
              <a:ext uri="{FF2B5EF4-FFF2-40B4-BE49-F238E27FC236}">
                <a16:creationId xmlns:a16="http://schemas.microsoft.com/office/drawing/2014/main" id="{3766669D-7FAF-4253-88CF-856500F51CFC}"/>
              </a:ext>
            </a:extLst>
          </p:cNvPr>
          <p:cNvSpPr>
            <a:spLocks noGrp="1"/>
          </p:cNvSpPr>
          <p:nvPr>
            <p:ph idx="1"/>
          </p:nvPr>
        </p:nvSpPr>
        <p:spPr/>
        <p:txBody>
          <a:bodyPr/>
          <a:lstStyle/>
          <a:p>
            <a:r>
              <a:rPr lang="en-GB" sz="1600" dirty="0">
                <a:solidFill>
                  <a:srgbClr val="201F1E"/>
                </a:solidFill>
                <a:effectLst/>
                <a:ea typeface="Times New Roman" panose="02020603050405020304" pitchFamily="18" charset="0"/>
                <a:cs typeface="Times New Roman" panose="02020603050405020304" pitchFamily="18" charset="0"/>
              </a:rPr>
              <a:t>Watch this quick video and consider the importance of ethics for discussion later </a:t>
            </a:r>
          </a:p>
          <a:p>
            <a:r>
              <a:rPr lang="en-GB" sz="1600" dirty="0">
                <a:solidFill>
                  <a:srgbClr val="201F1E"/>
                </a:solidFill>
                <a:ea typeface="Calibri" panose="020F0502020204030204" pitchFamily="34" charset="0"/>
                <a:cs typeface="Times New Roman" panose="02020603050405020304" pitchFamily="18" charset="0"/>
              </a:rPr>
              <a:t>Consider:  </a:t>
            </a:r>
          </a:p>
          <a:p>
            <a:pPr marL="360363" indent="0">
              <a:buNone/>
            </a:pPr>
            <a:r>
              <a:rPr lang="en-GB" sz="1600" dirty="0">
                <a:solidFill>
                  <a:srgbClr val="201F1E"/>
                </a:solidFill>
                <a:ea typeface="Calibri" panose="020F0502020204030204" pitchFamily="34" charset="0"/>
                <a:cs typeface="Times New Roman" panose="02020603050405020304" pitchFamily="18" charset="0"/>
              </a:rPr>
              <a:t>(1) How your research, with no participants, could be unethical </a:t>
            </a:r>
          </a:p>
          <a:p>
            <a:pPr marL="360363" indent="0">
              <a:buNone/>
            </a:pPr>
            <a:r>
              <a:rPr lang="en-GB" sz="1600" dirty="0">
                <a:solidFill>
                  <a:srgbClr val="201F1E"/>
                </a:solidFill>
                <a:ea typeface="Calibri" panose="020F0502020204030204" pitchFamily="34" charset="0"/>
                <a:cs typeface="Times New Roman" panose="02020603050405020304" pitchFamily="18" charset="0"/>
              </a:rPr>
              <a:t>(2) How these ethical concepts relate to the ethical principles of the BACP</a:t>
            </a:r>
            <a:endParaRPr lang="en-GB" sz="1600" dirty="0">
              <a:effectLst/>
              <a:ea typeface="Calibri" panose="020F0502020204030204" pitchFamily="34" charset="0"/>
              <a:cs typeface="Times New Roman" panose="02020603050405020304" pitchFamily="18" charset="0"/>
            </a:endParaRPr>
          </a:p>
          <a:p>
            <a:pPr marL="0" indent="0">
              <a:buNone/>
            </a:pPr>
            <a:r>
              <a:rPr lang="en-GB" dirty="0"/>
              <a:t> </a:t>
            </a:r>
          </a:p>
        </p:txBody>
      </p:sp>
      <p:pic>
        <p:nvPicPr>
          <p:cNvPr id="4" name="Online Media 3" title="Research Ethics">
            <a:hlinkClick r:id="" action="ppaction://media"/>
            <a:extLst>
              <a:ext uri="{FF2B5EF4-FFF2-40B4-BE49-F238E27FC236}">
                <a16:creationId xmlns:a16="http://schemas.microsoft.com/office/drawing/2014/main" id="{90B1AE5F-B0F3-4112-9B1E-880270462656}"/>
              </a:ext>
            </a:extLst>
          </p:cNvPr>
          <p:cNvPicPr>
            <a:picLocks noRot="1" noChangeAspect="1"/>
          </p:cNvPicPr>
          <p:nvPr>
            <a:videoFile r:link="rId2"/>
          </p:nvPr>
        </p:nvPicPr>
        <p:blipFill>
          <a:blip r:embed="rId6"/>
          <a:stretch>
            <a:fillRect/>
          </a:stretch>
        </p:blipFill>
        <p:spPr>
          <a:xfrm>
            <a:off x="1524000" y="3163222"/>
            <a:ext cx="6096000" cy="3429000"/>
          </a:xfrm>
          <a:prstGeom prst="rect">
            <a:avLst/>
          </a:prstGeom>
        </p:spPr>
      </p:pic>
      <p:pic>
        <p:nvPicPr>
          <p:cNvPr id="6" name="Audio 5">
            <a:hlinkClick r:id="" action="ppaction://media"/>
            <a:extLst>
              <a:ext uri="{FF2B5EF4-FFF2-40B4-BE49-F238E27FC236}">
                <a16:creationId xmlns:a16="http://schemas.microsoft.com/office/drawing/2014/main" id="{42A057E6-F683-4E07-8352-A05A59D250F4}"/>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382000" y="6096000"/>
            <a:ext cx="609600" cy="609600"/>
          </a:xfrm>
          <a:prstGeom prst="rect">
            <a:avLst/>
          </a:prstGeom>
        </p:spPr>
      </p:pic>
    </p:spTree>
    <p:custDataLst>
      <p:tags r:id="rId1"/>
    </p:custDataLst>
    <p:extLst>
      <p:ext uri="{BB962C8B-B14F-4D97-AF65-F5344CB8AC3E}">
        <p14:creationId xmlns:p14="http://schemas.microsoft.com/office/powerpoint/2010/main" val="4110915936"/>
      </p:ext>
    </p:extLst>
  </p:cSld>
  <p:clrMapOvr>
    <a:masterClrMapping/>
  </p:clrMapOvr>
  <mc:AlternateContent xmlns:mc="http://schemas.openxmlformats.org/markup-compatibility/2006">
    <mc:Choice xmlns:p14="http://schemas.microsoft.com/office/powerpoint/2010/main" Requires="p14">
      <p:transition spd="slow" p14:dur="2000" advTm="9749"/>
    </mc:Choice>
    <mc:Fallback>
      <p:transition spd="slow" advTm="9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GB">
                <a:solidFill>
                  <a:srgbClr val="FFFFFF"/>
                </a:solidFill>
              </a:rPr>
              <a:t>Have we met the aim of this lesson  … </a:t>
            </a:r>
          </a:p>
        </p:txBody>
      </p:sp>
      <p:graphicFrame>
        <p:nvGraphicFramePr>
          <p:cNvPr id="5" name="Content Placeholder 2">
            <a:extLst>
              <a:ext uri="{FF2B5EF4-FFF2-40B4-BE49-F238E27FC236}">
                <a16:creationId xmlns:a16="http://schemas.microsoft.com/office/drawing/2014/main" id="{9B6E49DB-9235-4FE8-B1BD-37AD0CE81CC0}"/>
              </a:ext>
            </a:extLst>
          </p:cNvPr>
          <p:cNvGraphicFramePr>
            <a:graphicFrameLocks noGrp="1"/>
          </p:cNvGraphicFramePr>
          <p:nvPr>
            <p:ph idx="1"/>
            <p:extLst>
              <p:ext uri="{D42A27DB-BD31-4B8C-83A1-F6EECF244321}">
                <p14:modId xmlns:p14="http://schemas.microsoft.com/office/powerpoint/2010/main" val="3062513242"/>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25FE2B04-B531-4526-A173-ACCF479AD09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1448137756"/>
      </p:ext>
    </p:extLst>
  </p:cSld>
  <p:clrMapOvr>
    <a:masterClrMapping/>
  </p:clrMapOvr>
  <mc:AlternateContent xmlns:mc="http://schemas.openxmlformats.org/markup-compatibility/2006" xmlns:p14="http://schemas.microsoft.com/office/powerpoint/2010/main">
    <mc:Choice Requires="p14">
      <p:transition spd="slow" p14:dur="2000" advTm="12477"/>
    </mc:Choice>
    <mc:Fallback xmlns="">
      <p:transition spd="slow" advTm="12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endParaRPr lang="en-US" dirty="0"/>
          </a:p>
        </p:txBody>
      </p:sp>
      <p:sp>
        <p:nvSpPr>
          <p:cNvPr id="3" name="Content Placeholder 2"/>
          <p:cNvSpPr>
            <a:spLocks noGrp="1"/>
          </p:cNvSpPr>
          <p:nvPr>
            <p:ph idx="1"/>
          </p:nvPr>
        </p:nvSpPr>
        <p:spPr/>
        <p:txBody>
          <a:bodyPr/>
          <a:lstStyle/>
          <a:p>
            <a:endParaRPr lang="en-GB" dirty="0"/>
          </a:p>
          <a:p>
            <a:r>
              <a:rPr lang="en-GB" dirty="0"/>
              <a:t>Dawson, C (2019) </a:t>
            </a:r>
            <a:r>
              <a:rPr lang="en-GB" i="1" dirty="0"/>
              <a:t>Introduction to Research Methods, </a:t>
            </a:r>
            <a:r>
              <a:rPr lang="en-GB" dirty="0"/>
              <a:t>Glasgow: Bell and Bain Ltd. </a:t>
            </a:r>
          </a:p>
          <a:p>
            <a:endParaRPr lang="en-GB" dirty="0"/>
          </a:p>
          <a:p>
            <a:r>
              <a:rPr lang="en-GB" dirty="0"/>
              <a:t>Kumar, R (2014) </a:t>
            </a:r>
            <a:r>
              <a:rPr lang="en-GB" i="1" dirty="0"/>
              <a:t>Research Methodology, </a:t>
            </a:r>
            <a:r>
              <a:rPr lang="en-GB" dirty="0"/>
              <a:t>London: Sage Publications Ltd. </a:t>
            </a:r>
            <a:endParaRPr lang="en-US" dirty="0"/>
          </a:p>
        </p:txBody>
      </p:sp>
    </p:spTree>
    <p:extLst>
      <p:ext uri="{BB962C8B-B14F-4D97-AF65-F5344CB8AC3E}">
        <p14:creationId xmlns:p14="http://schemas.microsoft.com/office/powerpoint/2010/main" val="18496698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4|7.2|4.1|6.3"/>
</p:tagLst>
</file>

<file path=ppt/tags/tag2.xml><?xml version="1.0" encoding="utf-8"?>
<p:tagLst xmlns:a="http://schemas.openxmlformats.org/drawingml/2006/main" xmlns:r="http://schemas.openxmlformats.org/officeDocument/2006/relationships" xmlns:p="http://schemas.openxmlformats.org/presentationml/2006/main">
  <p:tag name="TIMING" val="|5.5|15.4|7.7"/>
</p:tagLst>
</file>

<file path=ppt/tags/tag3.xml><?xml version="1.0" encoding="utf-8"?>
<p:tagLst xmlns:a="http://schemas.openxmlformats.org/drawingml/2006/main" xmlns:r="http://schemas.openxmlformats.org/officeDocument/2006/relationships" xmlns:p="http://schemas.openxmlformats.org/presentationml/2006/main">
  <p:tag name="TIMING" val="|6.7"/>
</p:tagLst>
</file>

<file path=ppt/tags/tag4.xml><?xml version="1.0" encoding="utf-8"?>
<p:tagLst xmlns:a="http://schemas.openxmlformats.org/drawingml/2006/main" xmlns:r="http://schemas.openxmlformats.org/officeDocument/2006/relationships" xmlns:p="http://schemas.openxmlformats.org/presentationml/2006/main">
  <p:tag name="TIMING" val="|7.4|4.4|4.8|8.4"/>
</p:tagLst>
</file>

<file path=ppt/tags/tag5.xml><?xml version="1.0" encoding="utf-8"?>
<p:tagLst xmlns:a="http://schemas.openxmlformats.org/drawingml/2006/main" xmlns:r="http://schemas.openxmlformats.org/officeDocument/2006/relationships" xmlns:p="http://schemas.openxmlformats.org/presentationml/2006/main">
  <p:tag name="TIMING" val="|6.2|4.1|5.3"/>
</p:tagLst>
</file>

<file path=ppt/tags/tag6.xml><?xml version="1.0" encoding="utf-8"?>
<p:tagLst xmlns:a="http://schemas.openxmlformats.org/drawingml/2006/main" xmlns:r="http://schemas.openxmlformats.org/officeDocument/2006/relationships" xmlns:p="http://schemas.openxmlformats.org/presentationml/2006/main">
  <p:tag name="TIMING" val="|4.9|6.6|4.6|3.9"/>
</p:tagLst>
</file>

<file path=ppt/tags/tag7.xml><?xml version="1.0" encoding="utf-8"?>
<p:tagLst xmlns:a="http://schemas.openxmlformats.org/drawingml/2006/main" xmlns:r="http://schemas.openxmlformats.org/officeDocument/2006/relationships" xmlns:p="http://schemas.openxmlformats.org/presentationml/2006/main">
  <p:tag name="TIMING" val="|41.8|15.5|10.1|10.1"/>
</p:tagLst>
</file>

<file path=ppt/tags/tag8.xml><?xml version="1.0" encoding="utf-8"?>
<p:tagLst xmlns:a="http://schemas.openxmlformats.org/drawingml/2006/main" xmlns:r="http://schemas.openxmlformats.org/officeDocument/2006/relationships" xmlns:p="http://schemas.openxmlformats.org/presentationml/2006/main">
  <p:tag name="TIMING" val="|1.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1792</TotalTime>
  <Words>830</Words>
  <Application>Microsoft Office PowerPoint</Application>
  <PresentationFormat>On-screen Show (4:3)</PresentationFormat>
  <Paragraphs>147</Paragraphs>
  <Slides>26</Slides>
  <Notes>4</Notes>
  <HiddenSlides>0</HiddenSlides>
  <MMClips>26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&amp;quot</vt:lpstr>
      <vt:lpstr>Arial</vt:lpstr>
      <vt:lpstr>Calibri</vt:lpstr>
      <vt:lpstr>Cambria</vt:lpstr>
      <vt:lpstr>Wingdings</vt:lpstr>
      <vt:lpstr>Office Theme</vt:lpstr>
      <vt:lpstr>MAJOR PROJECT MODULE </vt:lpstr>
      <vt:lpstr>The aim of this lesson is to…</vt:lpstr>
      <vt:lpstr>Review of directed research and learning from previous lesson</vt:lpstr>
      <vt:lpstr>Directed learning from last lesson …</vt:lpstr>
      <vt:lpstr>Writing your Research Proposal </vt:lpstr>
      <vt:lpstr>PowerPoint Presentation</vt:lpstr>
      <vt:lpstr>Consider focussing on… </vt:lpstr>
      <vt:lpstr>Moving forward…</vt:lpstr>
      <vt:lpstr>Refining your Research Question </vt:lpstr>
      <vt:lpstr>Your Research Question </vt:lpstr>
      <vt:lpstr>Make good use of moodle …   …   …</vt:lpstr>
      <vt:lpstr>The 4 W’s</vt:lpstr>
      <vt:lpstr>Spot the issues… </vt:lpstr>
      <vt:lpstr>To recap … A research proposal should …</vt:lpstr>
      <vt:lpstr>What is a research proposal?</vt:lpstr>
      <vt:lpstr>WHAT IS A RESEARCH PROPOSAL</vt:lpstr>
      <vt:lpstr>What is a research proposal?</vt:lpstr>
      <vt:lpstr>Introduction to your research proposal… </vt:lpstr>
      <vt:lpstr>Aims and Objectives </vt:lpstr>
      <vt:lpstr>Example</vt:lpstr>
      <vt:lpstr>Citations and referencing</vt:lpstr>
      <vt:lpstr>What makes a good research proposal</vt:lpstr>
      <vt:lpstr>TODAY’S TASKS: </vt:lpstr>
      <vt:lpstr>RESEARCH ETHICS</vt:lpstr>
      <vt:lpstr>Have we met the aim of this lesson  …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MAJOR PROJECT MODULE</dc:title>
  <dc:creator>Beverly Cole</dc:creator>
  <cp:lastModifiedBy>Beverly Cole</cp:lastModifiedBy>
  <cp:revision>30</cp:revision>
  <dcterms:created xsi:type="dcterms:W3CDTF">2019-09-03T21:31:17Z</dcterms:created>
  <dcterms:modified xsi:type="dcterms:W3CDTF">2020-09-11T14:15:48Z</dcterms:modified>
</cp:coreProperties>
</file>