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Светлый стиль 1 - акцент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94660"/>
  </p:normalViewPr>
  <p:slideViewPr>
    <p:cSldViewPr snapToGrid="0" snapToObjects="1">
      <p:cViewPr>
        <p:scale>
          <a:sx n="75" d="100"/>
          <a:sy n="75" d="100"/>
        </p:scale>
        <p:origin x="-1766" y="-2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ый треугольник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Заголовок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7" name="Подзаголовок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grpSp>
        <p:nvGrpSpPr>
          <p:cNvPr id="2" name="Группа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Полилиния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Полилиния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Полилиния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Прямая соединительная линия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Дата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19" name="Нижний колонтитул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Номер слайда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Заголовок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Нашивка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Нашивка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Заголовок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Заголовок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8" name="Полилиния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Полилиния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Прямоугольный треугольник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Прямая соединительная линия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Нашивка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Нашивка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олилиния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Полилиния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Прямоугольный треугольник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Прямая соединительная линия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Заголовок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0" name="Текст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0" name="Дата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22" name="Нижний колонтитул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Номер слайда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4245429"/>
            <a:ext cx="5486400" cy="1375333"/>
          </a:xfrm>
        </p:spPr>
        <p:txBody>
          <a:bodyPr>
            <a:normAutofit fontScale="40000" lnSpcReduction="20000"/>
          </a:bodyPr>
          <a:lstStyle/>
          <a:p>
            <a:pPr algn="r"/>
            <a:endParaRPr dirty="0"/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5600" dirty="0">
                <a:latin typeface="Times New Roman" pitchFamily="18" charset="0"/>
                <a:cs typeface="Times New Roman" pitchFamily="18" charset="0"/>
              </a:rPr>
              <a:t>By: Marian </a:t>
            </a:r>
            <a:r>
              <a:rPr sz="5600" dirty="0" err="1">
                <a:latin typeface="Times New Roman" pitchFamily="18" charset="0"/>
                <a:cs typeface="Times New Roman" pitchFamily="18" charset="0"/>
              </a:rPr>
              <a:t>Zaharciuc</a:t>
            </a:r>
            <a:r>
              <a:rPr sz="5600" dirty="0">
                <a:latin typeface="Times New Roman" pitchFamily="18" charset="0"/>
                <a:cs typeface="Times New Roman" pitchFamily="18" charset="0"/>
              </a:rPr>
              <a:t> (2434974)</a:t>
            </a: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5600" dirty="0">
                <a:latin typeface="Times New Roman" pitchFamily="18" charset="0"/>
                <a:cs typeface="Times New Roman" pitchFamily="18" charset="0"/>
              </a:rPr>
              <a:t>Module: LCLM4004</a:t>
            </a: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5600" dirty="0">
                <a:latin typeface="Times New Roman" pitchFamily="18" charset="0"/>
                <a:cs typeface="Times New Roman" pitchFamily="18" charset="0"/>
              </a:rPr>
              <a:t>Lecturer: Richard </a:t>
            </a:r>
            <a:r>
              <a:rPr sz="5600" dirty="0" err="1">
                <a:latin typeface="Times New Roman" pitchFamily="18" charset="0"/>
                <a:cs typeface="Times New Roman" pitchFamily="18" charset="0"/>
              </a:rPr>
              <a:t>Ashaye</a:t>
            </a:r>
            <a:endParaRPr sz="5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4200" b="1" dirty="0">
                <a:solidFill>
                  <a:srgbClr val="123220"/>
                </a:solidFill>
                <a:latin typeface="Times New Roman" pitchFamily="18" charset="0"/>
                <a:cs typeface="Times New Roman" pitchFamily="18" charset="0"/>
              </a:rPr>
              <a:t>Green Haven Florists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650"/>
            <a:ext cx="5085184" cy="4478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267" y="1554479"/>
            <a:ext cx="7281333" cy="4168987"/>
          </a:xfrm>
        </p:spPr>
        <p:txBody>
          <a:bodyPr>
            <a:normAutofit fontScale="925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Overview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Market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Context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Problem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Summary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Nature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and Scope of the Problem (5W2H Method)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PESTEL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Analysis – External Factors Impacting Green Haven Florists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Cause-and-Effect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(Ishikawa/Fishbone) Analysis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Recommendations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Reference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List</a:t>
            </a:r>
          </a:p>
          <a:p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Presentation content</a:t>
            </a:r>
            <a:endParaRPr sz="4200" b="1" dirty="0">
              <a:solidFill>
                <a:srgbClr val="12322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4200" b="1" dirty="0">
                <a:solidFill>
                  <a:srgbClr val="123220"/>
                </a:solidFill>
                <a:latin typeface="Times New Roman" pitchFamily="18" charset="0"/>
                <a:cs typeface="Times New Roman" pitchFamily="18" charset="0"/>
              </a:rPr>
              <a:t>Overview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970383"/>
            <a:ext cx="5389623" cy="5119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9021" y="1554479"/>
            <a:ext cx="5486400" cy="3372084"/>
          </a:xfrm>
        </p:spPr>
        <p:txBody>
          <a:bodyPr>
            <a:noAutofit/>
          </a:bodyPr>
          <a:lstStyle/>
          <a:p>
            <a:pPr algn="r"/>
            <a:endParaRPr sz="2000" dirty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2000" dirty="0">
                <a:latin typeface="Times New Roman" pitchFamily="18" charset="0"/>
                <a:cs typeface="Times New Roman" pitchFamily="18" charset="0"/>
              </a:rPr>
              <a:t>Local eco-focused florist in </a:t>
            </a: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Norwich</a:t>
            </a: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Sustainable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packaging and </a:t>
            </a: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sourcing</a:t>
            </a: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Strong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community </a:t>
            </a: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identity</a:t>
            </a: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endParaRPr lang="ru-RU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r">
              <a:defRPr sz="3000">
                <a:solidFill>
                  <a:srgbClr val="123220"/>
                </a:solidFill>
              </a:defRPr>
            </a:pPr>
            <a:r>
              <a:rPr sz="2000" dirty="0" smtClean="0">
                <a:latin typeface="Times New Roman" pitchFamily="18" charset="0"/>
                <a:cs typeface="Times New Roman" pitchFamily="18" charset="0"/>
              </a:rPr>
              <a:t>Recent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revenue decline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796" y="1401457"/>
            <a:ext cx="7529804" cy="1384664"/>
          </a:xfrm>
        </p:spPr>
        <p:txBody>
          <a:bodyPr>
            <a:noAutofit/>
          </a:bodyPr>
          <a:lstStyle/>
          <a:p>
            <a:pPr algn="ctr"/>
            <a:endParaRPr sz="1800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defRPr sz="3000">
                <a:solidFill>
                  <a:srgbClr val="123220"/>
                </a:solidFill>
              </a:defRPr>
            </a:pPr>
            <a:r>
              <a:rPr sz="2000" dirty="0">
                <a:latin typeface="Times New Roman" pitchFamily="18" charset="0"/>
                <a:cs typeface="Times New Roman" pitchFamily="18" charset="0"/>
              </a:rPr>
              <a:t>Consumers shift to online shopping</a:t>
            </a:r>
          </a:p>
          <a:p>
            <a:pPr algn="ctr">
              <a:defRPr sz="3000">
                <a:solidFill>
                  <a:srgbClr val="123220"/>
                </a:solidFill>
              </a:defRPr>
            </a:pPr>
            <a:r>
              <a:rPr sz="2000" dirty="0">
                <a:latin typeface="Times New Roman" pitchFamily="18" charset="0"/>
                <a:cs typeface="Times New Roman" pitchFamily="18" charset="0"/>
              </a:rPr>
              <a:t>Convenience &amp; fast delivery expectations</a:t>
            </a:r>
          </a:p>
          <a:p>
            <a:pPr algn="ctr">
              <a:defRPr sz="3000">
                <a:solidFill>
                  <a:srgbClr val="123220"/>
                </a:solidFill>
              </a:defRPr>
            </a:pPr>
            <a:r>
              <a:rPr sz="2000" dirty="0">
                <a:latin typeface="Times New Roman" pitchFamily="18" charset="0"/>
                <a:cs typeface="Times New Roman" pitchFamily="18" charset="0"/>
              </a:rPr>
              <a:t>Increasing digital competition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4200" b="1" dirty="0">
                <a:solidFill>
                  <a:srgbClr val="123220"/>
                </a:solidFill>
                <a:latin typeface="Times New Roman" pitchFamily="18" charset="0"/>
                <a:cs typeface="Times New Roman" pitchFamily="18" charset="0"/>
              </a:rPr>
              <a:t>Market Context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27238" y="2786121"/>
            <a:ext cx="6916762" cy="4612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384" y="1554479"/>
            <a:ext cx="7259216" cy="2056467"/>
          </a:xfrm>
        </p:spPr>
        <p:txBody>
          <a:bodyPr>
            <a:noAutofit/>
          </a:bodyPr>
          <a:lstStyle/>
          <a:p>
            <a:endParaRPr sz="1800" dirty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sz="1800" dirty="0">
                <a:latin typeface="Times New Roman" pitchFamily="18" charset="0"/>
                <a:cs typeface="Times New Roman" pitchFamily="18" charset="0"/>
              </a:rPr>
              <a:t>~30% drop in in-store </a:t>
            </a: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revenue</a:t>
            </a: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Flower </a:t>
            </a:r>
            <a:r>
              <a:rPr sz="1800" dirty="0">
                <a:latin typeface="Times New Roman" pitchFamily="18" charset="0"/>
                <a:cs typeface="Times New Roman" pitchFamily="18" charset="0"/>
              </a:rPr>
              <a:t>sourcing costs </a:t>
            </a: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increasing</a:t>
            </a: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Website </a:t>
            </a:r>
            <a:r>
              <a:rPr sz="1800" dirty="0">
                <a:latin typeface="Times New Roman" pitchFamily="18" charset="0"/>
                <a:cs typeface="Times New Roman" pitchFamily="18" charset="0"/>
              </a:rPr>
              <a:t>outdated, hard to </a:t>
            </a: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navigate</a:t>
            </a: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endParaRPr lang="ru-RU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sz="1800" dirty="0" smtClean="0">
                <a:latin typeface="Times New Roman" pitchFamily="18" charset="0"/>
                <a:cs typeface="Times New Roman" pitchFamily="18" charset="0"/>
              </a:rPr>
              <a:t>Weak </a:t>
            </a:r>
            <a:r>
              <a:rPr sz="1800" dirty="0">
                <a:latin typeface="Times New Roman" pitchFamily="18" charset="0"/>
                <a:cs typeface="Times New Roman" pitchFamily="18" charset="0"/>
              </a:rPr>
              <a:t>digital marketing presence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4200" b="1" dirty="0">
                <a:solidFill>
                  <a:srgbClr val="123220"/>
                </a:solidFill>
                <a:latin typeface="Times New Roman" pitchFamily="18" charset="0"/>
                <a:cs typeface="Times New Roman" pitchFamily="18" charset="0"/>
              </a:rPr>
              <a:t>Problem Summary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94588" y="2141569"/>
            <a:ext cx="2870351" cy="4249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Содержимое 6"/>
          <p:cNvGraphicFramePr>
            <a:graphicFrameLocks noGrp="1"/>
          </p:cNvGraphicFramePr>
          <p:nvPr>
            <p:ph idx="1"/>
          </p:nvPr>
        </p:nvGraphicFramePr>
        <p:xfrm>
          <a:off x="2743198" y="1087119"/>
          <a:ext cx="5943602" cy="4953279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7142"/>
                <a:gridCol w="4136460"/>
              </a:tblGrid>
              <a:tr h="36576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Element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Details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What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 30% decline in offline sales over the past year, increased competition and rising costs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Why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Shoppers prefer online shopping, increased competition, problems with fresh flower supplies, and an outdated website interface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7000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Who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Store owners and their customer base, as well as casual shoppers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Where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The business operates in Norwich, UK, on a high street that has experienced declining foot traffic.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When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The decline has occurred gradually over the last 12 months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How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Reduced customer visits and higher material costs have led to lower revenue, cash flow pressure, and difficulty maintaining sustainable operations.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7431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How Much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Estimated 30% loss in in-store revenue,</a:t>
                      </a:r>
                      <a:r>
                        <a:rPr lang="en-US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online growth insufficient to offset decline,</a:t>
                      </a:r>
                      <a:r>
                        <a:rPr lang="en-US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operational costs up due to inflation and sustainable material sourcing.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2482"/>
          </a:xfrm>
        </p:spPr>
        <p:txBody>
          <a:bodyPr>
            <a:noAutofit/>
          </a:bodyPr>
          <a:lstStyle/>
          <a:p>
            <a:pPr marL="624078" indent="-514350" algn="ctr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Nature and Scope of the Problem (5W2H Method)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417638"/>
            <a:ext cx="1969177" cy="4264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Содержимое 6"/>
          <p:cNvGraphicFramePr>
            <a:graphicFrameLocks noGrp="1"/>
          </p:cNvGraphicFramePr>
          <p:nvPr>
            <p:ph idx="1"/>
          </p:nvPr>
        </p:nvGraphicFramePr>
        <p:xfrm>
          <a:off x="457200" y="1554161"/>
          <a:ext cx="8229600" cy="434606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38960"/>
                <a:gridCol w="6390640"/>
              </a:tblGrid>
              <a:tr h="44757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Factor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b="1" i="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Description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5670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Political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Post-</a:t>
                      </a:r>
                      <a:r>
                        <a:rPr lang="en-US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Brexit</a:t>
                      </a:r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trade barriers increase import costs for flowers and materials.  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5670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Economic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Inflation has raised costs of imported blooms and eco-friendly packaging.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5670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Social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Rising preference for online convenience and subscription-based flower services.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46136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Technological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Competitors use modern online ordering platforms and social media marketing, while Green Haven's outdated website makes the checkout process difficult.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79111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Environmental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Increasing demand for eco-conscious practices benefits Green Haven’s brand positioning. However, local sourcing constraints and seasonal availability raise costs.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79111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Legal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Compliance with environmental and waste disposal regulations affects costs.</a:t>
                      </a:r>
                      <a:r>
                        <a:rPr lang="ru-RU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Employment and health &amp; safety regulations continue to apply despite shrinking profits.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624078" indent="-514350"/>
            <a:r>
              <a:rPr lang="en-US" sz="3600" dirty="0" smtClean="0">
                <a:latin typeface="Times New Roman" pitchFamily="18" charset="0"/>
                <a:cs typeface="Times New Roman" pitchFamily="18" charset="0"/>
              </a:rPr>
              <a:t>PESTEL Analysis – External Factors Impacting Green Haven Florists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Содержимое 4"/>
          <p:cNvGraphicFramePr>
            <a:graphicFrameLocks noGrp="1"/>
          </p:cNvGraphicFramePr>
          <p:nvPr>
            <p:ph idx="1"/>
          </p:nvPr>
        </p:nvGraphicFramePr>
        <p:xfrm>
          <a:off x="680720" y="1137922"/>
          <a:ext cx="7863840" cy="4673599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62480"/>
                <a:gridCol w="5801360"/>
              </a:tblGrid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Category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Contributing Factors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Market/Competition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Entry of new local boutique and national chain competitors. Online flower delivery services offer lower prices and same-day delivery</a:t>
                      </a:r>
                      <a:r>
                        <a:rPr lang="ru-RU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Customer </a:t>
                      </a:r>
                      <a:r>
                        <a:rPr lang="en-US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Behaviour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Shift toward online shopping and subscription services. - Reduced high street footfall due to closures nearby.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Technology/Digital Presence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Outdated website with poor UX and navigation. - Limited digital marketing (minimal social media and SEO).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Operations/Costs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Rising costs of imported flowers and eco-friendly materials</a:t>
                      </a:r>
                      <a:r>
                        <a:rPr lang="ru-RU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Management/Strategy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Reliance on word-of-mouth marketing. - Slow adaptation to e-commerce trends.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67657"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External Environment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Economic inflation and supply chain disruptions. Decline of local retail ecosystem on the high street.</a:t>
                      </a:r>
                      <a:endParaRPr lang="ru-RU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1362"/>
          </a:xfrm>
        </p:spPr>
        <p:txBody>
          <a:bodyPr>
            <a:noAutofit/>
          </a:bodyPr>
          <a:lstStyle/>
          <a:p>
            <a:pPr marL="624078" indent="-514350" algn="ctr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Cause-and-Effect (Ishikawa/Fishbone) Analysis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0660" y="1417638"/>
            <a:ext cx="4909820" cy="4160202"/>
          </a:xfrm>
        </p:spPr>
        <p:txBody>
          <a:bodyPr>
            <a:normAutofit lnSpcReduction="10000"/>
          </a:bodyPr>
          <a:lstStyle/>
          <a:p>
            <a:endParaRPr dirty="0">
              <a:latin typeface="Times New Roman" pitchFamily="18" charset="0"/>
              <a:cs typeface="Times New Roman" pitchFamily="18" charset="0"/>
            </a:endParaRP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dirty="0">
                <a:latin typeface="Times New Roman" pitchFamily="18" charset="0"/>
                <a:cs typeface="Times New Roman" pitchFamily="18" charset="0"/>
              </a:rPr>
              <a:t>Launch an online ordering &amp; delivery platform</a:t>
            </a: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dirty="0">
                <a:latin typeface="Times New Roman" pitchFamily="18" charset="0"/>
                <a:cs typeface="Times New Roman" pitchFamily="18" charset="0"/>
              </a:rPr>
              <a:t>Introduce bouquet subscription service</a:t>
            </a: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dirty="0">
                <a:latin typeface="Times New Roman" pitchFamily="18" charset="0"/>
                <a:cs typeface="Times New Roman" pitchFamily="18" charset="0"/>
              </a:rPr>
              <a:t>Strengthen </a:t>
            </a:r>
            <a:r>
              <a:rPr dirty="0" err="1">
                <a:latin typeface="Times New Roman" pitchFamily="18" charset="0"/>
                <a:cs typeface="Times New Roman" pitchFamily="18" charset="0"/>
              </a:rPr>
              <a:t>Instagram</a:t>
            </a:r>
            <a:r>
              <a:rPr dirty="0">
                <a:latin typeface="Times New Roman" pitchFamily="18" charset="0"/>
                <a:cs typeface="Times New Roman" pitchFamily="18" charset="0"/>
              </a:rPr>
              <a:t> &amp; </a:t>
            </a:r>
            <a:r>
              <a:rPr dirty="0" err="1">
                <a:latin typeface="Times New Roman" pitchFamily="18" charset="0"/>
                <a:cs typeface="Times New Roman" pitchFamily="18" charset="0"/>
              </a:rPr>
              <a:t>TikTok</a:t>
            </a:r>
            <a:r>
              <a:rPr dirty="0">
                <a:latin typeface="Times New Roman" pitchFamily="18" charset="0"/>
                <a:cs typeface="Times New Roman" pitchFamily="18" charset="0"/>
              </a:rPr>
              <a:t> presence</a:t>
            </a:r>
          </a:p>
          <a:p>
            <a:pPr>
              <a:defRPr sz="3000">
                <a:solidFill>
                  <a:srgbClr val="123220"/>
                </a:solidFill>
              </a:defRPr>
            </a:pPr>
            <a:r>
              <a:rPr dirty="0">
                <a:latin typeface="Times New Roman" pitchFamily="18" charset="0"/>
                <a:cs typeface="Times New Roman" pitchFamily="18" charset="0"/>
              </a:rPr>
              <a:t>Collaborate with local event organizers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4200" b="1" dirty="0">
                <a:solidFill>
                  <a:srgbClr val="123220"/>
                </a:solidFill>
                <a:latin typeface="Times New Roman" pitchFamily="18" charset="0"/>
                <a:cs typeface="Times New Roman" pitchFamily="18" charset="0"/>
              </a:rPr>
              <a:t>Recommendations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417638"/>
            <a:ext cx="3553460" cy="4160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54480"/>
            <a:ext cx="7467600" cy="4104000"/>
          </a:xfrm>
        </p:spPr>
        <p:txBody>
          <a:bodyPr>
            <a:noAutofit/>
          </a:bodyPr>
          <a:lstStyle/>
          <a:p>
            <a:pPr marL="624078" indent="-514350" algn="just">
              <a:buFont typeface="+mj-lt"/>
              <a:buAutoNum type="arabicPeriod"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Office for National Statistics (ONS). (2024). UK Retail Sales Trends 2023–2024. Retrieved from https://www.ons.gov.uk/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Statista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(2024). E-commerce share of total retail sales in the United Kingdom. Retrieved from https://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www.statista.com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Mintel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(2023). UK Flower and Plant Retailing Report.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GOV.UK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(2024). Small Business and Sustainability Support Schemes. Retrieved from https://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www.gov.uk/business-finance-support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Deloitte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(2023). Consumer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Behaviour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in the Post-Pandemic Retail Environment.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British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Florist Association. (2024). Industry Insights and Challenges for Independent Florists.</a:t>
            </a:r>
            <a:endParaRPr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24078" indent="-514350"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Reference List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ткрытая">
  <a:themeElements>
    <a:clrScheme name="Открытая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Открытая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Открытая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126</TotalTime>
  <Words>604</Words>
  <Application>Microsoft Office PowerPoint</Application>
  <PresentationFormat>Экран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1" baseType="lpstr">
      <vt:lpstr>Открытая</vt:lpstr>
      <vt:lpstr>Green Haven Florists</vt:lpstr>
      <vt:lpstr>Presentation content</vt:lpstr>
      <vt:lpstr>Overview</vt:lpstr>
      <vt:lpstr>Market Context</vt:lpstr>
      <vt:lpstr>Problem Summary</vt:lpstr>
      <vt:lpstr>Nature and Scope of the Problem (5W2H Method)</vt:lpstr>
      <vt:lpstr>PESTEL Analysis – External Factors Impacting Green Haven Florists</vt:lpstr>
      <vt:lpstr>Cause-and-Effect (Ishikawa/Fishbone) Analysis</vt:lpstr>
      <vt:lpstr>Recommendations</vt:lpstr>
      <vt:lpstr>Reference List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</dc:title>
  <dc:creator>Admin</dc:creator>
  <dc:description>generated using python-pptx</dc:description>
  <cp:lastModifiedBy>Admin</cp:lastModifiedBy>
  <cp:revision>13</cp:revision>
  <dcterms:created xsi:type="dcterms:W3CDTF">2013-01-27T09:14:16Z</dcterms:created>
  <dcterms:modified xsi:type="dcterms:W3CDTF">2025-11-09T21:31:22Z</dcterms:modified>
</cp:coreProperties>
</file>