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83" r:id="rId5"/>
    <p:sldId id="274" r:id="rId6"/>
    <p:sldId id="281" r:id="rId7"/>
    <p:sldId id="280" r:id="rId8"/>
    <p:sldId id="279" r:id="rId9"/>
    <p:sldId id="278" r:id="rId10"/>
    <p:sldId id="277" r:id="rId11"/>
    <p:sldId id="276" r:id="rId12"/>
    <p:sldId id="275" r:id="rId13"/>
    <p:sldId id="2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8DDDEA-63BC-40A0-8BC0-D6413F38691F}" type="datetimeFigureOut">
              <a:rPr lang="en-US" smtClean="0"/>
              <a:t>11/7/2022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6F76E-E60C-4C54-B47A-C2C406EC8F72}" type="slidenum">
              <a:rPr lang="en-US" smtClean="0"/>
              <a:t>‹#›</a:t>
            </a:fld>
            <a:endParaRPr lang="en-US" dirty="0"/>
          </a:p>
        </p:txBody>
      </p:sp>
    </p:spTree>
    <p:extLst>
      <p:ext uri="{BB962C8B-B14F-4D97-AF65-F5344CB8AC3E}">
        <p14:creationId xmlns:p14="http://schemas.microsoft.com/office/powerpoint/2010/main" val="2987483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CD3A6365-5970-4C8E-890C-1C142D8E657F}" type="datetime1">
              <a:rPr lang="en-US" smtClean="0"/>
              <a:t>11/7/2022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572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D37C625D-B4C3-43CE-94D2-85550D17080D}" type="datetime1">
              <a:rPr lang="en-US" smtClean="0"/>
              <a:t>11/7/2022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1562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0ED218B-C756-4BFD-B232-1D61626CB62E}" type="datetime1">
              <a:rPr lang="en-US" smtClean="0"/>
              <a:t>11/7/2022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485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A665FB-E076-499C-8C9B-AF519BE71D57}" type="datetime1">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5235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6EA0F4-C3A6-40BE-BAFA-6DCEC5A14898}" type="datetime1">
              <a:rPr lang="en-US" smtClean="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9114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ACAC22-0E88-45F1-ABB2-D688AE8DF7D9}" type="datetime1">
              <a:rPr lang="en-US" smtClean="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277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FEE7DA-CB06-4EFB-9F21-197861549B35}" type="datetime1">
              <a:rPr lang="en-US" smtClean="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1586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9F58CAC0-26F6-47AD-B3D1-BC13ED55468A}" type="datetime1">
              <a:rPr lang="en-US" smtClean="0"/>
              <a:t>11/7/2022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31530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526111-737D-44BB-816D-70FC993B6021}" type="datetime1">
              <a:rPr lang="en-US" smtClean="0"/>
              <a:t>11/7/2022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58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FDC43D52-0FE2-4EA3-AA1E-60A43983B694}" type="datetime1">
              <a:rPr lang="en-US" smtClean="0"/>
              <a:t>11/7/2022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652198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3.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4.xml"/><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5.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slideLayout" Target="../slideLayouts/slideLayout1.xml"/><Relationship Id="rId1" Type="http://schemas.openxmlformats.org/officeDocument/2006/relationships/themeOverride" Target="../theme/themeOverride6.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7.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8" Type="http://schemas.openxmlformats.org/officeDocument/2006/relationships/hyperlink" Target="https://www.allaboutbirds.org/guide/Rock_Pigeon/id" TargetMode="External"/><Relationship Id="rId3" Type="http://schemas.openxmlformats.org/officeDocument/2006/relationships/image" Target="../media/image1.jpeg"/><Relationship Id="rId7" Type="http://schemas.openxmlformats.org/officeDocument/2006/relationships/hyperlink" Target="https://www.allaboutbirds.org/guide/Peregrine_Falcon" TargetMode="External"/><Relationship Id="rId2" Type="http://schemas.openxmlformats.org/officeDocument/2006/relationships/slideLayout" Target="../slideLayouts/slideLayout1.xml"/><Relationship Id="rId1" Type="http://schemas.openxmlformats.org/officeDocument/2006/relationships/themeOverride" Target="../theme/themeOverride10.xml"/><Relationship Id="rId6" Type="http://schemas.openxmlformats.org/officeDocument/2006/relationships/hyperlink" Target="https://www.si.edu/object/cher-ami%3Anmah_425415" TargetMode="External"/><Relationship Id="rId5" Type="http://schemas.openxmlformats.org/officeDocument/2006/relationships/hyperlink" Target="https://www.wearethemighty.com/mighty-trending/working-dogs-captured-by-taliban/" TargetMode="External"/><Relationship Id="rId4" Type="http://schemas.openxmlformats.org/officeDocument/2006/relationships/hyperlink" Target="https://www.iwm.org.uk/history/15-animals-that-went-to-w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763399" y="1020431"/>
            <a:ext cx="10427332" cy="5187422"/>
          </a:xfrm>
        </p:spPr>
        <p:txBody>
          <a:bodyPr>
            <a:normAutofit/>
          </a:bodyPr>
          <a:lstStyle/>
          <a:p>
            <a:pPr algn="ctr"/>
            <a:r>
              <a:rPr lang="en-US" sz="8800" dirty="0">
                <a:solidFill>
                  <a:srgbClr val="FFC000"/>
                </a:solidFill>
              </a:rPr>
              <a:t>ANIMALS</a:t>
            </a:r>
            <a:br>
              <a:rPr lang="en-US" sz="8800" dirty="0">
                <a:solidFill>
                  <a:srgbClr val="FFC000"/>
                </a:solidFill>
              </a:rPr>
            </a:br>
            <a:r>
              <a:rPr lang="en-US" sz="8800" dirty="0">
                <a:solidFill>
                  <a:srgbClr val="FFC000"/>
                </a:solidFill>
              </a:rPr>
              <a:t>AT</a:t>
            </a:r>
            <a:br>
              <a:rPr lang="en-US" sz="8800" dirty="0">
                <a:solidFill>
                  <a:srgbClr val="FFC000"/>
                </a:solidFill>
              </a:rPr>
            </a:br>
            <a:r>
              <a:rPr lang="en-US" sz="8800" dirty="0">
                <a:solidFill>
                  <a:srgbClr val="FFC000"/>
                </a:solidFill>
              </a:rPr>
              <a:t>WAR</a:t>
            </a:r>
          </a:p>
        </p:txBody>
      </p:sp>
      <p:sp>
        <p:nvSpPr>
          <p:cNvPr id="5" name="Slide Number Placeholder 4">
            <a:extLst>
              <a:ext uri="{FF2B5EF4-FFF2-40B4-BE49-F238E27FC236}">
                <a16:creationId xmlns:a16="http://schemas.microsoft.com/office/drawing/2014/main" id="{198D4CBC-396B-E857-E40D-5EF038D31EAC}"/>
              </a:ext>
            </a:extLst>
          </p:cNvPr>
          <p:cNvSpPr>
            <a:spLocks noGrp="1"/>
          </p:cNvSpPr>
          <p:nvPr>
            <p:ph type="sldNum" sz="quarter" idx="12"/>
          </p:nvPr>
        </p:nvSpPr>
        <p:spPr/>
        <p:txBody>
          <a:bodyPr/>
          <a:lstStyle/>
          <a:p>
            <a:fld id="{3A98EE3D-8CD1-4C3F-BD1C-C98C9596463C}" type="slidenum">
              <a:rPr lang="en-US" smtClean="0"/>
              <a:t>1</a:t>
            </a:fld>
            <a:endParaRPr lang="en-US" dirty="0"/>
          </a:p>
        </p:txBody>
      </p:sp>
    </p:spTree>
    <p:extLst>
      <p:ext uri="{BB962C8B-B14F-4D97-AF65-F5344CB8AC3E}">
        <p14:creationId xmlns:p14="http://schemas.microsoft.com/office/powerpoint/2010/main" val="12861318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190537" y="152843"/>
            <a:ext cx="11893215" cy="6689936"/>
          </a:xfrm>
          <a:prstGeom prst="rect">
            <a:avLst/>
          </a:prstGeom>
        </p:spPr>
      </p:pic>
      <p:sp>
        <p:nvSpPr>
          <p:cNvPr id="5" name="Slide Number Placeholder 4">
            <a:extLst>
              <a:ext uri="{FF2B5EF4-FFF2-40B4-BE49-F238E27FC236}">
                <a16:creationId xmlns:a16="http://schemas.microsoft.com/office/drawing/2014/main" id="{BF770AEE-5873-9395-D47E-AEEA429C83D5}"/>
              </a:ext>
            </a:extLst>
          </p:cNvPr>
          <p:cNvSpPr>
            <a:spLocks noGrp="1"/>
          </p:cNvSpPr>
          <p:nvPr>
            <p:ph type="sldNum" sz="quarter" idx="12"/>
          </p:nvPr>
        </p:nvSpPr>
        <p:spPr/>
        <p:txBody>
          <a:bodyPr/>
          <a:lstStyle/>
          <a:p>
            <a:fld id="{3A98EE3D-8CD1-4C3F-BD1C-C98C9596463C}" type="slidenum">
              <a:rPr lang="en-US" smtClean="0"/>
              <a:t>2</a:t>
            </a:fld>
            <a:endParaRPr lang="en-US" dirty="0"/>
          </a:p>
        </p:txBody>
      </p:sp>
      <p:pic>
        <p:nvPicPr>
          <p:cNvPr id="1026" name="Picture 2" descr="A dog carrying equipment to lay telephone wires">
            <a:extLst>
              <a:ext uri="{FF2B5EF4-FFF2-40B4-BE49-F238E27FC236}">
                <a16:creationId xmlns:a16="http://schemas.microsoft.com/office/drawing/2014/main" id="{19589D1F-A1EB-4CAA-5E81-D6609C0604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0428" y="1416816"/>
            <a:ext cx="7433273" cy="47108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0695520-E7A2-BB9F-1989-2993BFB60424}"/>
              </a:ext>
            </a:extLst>
          </p:cNvPr>
          <p:cNvSpPr txBox="1"/>
          <p:nvPr/>
        </p:nvSpPr>
        <p:spPr>
          <a:xfrm>
            <a:off x="2498299" y="5191238"/>
            <a:ext cx="6135880" cy="646331"/>
          </a:xfrm>
          <a:prstGeom prst="rect">
            <a:avLst/>
          </a:prstGeom>
          <a:noFill/>
        </p:spPr>
        <p:txBody>
          <a:bodyPr wrap="square">
            <a:spAutoFit/>
          </a:bodyPr>
          <a:lstStyle/>
          <a:p>
            <a:r>
              <a:rPr lang="en-GB" b="0" i="0" dirty="0">
                <a:solidFill>
                  <a:srgbClr val="FF0000"/>
                </a:solidFill>
                <a:effectLst/>
                <a:latin typeface="Interface"/>
              </a:rPr>
              <a:t>A German war dog, fitted with apparatus for laying telephone wires, walking across muddy ground, 1917.</a:t>
            </a:r>
            <a:endParaRPr lang="en-GB" dirty="0">
              <a:solidFill>
                <a:srgbClr val="FF0000"/>
              </a:solidFill>
            </a:endParaRPr>
          </a:p>
        </p:txBody>
      </p:sp>
    </p:spTree>
    <p:extLst>
      <p:ext uri="{BB962C8B-B14F-4D97-AF65-F5344CB8AC3E}">
        <p14:creationId xmlns:p14="http://schemas.microsoft.com/office/powerpoint/2010/main" val="12052488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barn(inVertical)">
                                      <p:cBhvr>
                                        <p:cTn id="10" dur="5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343015" y="68961"/>
            <a:ext cx="12535015" cy="7050947"/>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2485005" y="3731048"/>
            <a:ext cx="6878973" cy="2692866"/>
          </a:xfrm>
        </p:spPr>
        <p:txBody>
          <a:bodyPr>
            <a:normAutofit fontScale="90000"/>
          </a:bodyPr>
          <a:lstStyle/>
          <a:p>
            <a:pPr algn="ctr"/>
            <a:r>
              <a:rPr lang="en-US" b="1" dirty="0">
                <a:solidFill>
                  <a:srgbClr val="FFFF00"/>
                </a:solidFill>
                <a:latin typeface="Calibri" panose="020F0502020204030204" pitchFamily="34" charset="0"/>
                <a:cs typeface="Calibri" panose="020F0502020204030204" pitchFamily="34" charset="0"/>
              </a:rPr>
              <a:t>Colonel the Dog</a:t>
            </a:r>
            <a:br>
              <a:rPr lang="en-US" b="1" dirty="0">
                <a:solidFill>
                  <a:srgbClr val="FFFF00"/>
                </a:solidFill>
                <a:latin typeface="Calibri" panose="020F0502020204030204" pitchFamily="34" charset="0"/>
                <a:cs typeface="Calibri" panose="020F0502020204030204" pitchFamily="34" charset="0"/>
              </a:rPr>
            </a:br>
            <a:br>
              <a:rPr lang="en-US" sz="1200" dirty="0">
                <a:solidFill>
                  <a:srgbClr val="FFFF00"/>
                </a:solidFill>
                <a:latin typeface="Calibri" panose="020F0502020204030204" pitchFamily="34" charset="0"/>
                <a:cs typeface="Calibri" panose="020F0502020204030204" pitchFamily="34" charset="0"/>
              </a:rPr>
            </a:br>
            <a:r>
              <a:rPr lang="en-US" sz="1600" dirty="0">
                <a:solidFill>
                  <a:srgbClr val="FFFF00"/>
                </a:solidFill>
                <a:latin typeface="Calibri" panose="020F0502020204030204" pitchFamily="34" charset="0"/>
                <a:cs typeface="Calibri" panose="020F0502020204030204" pitchFamily="34" charset="0"/>
              </a:rPr>
              <a:t>2014 captured by the Taliban</a:t>
            </a:r>
            <a:br>
              <a:rPr lang="en-US" sz="1600" dirty="0">
                <a:solidFill>
                  <a:srgbClr val="FFFF00"/>
                </a:solidFill>
                <a:latin typeface="Calibri" panose="020F0502020204030204" pitchFamily="34" charset="0"/>
                <a:cs typeface="Calibri" panose="020F0502020204030204" pitchFamily="34" charset="0"/>
              </a:rPr>
            </a:br>
            <a:br>
              <a:rPr lang="en-US" sz="1600" dirty="0">
                <a:solidFill>
                  <a:srgbClr val="FFFF00"/>
                </a:solidFill>
                <a:latin typeface="Calibri" panose="020F0502020204030204" pitchFamily="34" charset="0"/>
                <a:cs typeface="Calibri" panose="020F0502020204030204" pitchFamily="34" charset="0"/>
              </a:rPr>
            </a:br>
            <a:r>
              <a:rPr lang="en-US" sz="1600" dirty="0">
                <a:solidFill>
                  <a:srgbClr val="FFFF00"/>
                </a:solidFill>
                <a:latin typeface="Calibri" panose="020F0502020204030204" pitchFamily="34" charset="0"/>
                <a:cs typeface="Calibri" panose="020F0502020204030204" pitchFamily="34" charset="0"/>
              </a:rPr>
              <a:t>Paraded by the Taliban because he was valuable</a:t>
            </a:r>
            <a:br>
              <a:rPr lang="en-US" sz="1600" dirty="0">
                <a:solidFill>
                  <a:srgbClr val="FFFF00"/>
                </a:solidFill>
                <a:latin typeface="Calibri" panose="020F0502020204030204" pitchFamily="34" charset="0"/>
                <a:cs typeface="Calibri" panose="020F0502020204030204" pitchFamily="34" charset="0"/>
              </a:rPr>
            </a:br>
            <a:br>
              <a:rPr lang="en-US" sz="1600" dirty="0">
                <a:solidFill>
                  <a:srgbClr val="FFFF00"/>
                </a:solidFill>
                <a:latin typeface="Calibri" panose="020F0502020204030204" pitchFamily="34" charset="0"/>
                <a:cs typeface="Calibri" panose="020F0502020204030204" pitchFamily="34" charset="0"/>
              </a:rPr>
            </a:br>
            <a:r>
              <a:rPr lang="en-US" sz="1600" dirty="0">
                <a:solidFill>
                  <a:srgbClr val="FFFF00"/>
                </a:solidFill>
                <a:latin typeface="Calibri" panose="020F0502020204030204" pitchFamily="34" charset="0"/>
                <a:cs typeface="Calibri" panose="020F0502020204030204" pitchFamily="34" charset="0"/>
              </a:rPr>
              <a:t>Treated humanly despite the Afghans view of canines as unclean</a:t>
            </a:r>
            <a:br>
              <a:rPr lang="en-US" sz="1600" dirty="0">
                <a:solidFill>
                  <a:srgbClr val="FFFF00"/>
                </a:solidFill>
                <a:latin typeface="Calibri" panose="020F0502020204030204" pitchFamily="34" charset="0"/>
                <a:cs typeface="Calibri" panose="020F0502020204030204" pitchFamily="34" charset="0"/>
              </a:rPr>
            </a:br>
            <a:br>
              <a:rPr lang="en-US" sz="1600" dirty="0">
                <a:solidFill>
                  <a:srgbClr val="FFFF00"/>
                </a:solidFill>
                <a:latin typeface="Calibri" panose="020F0502020204030204" pitchFamily="34" charset="0"/>
                <a:cs typeface="Calibri" panose="020F0502020204030204" pitchFamily="34" charset="0"/>
              </a:rPr>
            </a:br>
            <a:r>
              <a:rPr lang="en-US" sz="1600" dirty="0">
                <a:solidFill>
                  <a:srgbClr val="FFFF00"/>
                </a:solidFill>
                <a:latin typeface="Calibri" panose="020F0502020204030204" pitchFamily="34" charset="0"/>
                <a:cs typeface="Calibri" panose="020F0502020204030204" pitchFamily="34" charset="0"/>
              </a:rPr>
              <a:t>well fed and </a:t>
            </a:r>
            <a:r>
              <a:rPr lang="en-US" sz="1600" dirty="0" err="1">
                <a:solidFill>
                  <a:srgbClr val="FFFF00"/>
                </a:solidFill>
                <a:latin typeface="Calibri" panose="020F0502020204030204" pitchFamily="34" charset="0"/>
                <a:cs typeface="Calibri" panose="020F0502020204030204" pitchFamily="34" charset="0"/>
              </a:rPr>
              <a:t>humanised</a:t>
            </a:r>
            <a:r>
              <a:rPr lang="en-US" sz="1600" dirty="0">
                <a:solidFill>
                  <a:srgbClr val="FFFF00"/>
                </a:solidFill>
                <a:latin typeface="Calibri" panose="020F0502020204030204" pitchFamily="34" charset="0"/>
                <a:cs typeface="Calibri" panose="020F0502020204030204" pitchFamily="34" charset="0"/>
              </a:rPr>
              <a:t> by Taliban when treated as a prisoner of war</a:t>
            </a:r>
            <a:br>
              <a:rPr lang="en-US" sz="1600" dirty="0">
                <a:solidFill>
                  <a:srgbClr val="FFFF00"/>
                </a:solidFill>
                <a:latin typeface="Calibri" panose="020F0502020204030204" pitchFamily="34" charset="0"/>
                <a:cs typeface="Calibri" panose="020F0502020204030204" pitchFamily="34" charset="0"/>
              </a:rPr>
            </a:br>
            <a:br>
              <a:rPr lang="en-US" sz="1600" dirty="0">
                <a:solidFill>
                  <a:srgbClr val="FFFF00"/>
                </a:solidFill>
                <a:latin typeface="Calibri" panose="020F0502020204030204" pitchFamily="34" charset="0"/>
                <a:cs typeface="Calibri" panose="020F0502020204030204" pitchFamily="34" charset="0"/>
              </a:rPr>
            </a:br>
            <a:r>
              <a:rPr lang="en-US" sz="1600" dirty="0">
                <a:solidFill>
                  <a:srgbClr val="FFFF00"/>
                </a:solidFill>
                <a:latin typeface="Calibri" panose="020F0502020204030204" pitchFamily="34" charset="0"/>
                <a:cs typeface="Calibri" panose="020F0502020204030204" pitchFamily="34" charset="0"/>
              </a:rPr>
              <a:t>Awarded the </a:t>
            </a:r>
            <a:r>
              <a:rPr lang="en-US" sz="1600" dirty="0" err="1">
                <a:solidFill>
                  <a:srgbClr val="FFFF00"/>
                </a:solidFill>
                <a:latin typeface="Calibri" panose="020F0502020204030204" pitchFamily="34" charset="0"/>
                <a:cs typeface="Calibri" panose="020F0502020204030204" pitchFamily="34" charset="0"/>
              </a:rPr>
              <a:t>dickin</a:t>
            </a:r>
            <a:r>
              <a:rPr lang="en-US" sz="1600" dirty="0">
                <a:solidFill>
                  <a:srgbClr val="FFFF00"/>
                </a:solidFill>
                <a:latin typeface="Calibri" panose="020F0502020204030204" pitchFamily="34" charset="0"/>
                <a:cs typeface="Calibri" panose="020F0502020204030204" pitchFamily="34" charset="0"/>
              </a:rPr>
              <a:t> medal, animal equivalent of the Victoria cross</a:t>
            </a:r>
            <a:br>
              <a:rPr lang="en-US" sz="1600" dirty="0">
                <a:solidFill>
                  <a:srgbClr val="FFFF00"/>
                </a:solidFill>
                <a:latin typeface="Calibri" panose="020F0502020204030204" pitchFamily="34" charset="0"/>
                <a:cs typeface="Calibri" panose="020F0502020204030204" pitchFamily="34" charset="0"/>
              </a:rPr>
            </a:br>
            <a:endParaRPr lang="en-US" sz="1600" dirty="0">
              <a:solidFill>
                <a:srgbClr val="FFFF00"/>
              </a:solidFill>
              <a:latin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0D88B2F1-1D35-BBCB-97AF-3113CD5D85CF}"/>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2050" name="Picture 2">
            <a:extLst>
              <a:ext uri="{FF2B5EF4-FFF2-40B4-BE49-F238E27FC236}">
                <a16:creationId xmlns:a16="http://schemas.microsoft.com/office/drawing/2014/main" id="{26A6B6C6-FDD2-D1CE-F2B4-9207259A64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94089" y="747480"/>
            <a:ext cx="4404554" cy="2305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2364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wipe(down)">
                                      <p:cBhvr>
                                        <p:cTn id="13" dur="580">
                                          <p:stCondLst>
                                            <p:cond delay="0"/>
                                          </p:stCondLst>
                                        </p:cTn>
                                        <p:tgtEl>
                                          <p:spTgt spid="2050"/>
                                        </p:tgtEl>
                                      </p:cBhvr>
                                    </p:animEffect>
                                    <p:anim calcmode="lin" valueType="num">
                                      <p:cBhvr>
                                        <p:cTn id="14" dur="1822" tmFilter="0,0; 0.14,0.36; 0.43,0.73; 0.71,0.91; 1.0,1.0">
                                          <p:stCondLst>
                                            <p:cond delay="0"/>
                                          </p:stCondLst>
                                        </p:cTn>
                                        <p:tgtEl>
                                          <p:spTgt spid="2050"/>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2050"/>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2050"/>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2050"/>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2050"/>
                                        </p:tgtEl>
                                        <p:attrNameLst>
                                          <p:attrName>ppt_y</p:attrName>
                                        </p:attrNameLst>
                                      </p:cBhvr>
                                      <p:tavLst>
                                        <p:tav tm="0" fmla="#ppt_y-sin(pi*$)/81">
                                          <p:val>
                                            <p:fltVal val="0"/>
                                          </p:val>
                                        </p:tav>
                                        <p:tav tm="100000">
                                          <p:val>
                                            <p:fltVal val="1"/>
                                          </p:val>
                                        </p:tav>
                                      </p:tavLst>
                                    </p:anim>
                                    <p:animScale>
                                      <p:cBhvr>
                                        <p:cTn id="19" dur="26">
                                          <p:stCondLst>
                                            <p:cond delay="650"/>
                                          </p:stCondLst>
                                        </p:cTn>
                                        <p:tgtEl>
                                          <p:spTgt spid="2050"/>
                                        </p:tgtEl>
                                      </p:cBhvr>
                                      <p:to x="100000" y="60000"/>
                                    </p:animScale>
                                    <p:animScale>
                                      <p:cBhvr>
                                        <p:cTn id="20" dur="166" decel="50000">
                                          <p:stCondLst>
                                            <p:cond delay="676"/>
                                          </p:stCondLst>
                                        </p:cTn>
                                        <p:tgtEl>
                                          <p:spTgt spid="2050"/>
                                        </p:tgtEl>
                                      </p:cBhvr>
                                      <p:to x="100000" y="100000"/>
                                    </p:animScale>
                                    <p:animScale>
                                      <p:cBhvr>
                                        <p:cTn id="21" dur="26">
                                          <p:stCondLst>
                                            <p:cond delay="1312"/>
                                          </p:stCondLst>
                                        </p:cTn>
                                        <p:tgtEl>
                                          <p:spTgt spid="2050"/>
                                        </p:tgtEl>
                                      </p:cBhvr>
                                      <p:to x="100000" y="80000"/>
                                    </p:animScale>
                                    <p:animScale>
                                      <p:cBhvr>
                                        <p:cTn id="22" dur="166" decel="50000">
                                          <p:stCondLst>
                                            <p:cond delay="1338"/>
                                          </p:stCondLst>
                                        </p:cTn>
                                        <p:tgtEl>
                                          <p:spTgt spid="2050"/>
                                        </p:tgtEl>
                                      </p:cBhvr>
                                      <p:to x="100000" y="100000"/>
                                    </p:animScale>
                                    <p:animScale>
                                      <p:cBhvr>
                                        <p:cTn id="23" dur="26">
                                          <p:stCondLst>
                                            <p:cond delay="1642"/>
                                          </p:stCondLst>
                                        </p:cTn>
                                        <p:tgtEl>
                                          <p:spTgt spid="2050"/>
                                        </p:tgtEl>
                                      </p:cBhvr>
                                      <p:to x="100000" y="90000"/>
                                    </p:animScale>
                                    <p:animScale>
                                      <p:cBhvr>
                                        <p:cTn id="24" dur="166" decel="50000">
                                          <p:stCondLst>
                                            <p:cond delay="1668"/>
                                          </p:stCondLst>
                                        </p:cTn>
                                        <p:tgtEl>
                                          <p:spTgt spid="2050"/>
                                        </p:tgtEl>
                                      </p:cBhvr>
                                      <p:to x="100000" y="100000"/>
                                    </p:animScale>
                                    <p:animScale>
                                      <p:cBhvr>
                                        <p:cTn id="25" dur="26">
                                          <p:stCondLst>
                                            <p:cond delay="1808"/>
                                          </p:stCondLst>
                                        </p:cTn>
                                        <p:tgtEl>
                                          <p:spTgt spid="2050"/>
                                        </p:tgtEl>
                                      </p:cBhvr>
                                      <p:to x="100000" y="95000"/>
                                    </p:animScale>
                                    <p:animScale>
                                      <p:cBhvr>
                                        <p:cTn id="26" dur="166" decel="50000">
                                          <p:stCondLst>
                                            <p:cond delay="1834"/>
                                          </p:stCondLst>
                                        </p:cTn>
                                        <p:tgtEl>
                                          <p:spTgt spid="205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67112" y="-83899"/>
            <a:ext cx="12341120" cy="6941881"/>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1619075" y="1786855"/>
            <a:ext cx="2600587" cy="708589"/>
          </a:xfrm>
        </p:spPr>
        <p:txBody>
          <a:bodyPr>
            <a:normAutofit/>
          </a:bodyPr>
          <a:lstStyle/>
          <a:p>
            <a:r>
              <a:rPr lang="en-US" sz="4000" dirty="0">
                <a:solidFill>
                  <a:srgbClr val="FFFF00"/>
                </a:solidFill>
              </a:rPr>
              <a:t>Cher Ami</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965200" y="2495445"/>
            <a:ext cx="10225530" cy="2546338"/>
          </a:xfrm>
        </p:spPr>
        <p:txBody>
          <a:bodyPr>
            <a:normAutofit/>
          </a:bodyPr>
          <a:lstStyle/>
          <a:p>
            <a:r>
              <a:rPr lang="en-US" sz="1600" dirty="0">
                <a:solidFill>
                  <a:srgbClr val="FFFF00"/>
                </a:solidFill>
              </a:rPr>
              <a:t>Shot in the chest</a:t>
            </a:r>
          </a:p>
          <a:p>
            <a:r>
              <a:rPr lang="en-US" dirty="0">
                <a:solidFill>
                  <a:srgbClr val="FFFF00"/>
                </a:solidFill>
              </a:rPr>
              <a:t>Lost an eye</a:t>
            </a:r>
          </a:p>
          <a:p>
            <a:r>
              <a:rPr lang="en-US" sz="1600" dirty="0">
                <a:solidFill>
                  <a:srgbClr val="FFFF00"/>
                </a:solidFill>
              </a:rPr>
              <a:t>Foot shot off</a:t>
            </a:r>
          </a:p>
          <a:p>
            <a:r>
              <a:rPr lang="en-US" dirty="0">
                <a:solidFill>
                  <a:srgbClr val="FFFF00"/>
                </a:solidFill>
              </a:rPr>
              <a:t>Stuffed and in Smithsonian</a:t>
            </a:r>
          </a:p>
          <a:p>
            <a:r>
              <a:rPr lang="en-US" sz="1600" dirty="0">
                <a:solidFill>
                  <a:srgbClr val="FFFF00"/>
                </a:solidFill>
              </a:rPr>
              <a:t>Saved 194 soldiers</a:t>
            </a:r>
          </a:p>
          <a:p>
            <a:r>
              <a:rPr lang="en-US" dirty="0">
                <a:solidFill>
                  <a:srgbClr val="FFFF00"/>
                </a:solidFill>
              </a:rPr>
              <a:t>Awarded the Croix der guerre</a:t>
            </a:r>
            <a:endParaRPr lang="en-US" sz="1600" dirty="0">
              <a:solidFill>
                <a:srgbClr val="FFFF00"/>
              </a:solidFill>
            </a:endParaRPr>
          </a:p>
          <a:p>
            <a:endParaRPr lang="en-US" sz="1600" dirty="0">
              <a:solidFill>
                <a:schemeClr val="tx1"/>
              </a:solidFill>
            </a:endParaRPr>
          </a:p>
        </p:txBody>
      </p:sp>
      <p:sp>
        <p:nvSpPr>
          <p:cNvPr id="5" name="Slide Number Placeholder 4">
            <a:extLst>
              <a:ext uri="{FF2B5EF4-FFF2-40B4-BE49-F238E27FC236}">
                <a16:creationId xmlns:a16="http://schemas.microsoft.com/office/drawing/2014/main" id="{7D682D79-B8AB-B82F-C56B-0ACDD94A95F7}"/>
              </a:ext>
            </a:extLst>
          </p:cNvPr>
          <p:cNvSpPr>
            <a:spLocks noGrp="1"/>
          </p:cNvSpPr>
          <p:nvPr>
            <p:ph type="sldNum" sz="quarter" idx="12"/>
          </p:nvPr>
        </p:nvSpPr>
        <p:spPr/>
        <p:txBody>
          <a:bodyPr/>
          <a:lstStyle/>
          <a:p>
            <a:fld id="{3A98EE3D-8CD1-4C3F-BD1C-C98C9596463C}" type="slidenum">
              <a:rPr lang="en-US" smtClean="0"/>
              <a:t>4</a:t>
            </a:fld>
            <a:endParaRPr lang="en-US" dirty="0"/>
          </a:p>
        </p:txBody>
      </p:sp>
      <p:pic>
        <p:nvPicPr>
          <p:cNvPr id="3074" name="Picture 2" descr="Cher Ami | Smithsonian Institution">
            <a:extLst>
              <a:ext uri="{FF2B5EF4-FFF2-40B4-BE49-F238E27FC236}">
                <a16:creationId xmlns:a16="http://schemas.microsoft.com/office/drawing/2014/main" id="{BEED4D91-5CA4-A47E-D05A-E849315619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1518" y="566203"/>
            <a:ext cx="4860183" cy="604027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AA9DEEB-E4DF-658F-3A08-02A33DBBF9C2}"/>
              </a:ext>
            </a:extLst>
          </p:cNvPr>
          <p:cNvPicPr>
            <a:picLocks noChangeAspect="1"/>
          </p:cNvPicPr>
          <p:nvPr/>
        </p:nvPicPr>
        <p:blipFill>
          <a:blip r:embed="rId5"/>
          <a:stretch>
            <a:fillRect/>
          </a:stretch>
        </p:blipFill>
        <p:spPr>
          <a:xfrm>
            <a:off x="8390874" y="3580688"/>
            <a:ext cx="407315" cy="751503"/>
          </a:xfrm>
          <a:prstGeom prst="rect">
            <a:avLst/>
          </a:prstGeom>
        </p:spPr>
      </p:pic>
    </p:spTree>
    <p:extLst>
      <p:ext uri="{BB962C8B-B14F-4D97-AF65-F5344CB8AC3E}">
        <p14:creationId xmlns:p14="http://schemas.microsoft.com/office/powerpoint/2010/main" val="19703258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614966" y="20573"/>
            <a:ext cx="13184061" cy="6789039"/>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763399" y="1020431"/>
            <a:ext cx="10427332" cy="1475013"/>
          </a:xfrm>
        </p:spPr>
        <p:txBody>
          <a:bodyPr>
            <a:normAutofit/>
          </a:bodyPr>
          <a:lstStyle/>
          <a:p>
            <a:r>
              <a:rPr lang="en-US" sz="4000" dirty="0" err="1">
                <a:solidFill>
                  <a:srgbClr val="FFFF00"/>
                </a:solidFill>
              </a:rPr>
              <a:t>Animalcruelty</a:t>
            </a:r>
            <a:endParaRPr lang="en-US" sz="4000" dirty="0">
              <a:solidFill>
                <a:srgbClr val="FFFF00"/>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965200" y="2495445"/>
            <a:ext cx="10427332" cy="2845676"/>
          </a:xfrm>
        </p:spPr>
        <p:txBody>
          <a:bodyPr>
            <a:normAutofit/>
          </a:bodyPr>
          <a:lstStyle/>
          <a:p>
            <a:r>
              <a:rPr lang="en-US" sz="1600" dirty="0">
                <a:solidFill>
                  <a:srgbClr val="FFFF00"/>
                </a:solidFill>
              </a:rPr>
              <a:t>Despite what you perceive from this picture, </a:t>
            </a:r>
          </a:p>
          <a:p>
            <a:r>
              <a:rPr lang="en-US" dirty="0">
                <a:solidFill>
                  <a:srgbClr val="FFFF00"/>
                </a:solidFill>
              </a:rPr>
              <a:t>The soldiers are actually cleaning the mud from </a:t>
            </a:r>
          </a:p>
          <a:p>
            <a:r>
              <a:rPr lang="en-US" dirty="0">
                <a:solidFill>
                  <a:srgbClr val="FFFF00"/>
                </a:solidFill>
              </a:rPr>
              <a:t>the animal.</a:t>
            </a:r>
          </a:p>
          <a:p>
            <a:r>
              <a:rPr lang="en-US" dirty="0">
                <a:solidFill>
                  <a:srgbClr val="FFFF00"/>
                </a:solidFill>
              </a:rPr>
              <a:t>The Military authorities demanded</a:t>
            </a:r>
          </a:p>
          <a:p>
            <a:endParaRPr lang="en-US" sz="1600" dirty="0">
              <a:solidFill>
                <a:srgbClr val="FFFF00"/>
              </a:solidFill>
            </a:endParaRPr>
          </a:p>
        </p:txBody>
      </p:sp>
      <p:sp>
        <p:nvSpPr>
          <p:cNvPr id="5" name="Slide Number Placeholder 4">
            <a:extLst>
              <a:ext uri="{FF2B5EF4-FFF2-40B4-BE49-F238E27FC236}">
                <a16:creationId xmlns:a16="http://schemas.microsoft.com/office/drawing/2014/main" id="{852F3205-3AF7-BD6A-E8CC-24F50671B5F9}"/>
              </a:ext>
            </a:extLst>
          </p:cNvPr>
          <p:cNvSpPr>
            <a:spLocks noGrp="1"/>
          </p:cNvSpPr>
          <p:nvPr>
            <p:ph type="sldNum" sz="quarter" idx="12"/>
          </p:nvPr>
        </p:nvSpPr>
        <p:spPr/>
        <p:txBody>
          <a:bodyPr/>
          <a:lstStyle/>
          <a:p>
            <a:fld id="{3A98EE3D-8CD1-4C3F-BD1C-C98C9596463C}" type="slidenum">
              <a:rPr lang="en-US" smtClean="0"/>
              <a:t>5</a:t>
            </a:fld>
            <a:endParaRPr lang="en-US" dirty="0"/>
          </a:p>
        </p:txBody>
      </p:sp>
      <p:pic>
        <p:nvPicPr>
          <p:cNvPr id="4098" name="Picture 2" descr="British troops scrape mud from a mule on the Western Front">
            <a:extLst>
              <a:ext uri="{FF2B5EF4-FFF2-40B4-BE49-F238E27FC236}">
                <a16:creationId xmlns:a16="http://schemas.microsoft.com/office/drawing/2014/main" id="{B2B313C0-5261-0BAE-B089-D0A94B3E75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2973" y="402112"/>
            <a:ext cx="4987757" cy="32590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3496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0" y="-221494"/>
            <a:ext cx="12463167" cy="7010533"/>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671120" y="-2197740"/>
            <a:ext cx="2339401" cy="532336"/>
          </a:xfrm>
        </p:spPr>
        <p:txBody>
          <a:bodyPr>
            <a:normAutofit fontScale="90000"/>
          </a:bodyPr>
          <a:lstStyle/>
          <a:p>
            <a:endParaRPr lang="en-US" sz="4000" dirty="0">
              <a:solidFill>
                <a:schemeClr val="tx1"/>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3964774" y="-812654"/>
            <a:ext cx="2696893" cy="104088"/>
          </a:xfrm>
        </p:spPr>
        <p:txBody>
          <a:bodyPr>
            <a:normAutofit fontScale="25000" lnSpcReduction="20000"/>
          </a:bodyPr>
          <a:lstStyle/>
          <a:p>
            <a:endParaRPr lang="en-US" sz="1600" dirty="0">
              <a:solidFill>
                <a:schemeClr val="tx1"/>
              </a:solidFill>
            </a:endParaRPr>
          </a:p>
        </p:txBody>
      </p:sp>
      <p:sp>
        <p:nvSpPr>
          <p:cNvPr id="5" name="Slide Number Placeholder 4">
            <a:extLst>
              <a:ext uri="{FF2B5EF4-FFF2-40B4-BE49-F238E27FC236}">
                <a16:creationId xmlns:a16="http://schemas.microsoft.com/office/drawing/2014/main" id="{F76DB61F-7E28-8D56-0446-850746BF5C76}"/>
              </a:ext>
            </a:extLst>
          </p:cNvPr>
          <p:cNvSpPr>
            <a:spLocks noGrp="1"/>
          </p:cNvSpPr>
          <p:nvPr>
            <p:ph type="sldNum" sz="quarter" idx="12"/>
          </p:nvPr>
        </p:nvSpPr>
        <p:spPr/>
        <p:txBody>
          <a:bodyPr/>
          <a:lstStyle/>
          <a:p>
            <a:fld id="{3A98EE3D-8CD1-4C3F-BD1C-C98C9596463C}" type="slidenum">
              <a:rPr lang="en-US" smtClean="0"/>
              <a:t>6</a:t>
            </a:fld>
            <a:endParaRPr lang="en-US" dirty="0"/>
          </a:p>
        </p:txBody>
      </p:sp>
      <p:pic>
        <p:nvPicPr>
          <p:cNvPr id="5122" name="Picture 2" descr="Scene at Camp Bastion, the principal British base in Helmand Province, Afghanistan during Operation Herrick XVI (H16). Taken during a visit by members of the War Story project team. Camp Bastion EOD and Search Task Force, 33 Engineering Regiment training and accommodation area. Theatre Military Working Dog unit training drill.">
            <a:extLst>
              <a:ext uri="{FF2B5EF4-FFF2-40B4-BE49-F238E27FC236}">
                <a16:creationId xmlns:a16="http://schemas.microsoft.com/office/drawing/2014/main" id="{A3E22EAF-4EB3-F346-F3B1-E7FA5F5DF7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415" y="4506408"/>
            <a:ext cx="2750073" cy="182879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message written on rice paper is put into a container and attached to a carrier pigeon by members of 61st Division Signals at Ballymena, Northern Ireland, 3 July 1941.">
            <a:extLst>
              <a:ext uri="{FF2B5EF4-FFF2-40B4-BE49-F238E27FC236}">
                <a16:creationId xmlns:a16="http://schemas.microsoft.com/office/drawing/2014/main" id="{2459EC0C-9464-EFB3-DAD1-9AD4A5B7E4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2620" y="686625"/>
            <a:ext cx="1843488" cy="180873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714F09E-785D-581C-5B75-94D56D8D0327}"/>
              </a:ext>
            </a:extLst>
          </p:cNvPr>
          <p:cNvSpPr txBox="1"/>
          <p:nvPr/>
        </p:nvSpPr>
        <p:spPr>
          <a:xfrm flipH="1">
            <a:off x="905854" y="5941726"/>
            <a:ext cx="1931348" cy="654877"/>
          </a:xfrm>
          <a:prstGeom prst="rect">
            <a:avLst/>
          </a:prstGeom>
          <a:noFill/>
        </p:spPr>
        <p:txBody>
          <a:bodyPr wrap="square" rtlCol="0">
            <a:spAutoFit/>
          </a:bodyPr>
          <a:lstStyle/>
          <a:p>
            <a:r>
              <a:rPr lang="en-GB" dirty="0">
                <a:solidFill>
                  <a:srgbClr val="FFFF00"/>
                </a:solidFill>
              </a:rPr>
              <a:t>Finding &amp; clearing mines and IEDs</a:t>
            </a:r>
          </a:p>
        </p:txBody>
      </p:sp>
      <p:sp>
        <p:nvSpPr>
          <p:cNvPr id="10" name="TextBox 9">
            <a:extLst>
              <a:ext uri="{FF2B5EF4-FFF2-40B4-BE49-F238E27FC236}">
                <a16:creationId xmlns:a16="http://schemas.microsoft.com/office/drawing/2014/main" id="{C3DA5CC4-20BE-87AA-DB1E-07B29ED175AB}"/>
              </a:ext>
            </a:extLst>
          </p:cNvPr>
          <p:cNvSpPr txBox="1"/>
          <p:nvPr/>
        </p:nvSpPr>
        <p:spPr>
          <a:xfrm>
            <a:off x="5334369" y="2126030"/>
            <a:ext cx="1856841" cy="369332"/>
          </a:xfrm>
          <a:prstGeom prst="rect">
            <a:avLst/>
          </a:prstGeom>
          <a:noFill/>
        </p:spPr>
        <p:txBody>
          <a:bodyPr wrap="square">
            <a:spAutoFit/>
          </a:bodyPr>
          <a:lstStyle/>
          <a:p>
            <a:r>
              <a:rPr lang="en-GB" dirty="0">
                <a:solidFill>
                  <a:srgbClr val="FFFF00"/>
                </a:solidFill>
              </a:rPr>
              <a:t>Communications</a:t>
            </a:r>
          </a:p>
        </p:txBody>
      </p:sp>
      <p:pic>
        <p:nvPicPr>
          <p:cNvPr id="5130" name="Picture 10" descr="Battle of Pilckem Ridge. Two pack mules carrying shells struggle through the mud near Ypres, 1 August 1917.">
            <a:extLst>
              <a:ext uri="{FF2B5EF4-FFF2-40B4-BE49-F238E27FC236}">
                <a16:creationId xmlns:a16="http://schemas.microsoft.com/office/drawing/2014/main" id="{23543040-B8C6-44E5-262B-30E90CC8A2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09660" y="205098"/>
            <a:ext cx="2230858" cy="175958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66F88EE-D379-8859-8438-9D06C0D06712}"/>
              </a:ext>
            </a:extLst>
          </p:cNvPr>
          <p:cNvSpPr txBox="1"/>
          <p:nvPr/>
        </p:nvSpPr>
        <p:spPr>
          <a:xfrm>
            <a:off x="9289278" y="1550008"/>
            <a:ext cx="2051239" cy="369332"/>
          </a:xfrm>
          <a:prstGeom prst="rect">
            <a:avLst/>
          </a:prstGeom>
          <a:noFill/>
        </p:spPr>
        <p:txBody>
          <a:bodyPr wrap="square" rtlCol="0">
            <a:spAutoFit/>
          </a:bodyPr>
          <a:lstStyle/>
          <a:p>
            <a:pPr algn="ctr"/>
            <a:r>
              <a:rPr lang="en-GB" dirty="0">
                <a:solidFill>
                  <a:srgbClr val="FFFF00"/>
                </a:solidFill>
              </a:rPr>
              <a:t>Transport</a:t>
            </a:r>
          </a:p>
        </p:txBody>
      </p:sp>
      <p:pic>
        <p:nvPicPr>
          <p:cNvPr id="12" name="Picture 11">
            <a:extLst>
              <a:ext uri="{FF2B5EF4-FFF2-40B4-BE49-F238E27FC236}">
                <a16:creationId xmlns:a16="http://schemas.microsoft.com/office/drawing/2014/main" id="{932FAA7B-7753-72B1-4376-64AC88A3042B}"/>
              </a:ext>
            </a:extLst>
          </p:cNvPr>
          <p:cNvPicPr>
            <a:picLocks noChangeAspect="1"/>
          </p:cNvPicPr>
          <p:nvPr/>
        </p:nvPicPr>
        <p:blipFill>
          <a:blip r:embed="rId7"/>
          <a:stretch>
            <a:fillRect/>
          </a:stretch>
        </p:blipFill>
        <p:spPr>
          <a:xfrm>
            <a:off x="9000699" y="3118564"/>
            <a:ext cx="2448779" cy="1828799"/>
          </a:xfrm>
          <a:prstGeom prst="rect">
            <a:avLst/>
          </a:prstGeom>
        </p:spPr>
      </p:pic>
      <p:sp>
        <p:nvSpPr>
          <p:cNvPr id="13" name="TextBox 12">
            <a:extLst>
              <a:ext uri="{FF2B5EF4-FFF2-40B4-BE49-F238E27FC236}">
                <a16:creationId xmlns:a16="http://schemas.microsoft.com/office/drawing/2014/main" id="{610E9717-2FEC-57C1-E7F2-B9270529AD5D}"/>
              </a:ext>
            </a:extLst>
          </p:cNvPr>
          <p:cNvSpPr txBox="1"/>
          <p:nvPr/>
        </p:nvSpPr>
        <p:spPr>
          <a:xfrm>
            <a:off x="9483711" y="4853238"/>
            <a:ext cx="2337028" cy="369332"/>
          </a:xfrm>
          <a:prstGeom prst="rect">
            <a:avLst/>
          </a:prstGeom>
          <a:noFill/>
        </p:spPr>
        <p:txBody>
          <a:bodyPr wrap="square" rtlCol="0">
            <a:spAutoFit/>
          </a:bodyPr>
          <a:lstStyle/>
          <a:p>
            <a:r>
              <a:rPr lang="en-GB" dirty="0">
                <a:solidFill>
                  <a:srgbClr val="FFFF00"/>
                </a:solidFill>
              </a:rPr>
              <a:t>Gas Detection</a:t>
            </a:r>
          </a:p>
        </p:txBody>
      </p:sp>
      <p:pic>
        <p:nvPicPr>
          <p:cNvPr id="14" name="Picture 13">
            <a:extLst>
              <a:ext uri="{FF2B5EF4-FFF2-40B4-BE49-F238E27FC236}">
                <a16:creationId xmlns:a16="http://schemas.microsoft.com/office/drawing/2014/main" id="{C5BC371D-A54E-81B5-572B-7E0F74FDD16F}"/>
              </a:ext>
            </a:extLst>
          </p:cNvPr>
          <p:cNvPicPr>
            <a:picLocks noChangeAspect="1"/>
          </p:cNvPicPr>
          <p:nvPr/>
        </p:nvPicPr>
        <p:blipFill>
          <a:blip r:embed="rId8"/>
          <a:stretch>
            <a:fillRect/>
          </a:stretch>
        </p:blipFill>
        <p:spPr>
          <a:xfrm>
            <a:off x="1204956" y="823800"/>
            <a:ext cx="2552967" cy="1821747"/>
          </a:xfrm>
          <a:prstGeom prst="rect">
            <a:avLst/>
          </a:prstGeom>
        </p:spPr>
      </p:pic>
      <p:sp>
        <p:nvSpPr>
          <p:cNvPr id="15" name="TextBox 14">
            <a:extLst>
              <a:ext uri="{FF2B5EF4-FFF2-40B4-BE49-F238E27FC236}">
                <a16:creationId xmlns:a16="http://schemas.microsoft.com/office/drawing/2014/main" id="{F37B607C-7C3C-9C17-1442-F9E68CB5F1F0}"/>
              </a:ext>
            </a:extLst>
          </p:cNvPr>
          <p:cNvSpPr txBox="1"/>
          <p:nvPr/>
        </p:nvSpPr>
        <p:spPr>
          <a:xfrm>
            <a:off x="1871528" y="2310696"/>
            <a:ext cx="1700613" cy="369332"/>
          </a:xfrm>
          <a:prstGeom prst="rect">
            <a:avLst/>
          </a:prstGeom>
          <a:noFill/>
        </p:spPr>
        <p:txBody>
          <a:bodyPr wrap="square" rtlCol="0">
            <a:spAutoFit/>
          </a:bodyPr>
          <a:lstStyle/>
          <a:p>
            <a:r>
              <a:rPr lang="en-GB" dirty="0">
                <a:solidFill>
                  <a:srgbClr val="FFFF00"/>
                </a:solidFill>
              </a:rPr>
              <a:t>Pest Control</a:t>
            </a:r>
          </a:p>
        </p:txBody>
      </p:sp>
      <p:sp>
        <p:nvSpPr>
          <p:cNvPr id="16" name="TextBox 15">
            <a:extLst>
              <a:ext uri="{FF2B5EF4-FFF2-40B4-BE49-F238E27FC236}">
                <a16:creationId xmlns:a16="http://schemas.microsoft.com/office/drawing/2014/main" id="{7D9586FE-D130-EB99-4CC5-472ED6315003}"/>
              </a:ext>
            </a:extLst>
          </p:cNvPr>
          <p:cNvSpPr txBox="1"/>
          <p:nvPr/>
        </p:nvSpPr>
        <p:spPr>
          <a:xfrm>
            <a:off x="6546154" y="5501075"/>
            <a:ext cx="5645846" cy="1200329"/>
          </a:xfrm>
          <a:prstGeom prst="rect">
            <a:avLst/>
          </a:prstGeom>
          <a:noFill/>
        </p:spPr>
        <p:txBody>
          <a:bodyPr wrap="square" rtlCol="0">
            <a:spAutoFit/>
          </a:bodyPr>
          <a:lstStyle/>
          <a:p>
            <a:r>
              <a:rPr lang="en-GB" dirty="0">
                <a:solidFill>
                  <a:srgbClr val="FFFF00"/>
                </a:solidFill>
              </a:rPr>
              <a:t>Animals are not only used for work. Dogs, cats, pigs and goats – as well as the more unusual monkeys, bears and lions – were kept as pets and mascots to raise morale</a:t>
            </a:r>
          </a:p>
        </p:txBody>
      </p:sp>
      <p:pic>
        <p:nvPicPr>
          <p:cNvPr id="18" name="Picture 17">
            <a:extLst>
              <a:ext uri="{FF2B5EF4-FFF2-40B4-BE49-F238E27FC236}">
                <a16:creationId xmlns:a16="http://schemas.microsoft.com/office/drawing/2014/main" id="{760AEABC-8002-6356-8F03-AC90EFCCC54F}"/>
              </a:ext>
            </a:extLst>
          </p:cNvPr>
          <p:cNvPicPr>
            <a:picLocks noChangeAspect="1"/>
          </p:cNvPicPr>
          <p:nvPr/>
        </p:nvPicPr>
        <p:blipFill>
          <a:blip r:embed="rId9"/>
          <a:stretch>
            <a:fillRect/>
          </a:stretch>
        </p:blipFill>
        <p:spPr>
          <a:xfrm>
            <a:off x="4858319" y="3110984"/>
            <a:ext cx="2287789" cy="1681525"/>
          </a:xfrm>
          <a:prstGeom prst="rect">
            <a:avLst/>
          </a:prstGeom>
        </p:spPr>
      </p:pic>
      <p:sp>
        <p:nvSpPr>
          <p:cNvPr id="19" name="TextBox 18">
            <a:extLst>
              <a:ext uri="{FF2B5EF4-FFF2-40B4-BE49-F238E27FC236}">
                <a16:creationId xmlns:a16="http://schemas.microsoft.com/office/drawing/2014/main" id="{8D5291BF-7FE3-1E71-E9DB-88ED02E15A4C}"/>
              </a:ext>
            </a:extLst>
          </p:cNvPr>
          <p:cNvSpPr txBox="1"/>
          <p:nvPr/>
        </p:nvSpPr>
        <p:spPr>
          <a:xfrm>
            <a:off x="5302620" y="4425706"/>
            <a:ext cx="1837309" cy="369332"/>
          </a:xfrm>
          <a:prstGeom prst="rect">
            <a:avLst/>
          </a:prstGeom>
          <a:noFill/>
        </p:spPr>
        <p:txBody>
          <a:bodyPr wrap="square" rtlCol="0">
            <a:spAutoFit/>
          </a:bodyPr>
          <a:lstStyle/>
          <a:p>
            <a:r>
              <a:rPr lang="en-GB" dirty="0">
                <a:solidFill>
                  <a:srgbClr val="FFFF00"/>
                </a:solidFill>
              </a:rPr>
              <a:t>Tirpitz the Pig</a:t>
            </a:r>
          </a:p>
        </p:txBody>
      </p:sp>
    </p:spTree>
    <p:extLst>
      <p:ext uri="{BB962C8B-B14F-4D97-AF65-F5344CB8AC3E}">
        <p14:creationId xmlns:p14="http://schemas.microsoft.com/office/powerpoint/2010/main" val="23228649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 calcmode="lin" valueType="num">
                                      <p:cBhvr additive="base">
                                        <p:cTn id="20" dur="500" fill="hold"/>
                                        <p:tgtEl>
                                          <p:spTgt spid="15"/>
                                        </p:tgtEl>
                                        <p:attrNameLst>
                                          <p:attrName>ppt_x</p:attrName>
                                        </p:attrNameLst>
                                      </p:cBhvr>
                                      <p:tavLst>
                                        <p:tav tm="0">
                                          <p:val>
                                            <p:strVal val="#ppt_x"/>
                                          </p:val>
                                        </p:tav>
                                        <p:tav tm="100000">
                                          <p:val>
                                            <p:strVal val="#ppt_x"/>
                                          </p:val>
                                        </p:tav>
                                      </p:tavLst>
                                    </p:anim>
                                    <p:anim calcmode="lin" valueType="num">
                                      <p:cBhvr additive="base">
                                        <p:cTn id="2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126"/>
                                        </p:tgtEl>
                                        <p:attrNameLst>
                                          <p:attrName>style.visibility</p:attrName>
                                        </p:attrNameLst>
                                      </p:cBhvr>
                                      <p:to>
                                        <p:strVal val="visible"/>
                                      </p:to>
                                    </p:set>
                                    <p:anim calcmode="lin" valueType="num">
                                      <p:cBhvr additive="base">
                                        <p:cTn id="26" dur="500" fill="hold"/>
                                        <p:tgtEl>
                                          <p:spTgt spid="5126"/>
                                        </p:tgtEl>
                                        <p:attrNameLst>
                                          <p:attrName>ppt_x</p:attrName>
                                        </p:attrNameLst>
                                      </p:cBhvr>
                                      <p:tavLst>
                                        <p:tav tm="0">
                                          <p:val>
                                            <p:strVal val="#ppt_x"/>
                                          </p:val>
                                        </p:tav>
                                        <p:tav tm="100000">
                                          <p:val>
                                            <p:strVal val="#ppt_x"/>
                                          </p:val>
                                        </p:tav>
                                      </p:tavLst>
                                    </p:anim>
                                    <p:anim calcmode="lin" valueType="num">
                                      <p:cBhvr additive="base">
                                        <p:cTn id="27" dur="500" fill="hold"/>
                                        <p:tgtEl>
                                          <p:spTgt spid="512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additive="base">
                                        <p:cTn id="32" dur="500" fill="hold"/>
                                        <p:tgtEl>
                                          <p:spTgt spid="10"/>
                                        </p:tgtEl>
                                        <p:attrNameLst>
                                          <p:attrName>ppt_x</p:attrName>
                                        </p:attrNameLst>
                                      </p:cBhvr>
                                      <p:tavLst>
                                        <p:tav tm="0">
                                          <p:val>
                                            <p:strVal val="#ppt_x"/>
                                          </p:val>
                                        </p:tav>
                                        <p:tav tm="100000">
                                          <p:val>
                                            <p:strVal val="#ppt_x"/>
                                          </p:val>
                                        </p:tav>
                                      </p:tavLst>
                                    </p:anim>
                                    <p:anim calcmode="lin" valueType="num">
                                      <p:cBhvr additive="base">
                                        <p:cTn id="3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2" fill="hold" nodeType="clickEffect">
                                  <p:stCondLst>
                                    <p:cond delay="0"/>
                                  </p:stCondLst>
                                  <p:childTnLst>
                                    <p:set>
                                      <p:cBhvr>
                                        <p:cTn id="37" dur="1" fill="hold">
                                          <p:stCondLst>
                                            <p:cond delay="0"/>
                                          </p:stCondLst>
                                        </p:cTn>
                                        <p:tgtEl>
                                          <p:spTgt spid="5130"/>
                                        </p:tgtEl>
                                        <p:attrNameLst>
                                          <p:attrName>style.visibility</p:attrName>
                                        </p:attrNameLst>
                                      </p:cBhvr>
                                      <p:to>
                                        <p:strVal val="visible"/>
                                      </p:to>
                                    </p:set>
                                    <p:anim calcmode="lin" valueType="num">
                                      <p:cBhvr additive="base">
                                        <p:cTn id="38" dur="500" fill="hold"/>
                                        <p:tgtEl>
                                          <p:spTgt spid="5130"/>
                                        </p:tgtEl>
                                        <p:attrNameLst>
                                          <p:attrName>ppt_x</p:attrName>
                                        </p:attrNameLst>
                                      </p:cBhvr>
                                      <p:tavLst>
                                        <p:tav tm="0">
                                          <p:val>
                                            <p:strVal val="1+#ppt_w/2"/>
                                          </p:val>
                                        </p:tav>
                                        <p:tav tm="100000">
                                          <p:val>
                                            <p:strVal val="#ppt_x"/>
                                          </p:val>
                                        </p:tav>
                                      </p:tavLst>
                                    </p:anim>
                                    <p:anim calcmode="lin" valueType="num">
                                      <p:cBhvr additive="base">
                                        <p:cTn id="39" dur="500" fill="hold"/>
                                        <p:tgtEl>
                                          <p:spTgt spid="5130"/>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11"/>
                                        </p:tgtEl>
                                        <p:attrNameLst>
                                          <p:attrName>style.visibility</p:attrName>
                                        </p:attrNameLst>
                                      </p:cBhvr>
                                      <p:to>
                                        <p:strVal val="visible"/>
                                      </p:to>
                                    </p:set>
                                    <p:anim calcmode="lin" valueType="num">
                                      <p:cBhvr additive="base">
                                        <p:cTn id="44" dur="500" fill="hold"/>
                                        <p:tgtEl>
                                          <p:spTgt spid="11"/>
                                        </p:tgtEl>
                                        <p:attrNameLst>
                                          <p:attrName>ppt_x</p:attrName>
                                        </p:attrNameLst>
                                      </p:cBhvr>
                                      <p:tavLst>
                                        <p:tav tm="0">
                                          <p:val>
                                            <p:strVal val="#ppt_x"/>
                                          </p:val>
                                        </p:tav>
                                        <p:tav tm="100000">
                                          <p:val>
                                            <p:strVal val="#ppt_x"/>
                                          </p:val>
                                        </p:tav>
                                      </p:tavLst>
                                    </p:anim>
                                    <p:anim calcmode="lin" valueType="num">
                                      <p:cBhvr additive="base">
                                        <p:cTn id="4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8" fill="hold" nodeType="clickEffect">
                                  <p:stCondLst>
                                    <p:cond delay="0"/>
                                  </p:stCondLst>
                                  <p:childTnLst>
                                    <p:set>
                                      <p:cBhvr>
                                        <p:cTn id="49" dur="1" fill="hold">
                                          <p:stCondLst>
                                            <p:cond delay="0"/>
                                          </p:stCondLst>
                                        </p:cTn>
                                        <p:tgtEl>
                                          <p:spTgt spid="5122"/>
                                        </p:tgtEl>
                                        <p:attrNameLst>
                                          <p:attrName>style.visibility</p:attrName>
                                        </p:attrNameLst>
                                      </p:cBhvr>
                                      <p:to>
                                        <p:strVal val="visible"/>
                                      </p:to>
                                    </p:set>
                                    <p:anim calcmode="lin" valueType="num">
                                      <p:cBhvr additive="base">
                                        <p:cTn id="50" dur="500" fill="hold"/>
                                        <p:tgtEl>
                                          <p:spTgt spid="5122"/>
                                        </p:tgtEl>
                                        <p:attrNameLst>
                                          <p:attrName>ppt_x</p:attrName>
                                        </p:attrNameLst>
                                      </p:cBhvr>
                                      <p:tavLst>
                                        <p:tav tm="0">
                                          <p:val>
                                            <p:strVal val="0-#ppt_w/2"/>
                                          </p:val>
                                        </p:tav>
                                        <p:tav tm="100000">
                                          <p:val>
                                            <p:strVal val="#ppt_x"/>
                                          </p:val>
                                        </p:tav>
                                      </p:tavLst>
                                    </p:anim>
                                    <p:anim calcmode="lin" valueType="num">
                                      <p:cBhvr additive="base">
                                        <p:cTn id="51"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8" fill="hold" grpId="0" nodeType="clickEffect">
                                  <p:stCondLst>
                                    <p:cond delay="0"/>
                                  </p:stCondLst>
                                  <p:childTnLst>
                                    <p:set>
                                      <p:cBhvr>
                                        <p:cTn id="55" dur="1" fill="hold">
                                          <p:stCondLst>
                                            <p:cond delay="0"/>
                                          </p:stCondLst>
                                        </p:cTn>
                                        <p:tgtEl>
                                          <p:spTgt spid="6"/>
                                        </p:tgtEl>
                                        <p:attrNameLst>
                                          <p:attrName>style.visibility</p:attrName>
                                        </p:attrNameLst>
                                      </p:cBhvr>
                                      <p:to>
                                        <p:strVal val="visible"/>
                                      </p:to>
                                    </p:set>
                                    <p:anim calcmode="lin" valueType="num">
                                      <p:cBhvr additive="base">
                                        <p:cTn id="56" dur="500" fill="hold"/>
                                        <p:tgtEl>
                                          <p:spTgt spid="6"/>
                                        </p:tgtEl>
                                        <p:attrNameLst>
                                          <p:attrName>ppt_x</p:attrName>
                                        </p:attrNameLst>
                                      </p:cBhvr>
                                      <p:tavLst>
                                        <p:tav tm="0">
                                          <p:val>
                                            <p:strVal val="0-#ppt_w/2"/>
                                          </p:val>
                                        </p:tav>
                                        <p:tav tm="100000">
                                          <p:val>
                                            <p:strVal val="#ppt_x"/>
                                          </p:val>
                                        </p:tav>
                                      </p:tavLst>
                                    </p:anim>
                                    <p:anim calcmode="lin" valueType="num">
                                      <p:cBhvr additive="base">
                                        <p:cTn id="57"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6" fill="hold" nodeType="clickEffect">
                                  <p:stCondLst>
                                    <p:cond delay="0"/>
                                  </p:stCondLst>
                                  <p:childTnLst>
                                    <p:set>
                                      <p:cBhvr>
                                        <p:cTn id="61" dur="1" fill="hold">
                                          <p:stCondLst>
                                            <p:cond delay="0"/>
                                          </p:stCondLst>
                                        </p:cTn>
                                        <p:tgtEl>
                                          <p:spTgt spid="12"/>
                                        </p:tgtEl>
                                        <p:attrNameLst>
                                          <p:attrName>style.visibility</p:attrName>
                                        </p:attrNameLst>
                                      </p:cBhvr>
                                      <p:to>
                                        <p:strVal val="visible"/>
                                      </p:to>
                                    </p:set>
                                    <p:anim calcmode="lin" valueType="num">
                                      <p:cBhvr additive="base">
                                        <p:cTn id="62" dur="500" fill="hold"/>
                                        <p:tgtEl>
                                          <p:spTgt spid="12"/>
                                        </p:tgtEl>
                                        <p:attrNameLst>
                                          <p:attrName>ppt_x</p:attrName>
                                        </p:attrNameLst>
                                      </p:cBhvr>
                                      <p:tavLst>
                                        <p:tav tm="0">
                                          <p:val>
                                            <p:strVal val="1+#ppt_w/2"/>
                                          </p:val>
                                        </p:tav>
                                        <p:tav tm="100000">
                                          <p:val>
                                            <p:strVal val="#ppt_x"/>
                                          </p:val>
                                        </p:tav>
                                      </p:tavLst>
                                    </p:anim>
                                    <p:anim calcmode="lin" valueType="num">
                                      <p:cBhvr additive="base">
                                        <p:cTn id="6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6" fill="hold" grpId="0" nodeType="clickEffect">
                                  <p:stCondLst>
                                    <p:cond delay="0"/>
                                  </p:stCondLst>
                                  <p:childTnLst>
                                    <p:set>
                                      <p:cBhvr>
                                        <p:cTn id="67" dur="1" fill="hold">
                                          <p:stCondLst>
                                            <p:cond delay="0"/>
                                          </p:stCondLst>
                                        </p:cTn>
                                        <p:tgtEl>
                                          <p:spTgt spid="13"/>
                                        </p:tgtEl>
                                        <p:attrNameLst>
                                          <p:attrName>style.visibility</p:attrName>
                                        </p:attrNameLst>
                                      </p:cBhvr>
                                      <p:to>
                                        <p:strVal val="visible"/>
                                      </p:to>
                                    </p:set>
                                    <p:anim calcmode="lin" valueType="num">
                                      <p:cBhvr additive="base">
                                        <p:cTn id="68" dur="500" fill="hold"/>
                                        <p:tgtEl>
                                          <p:spTgt spid="13"/>
                                        </p:tgtEl>
                                        <p:attrNameLst>
                                          <p:attrName>ppt_x</p:attrName>
                                        </p:attrNameLst>
                                      </p:cBhvr>
                                      <p:tavLst>
                                        <p:tav tm="0">
                                          <p:val>
                                            <p:strVal val="1+#ppt_w/2"/>
                                          </p:val>
                                        </p:tav>
                                        <p:tav tm="100000">
                                          <p:val>
                                            <p:strVal val="#ppt_x"/>
                                          </p:val>
                                        </p:tav>
                                      </p:tavLst>
                                    </p:anim>
                                    <p:anim calcmode="lin" valueType="num">
                                      <p:cBhvr additive="base">
                                        <p:cTn id="6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0"/>
                                  </p:stCondLst>
                                  <p:childTnLst>
                                    <p:set>
                                      <p:cBhvr>
                                        <p:cTn id="73" dur="1" fill="hold">
                                          <p:stCondLst>
                                            <p:cond delay="0"/>
                                          </p:stCondLst>
                                        </p:cTn>
                                        <p:tgtEl>
                                          <p:spTgt spid="18"/>
                                        </p:tgtEl>
                                        <p:attrNameLst>
                                          <p:attrName>style.visibility</p:attrName>
                                        </p:attrNameLst>
                                      </p:cBhvr>
                                      <p:to>
                                        <p:strVal val="visible"/>
                                      </p:to>
                                    </p:set>
                                    <p:animEffect transition="in" filter="fade">
                                      <p:cBhvr>
                                        <p:cTn id="74" dur="1000"/>
                                        <p:tgtEl>
                                          <p:spTgt spid="18"/>
                                        </p:tgtEl>
                                      </p:cBhvr>
                                    </p:animEffect>
                                    <p:anim calcmode="lin" valueType="num">
                                      <p:cBhvr>
                                        <p:cTn id="75" dur="1000" fill="hold"/>
                                        <p:tgtEl>
                                          <p:spTgt spid="18"/>
                                        </p:tgtEl>
                                        <p:attrNameLst>
                                          <p:attrName>ppt_x</p:attrName>
                                        </p:attrNameLst>
                                      </p:cBhvr>
                                      <p:tavLst>
                                        <p:tav tm="0">
                                          <p:val>
                                            <p:strVal val="#ppt_x"/>
                                          </p:val>
                                        </p:tav>
                                        <p:tav tm="100000">
                                          <p:val>
                                            <p:strVal val="#ppt_x"/>
                                          </p:val>
                                        </p:tav>
                                      </p:tavLst>
                                    </p:anim>
                                    <p:anim calcmode="lin" valueType="num">
                                      <p:cBhvr>
                                        <p:cTn id="7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19"/>
                                        </p:tgtEl>
                                        <p:attrNameLst>
                                          <p:attrName>style.visibility</p:attrName>
                                        </p:attrNameLst>
                                      </p:cBhvr>
                                      <p:to>
                                        <p:strVal val="visible"/>
                                      </p:to>
                                    </p:set>
                                    <p:animEffect transition="in" filter="fade">
                                      <p:cBhvr>
                                        <p:cTn id="81" dur="1000"/>
                                        <p:tgtEl>
                                          <p:spTgt spid="19"/>
                                        </p:tgtEl>
                                      </p:cBhvr>
                                    </p:animEffect>
                                    <p:anim calcmode="lin" valueType="num">
                                      <p:cBhvr>
                                        <p:cTn id="82" dur="1000" fill="hold"/>
                                        <p:tgtEl>
                                          <p:spTgt spid="19"/>
                                        </p:tgtEl>
                                        <p:attrNameLst>
                                          <p:attrName>ppt_x</p:attrName>
                                        </p:attrNameLst>
                                      </p:cBhvr>
                                      <p:tavLst>
                                        <p:tav tm="0">
                                          <p:val>
                                            <p:strVal val="#ppt_x"/>
                                          </p:val>
                                        </p:tav>
                                        <p:tav tm="100000">
                                          <p:val>
                                            <p:strVal val="#ppt_x"/>
                                          </p:val>
                                        </p:tav>
                                      </p:tavLst>
                                    </p:anim>
                                    <p:anim calcmode="lin" valueType="num">
                                      <p:cBhvr>
                                        <p:cTn id="8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3" grpId="0"/>
      <p:bldP spid="15" grpId="0"/>
      <p:bldP spid="16"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763399" y="637563"/>
            <a:ext cx="10427332" cy="1857881"/>
          </a:xfrm>
        </p:spPr>
        <p:txBody>
          <a:bodyPr>
            <a:normAutofit/>
          </a:bodyPr>
          <a:lstStyle/>
          <a:p>
            <a:r>
              <a:rPr lang="en-US" sz="4000" dirty="0">
                <a:solidFill>
                  <a:srgbClr val="FFFF00"/>
                </a:solidFill>
              </a:rPr>
              <a:t>Peregrine destruction order 1940</a:t>
            </a:r>
            <a:br>
              <a:rPr lang="en-US" sz="4000" dirty="0">
                <a:solidFill>
                  <a:schemeClr val="tx1"/>
                </a:solidFill>
              </a:rPr>
            </a:br>
            <a:endParaRPr lang="en-US" sz="4000" dirty="0">
              <a:solidFill>
                <a:schemeClr val="tx1"/>
              </a:solidFill>
            </a:endParaRPr>
          </a:p>
        </p:txBody>
      </p:sp>
      <p:sp>
        <p:nvSpPr>
          <p:cNvPr id="5" name="Slide Number Placeholder 4">
            <a:extLst>
              <a:ext uri="{FF2B5EF4-FFF2-40B4-BE49-F238E27FC236}">
                <a16:creationId xmlns:a16="http://schemas.microsoft.com/office/drawing/2014/main" id="{2D30D1DC-C73D-EADB-8205-AA5ABCC6339F}"/>
              </a:ext>
            </a:extLst>
          </p:cNvPr>
          <p:cNvSpPr>
            <a:spLocks noGrp="1"/>
          </p:cNvSpPr>
          <p:nvPr>
            <p:ph type="sldNum" sz="quarter" idx="12"/>
          </p:nvPr>
        </p:nvSpPr>
        <p:spPr/>
        <p:txBody>
          <a:bodyPr/>
          <a:lstStyle/>
          <a:p>
            <a:fld id="{3A98EE3D-8CD1-4C3F-BD1C-C98C9596463C}" type="slidenum">
              <a:rPr lang="en-US" smtClean="0"/>
              <a:t>7</a:t>
            </a:fld>
            <a:endParaRPr lang="en-US" dirty="0"/>
          </a:p>
        </p:txBody>
      </p:sp>
      <p:pic>
        <p:nvPicPr>
          <p:cNvPr id="6" name="Picture 5">
            <a:extLst>
              <a:ext uri="{FF2B5EF4-FFF2-40B4-BE49-F238E27FC236}">
                <a16:creationId xmlns:a16="http://schemas.microsoft.com/office/drawing/2014/main" id="{04EB38A0-EB7B-49AB-B072-EC073CC10264}"/>
              </a:ext>
            </a:extLst>
          </p:cNvPr>
          <p:cNvPicPr>
            <a:picLocks noChangeAspect="1"/>
          </p:cNvPicPr>
          <p:nvPr/>
        </p:nvPicPr>
        <p:blipFill>
          <a:blip r:embed="rId4"/>
          <a:stretch>
            <a:fillRect/>
          </a:stretch>
        </p:blipFill>
        <p:spPr>
          <a:xfrm>
            <a:off x="965200" y="2751590"/>
            <a:ext cx="3879979" cy="2906240"/>
          </a:xfrm>
          <a:prstGeom prst="rect">
            <a:avLst/>
          </a:prstGeom>
        </p:spPr>
      </p:pic>
      <p:pic>
        <p:nvPicPr>
          <p:cNvPr id="7" name="Picture 6">
            <a:extLst>
              <a:ext uri="{FF2B5EF4-FFF2-40B4-BE49-F238E27FC236}">
                <a16:creationId xmlns:a16="http://schemas.microsoft.com/office/drawing/2014/main" id="{6F28865E-FB6E-F3A8-AF44-BF12B52DB2FF}"/>
              </a:ext>
            </a:extLst>
          </p:cNvPr>
          <p:cNvPicPr>
            <a:picLocks noChangeAspect="1"/>
          </p:cNvPicPr>
          <p:nvPr/>
        </p:nvPicPr>
        <p:blipFill>
          <a:blip r:embed="rId5"/>
          <a:stretch>
            <a:fillRect/>
          </a:stretch>
        </p:blipFill>
        <p:spPr>
          <a:xfrm>
            <a:off x="6442765" y="2747846"/>
            <a:ext cx="3879979" cy="2909984"/>
          </a:xfrm>
          <a:prstGeom prst="rect">
            <a:avLst/>
          </a:prstGeom>
        </p:spPr>
      </p:pic>
    </p:spTree>
    <p:extLst>
      <p:ext uri="{BB962C8B-B14F-4D97-AF65-F5344CB8AC3E}">
        <p14:creationId xmlns:p14="http://schemas.microsoft.com/office/powerpoint/2010/main" val="32168821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1000" fill="hold"/>
                                        <p:tgtEl>
                                          <p:spTgt spid="7"/>
                                        </p:tgtEl>
                                        <p:attrNameLst>
                                          <p:attrName>ppt_w</p:attrName>
                                        </p:attrNameLst>
                                      </p:cBhvr>
                                      <p:tavLst>
                                        <p:tav tm="0">
                                          <p:val>
                                            <p:fltVal val="0"/>
                                          </p:val>
                                        </p:tav>
                                        <p:tav tm="100000">
                                          <p:val>
                                            <p:strVal val="#ppt_w"/>
                                          </p:val>
                                        </p:tav>
                                      </p:tavLst>
                                    </p:anim>
                                    <p:anim calcmode="lin" valueType="num">
                                      <p:cBhvr>
                                        <p:cTn id="16" dur="1000" fill="hold"/>
                                        <p:tgtEl>
                                          <p:spTgt spid="7"/>
                                        </p:tgtEl>
                                        <p:attrNameLst>
                                          <p:attrName>ppt_h</p:attrName>
                                        </p:attrNameLst>
                                      </p:cBhvr>
                                      <p:tavLst>
                                        <p:tav tm="0">
                                          <p:val>
                                            <p:fltVal val="0"/>
                                          </p:val>
                                        </p:tav>
                                        <p:tav tm="100000">
                                          <p:val>
                                            <p:strVal val="#ppt_h"/>
                                          </p:val>
                                        </p:tav>
                                      </p:tavLst>
                                    </p:anim>
                                    <p:anim calcmode="lin" valueType="num">
                                      <p:cBhvr>
                                        <p:cTn id="17" dur="1000" fill="hold"/>
                                        <p:tgtEl>
                                          <p:spTgt spid="7"/>
                                        </p:tgtEl>
                                        <p:attrNameLst>
                                          <p:attrName>style.rotation</p:attrName>
                                        </p:attrNameLst>
                                      </p:cBhvr>
                                      <p:tavLst>
                                        <p:tav tm="0">
                                          <p:val>
                                            <p:fltVal val="90"/>
                                          </p:val>
                                        </p:tav>
                                        <p:tav tm="100000">
                                          <p:val>
                                            <p:fltVal val="0"/>
                                          </p:val>
                                        </p:tav>
                                      </p:tavLst>
                                    </p:anim>
                                    <p:animEffect transition="in" filter="fade">
                                      <p:cBhvr>
                                        <p:cTn id="1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763399" y="1020431"/>
            <a:ext cx="10427332" cy="1475013"/>
          </a:xfrm>
        </p:spPr>
        <p:txBody>
          <a:bodyPr>
            <a:normAutofit/>
          </a:bodyPr>
          <a:lstStyle/>
          <a:p>
            <a:pPr algn="ctr"/>
            <a:r>
              <a:rPr lang="en-US" sz="4000" dirty="0">
                <a:solidFill>
                  <a:schemeClr val="tx1"/>
                </a:solidFill>
              </a:rPr>
              <a:t>Geneva convention 1949</a:t>
            </a:r>
            <a:br>
              <a:rPr lang="en-US" sz="4000" dirty="0">
                <a:solidFill>
                  <a:schemeClr val="tx1"/>
                </a:solidFill>
              </a:rPr>
            </a:br>
            <a:endParaRPr lang="en-US" sz="4000" dirty="0">
              <a:solidFill>
                <a:schemeClr val="tx1"/>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965200" y="2495445"/>
            <a:ext cx="10225530" cy="590321"/>
          </a:xfrm>
        </p:spPr>
        <p:txBody>
          <a:bodyPr>
            <a:normAutofit/>
          </a:bodyPr>
          <a:lstStyle/>
          <a:p>
            <a:endParaRPr lang="en-US" sz="1600" dirty="0">
              <a:solidFill>
                <a:schemeClr val="tx1"/>
              </a:solidFill>
            </a:endParaRPr>
          </a:p>
        </p:txBody>
      </p:sp>
      <p:sp>
        <p:nvSpPr>
          <p:cNvPr id="5" name="Slide Number Placeholder 4">
            <a:extLst>
              <a:ext uri="{FF2B5EF4-FFF2-40B4-BE49-F238E27FC236}">
                <a16:creationId xmlns:a16="http://schemas.microsoft.com/office/drawing/2014/main" id="{E1C110B4-3708-90E0-D9CC-19742E86DC8D}"/>
              </a:ext>
            </a:extLst>
          </p:cNvPr>
          <p:cNvSpPr>
            <a:spLocks noGrp="1"/>
          </p:cNvSpPr>
          <p:nvPr>
            <p:ph type="sldNum" sz="quarter" idx="12"/>
          </p:nvPr>
        </p:nvSpPr>
        <p:spPr/>
        <p:txBody>
          <a:bodyPr/>
          <a:lstStyle/>
          <a:p>
            <a:fld id="{3A98EE3D-8CD1-4C3F-BD1C-C98C9596463C}" type="slidenum">
              <a:rPr lang="en-US" smtClean="0"/>
              <a:t>8</a:t>
            </a:fld>
            <a:endParaRPr lang="en-US" dirty="0"/>
          </a:p>
        </p:txBody>
      </p:sp>
      <p:sp>
        <p:nvSpPr>
          <p:cNvPr id="6" name="TextBox 5">
            <a:extLst>
              <a:ext uri="{FF2B5EF4-FFF2-40B4-BE49-F238E27FC236}">
                <a16:creationId xmlns:a16="http://schemas.microsoft.com/office/drawing/2014/main" id="{C121ABCE-D89B-EC68-7931-597168D01B98}"/>
              </a:ext>
            </a:extLst>
          </p:cNvPr>
          <p:cNvSpPr txBox="1"/>
          <p:nvPr/>
        </p:nvSpPr>
        <p:spPr>
          <a:xfrm>
            <a:off x="3194809" y="2238063"/>
            <a:ext cx="5998128" cy="3046988"/>
          </a:xfrm>
          <a:prstGeom prst="rect">
            <a:avLst/>
          </a:prstGeom>
          <a:noFill/>
        </p:spPr>
        <p:txBody>
          <a:bodyPr wrap="square" rtlCol="0">
            <a:spAutoFit/>
          </a:bodyPr>
          <a:lstStyle/>
          <a:p>
            <a:r>
              <a:rPr lang="en-GB" sz="2400" dirty="0">
                <a:solidFill>
                  <a:srgbClr val="FFFF00"/>
                </a:solidFill>
              </a:rPr>
              <a:t>Instigated by International Red Cross</a:t>
            </a:r>
          </a:p>
          <a:p>
            <a:r>
              <a:rPr lang="en-GB" sz="2400" dirty="0">
                <a:solidFill>
                  <a:srgbClr val="FFFF00"/>
                </a:solidFill>
              </a:rPr>
              <a:t>4 of them</a:t>
            </a:r>
          </a:p>
          <a:p>
            <a:pPr marL="342900" indent="-342900">
              <a:buFont typeface="+mj-lt"/>
              <a:buAutoNum type="arabicPeriod"/>
            </a:pPr>
            <a:r>
              <a:rPr lang="en-GB" sz="2400" dirty="0">
                <a:solidFill>
                  <a:srgbClr val="FFFF00"/>
                </a:solidFill>
              </a:rPr>
              <a:t>Deals with repatriation of POWs</a:t>
            </a:r>
          </a:p>
          <a:p>
            <a:pPr marL="342900" indent="-342900">
              <a:buFont typeface="+mj-lt"/>
              <a:buAutoNum type="arabicPeriod"/>
            </a:pPr>
            <a:r>
              <a:rPr lang="en-GB" sz="2400" dirty="0">
                <a:solidFill>
                  <a:srgbClr val="FFFF00"/>
                </a:solidFill>
              </a:rPr>
              <a:t>Protects  civilians in occupied territory</a:t>
            </a:r>
          </a:p>
          <a:p>
            <a:pPr marL="342900" indent="-342900">
              <a:buFont typeface="+mj-lt"/>
              <a:buAutoNum type="arabicPeriod"/>
            </a:pPr>
            <a:r>
              <a:rPr lang="en-GB" sz="2400" dirty="0">
                <a:solidFill>
                  <a:srgbClr val="FFFF00"/>
                </a:solidFill>
              </a:rPr>
              <a:t>Protects sick and wounded soldiers on land</a:t>
            </a:r>
          </a:p>
          <a:p>
            <a:pPr marL="342900" indent="-342900">
              <a:buFont typeface="+mj-lt"/>
              <a:buAutoNum type="arabicPeriod"/>
            </a:pPr>
            <a:r>
              <a:rPr lang="en-GB" sz="2400" dirty="0">
                <a:solidFill>
                  <a:srgbClr val="FFFF00"/>
                </a:solidFill>
              </a:rPr>
              <a:t>Protects wounded, sick and shipwrecked personnel at sea</a:t>
            </a:r>
          </a:p>
        </p:txBody>
      </p:sp>
      <p:sp>
        <p:nvSpPr>
          <p:cNvPr id="7" name="TextBox 6">
            <a:extLst>
              <a:ext uri="{FF2B5EF4-FFF2-40B4-BE49-F238E27FC236}">
                <a16:creationId xmlns:a16="http://schemas.microsoft.com/office/drawing/2014/main" id="{3B275112-9AD7-9BB2-F61A-C38A97763E44}"/>
              </a:ext>
            </a:extLst>
          </p:cNvPr>
          <p:cNvSpPr txBox="1"/>
          <p:nvPr/>
        </p:nvSpPr>
        <p:spPr>
          <a:xfrm>
            <a:off x="2525087" y="5620734"/>
            <a:ext cx="6258187" cy="646331"/>
          </a:xfrm>
          <a:prstGeom prst="rect">
            <a:avLst/>
          </a:prstGeom>
          <a:noFill/>
        </p:spPr>
        <p:txBody>
          <a:bodyPr wrap="square" rtlCol="0">
            <a:spAutoFit/>
          </a:bodyPr>
          <a:lstStyle/>
          <a:p>
            <a:pPr algn="ctr"/>
            <a:r>
              <a:rPr lang="en-GB" sz="3600" b="1" dirty="0">
                <a:solidFill>
                  <a:srgbClr val="FF0000"/>
                </a:solidFill>
              </a:rPr>
              <a:t>It is Human Centric!!</a:t>
            </a:r>
          </a:p>
        </p:txBody>
      </p:sp>
    </p:spTree>
    <p:extLst>
      <p:ext uri="{BB962C8B-B14F-4D97-AF65-F5344CB8AC3E}">
        <p14:creationId xmlns:p14="http://schemas.microsoft.com/office/powerpoint/2010/main" val="36558347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3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763399" y="1020431"/>
            <a:ext cx="10427332" cy="4700861"/>
          </a:xfrm>
        </p:spPr>
        <p:txBody>
          <a:bodyPr>
            <a:normAutofit/>
          </a:bodyPr>
          <a:lstStyle/>
          <a:p>
            <a:pPr algn="ctr"/>
            <a:r>
              <a:rPr lang="en-US" sz="7200" dirty="0">
                <a:solidFill>
                  <a:srgbClr val="FFFF00"/>
                </a:solidFill>
              </a:rPr>
              <a:t>No Legislation </a:t>
            </a:r>
            <a:br>
              <a:rPr lang="en-US" sz="7200" dirty="0">
                <a:solidFill>
                  <a:srgbClr val="FFFF00"/>
                </a:solidFill>
              </a:rPr>
            </a:br>
            <a:r>
              <a:rPr lang="en-US" sz="7200" dirty="0">
                <a:solidFill>
                  <a:srgbClr val="FFFF00"/>
                </a:solidFill>
              </a:rPr>
              <a:t>for </a:t>
            </a:r>
            <a:br>
              <a:rPr lang="en-US" sz="7200" dirty="0">
                <a:solidFill>
                  <a:srgbClr val="FFFF00"/>
                </a:solidFill>
              </a:rPr>
            </a:br>
            <a:r>
              <a:rPr lang="en-US" sz="7200" dirty="0">
                <a:solidFill>
                  <a:srgbClr val="FFFF00"/>
                </a:solidFill>
              </a:rPr>
              <a:t>animals </a:t>
            </a:r>
            <a:br>
              <a:rPr lang="en-US" sz="7200" dirty="0">
                <a:solidFill>
                  <a:srgbClr val="FFFF00"/>
                </a:solidFill>
              </a:rPr>
            </a:br>
            <a:r>
              <a:rPr lang="en-US" sz="7200" dirty="0">
                <a:solidFill>
                  <a:srgbClr val="FFFF00"/>
                </a:solidFill>
              </a:rPr>
              <a:t>in war!!!</a:t>
            </a:r>
          </a:p>
        </p:txBody>
      </p:sp>
      <p:sp>
        <p:nvSpPr>
          <p:cNvPr id="5" name="Slide Number Placeholder 4">
            <a:extLst>
              <a:ext uri="{FF2B5EF4-FFF2-40B4-BE49-F238E27FC236}">
                <a16:creationId xmlns:a16="http://schemas.microsoft.com/office/drawing/2014/main" id="{3DFB9854-5B1A-CACA-1CB6-606FD3F106F3}"/>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958883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pic>
        <p:nvPicPr>
          <p:cNvPr id="8" name="Picture 7" descr="A dog looking at the camera">
            <a:extLst>
              <a:ext uri="{FF2B5EF4-FFF2-40B4-BE49-F238E27FC236}">
                <a16:creationId xmlns:a16="http://schemas.microsoft.com/office/drawing/2014/main" id="{F0B92F21-44D0-49F2-B59D-6723737D9B5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763399" y="1020431"/>
            <a:ext cx="10427332" cy="5476420"/>
          </a:xfrm>
        </p:spPr>
        <p:txBody>
          <a:bodyPr>
            <a:normAutofit/>
          </a:bodyPr>
          <a:lstStyle/>
          <a:p>
            <a:r>
              <a:rPr lang="en-US" sz="1200" dirty="0">
                <a:solidFill>
                  <a:schemeClr val="tx1"/>
                </a:solidFill>
                <a:latin typeface="Calibri" panose="020F0502020204030204" pitchFamily="34" charset="0"/>
                <a:cs typeface="Calibri" panose="020F0502020204030204" pitchFamily="34" charset="0"/>
                <a:hlinkClick r:id="rId4"/>
              </a:rPr>
              <a:t>https://www.iwm.org.uk/history/15-animals-that-went-to-war</a:t>
            </a:r>
            <a:r>
              <a:rPr lang="en-US" sz="1200" dirty="0">
                <a:solidFill>
                  <a:schemeClr val="tx1"/>
                </a:solidFill>
                <a:latin typeface="Calibri" panose="020F0502020204030204" pitchFamily="34" charset="0"/>
                <a:cs typeface="Calibri" panose="020F0502020204030204" pitchFamily="34" charset="0"/>
              </a:rPr>
              <a:t> Imperial War Museum,  15 Animals that went to war No 10, accessed 7</a:t>
            </a:r>
            <a:r>
              <a:rPr lang="en-US" sz="1200" baseline="30000" dirty="0">
                <a:solidFill>
                  <a:schemeClr val="tx1"/>
                </a:solidFill>
                <a:latin typeface="Calibri" panose="020F0502020204030204" pitchFamily="34" charset="0"/>
                <a:cs typeface="Calibri" panose="020F0502020204030204" pitchFamily="34" charset="0"/>
              </a:rPr>
              <a:t>th</a:t>
            </a:r>
            <a:r>
              <a:rPr lang="en-US" sz="1200" dirty="0">
                <a:solidFill>
                  <a:schemeClr val="tx1"/>
                </a:solidFill>
                <a:latin typeface="Calibri" panose="020F0502020204030204" pitchFamily="34" charset="0"/>
                <a:cs typeface="Calibri" panose="020F0502020204030204" pitchFamily="34" charset="0"/>
              </a:rPr>
              <a:t> Nov</a:t>
            </a:r>
            <a:br>
              <a:rPr lang="en-US" sz="1200" dirty="0">
                <a:solidFill>
                  <a:schemeClr val="tx1"/>
                </a:solidFill>
                <a:latin typeface="Calibri" panose="020F0502020204030204" pitchFamily="34" charset="0"/>
                <a:cs typeface="Calibri" panose="020F0502020204030204" pitchFamily="34" charset="0"/>
              </a:rPr>
            </a:br>
            <a:r>
              <a:rPr lang="en-US" sz="1200" dirty="0">
                <a:solidFill>
                  <a:schemeClr val="tx1"/>
                </a:solidFill>
                <a:latin typeface="Calibri" panose="020F0502020204030204" pitchFamily="34" charset="0"/>
                <a:cs typeface="Calibri" panose="020F0502020204030204" pitchFamily="34" charset="0"/>
              </a:rPr>
              <a:t> 2022</a:t>
            </a:r>
            <a:br>
              <a:rPr lang="en-US" sz="1200" dirty="0">
                <a:solidFill>
                  <a:schemeClr val="tx1"/>
                </a:solidFill>
                <a:latin typeface="Calibri" panose="020F0502020204030204" pitchFamily="34" charset="0"/>
                <a:cs typeface="Calibri" panose="020F0502020204030204" pitchFamily="34" charset="0"/>
              </a:rPr>
            </a:br>
            <a:r>
              <a:rPr lang="en-US" sz="1200" dirty="0">
                <a:solidFill>
                  <a:schemeClr val="tx1"/>
                </a:solidFill>
                <a:latin typeface="Calibri" panose="020F0502020204030204" pitchFamily="34" charset="0"/>
                <a:cs typeface="Calibri" panose="020F0502020204030204" pitchFamily="34" charset="0"/>
                <a:hlinkClick r:id="rId5"/>
              </a:rPr>
              <a:t>https://www.wearethemighty.com/mighty-trending/working-dogs-captured-by-taliban/</a:t>
            </a:r>
            <a:r>
              <a:rPr lang="en-US" sz="1200" dirty="0">
                <a:solidFill>
                  <a:schemeClr val="tx1"/>
                </a:solidFill>
                <a:latin typeface="Calibri" panose="020F0502020204030204" pitchFamily="34" charset="0"/>
                <a:cs typeface="Calibri" panose="020F0502020204030204" pitchFamily="34" charset="0"/>
              </a:rPr>
              <a:t>  accessed 7</a:t>
            </a:r>
            <a:r>
              <a:rPr lang="en-US" sz="1200" baseline="30000" dirty="0">
                <a:solidFill>
                  <a:schemeClr val="tx1"/>
                </a:solidFill>
                <a:latin typeface="Calibri" panose="020F0502020204030204" pitchFamily="34" charset="0"/>
                <a:cs typeface="Calibri" panose="020F0502020204030204" pitchFamily="34" charset="0"/>
              </a:rPr>
              <a:t>th</a:t>
            </a:r>
            <a:r>
              <a:rPr lang="en-US" sz="1200" dirty="0">
                <a:solidFill>
                  <a:schemeClr val="tx1"/>
                </a:solidFill>
                <a:latin typeface="Calibri" panose="020F0502020204030204" pitchFamily="34" charset="0"/>
                <a:cs typeface="Calibri" panose="020F0502020204030204" pitchFamily="34" charset="0"/>
              </a:rPr>
              <a:t> Nov 2022</a:t>
            </a:r>
            <a:br>
              <a:rPr lang="en-US" sz="1200" dirty="0">
                <a:solidFill>
                  <a:schemeClr val="tx1"/>
                </a:solidFill>
                <a:latin typeface="Calibri" panose="020F0502020204030204" pitchFamily="34" charset="0"/>
                <a:cs typeface="Calibri" panose="020F0502020204030204" pitchFamily="34" charset="0"/>
              </a:rPr>
            </a:br>
            <a:br>
              <a:rPr lang="en-US" sz="1200" dirty="0">
                <a:solidFill>
                  <a:schemeClr val="tx1"/>
                </a:solidFill>
                <a:latin typeface="Calibri" panose="020F0502020204030204" pitchFamily="34" charset="0"/>
                <a:cs typeface="Calibri" panose="020F0502020204030204" pitchFamily="34" charset="0"/>
              </a:rPr>
            </a:br>
            <a:r>
              <a:rPr lang="en-US" sz="1200" dirty="0">
                <a:solidFill>
                  <a:schemeClr val="tx1"/>
                </a:solidFill>
                <a:latin typeface="Calibri" panose="020F0502020204030204" pitchFamily="34" charset="0"/>
                <a:cs typeface="Calibri" panose="020F0502020204030204" pitchFamily="34" charset="0"/>
                <a:hlinkClick r:id="rId6"/>
              </a:rPr>
              <a:t>https://www.si.edu/object/cher-ami%3Anmah_425415</a:t>
            </a:r>
            <a:r>
              <a:rPr lang="en-US" sz="1200" dirty="0">
                <a:solidFill>
                  <a:schemeClr val="tx1"/>
                </a:solidFill>
                <a:latin typeface="Calibri" panose="020F0502020204030204" pitchFamily="34" charset="0"/>
                <a:cs typeface="Calibri" panose="020F0502020204030204" pitchFamily="34" charset="0"/>
              </a:rPr>
              <a:t>  Smithsonian Institute, Object “</a:t>
            </a:r>
            <a:r>
              <a:rPr lang="en-US" sz="1200" dirty="0" err="1">
                <a:solidFill>
                  <a:schemeClr val="tx1"/>
                </a:solidFill>
                <a:latin typeface="Calibri" panose="020F0502020204030204" pitchFamily="34" charset="0"/>
                <a:cs typeface="Calibri" panose="020F0502020204030204" pitchFamily="34" charset="0"/>
              </a:rPr>
              <a:t>cher</a:t>
            </a:r>
            <a:r>
              <a:rPr lang="en-US" sz="1200" dirty="0">
                <a:solidFill>
                  <a:schemeClr val="tx1"/>
                </a:solidFill>
                <a:latin typeface="Calibri" panose="020F0502020204030204" pitchFamily="34" charset="0"/>
                <a:cs typeface="Calibri" panose="020F0502020204030204" pitchFamily="34" charset="0"/>
              </a:rPr>
              <a:t> </a:t>
            </a:r>
            <a:r>
              <a:rPr lang="en-US" sz="1200" dirty="0" err="1">
                <a:solidFill>
                  <a:schemeClr val="tx1"/>
                </a:solidFill>
                <a:latin typeface="Calibri" panose="020F0502020204030204" pitchFamily="34" charset="0"/>
                <a:cs typeface="Calibri" panose="020F0502020204030204" pitchFamily="34" charset="0"/>
              </a:rPr>
              <a:t>ami</a:t>
            </a:r>
            <a:r>
              <a:rPr lang="en-US" sz="1200" dirty="0">
                <a:solidFill>
                  <a:schemeClr val="tx1"/>
                </a:solidFill>
                <a:latin typeface="Calibri" panose="020F0502020204030204" pitchFamily="34" charset="0"/>
                <a:cs typeface="Calibri" panose="020F0502020204030204" pitchFamily="34" charset="0"/>
              </a:rPr>
              <a:t>” accessed 7</a:t>
            </a:r>
            <a:r>
              <a:rPr lang="en-US" sz="1200" baseline="30000" dirty="0">
                <a:solidFill>
                  <a:schemeClr val="tx1"/>
                </a:solidFill>
                <a:latin typeface="Calibri" panose="020F0502020204030204" pitchFamily="34" charset="0"/>
                <a:cs typeface="Calibri" panose="020F0502020204030204" pitchFamily="34" charset="0"/>
              </a:rPr>
              <a:t>th</a:t>
            </a:r>
            <a:r>
              <a:rPr lang="en-US" sz="1200" dirty="0">
                <a:solidFill>
                  <a:schemeClr val="tx1"/>
                </a:solidFill>
                <a:latin typeface="Calibri" panose="020F0502020204030204" pitchFamily="34" charset="0"/>
                <a:cs typeface="Calibri" panose="020F0502020204030204" pitchFamily="34" charset="0"/>
              </a:rPr>
              <a:t> Nov 2022</a:t>
            </a:r>
            <a:br>
              <a:rPr lang="en-US" sz="1200" dirty="0">
                <a:solidFill>
                  <a:schemeClr val="tx1"/>
                </a:solidFill>
                <a:latin typeface="Calibri" panose="020F0502020204030204" pitchFamily="34" charset="0"/>
                <a:cs typeface="Calibri" panose="020F0502020204030204" pitchFamily="34" charset="0"/>
              </a:rPr>
            </a:br>
            <a:br>
              <a:rPr lang="en-US" sz="1200" dirty="0">
                <a:solidFill>
                  <a:schemeClr val="tx1"/>
                </a:solidFill>
                <a:latin typeface="Calibri" panose="020F0502020204030204" pitchFamily="34" charset="0"/>
                <a:cs typeface="Calibri" panose="020F0502020204030204" pitchFamily="34" charset="0"/>
              </a:rPr>
            </a:br>
            <a:r>
              <a:rPr lang="en-US" sz="1200" dirty="0">
                <a:solidFill>
                  <a:schemeClr val="tx1"/>
                </a:solidFill>
                <a:latin typeface="Calibri" panose="020F0502020204030204" pitchFamily="34" charset="0"/>
                <a:cs typeface="Calibri" panose="020F0502020204030204" pitchFamily="34" charset="0"/>
                <a:hlinkClick r:id="rId4"/>
              </a:rPr>
              <a:t>https://www.iwm.org.uk/history/15-animals-that-went-to-war</a:t>
            </a:r>
            <a:r>
              <a:rPr lang="en-US" sz="1200" dirty="0">
                <a:solidFill>
                  <a:schemeClr val="tx1"/>
                </a:solidFill>
                <a:latin typeface="Calibri" panose="020F0502020204030204" pitchFamily="34" charset="0"/>
                <a:cs typeface="Calibri" panose="020F0502020204030204" pitchFamily="34" charset="0"/>
              </a:rPr>
              <a:t> Imperial War Museum,  15 Animals that went to war No 11, accessed 7</a:t>
            </a:r>
            <a:r>
              <a:rPr lang="en-US" sz="1200" baseline="30000" dirty="0">
                <a:solidFill>
                  <a:schemeClr val="tx1"/>
                </a:solidFill>
                <a:latin typeface="Calibri" panose="020F0502020204030204" pitchFamily="34" charset="0"/>
                <a:cs typeface="Calibri" panose="020F0502020204030204" pitchFamily="34" charset="0"/>
              </a:rPr>
              <a:t>th</a:t>
            </a:r>
            <a:r>
              <a:rPr lang="en-US" sz="1200" dirty="0">
                <a:solidFill>
                  <a:schemeClr val="tx1"/>
                </a:solidFill>
                <a:latin typeface="Calibri" panose="020F0502020204030204" pitchFamily="34" charset="0"/>
                <a:cs typeface="Calibri" panose="020F0502020204030204" pitchFamily="34" charset="0"/>
              </a:rPr>
              <a:t> Nov 2022</a:t>
            </a:r>
            <a:br>
              <a:rPr lang="en-US" sz="1200" dirty="0">
                <a:solidFill>
                  <a:schemeClr val="tx1"/>
                </a:solidFill>
                <a:latin typeface="Calibri" panose="020F0502020204030204" pitchFamily="34" charset="0"/>
                <a:cs typeface="Calibri" panose="020F0502020204030204" pitchFamily="34" charset="0"/>
              </a:rPr>
            </a:br>
            <a:br>
              <a:rPr lang="en-US" sz="1200" dirty="0">
                <a:solidFill>
                  <a:schemeClr val="tx1"/>
                </a:solidFill>
                <a:latin typeface="Calibri" panose="020F0502020204030204" pitchFamily="34" charset="0"/>
                <a:cs typeface="Calibri" panose="020F0502020204030204" pitchFamily="34" charset="0"/>
              </a:rPr>
            </a:br>
            <a:r>
              <a:rPr lang="en-US" sz="1200" dirty="0">
                <a:solidFill>
                  <a:schemeClr val="tx1"/>
                </a:solidFill>
                <a:latin typeface="Calibri" panose="020F0502020204030204" pitchFamily="34" charset="0"/>
                <a:cs typeface="Calibri" panose="020F0502020204030204" pitchFamily="34" charset="0"/>
                <a:hlinkClick r:id="rId7"/>
              </a:rPr>
              <a:t>https://www.allaboutbirds.org/guide/Peregrine_Falcon</a:t>
            </a:r>
            <a:r>
              <a:rPr lang="en-US" sz="1200" dirty="0">
                <a:solidFill>
                  <a:schemeClr val="tx1"/>
                </a:solidFill>
                <a:latin typeface="Calibri" panose="020F0502020204030204" pitchFamily="34" charset="0"/>
                <a:cs typeface="Calibri" panose="020F0502020204030204" pitchFamily="34" charset="0"/>
              </a:rPr>
              <a:t> Website, all about birds, accessed 7</a:t>
            </a:r>
            <a:r>
              <a:rPr lang="en-US" sz="1200" baseline="30000" dirty="0">
                <a:solidFill>
                  <a:schemeClr val="tx1"/>
                </a:solidFill>
                <a:latin typeface="Calibri" panose="020F0502020204030204" pitchFamily="34" charset="0"/>
                <a:cs typeface="Calibri" panose="020F0502020204030204" pitchFamily="34" charset="0"/>
              </a:rPr>
              <a:t>th</a:t>
            </a:r>
            <a:r>
              <a:rPr lang="en-US" sz="1200" dirty="0">
                <a:solidFill>
                  <a:schemeClr val="tx1"/>
                </a:solidFill>
                <a:latin typeface="Calibri" panose="020F0502020204030204" pitchFamily="34" charset="0"/>
                <a:cs typeface="Calibri" panose="020F0502020204030204" pitchFamily="34" charset="0"/>
              </a:rPr>
              <a:t> </a:t>
            </a:r>
            <a:r>
              <a:rPr lang="en-US" sz="1200" dirty="0" err="1">
                <a:solidFill>
                  <a:schemeClr val="tx1"/>
                </a:solidFill>
                <a:latin typeface="Calibri" panose="020F0502020204030204" pitchFamily="34" charset="0"/>
                <a:cs typeface="Calibri" panose="020F0502020204030204" pitchFamily="34" charset="0"/>
              </a:rPr>
              <a:t>nov</a:t>
            </a:r>
            <a:r>
              <a:rPr lang="en-US" sz="1200" dirty="0">
                <a:solidFill>
                  <a:schemeClr val="tx1"/>
                </a:solidFill>
                <a:latin typeface="Calibri" panose="020F0502020204030204" pitchFamily="34" charset="0"/>
                <a:cs typeface="Calibri" panose="020F0502020204030204" pitchFamily="34" charset="0"/>
              </a:rPr>
              <a:t> 2022</a:t>
            </a:r>
            <a:br>
              <a:rPr lang="en-US" sz="1200" dirty="0">
                <a:solidFill>
                  <a:schemeClr val="tx1"/>
                </a:solidFill>
                <a:latin typeface="Calibri" panose="020F0502020204030204" pitchFamily="34" charset="0"/>
                <a:cs typeface="Calibri" panose="020F0502020204030204" pitchFamily="34" charset="0"/>
              </a:rPr>
            </a:br>
            <a:br>
              <a:rPr lang="en-US" sz="1200" dirty="0">
                <a:solidFill>
                  <a:schemeClr val="tx1"/>
                </a:solidFill>
                <a:latin typeface="Calibri" panose="020F0502020204030204" pitchFamily="34" charset="0"/>
                <a:cs typeface="Calibri" panose="020F0502020204030204" pitchFamily="34" charset="0"/>
              </a:rPr>
            </a:br>
            <a:r>
              <a:rPr lang="en-US" sz="1200" dirty="0">
                <a:solidFill>
                  <a:schemeClr val="tx1"/>
                </a:solidFill>
                <a:latin typeface="Calibri" panose="020F0502020204030204" pitchFamily="34" charset="0"/>
                <a:cs typeface="Calibri" panose="020F0502020204030204" pitchFamily="34" charset="0"/>
                <a:hlinkClick r:id="rId8"/>
              </a:rPr>
              <a:t>https://www.allaboutbirds.org/guide/Rock_Pigeon/id</a:t>
            </a:r>
            <a:r>
              <a:rPr lang="en-US" sz="1200" dirty="0">
                <a:solidFill>
                  <a:schemeClr val="tx1"/>
                </a:solidFill>
                <a:latin typeface="Calibri" panose="020F0502020204030204" pitchFamily="34" charset="0"/>
                <a:cs typeface="Calibri" panose="020F0502020204030204" pitchFamily="34" charset="0"/>
              </a:rPr>
              <a:t> website, all about birds, accessed 7</a:t>
            </a:r>
            <a:r>
              <a:rPr lang="en-US" sz="1200" baseline="30000" dirty="0">
                <a:solidFill>
                  <a:schemeClr val="tx1"/>
                </a:solidFill>
                <a:latin typeface="Calibri" panose="020F0502020204030204" pitchFamily="34" charset="0"/>
                <a:cs typeface="Calibri" panose="020F0502020204030204" pitchFamily="34" charset="0"/>
              </a:rPr>
              <a:t>th</a:t>
            </a:r>
            <a:r>
              <a:rPr lang="en-US" sz="1200" dirty="0">
                <a:solidFill>
                  <a:schemeClr val="tx1"/>
                </a:solidFill>
                <a:latin typeface="Calibri" panose="020F0502020204030204" pitchFamily="34" charset="0"/>
                <a:cs typeface="Calibri" panose="020F0502020204030204" pitchFamily="34" charset="0"/>
              </a:rPr>
              <a:t> </a:t>
            </a:r>
            <a:r>
              <a:rPr lang="en-US" sz="1200" dirty="0" err="1">
                <a:solidFill>
                  <a:schemeClr val="tx1"/>
                </a:solidFill>
                <a:latin typeface="Calibri" panose="020F0502020204030204" pitchFamily="34" charset="0"/>
                <a:cs typeface="Calibri" panose="020F0502020204030204" pitchFamily="34" charset="0"/>
              </a:rPr>
              <a:t>nov</a:t>
            </a:r>
            <a:r>
              <a:rPr lang="en-US" sz="1200" dirty="0">
                <a:solidFill>
                  <a:schemeClr val="tx1"/>
                </a:solidFill>
                <a:latin typeface="Calibri" panose="020F0502020204030204" pitchFamily="34" charset="0"/>
                <a:cs typeface="Calibri" panose="020F0502020204030204" pitchFamily="34" charset="0"/>
              </a:rPr>
              <a:t> 2022</a:t>
            </a:r>
            <a:br>
              <a:rPr lang="en-US" sz="1200" dirty="0">
                <a:solidFill>
                  <a:schemeClr val="tx1"/>
                </a:solidFill>
                <a:latin typeface="Calibri" panose="020F0502020204030204" pitchFamily="34" charset="0"/>
                <a:cs typeface="Calibri" panose="020F0502020204030204" pitchFamily="34" charset="0"/>
              </a:rPr>
            </a:br>
            <a:br>
              <a:rPr lang="en-US" sz="1200" dirty="0">
                <a:solidFill>
                  <a:schemeClr val="tx1"/>
                </a:solidFill>
                <a:latin typeface="Calibri" panose="020F0502020204030204" pitchFamily="34" charset="0"/>
                <a:cs typeface="Calibri" panose="020F0502020204030204" pitchFamily="34" charset="0"/>
              </a:rPr>
            </a:br>
            <a:br>
              <a:rPr lang="en-US" sz="1200" dirty="0">
                <a:solidFill>
                  <a:schemeClr val="tx1"/>
                </a:solidFill>
                <a:latin typeface="Calibri" panose="020F0502020204030204" pitchFamily="34" charset="0"/>
                <a:cs typeface="Calibri" panose="020F0502020204030204" pitchFamily="34" charset="0"/>
              </a:rPr>
            </a:br>
            <a:endParaRPr lang="en-US" sz="1200" dirty="0">
              <a:solidFill>
                <a:schemeClr val="tx1"/>
              </a:solidFill>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864300" y="361149"/>
            <a:ext cx="10225530" cy="590321"/>
          </a:xfrm>
        </p:spPr>
        <p:txBody>
          <a:bodyPr>
            <a:normAutofit/>
          </a:bodyPr>
          <a:lstStyle/>
          <a:p>
            <a:r>
              <a:rPr lang="en-US" sz="1600" dirty="0">
                <a:solidFill>
                  <a:schemeClr val="tx1"/>
                </a:solidFill>
              </a:rPr>
              <a:t>Bibliography</a:t>
            </a:r>
          </a:p>
          <a:p>
            <a:endParaRPr lang="en-US" sz="1600" dirty="0">
              <a:solidFill>
                <a:schemeClr val="tx1"/>
              </a:solidFill>
            </a:endParaRPr>
          </a:p>
          <a:p>
            <a:endParaRPr lang="en-US" dirty="0">
              <a:solidFill>
                <a:schemeClr val="tx1"/>
              </a:solidFill>
            </a:endParaRPr>
          </a:p>
          <a:p>
            <a:endParaRPr lang="en-US" sz="1600" dirty="0">
              <a:solidFill>
                <a:schemeClr val="tx1"/>
              </a:solidFill>
            </a:endParaRPr>
          </a:p>
          <a:p>
            <a:endParaRPr lang="en-US" sz="1600" dirty="0">
              <a:solidFill>
                <a:schemeClr val="tx1"/>
              </a:solidFill>
            </a:endParaRPr>
          </a:p>
        </p:txBody>
      </p:sp>
      <p:sp>
        <p:nvSpPr>
          <p:cNvPr id="5" name="Slide Number Placeholder 4">
            <a:extLst>
              <a:ext uri="{FF2B5EF4-FFF2-40B4-BE49-F238E27FC236}">
                <a16:creationId xmlns:a16="http://schemas.microsoft.com/office/drawing/2014/main" id="{BF4BDB71-3B61-8634-9ADE-E1AF07D405AA}"/>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21280119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5.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6.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7.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8.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9.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0.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6D3478-2986-4664-940C-67E0CAA21E04}">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116C154-5A0F-4CDC-8C15-D2E21584649C}">
  <ds:schemaRefs>
    <ds:schemaRef ds:uri="http://schemas.microsoft.com/sharepoint/v3/contenttype/forms"/>
  </ds:schemaRefs>
</ds:datastoreItem>
</file>

<file path=customXml/itemProps3.xml><?xml version="1.0" encoding="utf-8"?>
<ds:datastoreItem xmlns:ds="http://schemas.openxmlformats.org/officeDocument/2006/customXml" ds:itemID="{956C3F92-CC28-42D8-BF09-0770755510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{C71444AB-C201-41ED-8940-17C5F5AFB2E7}tf56535239_win32</Template>
  <TotalTime>133</TotalTime>
  <Words>420</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Franklin Gothic Book</vt:lpstr>
      <vt:lpstr>Franklin Gothic Demi</vt:lpstr>
      <vt:lpstr>Interface</vt:lpstr>
      <vt:lpstr>Wingdings 2</vt:lpstr>
      <vt:lpstr>DividendVTI</vt:lpstr>
      <vt:lpstr>ANIMALS AT WAR</vt:lpstr>
      <vt:lpstr>PowerPoint Presentation</vt:lpstr>
      <vt:lpstr>Colonel the Dog  2014 captured by the Taliban  Paraded by the Taliban because he was valuable  Treated humanly despite the Afghans view of canines as unclean  well fed and humanised by Taliban when treated as a prisoner of war  Awarded the dickin medal, animal equivalent of the Victoria cross </vt:lpstr>
      <vt:lpstr>Cher Ami</vt:lpstr>
      <vt:lpstr>Animalcruelty</vt:lpstr>
      <vt:lpstr>PowerPoint Presentation</vt:lpstr>
      <vt:lpstr>Peregrine destruction order 1940 </vt:lpstr>
      <vt:lpstr>Geneva convention 1949 </vt:lpstr>
      <vt:lpstr>No Legislation  for  animals  in war!!!</vt:lpstr>
      <vt:lpstr>https://www.iwm.org.uk/history/15-animals-that-went-to-war Imperial War Museum,  15 Animals that went to war No 10, accessed 7th Nov  2022 https://www.wearethemighty.com/mighty-trending/working-dogs-captured-by-taliban/  accessed 7th Nov 2022  https://www.si.edu/object/cher-ami%3Anmah_425415  Smithsonian Institute, Object “cher ami” accessed 7th Nov 2022  https://www.iwm.org.uk/history/15-animals-that-went-to-war Imperial War Museum,  15 Animals that went to war No 11, accessed 7th Nov 2022  https://www.allaboutbirds.org/guide/Peregrine_Falcon Website, all about birds, accessed 7th nov 2022  https://www.allaboutbirds.org/guide/Rock_Pigeon/id website, all about birds, accessed 7th nov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ANIMALS AT WAR</dc:title>
  <dc:creator>Michael Leather</dc:creator>
  <cp:lastModifiedBy>Michael Leather</cp:lastModifiedBy>
  <cp:revision>4</cp:revision>
  <dcterms:created xsi:type="dcterms:W3CDTF">2022-11-07T15:08:04Z</dcterms:created>
  <dcterms:modified xsi:type="dcterms:W3CDTF">2022-11-07T17:21:28Z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