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90"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91" r:id="rId34"/>
    <p:sldId id="292" r:id="rId35"/>
    <p:sldId id="293" r:id="rId36"/>
    <p:sldId id="294" r:id="rId37"/>
    <p:sldId id="287" r:id="rId38"/>
    <p:sldId id="289" r:id="rId39"/>
    <p:sldId id="28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07/02/2022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hyperlink" Target="https://www-jstor-org.ezproxy.uwtsd.ac.uk/stable/43671181?seq=1#metadata_info_tab_content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002%20Paraphrasing%20exercise.docx" TargetMode="External"/><Relationship Id="rId2" Type="http://schemas.openxmlformats.org/officeDocument/2006/relationships/image" Target="../media/image7.png"/><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7.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7.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1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7.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002%20Paraphrasing%20exercise.docx" TargetMode="Externa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bbc.co.uk/programmes/p056qxh9" TargetMode="External"/><Relationship Id="rId1" Type="http://schemas.openxmlformats.org/officeDocument/2006/relationships/slideLayout" Target="../slideLayouts/slideLayout6.xml"/><Relationship Id="rId5" Type="http://schemas.openxmlformats.org/officeDocument/2006/relationships/hyperlink" Target="https://www.youtube.com/watch?v=zxw_cQ6JMKE" TargetMode="External"/><Relationship Id="rId4" Type="http://schemas.openxmlformats.org/officeDocument/2006/relationships/hyperlink" Target="https://www.youtube.com/watch?v=GVEwOtZufbY"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www.un.org/en/events/culturaldiversityday/" TargetMode="Externa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s://www-oxfordreference-com.ezproxy.uwtsd.ac.uk/view/10.1093/acref/9780198821489.001.0001/acref-9780198821489-e-4144?rskey=z6AgwH&amp;result=1" TargetMode="External"/><Relationship Id="rId2" Type="http://schemas.openxmlformats.org/officeDocument/2006/relationships/hyperlink" Target="https://www.researchgate.net/publication/273450968_Othering_An_Analysis" TargetMode="External"/><Relationship Id="rId1" Type="http://schemas.openxmlformats.org/officeDocument/2006/relationships/slideLayout" Target="../slideLayouts/slideLayout2.xml"/><Relationship Id="rId4" Type="http://schemas.openxmlformats.org/officeDocument/2006/relationships/hyperlink" Target="https://www-jstor-org.ezproxy.uwtsd.ac.uk/stable/43671181?seq=1#metadata_info_tab_contents"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wayback.archive-it.org/10611/20180705022135/http:/www.unesco.org/new/en/social-and-human-sciences/themes/international-migration/glossary/"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GVEwOtZufbY" TargetMode="External"/><Relationship Id="rId2" Type="http://schemas.openxmlformats.org/officeDocument/2006/relationships/hyperlink" Target="https://www.bbc.co.uk/programmes/p056qxh9" TargetMode="External"/><Relationship Id="rId1" Type="http://schemas.openxmlformats.org/officeDocument/2006/relationships/slideLayout" Target="../slideLayouts/slideLayout2.xml"/><Relationship Id="rId4" Type="http://schemas.openxmlformats.org/officeDocument/2006/relationships/hyperlink" Target="https://www.youtube.com/watch?v=zxw_cQ6JM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ECED7001: Political Influences in Inequality &amp; Diversity</a:t>
            </a:r>
          </a:p>
        </p:txBody>
      </p:sp>
      <p:sp>
        <p:nvSpPr>
          <p:cNvPr id="18" name="TextBox 17"/>
          <p:cNvSpPr txBox="1"/>
          <p:nvPr/>
        </p:nvSpPr>
        <p:spPr>
          <a:xfrm>
            <a:off x="755576" y="5406220"/>
            <a:ext cx="8496944" cy="461665"/>
          </a:xfrm>
          <a:prstGeom prst="rect">
            <a:avLst/>
          </a:prstGeom>
          <a:noFill/>
        </p:spPr>
        <p:txBody>
          <a:bodyPr wrap="square" rtlCol="0">
            <a:spAutoFit/>
          </a:bodyPr>
          <a:lstStyle/>
          <a:p>
            <a:r>
              <a:rPr lang="en-GB" sz="2400" b="1" dirty="0"/>
              <a:t>Theme 5: National Identity, Race, Ethnicity and ‘Othering’</a:t>
            </a:r>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b="1" dirty="0"/>
              <a:t>Nationality, Race and Ethnicity</a:t>
            </a:r>
          </a:p>
        </p:txBody>
      </p:sp>
      <p:sp>
        <p:nvSpPr>
          <p:cNvPr id="3" name="TextBox 2"/>
          <p:cNvSpPr txBox="1"/>
          <p:nvPr/>
        </p:nvSpPr>
        <p:spPr>
          <a:xfrm>
            <a:off x="971600" y="1844824"/>
            <a:ext cx="7272808" cy="3539430"/>
          </a:xfrm>
          <a:prstGeom prst="rect">
            <a:avLst/>
          </a:prstGeom>
          <a:noFill/>
        </p:spPr>
        <p:txBody>
          <a:bodyPr wrap="square" rtlCol="0">
            <a:spAutoFit/>
          </a:bodyPr>
          <a:lstStyle/>
          <a:p>
            <a:pPr algn="ctr"/>
            <a:r>
              <a:rPr lang="en-GB" sz="2800" i="1" dirty="0"/>
              <a:t>Before we move on to look at these ways in which we group people take a moment to think about these three phrases.</a:t>
            </a:r>
          </a:p>
          <a:p>
            <a:pPr algn="ctr"/>
            <a:endParaRPr lang="en-GB" sz="2800" i="1" dirty="0"/>
          </a:p>
          <a:p>
            <a:pPr algn="ctr"/>
            <a:r>
              <a:rPr lang="en-GB" sz="2800" i="1" dirty="0"/>
              <a:t>What do they mean to you?</a:t>
            </a:r>
          </a:p>
          <a:p>
            <a:pPr algn="ctr"/>
            <a:r>
              <a:rPr lang="en-GB" sz="2800" i="1" dirty="0"/>
              <a:t>Are they the same?</a:t>
            </a:r>
          </a:p>
          <a:p>
            <a:pPr algn="ctr"/>
            <a:r>
              <a:rPr lang="en-GB" sz="2800" i="1" dirty="0"/>
              <a:t>How have you heard them used?</a:t>
            </a:r>
          </a:p>
          <a:p>
            <a:pPr algn="ctr"/>
            <a:endParaRPr lang="en-GB" sz="2800" i="1" dirty="0"/>
          </a:p>
        </p:txBody>
      </p:sp>
    </p:spTree>
    <p:extLst>
      <p:ext uri="{BB962C8B-B14F-4D97-AF65-F5344CB8AC3E}">
        <p14:creationId xmlns:p14="http://schemas.microsoft.com/office/powerpoint/2010/main" val="2034483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116633"/>
            <a:ext cx="6965245" cy="792088"/>
          </a:xfrm>
        </p:spPr>
        <p:txBody>
          <a:bodyPr/>
          <a:lstStyle/>
          <a:p>
            <a:r>
              <a:rPr lang="en-GB" b="1" dirty="0"/>
              <a:t>Definition of Nation</a:t>
            </a:r>
          </a:p>
        </p:txBody>
      </p:sp>
      <p:sp>
        <p:nvSpPr>
          <p:cNvPr id="3" name="Content Placeholder 2"/>
          <p:cNvSpPr>
            <a:spLocks noGrp="1"/>
          </p:cNvSpPr>
          <p:nvPr>
            <p:ph idx="1"/>
          </p:nvPr>
        </p:nvSpPr>
        <p:spPr>
          <a:xfrm>
            <a:off x="457200" y="2348880"/>
            <a:ext cx="8229600" cy="3847158"/>
          </a:xfrm>
        </p:spPr>
        <p:txBody>
          <a:bodyPr>
            <a:normAutofit/>
          </a:bodyPr>
          <a:lstStyle/>
          <a:p>
            <a:r>
              <a:rPr lang="en-GB" sz="2800" dirty="0"/>
              <a:t>A historic territory or homeland</a:t>
            </a:r>
          </a:p>
          <a:p>
            <a:r>
              <a:rPr lang="en-GB" sz="2800" dirty="0"/>
              <a:t>Common historical memories</a:t>
            </a:r>
          </a:p>
          <a:p>
            <a:r>
              <a:rPr lang="en-GB" sz="2800" dirty="0"/>
              <a:t>A common culture</a:t>
            </a:r>
          </a:p>
          <a:p>
            <a:r>
              <a:rPr lang="en-GB" sz="2800" dirty="0"/>
              <a:t>A common (political) destiny and, relatedly,</a:t>
            </a:r>
          </a:p>
          <a:p>
            <a:r>
              <a:rPr lang="en-GB" sz="2800" dirty="0"/>
              <a:t>A desire for at least some degree of social and/or political self-determination</a:t>
            </a:r>
          </a:p>
          <a:p>
            <a:pPr marL="365760" lvl="1" indent="0" algn="r">
              <a:buNone/>
            </a:pPr>
            <a:r>
              <a:rPr lang="en-GB" dirty="0"/>
              <a:t>(</a:t>
            </a:r>
            <a:r>
              <a:rPr lang="en-GB" dirty="0" err="1"/>
              <a:t>Guibernau</a:t>
            </a:r>
            <a:r>
              <a:rPr lang="en-GB" dirty="0"/>
              <a:t>, 1996</a:t>
            </a:r>
            <a:r>
              <a:rPr lang="en-GB" i="1" dirty="0"/>
              <a:t> cited in </a:t>
            </a:r>
            <a:r>
              <a:rPr lang="en-GB" dirty="0"/>
              <a:t> May, 2012: 57)</a:t>
            </a:r>
          </a:p>
        </p:txBody>
      </p:sp>
      <p:sp>
        <p:nvSpPr>
          <p:cNvPr id="4" name="TextBox 3">
            <a:extLst>
              <a:ext uri="{FF2B5EF4-FFF2-40B4-BE49-F238E27FC236}">
                <a16:creationId xmlns:a16="http://schemas.microsoft.com/office/drawing/2014/main" id="{72B2C96C-E4ED-4EE0-99B0-5E9FD11604C5}"/>
              </a:ext>
            </a:extLst>
          </p:cNvPr>
          <p:cNvSpPr txBox="1"/>
          <p:nvPr/>
        </p:nvSpPr>
        <p:spPr>
          <a:xfrm>
            <a:off x="611560" y="1124744"/>
            <a:ext cx="7443062" cy="954107"/>
          </a:xfrm>
          <a:prstGeom prst="rect">
            <a:avLst/>
          </a:prstGeom>
          <a:noFill/>
        </p:spPr>
        <p:txBody>
          <a:bodyPr wrap="square" rtlCol="0">
            <a:spAutoFit/>
          </a:bodyPr>
          <a:lstStyle/>
          <a:p>
            <a:r>
              <a:rPr lang="en-GB" sz="2800" dirty="0"/>
              <a:t>A country, a kingdom, a political state</a:t>
            </a:r>
          </a:p>
          <a:p>
            <a:pPr algn="r"/>
            <a:r>
              <a:rPr lang="en-GB" sz="2800" dirty="0"/>
              <a:t>(Shorter Oxford English Dictionary, 2009)</a:t>
            </a:r>
          </a:p>
        </p:txBody>
      </p:sp>
    </p:spTree>
    <p:extLst>
      <p:ext uri="{BB962C8B-B14F-4D97-AF65-F5344CB8AC3E}">
        <p14:creationId xmlns:p14="http://schemas.microsoft.com/office/powerpoint/2010/main" val="4052360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2490"/>
            <a:ext cx="8229600" cy="720080"/>
          </a:xfrm>
        </p:spPr>
        <p:txBody>
          <a:bodyPr>
            <a:normAutofit fontScale="90000"/>
          </a:bodyPr>
          <a:lstStyle/>
          <a:p>
            <a:r>
              <a:rPr lang="en-GB" b="1" dirty="0"/>
              <a:t>Nationalism</a:t>
            </a:r>
          </a:p>
        </p:txBody>
      </p:sp>
      <p:sp>
        <p:nvSpPr>
          <p:cNvPr id="3" name="Content Placeholder 2"/>
          <p:cNvSpPr>
            <a:spLocks noGrp="1"/>
          </p:cNvSpPr>
          <p:nvPr>
            <p:ph idx="1"/>
          </p:nvPr>
        </p:nvSpPr>
        <p:spPr>
          <a:xfrm>
            <a:off x="2555776" y="5854405"/>
            <a:ext cx="6152441" cy="412605"/>
          </a:xfrm>
        </p:spPr>
        <p:txBody>
          <a:bodyPr>
            <a:noAutofit/>
          </a:bodyPr>
          <a:lstStyle/>
          <a:p>
            <a:pPr marL="0" indent="0" algn="r">
              <a:buNone/>
            </a:pPr>
            <a:r>
              <a:rPr lang="en-GB" sz="2000" dirty="0"/>
              <a:t>(</a:t>
            </a:r>
            <a:r>
              <a:rPr lang="en-GB" sz="2000" dirty="0" err="1"/>
              <a:t>Breuilly</a:t>
            </a:r>
            <a:r>
              <a:rPr lang="en-GB" sz="2000" dirty="0"/>
              <a:t>, 1993 &amp; Smith, 1994 </a:t>
            </a:r>
            <a:r>
              <a:rPr lang="en-GB" sz="2000" i="1" dirty="0"/>
              <a:t>cited in </a:t>
            </a:r>
            <a:r>
              <a:rPr lang="en-GB" sz="2000" dirty="0"/>
              <a:t> May, 2012: 58)</a:t>
            </a:r>
          </a:p>
          <a:p>
            <a:pPr marL="0" indent="0">
              <a:buNone/>
            </a:pPr>
            <a:endParaRPr lang="en-GB" sz="2000" dirty="0"/>
          </a:p>
        </p:txBody>
      </p:sp>
      <p:sp>
        <p:nvSpPr>
          <p:cNvPr id="4" name="TextBox 3">
            <a:extLst>
              <a:ext uri="{FF2B5EF4-FFF2-40B4-BE49-F238E27FC236}">
                <a16:creationId xmlns:a16="http://schemas.microsoft.com/office/drawing/2014/main" id="{1A5827C9-B4A9-4422-8FF5-D3090B86B232}"/>
              </a:ext>
            </a:extLst>
          </p:cNvPr>
          <p:cNvSpPr txBox="1"/>
          <p:nvPr/>
        </p:nvSpPr>
        <p:spPr>
          <a:xfrm>
            <a:off x="683568" y="1451480"/>
            <a:ext cx="7056785" cy="3416320"/>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The world is divided into nations</a:t>
            </a:r>
          </a:p>
          <a:p>
            <a:pPr marL="457200" indent="-457200">
              <a:spcBef>
                <a:spcPts val="600"/>
              </a:spcBef>
              <a:buFont typeface="Arial" panose="020B0604020202020204" pitchFamily="34" charset="0"/>
              <a:buChar char="•"/>
            </a:pPr>
            <a:r>
              <a:rPr lang="en-GB" sz="2800" dirty="0"/>
              <a:t>Each nation has its own identity and destiny</a:t>
            </a:r>
          </a:p>
          <a:p>
            <a:pPr marL="457200" indent="-457200">
              <a:spcBef>
                <a:spcPts val="600"/>
              </a:spcBef>
              <a:buFont typeface="Arial" panose="020B0604020202020204" pitchFamily="34" charset="0"/>
              <a:buChar char="•"/>
            </a:pPr>
            <a:r>
              <a:rPr lang="en-GB" sz="2800" dirty="0"/>
              <a:t>The nation is the sole source of political power</a:t>
            </a:r>
          </a:p>
          <a:p>
            <a:pPr marL="457200" indent="-457200">
              <a:spcBef>
                <a:spcPts val="600"/>
              </a:spcBef>
              <a:buFont typeface="Arial" panose="020B0604020202020204" pitchFamily="34" charset="0"/>
              <a:buChar char="•"/>
            </a:pPr>
            <a:r>
              <a:rPr lang="en-GB" sz="2800" dirty="0"/>
              <a:t>Every person  needs to belong to a nation to be truly free</a:t>
            </a:r>
          </a:p>
          <a:p>
            <a:pPr marL="457200" indent="-457200">
              <a:spcBef>
                <a:spcPts val="600"/>
              </a:spcBef>
              <a:buFont typeface="Arial" panose="020B0604020202020204" pitchFamily="34" charset="0"/>
              <a:buChar char="•"/>
            </a:pPr>
            <a:r>
              <a:rPr lang="en-GB" sz="2800" dirty="0"/>
              <a:t>Loyalty to the nation is pre-eminent</a:t>
            </a:r>
          </a:p>
        </p:txBody>
      </p:sp>
      <p:sp>
        <p:nvSpPr>
          <p:cNvPr id="5" name="TextBox 4">
            <a:extLst>
              <a:ext uri="{FF2B5EF4-FFF2-40B4-BE49-F238E27FC236}">
                <a16:creationId xmlns:a16="http://schemas.microsoft.com/office/drawing/2014/main" id="{C8CA8484-C616-4B97-9C1D-5C89EA33BE5B}"/>
              </a:ext>
            </a:extLst>
          </p:cNvPr>
          <p:cNvSpPr txBox="1"/>
          <p:nvPr/>
        </p:nvSpPr>
        <p:spPr>
          <a:xfrm>
            <a:off x="251520" y="829724"/>
            <a:ext cx="6408712" cy="523220"/>
          </a:xfrm>
          <a:prstGeom prst="rect">
            <a:avLst/>
          </a:prstGeom>
          <a:noFill/>
        </p:spPr>
        <p:txBody>
          <a:bodyPr wrap="square" rtlCol="0">
            <a:spAutoFit/>
          </a:bodyPr>
          <a:lstStyle/>
          <a:p>
            <a:r>
              <a:rPr lang="en-GB" sz="2800" b="1" dirty="0"/>
              <a:t>The ‘logic’ of nationalism runs as follows;</a:t>
            </a:r>
          </a:p>
        </p:txBody>
      </p:sp>
    </p:spTree>
    <p:extLst>
      <p:ext uri="{BB962C8B-B14F-4D97-AF65-F5344CB8AC3E}">
        <p14:creationId xmlns:p14="http://schemas.microsoft.com/office/powerpoint/2010/main" val="190814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421" y="116632"/>
            <a:ext cx="8229600" cy="706090"/>
          </a:xfrm>
        </p:spPr>
        <p:txBody>
          <a:bodyPr>
            <a:normAutofit fontScale="90000"/>
          </a:bodyPr>
          <a:lstStyle/>
          <a:p>
            <a:r>
              <a:rPr lang="en-GB" b="1" dirty="0"/>
              <a:t>Nationalism</a:t>
            </a:r>
          </a:p>
        </p:txBody>
      </p:sp>
      <p:sp>
        <p:nvSpPr>
          <p:cNvPr id="3" name="Content Placeholder 2"/>
          <p:cNvSpPr>
            <a:spLocks noGrp="1"/>
          </p:cNvSpPr>
          <p:nvPr>
            <p:ph idx="1"/>
          </p:nvPr>
        </p:nvSpPr>
        <p:spPr>
          <a:xfrm>
            <a:off x="269573" y="1187042"/>
            <a:ext cx="8579296" cy="2575717"/>
          </a:xfrm>
        </p:spPr>
        <p:txBody>
          <a:bodyPr>
            <a:noAutofit/>
          </a:bodyPr>
          <a:lstStyle/>
          <a:p>
            <a:r>
              <a:rPr lang="en-GB" sz="2800" dirty="0"/>
              <a:t>Nations must be as politically independent as possible</a:t>
            </a:r>
          </a:p>
          <a:p>
            <a:r>
              <a:rPr lang="en-GB" sz="2800" dirty="0"/>
              <a:t>Political autonomy or at least some degree of self-determination </a:t>
            </a:r>
            <a:r>
              <a:rPr lang="en-GB" dirty="0"/>
              <a:t>is a central tenant of nationalism</a:t>
            </a:r>
          </a:p>
          <a:p>
            <a:r>
              <a:rPr lang="en-GB" sz="2800" dirty="0"/>
              <a:t>To maintain peace and justice in the world, nations must be both;</a:t>
            </a:r>
            <a:endParaRPr lang="en-GB" dirty="0"/>
          </a:p>
        </p:txBody>
      </p:sp>
      <p:sp>
        <p:nvSpPr>
          <p:cNvPr id="4" name="TextBox 3">
            <a:extLst>
              <a:ext uri="{FF2B5EF4-FFF2-40B4-BE49-F238E27FC236}">
                <a16:creationId xmlns:a16="http://schemas.microsoft.com/office/drawing/2014/main" id="{66CF8EB7-8D01-45EF-A0AD-47C4A636DE26}"/>
              </a:ext>
            </a:extLst>
          </p:cNvPr>
          <p:cNvSpPr txBox="1"/>
          <p:nvPr/>
        </p:nvSpPr>
        <p:spPr>
          <a:xfrm>
            <a:off x="1691680" y="3793320"/>
            <a:ext cx="45365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Sufficiently free, and </a:t>
            </a:r>
          </a:p>
          <a:p>
            <a:pPr marL="457200" indent="-457200">
              <a:buFont typeface="Arial" panose="020B0604020202020204" pitchFamily="34" charset="0"/>
              <a:buChar char="•"/>
            </a:pPr>
            <a:r>
              <a:rPr lang="en-GB" sz="2800" dirty="0"/>
              <a:t>Sufficiently secure </a:t>
            </a:r>
          </a:p>
        </p:txBody>
      </p:sp>
      <p:sp>
        <p:nvSpPr>
          <p:cNvPr id="5" name="TextBox 4">
            <a:extLst>
              <a:ext uri="{FF2B5EF4-FFF2-40B4-BE49-F238E27FC236}">
                <a16:creationId xmlns:a16="http://schemas.microsoft.com/office/drawing/2014/main" id="{28B78460-8F3E-4406-A0A0-7DFCE12D5ED0}"/>
              </a:ext>
            </a:extLst>
          </p:cNvPr>
          <p:cNvSpPr txBox="1"/>
          <p:nvPr/>
        </p:nvSpPr>
        <p:spPr>
          <a:xfrm>
            <a:off x="444421" y="4777988"/>
            <a:ext cx="8579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order to pursue what is in their national interest</a:t>
            </a:r>
          </a:p>
        </p:txBody>
      </p:sp>
      <p:sp>
        <p:nvSpPr>
          <p:cNvPr id="6" name="TextBox 5">
            <a:extLst>
              <a:ext uri="{FF2B5EF4-FFF2-40B4-BE49-F238E27FC236}">
                <a16:creationId xmlns:a16="http://schemas.microsoft.com/office/drawing/2014/main" id="{ACEAE2D4-BCB8-4848-A897-8DDE688A1A47}"/>
              </a:ext>
            </a:extLst>
          </p:cNvPr>
          <p:cNvSpPr txBox="1"/>
          <p:nvPr/>
        </p:nvSpPr>
        <p:spPr>
          <a:xfrm>
            <a:off x="2639414" y="6025002"/>
            <a:ext cx="6221085" cy="400110"/>
          </a:xfrm>
          <a:prstGeom prst="rect">
            <a:avLst/>
          </a:prstGeom>
          <a:noFill/>
        </p:spPr>
        <p:txBody>
          <a:bodyPr wrap="square" rtlCol="0">
            <a:spAutoFit/>
          </a:bodyPr>
          <a:lstStyle/>
          <a:p>
            <a:r>
              <a:rPr lang="en-GB" sz="2000" dirty="0"/>
              <a:t>(</a:t>
            </a:r>
            <a:r>
              <a:rPr lang="en-GB" sz="2000" dirty="0" err="1"/>
              <a:t>Breuilly</a:t>
            </a:r>
            <a:r>
              <a:rPr lang="en-GB" sz="2000" dirty="0"/>
              <a:t>, 1993 &amp; Smith, 1994 cited in  May, 2012: 58)</a:t>
            </a:r>
          </a:p>
        </p:txBody>
      </p:sp>
    </p:spTree>
    <p:extLst>
      <p:ext uri="{BB962C8B-B14F-4D97-AF65-F5344CB8AC3E}">
        <p14:creationId xmlns:p14="http://schemas.microsoft.com/office/powerpoint/2010/main" val="87304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355508" y="168660"/>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323528" y="1196752"/>
            <a:ext cx="8229600" cy="1200329"/>
          </a:xfrm>
          <a:prstGeom prst="rect">
            <a:avLst/>
          </a:prstGeom>
          <a:noFill/>
        </p:spPr>
        <p:txBody>
          <a:bodyPr wrap="square" rtlCol="0">
            <a:spAutoFit/>
          </a:bodyPr>
          <a:lstStyle/>
          <a:p>
            <a:r>
              <a:rPr lang="en-GB" sz="36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350234" y="2780928"/>
            <a:ext cx="8229600" cy="2308324"/>
          </a:xfrm>
          <a:prstGeom prst="rect">
            <a:avLst/>
          </a:prstGeom>
          <a:noFill/>
        </p:spPr>
        <p:txBody>
          <a:bodyPr wrap="square" rtlCol="0">
            <a:spAutoFit/>
          </a:bodyPr>
          <a:lstStyle/>
          <a:p>
            <a:r>
              <a:rPr lang="en-GB" sz="3600" dirty="0"/>
              <a:t>‘A tribe, nation, or people, regarded as of common stock […] having in common distinct physical features or ethnic background’. </a:t>
            </a:r>
          </a:p>
        </p:txBody>
      </p:sp>
      <p:sp>
        <p:nvSpPr>
          <p:cNvPr id="5" name="TextBox 4">
            <a:extLst>
              <a:ext uri="{FF2B5EF4-FFF2-40B4-BE49-F238E27FC236}">
                <a16:creationId xmlns:a16="http://schemas.microsoft.com/office/drawing/2014/main" id="{3113F59C-1C9C-4E5C-A51B-E9C1F182B71F}"/>
              </a:ext>
            </a:extLst>
          </p:cNvPr>
          <p:cNvSpPr txBox="1"/>
          <p:nvPr/>
        </p:nvSpPr>
        <p:spPr>
          <a:xfrm>
            <a:off x="2915816" y="5445224"/>
            <a:ext cx="5904656" cy="461665"/>
          </a:xfrm>
          <a:prstGeom prst="rect">
            <a:avLst/>
          </a:prstGeom>
          <a:noFill/>
        </p:spPr>
        <p:txBody>
          <a:bodyPr wrap="square" rtlCol="0">
            <a:spAutoFit/>
          </a:bodyPr>
          <a:lstStyle/>
          <a:p>
            <a:r>
              <a:rPr lang="en-GB" sz="2400" dirty="0"/>
              <a:t>(Shorter Oxford English Dictionary, 2009)</a:t>
            </a:r>
          </a:p>
        </p:txBody>
      </p:sp>
    </p:spTree>
    <p:extLst>
      <p:ext uri="{BB962C8B-B14F-4D97-AF65-F5344CB8AC3E}">
        <p14:creationId xmlns:p14="http://schemas.microsoft.com/office/powerpoint/2010/main" val="262370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51520" y="1268760"/>
            <a:ext cx="8496944" cy="41242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u="sng" dirty="0"/>
              <a:t>phenotypical</a:t>
            </a:r>
            <a:r>
              <a:rPr lang="en-GB" sz="2800" dirty="0"/>
              <a:t> differences; that is, differences of facial characteristics, skin colour, and so forth.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115951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191299" y="1772816"/>
            <a:ext cx="8496944" cy="2985433"/>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800" dirty="0"/>
              <a:t>But these do not correlate with </a:t>
            </a:r>
            <a:r>
              <a:rPr lang="en-GB" sz="2800" u="sng" dirty="0"/>
              <a:t>genotypical</a:t>
            </a:r>
            <a:r>
              <a:rPr lang="en-GB" sz="2800" dirty="0"/>
              <a:t> differences (differences in genetic makeup). </a:t>
            </a:r>
          </a:p>
          <a:p>
            <a:pPr marL="285750" indent="-285750">
              <a:spcBef>
                <a:spcPts val="1200"/>
              </a:spcBef>
              <a:spcAft>
                <a:spcPts val="1200"/>
              </a:spcAft>
              <a:buFont typeface="Arial" panose="020B0604020202020204" pitchFamily="34" charset="0"/>
              <a:buChar char="•"/>
            </a:pPr>
            <a:r>
              <a:rPr lang="en-GB" sz="2800" dirty="0"/>
              <a:t>Nor, reputable scientific opinion now agrees, are there innate differences of personality, intelligence, and so forth, between populations categorized on either of these bases. </a:t>
            </a:r>
          </a:p>
        </p:txBody>
      </p:sp>
      <p:sp>
        <p:nvSpPr>
          <p:cNvPr id="4" name="TextBox 3"/>
          <p:cNvSpPr txBox="1"/>
          <p:nvPr/>
        </p:nvSpPr>
        <p:spPr>
          <a:xfrm>
            <a:off x="6156176" y="5589240"/>
            <a:ext cx="2448272" cy="369332"/>
          </a:xfrm>
          <a:prstGeom prst="rect">
            <a:avLst/>
          </a:prstGeom>
          <a:noFill/>
        </p:spPr>
        <p:txBody>
          <a:bodyPr wrap="square" rtlCol="0">
            <a:spAutoFit/>
          </a:bodyPr>
          <a:lstStyle/>
          <a:p>
            <a:r>
              <a:rPr lang="en-GB" dirty="0"/>
              <a:t>(Scott &amp; Marshall 2009)</a:t>
            </a:r>
          </a:p>
        </p:txBody>
      </p:sp>
      <p:sp>
        <p:nvSpPr>
          <p:cNvPr id="5" name="TextBox 4"/>
          <p:cNvSpPr txBox="1"/>
          <p:nvPr/>
        </p:nvSpPr>
        <p:spPr>
          <a:xfrm>
            <a:off x="3275856" y="6021288"/>
            <a:ext cx="5313777" cy="369332"/>
          </a:xfrm>
          <a:prstGeom prst="rect">
            <a:avLst/>
          </a:prstGeom>
          <a:noFill/>
        </p:spPr>
        <p:txBody>
          <a:bodyPr wrap="square" rtlCol="0">
            <a:spAutoFit/>
          </a:bodyPr>
          <a:lstStyle/>
          <a:p>
            <a:pPr algn="r"/>
            <a:r>
              <a:rPr lang="en-GB" dirty="0"/>
              <a:t>(See for example: </a:t>
            </a:r>
            <a:r>
              <a:rPr lang="en-GB" dirty="0">
                <a:hlinkClick r:id="rId2"/>
              </a:rPr>
              <a:t>M’charek </a:t>
            </a:r>
            <a:r>
              <a:rPr lang="en-GB" i="1" dirty="0">
                <a:hlinkClick r:id="rId2"/>
              </a:rPr>
              <a:t>et al</a:t>
            </a:r>
            <a:r>
              <a:rPr lang="en-GB" dirty="0">
                <a:hlinkClick r:id="rId2"/>
              </a:rPr>
              <a:t> 2014</a:t>
            </a:r>
            <a:r>
              <a:rPr lang="en-GB" dirty="0"/>
              <a:t>)</a:t>
            </a:r>
          </a:p>
        </p:txBody>
      </p:sp>
    </p:spTree>
    <p:extLst>
      <p:ext uri="{BB962C8B-B14F-4D97-AF65-F5344CB8AC3E}">
        <p14:creationId xmlns:p14="http://schemas.microsoft.com/office/powerpoint/2010/main" val="35951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21972" y="1484784"/>
            <a:ext cx="8496944" cy="2677656"/>
          </a:xfrm>
          <a:prstGeom prst="rect">
            <a:avLst/>
          </a:prstGeom>
          <a:noFill/>
        </p:spPr>
        <p:txBody>
          <a:bodyPr wrap="square" rtlCol="0">
            <a:spAutoFit/>
          </a:bodyPr>
          <a:lstStyle/>
          <a:p>
            <a:pPr algn="ct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pic>
        <p:nvPicPr>
          <p:cNvPr id="6" name="Picture 5">
            <a:extLst>
              <a:ext uri="{FF2B5EF4-FFF2-40B4-BE49-F238E27FC236}">
                <a16:creationId xmlns:a16="http://schemas.microsoft.com/office/drawing/2014/main" id="{3F24E795-663D-46BC-A882-71F2B6A68FA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95736" y="4430972"/>
            <a:ext cx="638801" cy="638801"/>
          </a:xfrm>
          <a:prstGeom prst="rect">
            <a:avLst/>
          </a:prstGeom>
        </p:spPr>
      </p:pic>
      <p:sp>
        <p:nvSpPr>
          <p:cNvPr id="7" name="TextBox 6">
            <a:extLst>
              <a:ext uri="{FF2B5EF4-FFF2-40B4-BE49-F238E27FC236}">
                <a16:creationId xmlns:a16="http://schemas.microsoft.com/office/drawing/2014/main" id="{1F23D427-4A24-4A0D-8749-A89F92FB8CE7}"/>
              </a:ext>
            </a:extLst>
          </p:cNvPr>
          <p:cNvSpPr txBox="1"/>
          <p:nvPr/>
        </p:nvSpPr>
        <p:spPr>
          <a:xfrm>
            <a:off x="3059832" y="4522480"/>
            <a:ext cx="5328592" cy="369332"/>
          </a:xfrm>
          <a:prstGeom prst="rect">
            <a:avLst/>
          </a:prstGeom>
          <a:noFill/>
        </p:spPr>
        <p:txBody>
          <a:bodyPr wrap="square" rtlCol="0">
            <a:spAutoFit/>
          </a:bodyPr>
          <a:lstStyle/>
          <a:p>
            <a:r>
              <a:rPr lang="en-GB" dirty="0"/>
              <a:t>Paraphrasing: What is this quote telling us</a:t>
            </a:r>
          </a:p>
        </p:txBody>
      </p:sp>
      <p:pic>
        <p:nvPicPr>
          <p:cNvPr id="9" name="Picture 8">
            <a:hlinkClick r:id="rId3" action="ppaction://hlinkfile"/>
            <a:extLst>
              <a:ext uri="{FF2B5EF4-FFF2-40B4-BE49-F238E27FC236}">
                <a16:creationId xmlns:a16="http://schemas.microsoft.com/office/drawing/2014/main" id="{137DA396-F843-4637-8BCA-F98FF0EE3F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95735" y="5305991"/>
            <a:ext cx="638801" cy="638801"/>
          </a:xfrm>
          <a:prstGeom prst="rect">
            <a:avLst/>
          </a:prstGeom>
        </p:spPr>
      </p:pic>
      <p:sp>
        <p:nvSpPr>
          <p:cNvPr id="14" name="TextBox 13">
            <a:extLst>
              <a:ext uri="{FF2B5EF4-FFF2-40B4-BE49-F238E27FC236}">
                <a16:creationId xmlns:a16="http://schemas.microsoft.com/office/drawing/2014/main" id="{2F5242CF-D43A-4A55-B2D6-AF15FA4A30CD}"/>
              </a:ext>
            </a:extLst>
          </p:cNvPr>
          <p:cNvSpPr txBox="1"/>
          <p:nvPr/>
        </p:nvSpPr>
        <p:spPr>
          <a:xfrm>
            <a:off x="3059832" y="5435932"/>
            <a:ext cx="5328592" cy="369332"/>
          </a:xfrm>
          <a:prstGeom prst="rect">
            <a:avLst/>
          </a:prstGeom>
          <a:noFill/>
        </p:spPr>
        <p:txBody>
          <a:bodyPr wrap="square" rtlCol="0">
            <a:spAutoFit/>
          </a:bodyPr>
          <a:lstStyle/>
          <a:p>
            <a:r>
              <a:rPr lang="en-GB" dirty="0"/>
              <a:t>Guided study activity: Paraphrasing ‘Race’</a:t>
            </a:r>
          </a:p>
        </p:txBody>
      </p:sp>
    </p:spTree>
    <p:extLst>
      <p:ext uri="{BB962C8B-B14F-4D97-AF65-F5344CB8AC3E}">
        <p14:creationId xmlns:p14="http://schemas.microsoft.com/office/powerpoint/2010/main" val="389010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80" y="0"/>
            <a:ext cx="8229600" cy="850106"/>
          </a:xfrm>
        </p:spPr>
        <p:txBody>
          <a:bodyPr/>
          <a:lstStyle/>
          <a:p>
            <a:r>
              <a:rPr lang="en-GB" b="1" dirty="0"/>
              <a:t>The Reality of ‘Race’</a:t>
            </a:r>
          </a:p>
        </p:txBody>
      </p:sp>
      <p:sp>
        <p:nvSpPr>
          <p:cNvPr id="3" name="Content Placeholder 2"/>
          <p:cNvSpPr>
            <a:spLocks noGrp="1"/>
          </p:cNvSpPr>
          <p:nvPr>
            <p:ph idx="1"/>
          </p:nvPr>
        </p:nvSpPr>
        <p:spPr>
          <a:xfrm>
            <a:off x="0" y="980728"/>
            <a:ext cx="8795624" cy="4525963"/>
          </a:xfrm>
        </p:spPr>
        <p:txBody>
          <a:bodyPr>
            <a:normAutofit fontScale="92500" lnSpcReduction="10000"/>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2400" dirty="0"/>
              <a:t>(Samovar, 2010: 178)</a:t>
            </a:r>
          </a:p>
        </p:txBody>
      </p:sp>
    </p:spTree>
    <p:extLst>
      <p:ext uri="{BB962C8B-B14F-4D97-AF65-F5344CB8AC3E}">
        <p14:creationId xmlns:p14="http://schemas.microsoft.com/office/powerpoint/2010/main" val="331047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6" name="Picture 5" descr="A parrot sitting on top of a wooden fence&#10;&#10;Description automatically generated">
            <a:extLst>
              <a:ext uri="{FF2B5EF4-FFF2-40B4-BE49-F238E27FC236}">
                <a16:creationId xmlns:a16="http://schemas.microsoft.com/office/drawing/2014/main" id="{7AB7404A-D9BA-4637-85CB-4F37D83BAA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836712"/>
            <a:ext cx="2085975" cy="2190750"/>
          </a:xfrm>
          <a:prstGeom prst="rect">
            <a:avLst/>
          </a:prstGeom>
        </p:spPr>
      </p:pic>
      <p:pic>
        <p:nvPicPr>
          <p:cNvPr id="8" name="Picture 7" descr="A bird sitting on top of a body of water&#10;&#10;Description automatically generated">
            <a:extLst>
              <a:ext uri="{FF2B5EF4-FFF2-40B4-BE49-F238E27FC236}">
                <a16:creationId xmlns:a16="http://schemas.microsoft.com/office/drawing/2014/main" id="{8D83E124-3B5F-4FCD-AC79-AC8FDA67F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1932087"/>
            <a:ext cx="2857500" cy="1600200"/>
          </a:xfrm>
          <a:prstGeom prst="rect">
            <a:avLst/>
          </a:prstGeom>
        </p:spPr>
      </p:pic>
      <p:pic>
        <p:nvPicPr>
          <p:cNvPr id="10" name="Picture 9" descr="A bird sitting on top of a white fence&#10;&#10;Description automatically generated">
            <a:extLst>
              <a:ext uri="{FF2B5EF4-FFF2-40B4-BE49-F238E27FC236}">
                <a16:creationId xmlns:a16="http://schemas.microsoft.com/office/drawing/2014/main" id="{4E055C19-BFD6-4AFA-8254-19A9E24309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76625" y="2559605"/>
            <a:ext cx="2190750" cy="2085975"/>
          </a:xfrm>
          <a:prstGeom prst="rect">
            <a:avLst/>
          </a:prstGeom>
        </p:spPr>
      </p:pic>
      <p:pic>
        <p:nvPicPr>
          <p:cNvPr id="12" name="Picture 11" descr="A close up of a bird&#10;&#10;Description automatically generated">
            <a:extLst>
              <a:ext uri="{FF2B5EF4-FFF2-40B4-BE49-F238E27FC236}">
                <a16:creationId xmlns:a16="http://schemas.microsoft.com/office/drawing/2014/main" id="{A867587D-9E23-44A4-AAB6-D064E33996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1980" y="3429000"/>
            <a:ext cx="2219325" cy="2066925"/>
          </a:xfrm>
          <a:prstGeom prst="rect">
            <a:avLst/>
          </a:prstGeom>
        </p:spPr>
      </p:pic>
      <p:pic>
        <p:nvPicPr>
          <p:cNvPr id="14" name="Picture 13" descr="A bird standing on a sidewalk&#10;&#10;Description automatically generated">
            <a:extLst>
              <a:ext uri="{FF2B5EF4-FFF2-40B4-BE49-F238E27FC236}">
                <a16:creationId xmlns:a16="http://schemas.microsoft.com/office/drawing/2014/main" id="{A25FED33-05E0-40DE-9427-F13C375CD5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8104" y="4810464"/>
            <a:ext cx="2847975" cy="1600200"/>
          </a:xfrm>
          <a:prstGeom prst="rect">
            <a:avLst/>
          </a:prstGeom>
        </p:spPr>
      </p:pic>
    </p:spTree>
    <p:extLst>
      <p:ext uri="{BB962C8B-B14F-4D97-AF65-F5344CB8AC3E}">
        <p14:creationId xmlns:p14="http://schemas.microsoft.com/office/powerpoint/2010/main" val="2752935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10" name="Picture 9" descr="A cat sitting on top of a wooden table&#10;&#10;Description automatically generated">
            <a:extLst>
              <a:ext uri="{FF2B5EF4-FFF2-40B4-BE49-F238E27FC236}">
                <a16:creationId xmlns:a16="http://schemas.microsoft.com/office/drawing/2014/main" id="{7306D881-EDCF-49E5-9614-3EE4E3EEAC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980728"/>
            <a:ext cx="2143125" cy="2143125"/>
          </a:xfrm>
          <a:prstGeom prst="rect">
            <a:avLst/>
          </a:prstGeom>
        </p:spPr>
      </p:pic>
      <p:pic>
        <p:nvPicPr>
          <p:cNvPr id="12" name="Picture 11" descr="A cat sitting on top of a dirt field&#10;&#10;Description automatically generated">
            <a:extLst>
              <a:ext uri="{FF2B5EF4-FFF2-40B4-BE49-F238E27FC236}">
                <a16:creationId xmlns:a16="http://schemas.microsoft.com/office/drawing/2014/main" id="{FE1B099E-B253-4969-B43F-A2F0786CE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1844824"/>
            <a:ext cx="4255305" cy="1584176"/>
          </a:xfrm>
          <a:prstGeom prst="rect">
            <a:avLst/>
          </a:prstGeom>
        </p:spPr>
      </p:pic>
      <p:pic>
        <p:nvPicPr>
          <p:cNvPr id="14" name="Picture 13" descr="A cat that is looking at the camera&#10;&#10;Description automatically generated">
            <a:extLst>
              <a:ext uri="{FF2B5EF4-FFF2-40B4-BE49-F238E27FC236}">
                <a16:creationId xmlns:a16="http://schemas.microsoft.com/office/drawing/2014/main" id="{9A5F7A38-8728-4372-8F2E-1AB36F5D2B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0437" y="2362200"/>
            <a:ext cx="2143125" cy="2133600"/>
          </a:xfrm>
          <a:prstGeom prst="rect">
            <a:avLst/>
          </a:prstGeom>
        </p:spPr>
      </p:pic>
      <p:pic>
        <p:nvPicPr>
          <p:cNvPr id="18" name="Picture 17" descr="A cat sitting in front of a window&#10;&#10;Description automatically generated">
            <a:extLst>
              <a:ext uri="{FF2B5EF4-FFF2-40B4-BE49-F238E27FC236}">
                <a16:creationId xmlns:a16="http://schemas.microsoft.com/office/drawing/2014/main" id="{C550C47B-5207-43D2-BE30-213F62DDB6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9112" y="3408919"/>
            <a:ext cx="2628900" cy="1743075"/>
          </a:xfrm>
          <a:prstGeom prst="rect">
            <a:avLst/>
          </a:prstGeom>
        </p:spPr>
      </p:pic>
      <p:pic>
        <p:nvPicPr>
          <p:cNvPr id="20" name="Picture 19" descr="A cat with its mouth open&#10;&#10;Description automatically generated">
            <a:extLst>
              <a:ext uri="{FF2B5EF4-FFF2-40B4-BE49-F238E27FC236}">
                <a16:creationId xmlns:a16="http://schemas.microsoft.com/office/drawing/2014/main" id="{EE487A69-3F52-4E27-A6F3-AD95F1B277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96136" y="4455638"/>
            <a:ext cx="2619375" cy="1743075"/>
          </a:xfrm>
          <a:prstGeom prst="rect">
            <a:avLst/>
          </a:prstGeom>
        </p:spPr>
      </p:pic>
    </p:spTree>
    <p:extLst>
      <p:ext uri="{BB962C8B-B14F-4D97-AF65-F5344CB8AC3E}">
        <p14:creationId xmlns:p14="http://schemas.microsoft.com/office/powerpoint/2010/main" val="4127503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brown and white dog looking at the camera&#10;&#10;Description automatically generated">
            <a:extLst>
              <a:ext uri="{FF2B5EF4-FFF2-40B4-BE49-F238E27FC236}">
                <a16:creationId xmlns:a16="http://schemas.microsoft.com/office/drawing/2014/main" id="{1C429CB4-DA80-4883-AE13-7F48EF5FE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552700" cy="1790700"/>
          </a:xfrm>
          <a:prstGeom prst="rect">
            <a:avLst/>
          </a:prstGeom>
        </p:spPr>
      </p:pic>
      <p:pic>
        <p:nvPicPr>
          <p:cNvPr id="6" name="Picture 5" descr="A large brown dog lying on top of a grass covered field&#10;&#10;Description automatically generated">
            <a:extLst>
              <a:ext uri="{FF2B5EF4-FFF2-40B4-BE49-F238E27FC236}">
                <a16:creationId xmlns:a16="http://schemas.microsoft.com/office/drawing/2014/main" id="{B0067A8F-7834-420A-81EF-0ACB39997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172" y="1793252"/>
            <a:ext cx="2619375" cy="1743075"/>
          </a:xfrm>
          <a:prstGeom prst="rect">
            <a:avLst/>
          </a:prstGeom>
        </p:spPr>
      </p:pic>
      <p:pic>
        <p:nvPicPr>
          <p:cNvPr id="8" name="Picture 7" descr="A brown and white dog looking at the camera&#10;&#10;Description automatically generated">
            <a:extLst>
              <a:ext uri="{FF2B5EF4-FFF2-40B4-BE49-F238E27FC236}">
                <a16:creationId xmlns:a16="http://schemas.microsoft.com/office/drawing/2014/main" id="{41FED8FF-35A2-463B-B913-F24E2DF5B6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2312" y="2557462"/>
            <a:ext cx="2619375" cy="1743075"/>
          </a:xfrm>
          <a:prstGeom prst="rect">
            <a:avLst/>
          </a:prstGeom>
        </p:spPr>
      </p:pic>
      <p:pic>
        <p:nvPicPr>
          <p:cNvPr id="10" name="Picture 9" descr="A close up of a dog&#10;&#10;Description automatically generated">
            <a:extLst>
              <a:ext uri="{FF2B5EF4-FFF2-40B4-BE49-F238E27FC236}">
                <a16:creationId xmlns:a16="http://schemas.microsoft.com/office/drawing/2014/main" id="{F6C03DFE-CD23-45AB-80A5-E9A82B7EE2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5976" y="3369297"/>
            <a:ext cx="2695575" cy="1695450"/>
          </a:xfrm>
          <a:prstGeom prst="rect">
            <a:avLst/>
          </a:prstGeom>
        </p:spPr>
      </p:pic>
      <p:pic>
        <p:nvPicPr>
          <p:cNvPr id="12" name="Picture 11" descr="A brown and white dog looking at the camera&#10;&#10;Description automatically generated">
            <a:extLst>
              <a:ext uri="{FF2B5EF4-FFF2-40B4-BE49-F238E27FC236}">
                <a16:creationId xmlns:a16="http://schemas.microsoft.com/office/drawing/2014/main" id="{374BBCD7-CBB9-4A9A-8437-DBF0F2DCA6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6176" y="4300537"/>
            <a:ext cx="2619375" cy="1743075"/>
          </a:xfrm>
          <a:prstGeom prst="rect">
            <a:avLst/>
          </a:prstGeom>
        </p:spPr>
      </p:pic>
    </p:spTree>
    <p:extLst>
      <p:ext uri="{BB962C8B-B14F-4D97-AF65-F5344CB8AC3E}">
        <p14:creationId xmlns:p14="http://schemas.microsoft.com/office/powerpoint/2010/main" val="78110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person smiling for the camera&#10;&#10;Description automatically generated">
            <a:extLst>
              <a:ext uri="{FF2B5EF4-FFF2-40B4-BE49-F238E27FC236}">
                <a16:creationId xmlns:a16="http://schemas.microsoft.com/office/drawing/2014/main" id="{C3F08175-1F62-4AA9-B730-A4CF5A580C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619375" cy="17430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F7DEFDD4-0528-4805-862E-CFCD71127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6947" y="1852265"/>
            <a:ext cx="2847975" cy="1600200"/>
          </a:xfrm>
          <a:prstGeom prst="rect">
            <a:avLst/>
          </a:prstGeom>
        </p:spPr>
      </p:pic>
      <p:pic>
        <p:nvPicPr>
          <p:cNvPr id="8" name="Picture 7" descr="A person smiling for the camera&#10;&#10;Description automatically generated">
            <a:extLst>
              <a:ext uri="{FF2B5EF4-FFF2-40B4-BE49-F238E27FC236}">
                <a16:creationId xmlns:a16="http://schemas.microsoft.com/office/drawing/2014/main" id="{D2EBAD3E-203D-4D1E-A80F-CF2EA3331F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48012" y="2628900"/>
            <a:ext cx="2847975" cy="1600200"/>
          </a:xfrm>
          <a:prstGeom prst="rect">
            <a:avLst/>
          </a:prstGeom>
        </p:spPr>
      </p:pic>
      <p:pic>
        <p:nvPicPr>
          <p:cNvPr id="10" name="Picture 9" descr="A person smiling for the camera&#10;&#10;Description automatically generated">
            <a:extLst>
              <a:ext uri="{FF2B5EF4-FFF2-40B4-BE49-F238E27FC236}">
                <a16:creationId xmlns:a16="http://schemas.microsoft.com/office/drawing/2014/main" id="{9043D5CB-6B8E-4AAE-A5E9-0A5ED72D13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1960" y="3262660"/>
            <a:ext cx="2619375" cy="1743075"/>
          </a:xfrm>
          <a:prstGeom prst="rect">
            <a:avLst/>
          </a:prstGeom>
        </p:spPr>
      </p:pic>
      <p:pic>
        <p:nvPicPr>
          <p:cNvPr id="14" name="Picture 13" descr="A person smiling for the camera&#10;&#10;Description automatically generated">
            <a:extLst>
              <a:ext uri="{FF2B5EF4-FFF2-40B4-BE49-F238E27FC236}">
                <a16:creationId xmlns:a16="http://schemas.microsoft.com/office/drawing/2014/main" id="{BE1754C1-4C1B-4134-9777-7202DBCCE8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21647" y="4106611"/>
            <a:ext cx="2619375" cy="1743075"/>
          </a:xfrm>
          <a:prstGeom prst="rect">
            <a:avLst/>
          </a:prstGeom>
        </p:spPr>
      </p:pic>
    </p:spTree>
    <p:extLst>
      <p:ext uri="{BB962C8B-B14F-4D97-AF65-F5344CB8AC3E}">
        <p14:creationId xmlns:p14="http://schemas.microsoft.com/office/powerpoint/2010/main" val="353876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Definition of Species</a:t>
            </a:r>
          </a:p>
        </p:txBody>
      </p:sp>
      <p:sp>
        <p:nvSpPr>
          <p:cNvPr id="3" name="TextBox 2"/>
          <p:cNvSpPr txBox="1"/>
          <p:nvPr/>
        </p:nvSpPr>
        <p:spPr>
          <a:xfrm>
            <a:off x="251520" y="1052736"/>
            <a:ext cx="8321284"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t>‘A group of organisms that resemble each other more than they resemble members of other groups and cannot be subdivided into two or more species’. </a:t>
            </a:r>
          </a:p>
          <a:p>
            <a:pPr marL="457200" indent="-457200">
              <a:buFont typeface="Arial" panose="020B0604020202020204" pitchFamily="34" charset="0"/>
              <a:buChar char="•"/>
            </a:pPr>
            <a:r>
              <a:rPr lang="en-GB" sz="2800" dirty="0"/>
              <a:t>‘The precise definition of what constitutes a species differs depending on which species concept is applied’. </a:t>
            </a:r>
          </a:p>
          <a:p>
            <a:pPr marL="457200" indent="-457200">
              <a:buFont typeface="Arial" panose="020B0604020202020204" pitchFamily="34" charset="0"/>
              <a:buChar char="•"/>
            </a:pPr>
            <a:r>
              <a:rPr lang="en-GB" sz="2800" dirty="0"/>
              <a:t>However, ‘according to the biological species concept, a species comprises a group of individuals that can usually breed among themselves and produce fertile offspring’</a:t>
            </a:r>
          </a:p>
        </p:txBody>
      </p:sp>
      <p:sp>
        <p:nvSpPr>
          <p:cNvPr id="5" name="TextBox 4"/>
          <p:cNvSpPr txBox="1"/>
          <p:nvPr/>
        </p:nvSpPr>
        <p:spPr>
          <a:xfrm>
            <a:off x="5980516" y="6165304"/>
            <a:ext cx="2592288" cy="400110"/>
          </a:xfrm>
          <a:prstGeom prst="rect">
            <a:avLst/>
          </a:prstGeom>
          <a:noFill/>
        </p:spPr>
        <p:txBody>
          <a:bodyPr wrap="square" rtlCol="0">
            <a:spAutoFit/>
          </a:bodyPr>
          <a:lstStyle/>
          <a:p>
            <a:pPr algn="r"/>
            <a:r>
              <a:rPr lang="en-GB" sz="2000" dirty="0"/>
              <a:t>(Hine, 2019)</a:t>
            </a:r>
          </a:p>
        </p:txBody>
      </p:sp>
    </p:spTree>
    <p:extLst>
      <p:ext uri="{BB962C8B-B14F-4D97-AF65-F5344CB8AC3E}">
        <p14:creationId xmlns:p14="http://schemas.microsoft.com/office/powerpoint/2010/main" val="3259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Definition of Racism</a:t>
            </a:r>
          </a:p>
        </p:txBody>
      </p:sp>
      <p:sp>
        <p:nvSpPr>
          <p:cNvPr id="3" name="Content Placeholder 2"/>
          <p:cNvSpPr>
            <a:spLocks noGrp="1"/>
          </p:cNvSpPr>
          <p:nvPr>
            <p:ph idx="1"/>
          </p:nvPr>
        </p:nvSpPr>
        <p:spPr>
          <a:xfrm>
            <a:off x="457200" y="1166018"/>
            <a:ext cx="8229600" cy="4525963"/>
          </a:xfrm>
        </p:spPr>
        <p:txBody>
          <a:bodyPr>
            <a:normAutofit lnSpcReduction="10000"/>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dirty="0"/>
              <a:t>(Samovar, 2010: 176)</a:t>
            </a:r>
          </a:p>
        </p:txBody>
      </p:sp>
    </p:spTree>
    <p:extLst>
      <p:ext uri="{BB962C8B-B14F-4D97-AF65-F5344CB8AC3E}">
        <p14:creationId xmlns:p14="http://schemas.microsoft.com/office/powerpoint/2010/main" val="405495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457200" y="2276872"/>
            <a:ext cx="8229600" cy="2980928"/>
          </a:xfrm>
        </p:spPr>
        <p:txBody>
          <a:bodyPr/>
          <a:lstStyle/>
          <a:p>
            <a:r>
              <a:rPr lang="en-GB" dirty="0"/>
              <a:t>Consists of racist acts, beliefs, attitudes, and behaviours on the part of the individual person</a:t>
            </a:r>
          </a:p>
          <a:p>
            <a:endParaRPr lang="en-GB" dirty="0"/>
          </a:p>
          <a:p>
            <a:pPr marL="0" indent="0" algn="r">
              <a:buNone/>
            </a:pPr>
            <a:r>
              <a:rPr lang="en-GB" dirty="0"/>
              <a:t>(Samovar, 2010: 176)</a:t>
            </a:r>
          </a:p>
          <a:p>
            <a:endParaRPr lang="en-GB" dirty="0"/>
          </a:p>
        </p:txBody>
      </p:sp>
    </p:spTree>
    <p:extLst>
      <p:ext uri="{BB962C8B-B14F-4D97-AF65-F5344CB8AC3E}">
        <p14:creationId xmlns:p14="http://schemas.microsoft.com/office/powerpoint/2010/main" val="2031655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p:txBody>
          <a:bodyPr/>
          <a:lstStyle/>
          <a:p>
            <a:r>
              <a:rPr lang="en-GB" dirty="0"/>
              <a:t>Racial </a:t>
            </a:r>
            <a:r>
              <a:rPr lang="en-GB" dirty="0" err="1"/>
              <a:t>inferiorisng</a:t>
            </a:r>
            <a:r>
              <a:rPr lang="en-GB" dirty="0"/>
              <a:t>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r>
              <a:rPr lang="en-GB" sz="2400" dirty="0"/>
              <a:t>(Samovar, 2010: 176)</a:t>
            </a:r>
          </a:p>
          <a:p>
            <a:pPr lvl="1"/>
            <a:endParaRPr lang="en-GB" dirty="0"/>
          </a:p>
        </p:txBody>
      </p:sp>
    </p:spTree>
    <p:extLst>
      <p:ext uri="{BB962C8B-B14F-4D97-AF65-F5344CB8AC3E}">
        <p14:creationId xmlns:p14="http://schemas.microsoft.com/office/powerpoint/2010/main" val="260033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Avoiding Racism</a:t>
            </a:r>
          </a:p>
        </p:txBody>
      </p:sp>
      <p:sp>
        <p:nvSpPr>
          <p:cNvPr id="3" name="Content Placeholder 2"/>
          <p:cNvSpPr>
            <a:spLocks noGrp="1"/>
          </p:cNvSpPr>
          <p:nvPr>
            <p:ph idx="1"/>
          </p:nvPr>
        </p:nvSpPr>
        <p:spPr/>
        <p:txBody>
          <a:bodyPr/>
          <a:lstStyle/>
          <a:p>
            <a:pPr marL="457200" indent="-457200">
              <a:buFont typeface="+mj-lt"/>
              <a:buAutoNum type="arabicPeriod"/>
            </a:pPr>
            <a:r>
              <a:rPr lang="en-GB" dirty="0"/>
              <a:t>Be honest with ourselves as to any racist views</a:t>
            </a:r>
          </a:p>
          <a:p>
            <a:pPr marL="457200" indent="-457200">
              <a:buFont typeface="+mj-lt"/>
              <a:buAutoNum type="arabicPeriod"/>
            </a:pPr>
            <a:r>
              <a:rPr lang="en-GB" dirty="0"/>
              <a:t>Object to racist jokes and insults whenever you hear them</a:t>
            </a:r>
          </a:p>
          <a:p>
            <a:pPr marL="457200" indent="-457200">
              <a:buFont typeface="+mj-lt"/>
              <a:buAutoNum type="arabicPeriod"/>
            </a:pPr>
            <a:r>
              <a:rPr lang="en-GB" dirty="0"/>
              <a:t>Respect freedom for all</a:t>
            </a:r>
          </a:p>
          <a:p>
            <a:pPr marL="457200" indent="-457200">
              <a:buFont typeface="+mj-lt"/>
              <a:buAutoNum type="arabicPeriod"/>
            </a:pPr>
            <a:r>
              <a:rPr lang="en-GB" dirty="0"/>
              <a:t>Examine the historical roots of racism</a:t>
            </a:r>
          </a:p>
          <a:p>
            <a:pPr marL="457200" indent="-457200">
              <a:buFont typeface="+mj-lt"/>
              <a:buAutoNum type="arabicPeriod"/>
            </a:pPr>
            <a:endParaRPr lang="en-GB" dirty="0"/>
          </a:p>
          <a:p>
            <a:pPr marL="0" indent="0" algn="r">
              <a:buNone/>
            </a:pPr>
            <a:r>
              <a:rPr lang="en-GB" dirty="0"/>
              <a:t>(Samovar, 2010: 176)</a:t>
            </a:r>
          </a:p>
          <a:p>
            <a:pPr marL="457200" indent="-457200">
              <a:buFont typeface="+mj-lt"/>
              <a:buAutoNum type="arabicPeriod"/>
            </a:pPr>
            <a:endParaRPr lang="en-GB" dirty="0"/>
          </a:p>
          <a:p>
            <a:pPr marL="82296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198322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0337"/>
            <a:ext cx="8229600" cy="1143000"/>
          </a:xfrm>
        </p:spPr>
        <p:txBody>
          <a:bodyPr/>
          <a:lstStyle/>
          <a:p>
            <a:r>
              <a:rPr lang="en-GB" b="1" dirty="0"/>
              <a:t>Early Socialisation</a:t>
            </a:r>
          </a:p>
        </p:txBody>
      </p:sp>
      <p:sp>
        <p:nvSpPr>
          <p:cNvPr id="3" name="Content Placeholder 2"/>
          <p:cNvSpPr>
            <a:spLocks noGrp="1"/>
          </p:cNvSpPr>
          <p:nvPr>
            <p:ph idx="1"/>
          </p:nvPr>
        </p:nvSpPr>
        <p:spPr>
          <a:xfrm>
            <a:off x="457200" y="2010544"/>
            <a:ext cx="8229600"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dirty="0"/>
              <a:t>(Samovar, 2010: 176)</a:t>
            </a:r>
          </a:p>
          <a:p>
            <a:endParaRPr lang="en-GB" dirty="0"/>
          </a:p>
        </p:txBody>
      </p:sp>
    </p:spTree>
    <p:extLst>
      <p:ext uri="{BB962C8B-B14F-4D97-AF65-F5344CB8AC3E}">
        <p14:creationId xmlns:p14="http://schemas.microsoft.com/office/powerpoint/2010/main" val="1399243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323528" y="160337"/>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Definition of Ethnicity </a:t>
            </a:r>
            <a:endParaRPr lang="en-GB" b="1" dirty="0"/>
          </a:p>
        </p:txBody>
      </p:sp>
      <p:sp>
        <p:nvSpPr>
          <p:cNvPr id="3" name="TextBox 2">
            <a:extLst>
              <a:ext uri="{FF2B5EF4-FFF2-40B4-BE49-F238E27FC236}">
                <a16:creationId xmlns:a16="http://schemas.microsoft.com/office/drawing/2014/main" id="{C234D0BC-9062-4431-9D0F-CEAD2B63F428}"/>
              </a:ext>
            </a:extLst>
          </p:cNvPr>
          <p:cNvSpPr txBox="1"/>
          <p:nvPr/>
        </p:nvSpPr>
        <p:spPr>
          <a:xfrm>
            <a:off x="755576" y="1844824"/>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3347864" y="3452665"/>
            <a:ext cx="5349280" cy="461665"/>
          </a:xfrm>
          <a:prstGeom prst="rect">
            <a:avLst/>
          </a:prstGeom>
          <a:noFill/>
        </p:spPr>
        <p:txBody>
          <a:bodyPr wrap="square" rtlCol="0">
            <a:spAutoFit/>
          </a:bodyPr>
          <a:lstStyle/>
          <a:p>
            <a:r>
              <a:rPr lang="en-GB" sz="24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1547664" y="4437112"/>
            <a:ext cx="6768752" cy="523220"/>
          </a:xfrm>
          <a:prstGeom prst="rect">
            <a:avLst/>
          </a:prstGeom>
          <a:noFill/>
        </p:spPr>
        <p:txBody>
          <a:bodyPr wrap="square" rtlCol="0">
            <a:spAutoFit/>
          </a:bodyPr>
          <a:lstStyle/>
          <a:p>
            <a:pPr algn="ctr"/>
            <a:r>
              <a:rPr lang="en-GB" sz="2800" i="1" dirty="0"/>
              <a:t>But what do they mean by ethnic group?</a:t>
            </a:r>
          </a:p>
        </p:txBody>
      </p:sp>
      <p:pic>
        <p:nvPicPr>
          <p:cNvPr id="7" name="Picture 6">
            <a:extLst>
              <a:ext uri="{FF2B5EF4-FFF2-40B4-BE49-F238E27FC236}">
                <a16:creationId xmlns:a16="http://schemas.microsoft.com/office/drawing/2014/main" id="{32E57D66-8A84-4E54-9EC8-AFA9AF0DB7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194481"/>
            <a:ext cx="926833" cy="926833"/>
          </a:xfrm>
          <a:prstGeom prst="rect">
            <a:avLst/>
          </a:prstGeom>
        </p:spPr>
      </p:pic>
    </p:spTree>
    <p:extLst>
      <p:ext uri="{BB962C8B-B14F-4D97-AF65-F5344CB8AC3E}">
        <p14:creationId xmlns:p14="http://schemas.microsoft.com/office/powerpoint/2010/main" val="347977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3293"/>
            <a:ext cx="8229600" cy="748383"/>
          </a:xfrm>
        </p:spPr>
        <p:txBody>
          <a:bodyPr>
            <a:normAutofit fontScale="90000"/>
          </a:bodyPr>
          <a:lstStyle/>
          <a:p>
            <a:r>
              <a:rPr lang="en-GB" b="1" dirty="0"/>
              <a:t>Definition of Ethnicity </a:t>
            </a:r>
          </a:p>
        </p:txBody>
      </p:sp>
      <p:sp>
        <p:nvSpPr>
          <p:cNvPr id="3" name="Content Placeholder 2"/>
          <p:cNvSpPr>
            <a:spLocks noGrp="1"/>
          </p:cNvSpPr>
          <p:nvPr>
            <p:ph idx="1"/>
          </p:nvPr>
        </p:nvSpPr>
        <p:spPr/>
        <p:txBody>
          <a:bodyPr>
            <a:normAutofit/>
          </a:bodyPr>
          <a:lstStyle/>
          <a:p>
            <a:pPr marL="822960" lvl="1" indent="-457200">
              <a:buFont typeface="+mj-lt"/>
              <a:buAutoNum type="arabicPeriod"/>
            </a:pPr>
            <a:r>
              <a:rPr lang="en-GB" dirty="0"/>
              <a:t>A group which is largely self-perpetuating</a:t>
            </a:r>
          </a:p>
          <a:p>
            <a:pPr marL="822960" lvl="1" indent="-457200">
              <a:buFont typeface="+mj-lt"/>
              <a:buAutoNum type="arabicPeriod"/>
            </a:pPr>
            <a:r>
              <a:rPr lang="en-GB" dirty="0"/>
              <a:t>A group which shares fundamental cultural values</a:t>
            </a:r>
          </a:p>
          <a:p>
            <a:pPr marL="822960" lvl="1" indent="-457200">
              <a:buFont typeface="+mj-lt"/>
              <a:buAutoNum type="arabicPeriod"/>
            </a:pPr>
            <a:r>
              <a:rPr lang="en-GB" dirty="0"/>
              <a:t>A group which makes up a field of communication and interaction</a:t>
            </a:r>
          </a:p>
          <a:p>
            <a:pPr marL="822960" lvl="1" indent="-457200">
              <a:buFont typeface="+mj-lt"/>
              <a:buAutoNum type="arabicPeriod"/>
            </a:pPr>
            <a:r>
              <a:rPr lang="en-GB" dirty="0"/>
              <a:t>A group which has a membership which identifies itself and is identified by others as constituting a category distinguishable from other categories of the same order (i.e. other ethnic groups)</a:t>
            </a:r>
          </a:p>
          <a:p>
            <a:pPr marL="365760" lvl="1" indent="0" algn="r">
              <a:buNone/>
            </a:pPr>
            <a:r>
              <a:rPr lang="en-GB" dirty="0"/>
              <a:t>(Barth </a:t>
            </a:r>
            <a:r>
              <a:rPr lang="en-GB" i="1" dirty="0"/>
              <a:t>cited in </a:t>
            </a:r>
            <a:r>
              <a:rPr lang="en-GB" dirty="0"/>
              <a:t>Fenton, 2010: 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07504" y="909902"/>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9153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361"/>
            <a:ext cx="8784976" cy="1143000"/>
          </a:xfrm>
        </p:spPr>
        <p:txBody>
          <a:bodyPr>
            <a:noAutofit/>
          </a:bodyPr>
          <a:lstStyle/>
          <a:p>
            <a:r>
              <a:rPr lang="en-GB" sz="3600" b="1" dirty="0"/>
              <a:t>Emergence &amp; Persistence of Ethnicity</a:t>
            </a:r>
          </a:p>
        </p:txBody>
      </p:sp>
      <p:sp>
        <p:nvSpPr>
          <p:cNvPr id="3" name="Content Placeholder 2"/>
          <p:cNvSpPr>
            <a:spLocks noGrp="1"/>
          </p:cNvSpPr>
          <p:nvPr>
            <p:ph idx="1"/>
          </p:nvPr>
        </p:nvSpPr>
        <p:spPr>
          <a:xfrm>
            <a:off x="3697761" y="5865543"/>
            <a:ext cx="4595530" cy="523221"/>
          </a:xfrm>
        </p:spPr>
        <p:txBody>
          <a:bodyPr>
            <a:normAutofit/>
          </a:bodyPr>
          <a:lstStyle/>
          <a:p>
            <a:pPr marL="365760" lvl="1" indent="0" algn="r">
              <a:buNone/>
            </a:pPr>
            <a:r>
              <a:rPr lang="en-GB" sz="2400" dirty="0"/>
              <a:t>(Barth </a:t>
            </a:r>
            <a:r>
              <a:rPr lang="en-GB" sz="2400" i="1" dirty="0"/>
              <a:t>cited in </a:t>
            </a:r>
            <a:r>
              <a:rPr lang="en-GB" sz="2400" dirty="0"/>
              <a:t>Fenton, 2010: 91)</a:t>
            </a:r>
          </a:p>
        </p:txBody>
      </p:sp>
      <p:sp>
        <p:nvSpPr>
          <p:cNvPr id="4" name="TextBox 3">
            <a:extLst>
              <a:ext uri="{FF2B5EF4-FFF2-40B4-BE49-F238E27FC236}">
                <a16:creationId xmlns:a16="http://schemas.microsoft.com/office/drawing/2014/main" id="{8AA41D81-0125-45B0-B778-EDBCB247DFEA}"/>
              </a:ext>
            </a:extLst>
          </p:cNvPr>
          <p:cNvSpPr txBox="1"/>
          <p:nvPr/>
        </p:nvSpPr>
        <p:spPr>
          <a:xfrm>
            <a:off x="282352" y="1056852"/>
            <a:ext cx="7859216"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600403" y="203057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1331640" y="2659666"/>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is ethnicity that which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611560" y="3709943"/>
            <a:ext cx="6768752" cy="954107"/>
          </a:xfrm>
          <a:prstGeom prst="rect">
            <a:avLst/>
          </a:prstGeom>
          <a:noFill/>
        </p:spPr>
        <p:txBody>
          <a:bodyPr wrap="square" rtlCol="0">
            <a:spAutoFit/>
          </a:bodyPr>
          <a:lstStyle/>
          <a:p>
            <a:r>
              <a:rPr lang="en-GB" sz="28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1331640" y="4751688"/>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makes a person choose to live their ethnic identity?</a:t>
            </a:r>
          </a:p>
        </p:txBody>
      </p:sp>
    </p:spTree>
    <p:extLst>
      <p:ext uri="{BB962C8B-B14F-4D97-AF65-F5344CB8AC3E}">
        <p14:creationId xmlns:p14="http://schemas.microsoft.com/office/powerpoint/2010/main" val="416772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757619"/>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59632" y="3789040"/>
            <a:ext cx="6912768" cy="523220"/>
          </a:xfrm>
          <a:prstGeom prst="rect">
            <a:avLst/>
          </a:prstGeom>
          <a:noFill/>
        </p:spPr>
        <p:txBody>
          <a:bodyPr wrap="square" rtlCol="0">
            <a:spAutoFit/>
          </a:bodyPr>
          <a:lstStyle/>
          <a:p>
            <a:pPr algn="ctr"/>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259632" y="4414095"/>
            <a:ext cx="6912768" cy="523220"/>
          </a:xfrm>
          <a:prstGeom prst="rect">
            <a:avLst/>
          </a:prstGeom>
          <a:noFill/>
        </p:spPr>
        <p:txBody>
          <a:bodyPr wrap="square" rtlCol="0">
            <a:spAutoFit/>
          </a:bodyPr>
          <a:lstStyle/>
          <a:p>
            <a:pPr algn="ctr"/>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245433" y="5039150"/>
            <a:ext cx="6912768" cy="523220"/>
          </a:xfrm>
          <a:prstGeom prst="rect">
            <a:avLst/>
          </a:prstGeom>
          <a:noFill/>
        </p:spPr>
        <p:txBody>
          <a:bodyPr wrap="square" rtlCol="0">
            <a:spAutoFit/>
          </a:bodyPr>
          <a:lstStyle/>
          <a:p>
            <a:pPr algn="ctr"/>
            <a:r>
              <a:rPr lang="en-GB" sz="2800" i="1" dirty="0"/>
              <a:t>Are the Welsh a separate ETHNIC GROUP?</a:t>
            </a:r>
          </a:p>
        </p:txBody>
      </p:sp>
    </p:spTree>
    <p:extLst>
      <p:ext uri="{BB962C8B-B14F-4D97-AF65-F5344CB8AC3E}">
        <p14:creationId xmlns:p14="http://schemas.microsoft.com/office/powerpoint/2010/main" val="369042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2"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699022"/>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25977" y="3497474"/>
            <a:ext cx="6912768" cy="954107"/>
          </a:xfrm>
          <a:prstGeom prst="rect">
            <a:avLst/>
          </a:prstGeom>
          <a:noFill/>
        </p:spPr>
        <p:txBody>
          <a:bodyPr wrap="square" rtlCol="0">
            <a:spAutoFit/>
          </a:bodyPr>
          <a:lstStyle/>
          <a:p>
            <a:pPr algn="ctr"/>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187624" y="4540950"/>
            <a:ext cx="6912768" cy="523220"/>
          </a:xfrm>
          <a:prstGeom prst="rect">
            <a:avLst/>
          </a:prstGeom>
          <a:noFill/>
        </p:spPr>
        <p:txBody>
          <a:bodyPr wrap="square" rtlCol="0">
            <a:spAutoFit/>
          </a:bodyPr>
          <a:lstStyle/>
          <a:p>
            <a:pPr algn="ctr"/>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187624" y="5373216"/>
            <a:ext cx="6912768" cy="523220"/>
          </a:xfrm>
          <a:prstGeom prst="rect">
            <a:avLst/>
          </a:prstGeom>
          <a:noFill/>
        </p:spPr>
        <p:txBody>
          <a:bodyPr wrap="square" rtlCol="0">
            <a:spAutoFit/>
          </a:bodyPr>
          <a:lstStyle/>
          <a:p>
            <a:pPr algn="ctr"/>
            <a:r>
              <a:rPr lang="en-GB" sz="2800" i="1" dirty="0"/>
              <a:t>What is it that makes a person Welsh?</a:t>
            </a:r>
          </a:p>
        </p:txBody>
      </p:sp>
    </p:spTree>
    <p:extLst>
      <p:ext uri="{BB962C8B-B14F-4D97-AF65-F5344CB8AC3E}">
        <p14:creationId xmlns:p14="http://schemas.microsoft.com/office/powerpoint/2010/main" val="926076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3"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27" y="18864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457200" y="1268760"/>
            <a:ext cx="8229600" cy="4525963"/>
          </a:xfrm>
        </p:spPr>
        <p:txBody>
          <a:bodyPr>
            <a:normAutofit lnSpcReduction="10000"/>
          </a:bodyPr>
          <a:lstStyle/>
          <a:p>
            <a:pPr marL="514350" indent="-457200"/>
            <a:r>
              <a:rPr lang="en-GB" dirty="0"/>
              <a:t>What is your ethnicity?</a:t>
            </a:r>
          </a:p>
          <a:p>
            <a:pPr marL="514350" indent="-457200"/>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365760" lvl="1" indent="0" algn="r">
              <a:buNone/>
            </a:pPr>
            <a:r>
              <a:rPr lang="en-GB" dirty="0"/>
              <a:t>(Barth </a:t>
            </a:r>
            <a:r>
              <a:rPr lang="en-GB" i="1" dirty="0"/>
              <a:t>cited in </a:t>
            </a:r>
            <a:r>
              <a:rPr lang="en-GB" dirty="0"/>
              <a:t>Fenton, 2010: 91)</a:t>
            </a:r>
          </a:p>
          <a:p>
            <a:pPr lvl="1"/>
            <a:endParaRPr lang="en-GB" dirty="0"/>
          </a:p>
          <a:p>
            <a:pPr lvl="1"/>
            <a:endParaRPr lang="en-GB" dirty="0"/>
          </a:p>
        </p:txBody>
      </p:sp>
    </p:spTree>
    <p:extLst>
      <p:ext uri="{BB962C8B-B14F-4D97-AF65-F5344CB8AC3E}">
        <p14:creationId xmlns:p14="http://schemas.microsoft.com/office/powerpoint/2010/main" val="142738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64" y="0"/>
            <a:ext cx="8229600" cy="1143000"/>
          </a:xfrm>
        </p:spPr>
        <p:txBody>
          <a:bodyPr/>
          <a:lstStyle/>
          <a:p>
            <a:r>
              <a:rPr lang="en-GB" b="1" dirty="0"/>
              <a:t>Ethnocentrism</a:t>
            </a:r>
          </a:p>
        </p:txBody>
      </p:sp>
      <p:sp>
        <p:nvSpPr>
          <p:cNvPr id="3" name="Content Placeholder 2"/>
          <p:cNvSpPr>
            <a:spLocks noGrp="1"/>
          </p:cNvSpPr>
          <p:nvPr>
            <p:ph idx="1"/>
          </p:nvPr>
        </p:nvSpPr>
        <p:spPr>
          <a:xfrm>
            <a:off x="457200" y="1168287"/>
            <a:ext cx="8229600" cy="4525963"/>
          </a:xfrm>
        </p:spPr>
        <p:txBody>
          <a:bodyPr>
            <a:normAutofit lnSpcReduction="10000"/>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2000" dirty="0"/>
              <a:t>(Samovar, 2010: 178-179)</a:t>
            </a:r>
          </a:p>
        </p:txBody>
      </p:sp>
    </p:spTree>
    <p:extLst>
      <p:ext uri="{BB962C8B-B14F-4D97-AF65-F5344CB8AC3E}">
        <p14:creationId xmlns:p14="http://schemas.microsoft.com/office/powerpoint/2010/main" val="157177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81473" y="2209748"/>
            <a:ext cx="7931224" cy="2400657"/>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Once other people can be considered ‘alien’ for being different this can lead to a process that Husserl called ‘othering’</a:t>
            </a:r>
          </a:p>
          <a:p>
            <a:pPr marL="457200" indent="-457200">
              <a:spcBef>
                <a:spcPts val="600"/>
              </a:spcBef>
              <a:spcAft>
                <a:spcPts val="600"/>
              </a:spcAft>
              <a:buFont typeface="Arial" panose="020B0604020202020204" pitchFamily="34" charset="0"/>
              <a:buChar char="•"/>
            </a:pPr>
            <a:r>
              <a:rPr lang="en-GB" sz="2800" dirty="0"/>
              <a:t>This means that the different ‘others’ are seen as what Husserl termed subaltern</a:t>
            </a:r>
          </a:p>
        </p:txBody>
      </p:sp>
      <p:sp>
        <p:nvSpPr>
          <p:cNvPr id="4" name="TextBox 3">
            <a:extLst>
              <a:ext uri="{FF2B5EF4-FFF2-40B4-BE49-F238E27FC236}">
                <a16:creationId xmlns:a16="http://schemas.microsoft.com/office/drawing/2014/main" id="{68EBFC53-8C90-4597-B14E-2B79B876BF1A}"/>
              </a:ext>
            </a:extLst>
          </p:cNvPr>
          <p:cNvSpPr txBox="1"/>
          <p:nvPr/>
        </p:nvSpPr>
        <p:spPr>
          <a:xfrm>
            <a:off x="5533594" y="5781407"/>
            <a:ext cx="3168352" cy="369332"/>
          </a:xfrm>
          <a:prstGeom prst="rect">
            <a:avLst/>
          </a:prstGeom>
          <a:noFill/>
        </p:spPr>
        <p:txBody>
          <a:bodyPr wrap="square" rtlCol="0">
            <a:spAutoFit/>
          </a:bodyPr>
          <a:lstStyle/>
          <a:p>
            <a:r>
              <a:rPr lang="en-GB" dirty="0"/>
              <a:t>(Bullock </a:t>
            </a:r>
            <a:r>
              <a:rPr lang="en-GB" i="1" dirty="0"/>
              <a:t>et al</a:t>
            </a:r>
            <a:r>
              <a:rPr lang="en-GB" dirty="0"/>
              <a:t>, 1999, p.620)</a:t>
            </a:r>
          </a:p>
        </p:txBody>
      </p:sp>
    </p:spTree>
    <p:extLst>
      <p:ext uri="{BB962C8B-B14F-4D97-AF65-F5344CB8AC3E}">
        <p14:creationId xmlns:p14="http://schemas.microsoft.com/office/powerpoint/2010/main" val="89501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57200" y="1124744"/>
            <a:ext cx="7931224" cy="11079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err="1"/>
              <a:t>Brons</a:t>
            </a:r>
            <a:r>
              <a:rPr lang="en-GB" sz="2800" dirty="0"/>
              <a:t> argues that;</a:t>
            </a:r>
          </a:p>
          <a:p>
            <a:pPr>
              <a:spcBef>
                <a:spcPts val="600"/>
              </a:spcBef>
              <a:spcAft>
                <a:spcPts val="600"/>
              </a:spcAft>
            </a:pPr>
            <a:endParaRPr lang="en-GB" sz="2800" dirty="0"/>
          </a:p>
        </p:txBody>
      </p:sp>
      <p:sp>
        <p:nvSpPr>
          <p:cNvPr id="4" name="TextBox 3">
            <a:extLst>
              <a:ext uri="{FF2B5EF4-FFF2-40B4-BE49-F238E27FC236}">
                <a16:creationId xmlns:a16="http://schemas.microsoft.com/office/drawing/2014/main" id="{68EBFC53-8C90-4597-B14E-2B79B876BF1A}"/>
              </a:ext>
            </a:extLst>
          </p:cNvPr>
          <p:cNvSpPr txBox="1"/>
          <p:nvPr/>
        </p:nvSpPr>
        <p:spPr>
          <a:xfrm>
            <a:off x="5796136" y="5363924"/>
            <a:ext cx="3168352" cy="369332"/>
          </a:xfrm>
          <a:prstGeom prst="rect">
            <a:avLst/>
          </a:prstGeom>
          <a:noFill/>
        </p:spPr>
        <p:txBody>
          <a:bodyPr wrap="square" rtlCol="0">
            <a:spAutoFit/>
          </a:bodyPr>
          <a:lstStyle/>
          <a:p>
            <a:r>
              <a:rPr lang="en-GB" dirty="0"/>
              <a:t>(</a:t>
            </a:r>
            <a:r>
              <a:rPr lang="en-GB" dirty="0" err="1"/>
              <a:t>Brons</a:t>
            </a:r>
            <a:r>
              <a:rPr lang="en-GB" dirty="0"/>
              <a:t>, 2015, p.70)</a:t>
            </a:r>
          </a:p>
        </p:txBody>
      </p:sp>
      <p:sp>
        <p:nvSpPr>
          <p:cNvPr id="6" name="TextBox 5">
            <a:extLst>
              <a:ext uri="{FF2B5EF4-FFF2-40B4-BE49-F238E27FC236}">
                <a16:creationId xmlns:a16="http://schemas.microsoft.com/office/drawing/2014/main" id="{E3F1ECC7-68D5-4AFB-95D3-CA1C8C38D237}"/>
              </a:ext>
            </a:extLst>
          </p:cNvPr>
          <p:cNvSpPr txBox="1"/>
          <p:nvPr/>
        </p:nvSpPr>
        <p:spPr>
          <a:xfrm>
            <a:off x="755576" y="1916832"/>
            <a:ext cx="8064896" cy="3416320"/>
          </a:xfrm>
          <a:prstGeom prst="rect">
            <a:avLst/>
          </a:prstGeom>
          <a:noFill/>
        </p:spPr>
        <p:txBody>
          <a:bodyPr wrap="square" rtlCol="0">
            <a:spAutoFit/>
          </a:bodyPr>
          <a:lstStyle/>
          <a:p>
            <a:pPr algn="ctr"/>
            <a:r>
              <a:rPr lang="en-GB" sz="2400" dirty="0"/>
              <a:t>‘Othering is the simultaneous construction of the self or in-group and the other or out-group in mutual and unequal opposition through identification of some desirable characteristic that the self/in-group has and the other/out-group lacks and/or some undesirable characteristic that the other/out-group has and the self/in-group lacks.</a:t>
            </a:r>
          </a:p>
          <a:p>
            <a:pPr algn="ctr"/>
            <a:r>
              <a:rPr lang="en-GB" sz="2400" dirty="0"/>
              <a:t>Othering thus sets up a superior self/in-group in contrast to an inferior other/out-group, but this superiority/inferiority is nearly always left implicit’.</a:t>
            </a:r>
          </a:p>
        </p:txBody>
      </p:sp>
      <p:pic>
        <p:nvPicPr>
          <p:cNvPr id="7" name="Picture 6">
            <a:hlinkClick r:id="rId2" action="ppaction://hlinkfile"/>
            <a:extLst>
              <a:ext uri="{FF2B5EF4-FFF2-40B4-BE49-F238E27FC236}">
                <a16:creationId xmlns:a16="http://schemas.microsoft.com/office/drawing/2014/main" id="{8F9F1BD5-E37A-46C0-B6C6-A2502FB4BC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3" y="5810633"/>
            <a:ext cx="638801" cy="638801"/>
          </a:xfrm>
          <a:prstGeom prst="rect">
            <a:avLst/>
          </a:prstGeom>
        </p:spPr>
      </p:pic>
      <p:sp>
        <p:nvSpPr>
          <p:cNvPr id="8" name="TextBox 7">
            <a:extLst>
              <a:ext uri="{FF2B5EF4-FFF2-40B4-BE49-F238E27FC236}">
                <a16:creationId xmlns:a16="http://schemas.microsoft.com/office/drawing/2014/main" id="{5BD48D07-1C8F-4840-9A2F-E00FF475CE60}"/>
              </a:ext>
            </a:extLst>
          </p:cNvPr>
          <p:cNvSpPr txBox="1"/>
          <p:nvPr/>
        </p:nvSpPr>
        <p:spPr>
          <a:xfrm>
            <a:off x="3491880" y="5940574"/>
            <a:ext cx="5328592" cy="369332"/>
          </a:xfrm>
          <a:prstGeom prst="rect">
            <a:avLst/>
          </a:prstGeom>
          <a:noFill/>
        </p:spPr>
        <p:txBody>
          <a:bodyPr wrap="square" rtlCol="0">
            <a:spAutoFit/>
          </a:bodyPr>
          <a:lstStyle/>
          <a:p>
            <a:r>
              <a:rPr lang="en-GB" dirty="0"/>
              <a:t>Guided study activity: Paraphrasing ‘Othering’</a:t>
            </a:r>
          </a:p>
        </p:txBody>
      </p:sp>
    </p:spTree>
    <p:extLst>
      <p:ext uri="{BB962C8B-B14F-4D97-AF65-F5344CB8AC3E}">
        <p14:creationId xmlns:p14="http://schemas.microsoft.com/office/powerpoint/2010/main" val="81281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a:t>
            </a:r>
          </a:p>
        </p:txBody>
      </p:sp>
      <p:sp>
        <p:nvSpPr>
          <p:cNvPr id="3" name="TextBox 2">
            <a:extLst>
              <a:ext uri="{FF2B5EF4-FFF2-40B4-BE49-F238E27FC236}">
                <a16:creationId xmlns:a16="http://schemas.microsoft.com/office/drawing/2014/main" id="{882ACE34-BABD-4508-8353-13133AEE447B}"/>
              </a:ext>
            </a:extLst>
          </p:cNvPr>
          <p:cNvSpPr txBox="1"/>
          <p:nvPr/>
        </p:nvSpPr>
        <p:spPr>
          <a:xfrm>
            <a:off x="457200" y="1124744"/>
            <a:ext cx="7931224" cy="5447645"/>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Othering can lead to people being seen as inferior and at worst inhuman</a:t>
            </a:r>
          </a:p>
          <a:p>
            <a:pPr marL="457200" indent="-457200">
              <a:spcBef>
                <a:spcPts val="600"/>
              </a:spcBef>
              <a:spcAft>
                <a:spcPts val="600"/>
              </a:spcAft>
              <a:buFont typeface="Arial" panose="020B0604020202020204" pitchFamily="34" charset="0"/>
              <a:buChar char="•"/>
            </a:pPr>
            <a:r>
              <a:rPr lang="en-GB" sz="2800" dirty="0"/>
              <a:t>This in turn can lead to the ‘others’ being excluded from society</a:t>
            </a:r>
          </a:p>
          <a:p>
            <a:pPr marL="457200" indent="-457200">
              <a:spcBef>
                <a:spcPts val="600"/>
              </a:spcBef>
              <a:spcAft>
                <a:spcPts val="600"/>
              </a:spcAft>
              <a:buFont typeface="Arial" panose="020B0604020202020204" pitchFamily="34" charset="0"/>
              <a:buChar char="•"/>
            </a:pPr>
            <a:r>
              <a:rPr lang="en-GB" sz="2800" dirty="0"/>
              <a:t>It can also mean that they are not perceived as having the same rights as the ‘superior’ group</a:t>
            </a:r>
          </a:p>
          <a:p>
            <a:pPr marL="457200" indent="-457200">
              <a:spcBef>
                <a:spcPts val="600"/>
              </a:spcBef>
              <a:spcAft>
                <a:spcPts val="600"/>
              </a:spcAft>
              <a:buFont typeface="Arial" panose="020B0604020202020204" pitchFamily="34" charset="0"/>
              <a:buChar char="•"/>
            </a:pPr>
            <a:r>
              <a:rPr lang="en-GB" sz="2800" dirty="0"/>
              <a:t>At its most extreme the process of othering can lead to the cruel and inhuman treatment of anyone who is different because of gender, race, sexuality etc.</a:t>
            </a:r>
          </a:p>
          <a:p>
            <a:pPr>
              <a:spcBef>
                <a:spcPts val="600"/>
              </a:spcBef>
              <a:spcAft>
                <a:spcPts val="600"/>
              </a:spcAft>
            </a:pPr>
            <a:endParaRPr lang="en-GB" sz="2800" dirty="0"/>
          </a:p>
        </p:txBody>
      </p:sp>
    </p:spTree>
    <p:extLst>
      <p:ext uri="{BB962C8B-B14F-4D97-AF65-F5344CB8AC3E}">
        <p14:creationId xmlns:p14="http://schemas.microsoft.com/office/powerpoint/2010/main" val="269649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 in Action</a:t>
            </a:r>
          </a:p>
        </p:txBody>
      </p:sp>
      <p:sp>
        <p:nvSpPr>
          <p:cNvPr id="6" name="TextBox 5">
            <a:extLst>
              <a:ext uri="{FF2B5EF4-FFF2-40B4-BE49-F238E27FC236}">
                <a16:creationId xmlns:a16="http://schemas.microsoft.com/office/drawing/2014/main" id="{7CAFABB8-D37A-48E6-8A7C-25D75734271B}"/>
              </a:ext>
            </a:extLst>
          </p:cNvPr>
          <p:cNvSpPr txBox="1"/>
          <p:nvPr/>
        </p:nvSpPr>
        <p:spPr>
          <a:xfrm>
            <a:off x="2338597" y="1654087"/>
            <a:ext cx="4466805" cy="523220"/>
          </a:xfrm>
          <a:prstGeom prst="rect">
            <a:avLst/>
          </a:prstGeom>
          <a:noFill/>
        </p:spPr>
        <p:txBody>
          <a:bodyPr wrap="square" rtlCol="0">
            <a:spAutoFit/>
          </a:bodyPr>
          <a:lstStyle/>
          <a:p>
            <a:r>
              <a:rPr lang="en-GB" sz="2800" dirty="0"/>
              <a:t>Sophie Lancaster</a:t>
            </a:r>
          </a:p>
        </p:txBody>
      </p:sp>
      <p:sp>
        <p:nvSpPr>
          <p:cNvPr id="8" name="TextBox 7">
            <a:extLst>
              <a:ext uri="{FF2B5EF4-FFF2-40B4-BE49-F238E27FC236}">
                <a16:creationId xmlns:a16="http://schemas.microsoft.com/office/drawing/2014/main" id="{D37459D0-2FB7-434B-B0E0-EEEB345A4FA6}"/>
              </a:ext>
            </a:extLst>
          </p:cNvPr>
          <p:cNvSpPr txBox="1"/>
          <p:nvPr/>
        </p:nvSpPr>
        <p:spPr>
          <a:xfrm>
            <a:off x="2338597" y="3082567"/>
            <a:ext cx="4466805" cy="523220"/>
          </a:xfrm>
          <a:prstGeom prst="rect">
            <a:avLst/>
          </a:prstGeom>
          <a:noFill/>
        </p:spPr>
        <p:txBody>
          <a:bodyPr wrap="square" rtlCol="0">
            <a:spAutoFit/>
          </a:bodyPr>
          <a:lstStyle/>
          <a:p>
            <a:r>
              <a:rPr lang="en-GB" sz="2800" dirty="0"/>
              <a:t>Brandon Teena</a:t>
            </a:r>
          </a:p>
        </p:txBody>
      </p:sp>
      <p:sp>
        <p:nvSpPr>
          <p:cNvPr id="10" name="TextBox 9">
            <a:extLst>
              <a:ext uri="{FF2B5EF4-FFF2-40B4-BE49-F238E27FC236}">
                <a16:creationId xmlns:a16="http://schemas.microsoft.com/office/drawing/2014/main" id="{D1AD5312-1C1C-4BCF-A96F-8109596A3BD9}"/>
              </a:ext>
            </a:extLst>
          </p:cNvPr>
          <p:cNvSpPr txBox="1"/>
          <p:nvPr/>
        </p:nvSpPr>
        <p:spPr>
          <a:xfrm>
            <a:off x="2348671" y="4680693"/>
            <a:ext cx="4466805" cy="523220"/>
          </a:xfrm>
          <a:prstGeom prst="rect">
            <a:avLst/>
          </a:prstGeom>
          <a:noFill/>
        </p:spPr>
        <p:txBody>
          <a:bodyPr wrap="square" rtlCol="0">
            <a:spAutoFit/>
          </a:bodyPr>
          <a:lstStyle/>
          <a:p>
            <a:r>
              <a:rPr lang="en-GB" sz="2800" dirty="0" err="1"/>
              <a:t>Mariamu</a:t>
            </a:r>
            <a:r>
              <a:rPr lang="en-GB" sz="2800" dirty="0"/>
              <a:t> </a:t>
            </a:r>
            <a:r>
              <a:rPr lang="en-GB" sz="2800" dirty="0" err="1"/>
              <a:t>Staford</a:t>
            </a:r>
            <a:endParaRPr lang="en-GB" sz="2800" dirty="0"/>
          </a:p>
        </p:txBody>
      </p:sp>
      <p:sp>
        <p:nvSpPr>
          <p:cNvPr id="11" name="TextBox 10">
            <a:extLst>
              <a:ext uri="{FF2B5EF4-FFF2-40B4-BE49-F238E27FC236}">
                <a16:creationId xmlns:a16="http://schemas.microsoft.com/office/drawing/2014/main" id="{D0166BC7-B315-4219-BC11-C734532823FC}"/>
              </a:ext>
            </a:extLst>
          </p:cNvPr>
          <p:cNvSpPr txBox="1"/>
          <p:nvPr/>
        </p:nvSpPr>
        <p:spPr>
          <a:xfrm>
            <a:off x="323528" y="1772816"/>
            <a:ext cx="502902" cy="523220"/>
          </a:xfrm>
          <a:prstGeom prst="rect">
            <a:avLst/>
          </a:prstGeom>
          <a:noFill/>
        </p:spPr>
        <p:txBody>
          <a:bodyPr wrap="square" rtlCol="0">
            <a:spAutoFit/>
          </a:bodyPr>
          <a:lstStyle/>
          <a:p>
            <a:pPr algn="ctr"/>
            <a:r>
              <a:rPr lang="en-GB" sz="2800" b="1" dirty="0"/>
              <a:t>1.</a:t>
            </a:r>
          </a:p>
        </p:txBody>
      </p:sp>
      <p:sp>
        <p:nvSpPr>
          <p:cNvPr id="12" name="TextBox 11">
            <a:extLst>
              <a:ext uri="{FF2B5EF4-FFF2-40B4-BE49-F238E27FC236}">
                <a16:creationId xmlns:a16="http://schemas.microsoft.com/office/drawing/2014/main" id="{2415447F-8FCA-4243-BE4A-95120D2CB663}"/>
              </a:ext>
            </a:extLst>
          </p:cNvPr>
          <p:cNvSpPr txBox="1"/>
          <p:nvPr/>
        </p:nvSpPr>
        <p:spPr>
          <a:xfrm>
            <a:off x="338740" y="3033493"/>
            <a:ext cx="502902" cy="523220"/>
          </a:xfrm>
          <a:prstGeom prst="rect">
            <a:avLst/>
          </a:prstGeom>
          <a:noFill/>
        </p:spPr>
        <p:txBody>
          <a:bodyPr wrap="square" rtlCol="0">
            <a:spAutoFit/>
          </a:bodyPr>
          <a:lstStyle/>
          <a:p>
            <a:pPr algn="ctr"/>
            <a:r>
              <a:rPr lang="en-GB" sz="2800" b="1" dirty="0"/>
              <a:t>2.</a:t>
            </a:r>
          </a:p>
        </p:txBody>
      </p:sp>
      <p:sp>
        <p:nvSpPr>
          <p:cNvPr id="13" name="TextBox 12">
            <a:extLst>
              <a:ext uri="{FF2B5EF4-FFF2-40B4-BE49-F238E27FC236}">
                <a16:creationId xmlns:a16="http://schemas.microsoft.com/office/drawing/2014/main" id="{884D7D1B-F8CE-4742-84F4-EEA3389F9EBF}"/>
              </a:ext>
            </a:extLst>
          </p:cNvPr>
          <p:cNvSpPr txBox="1"/>
          <p:nvPr/>
        </p:nvSpPr>
        <p:spPr>
          <a:xfrm>
            <a:off x="406187" y="4680693"/>
            <a:ext cx="502902" cy="523220"/>
          </a:xfrm>
          <a:prstGeom prst="rect">
            <a:avLst/>
          </a:prstGeom>
          <a:noFill/>
        </p:spPr>
        <p:txBody>
          <a:bodyPr wrap="square" rtlCol="0">
            <a:spAutoFit/>
          </a:bodyPr>
          <a:lstStyle/>
          <a:p>
            <a:pPr algn="ctr"/>
            <a:r>
              <a:rPr lang="en-GB" sz="2800" b="1" dirty="0"/>
              <a:t>3.</a:t>
            </a:r>
          </a:p>
        </p:txBody>
      </p:sp>
      <p:pic>
        <p:nvPicPr>
          <p:cNvPr id="15" name="Picture 14" descr="A picture containing object, light, clock&#10;&#10;Description automatically generated">
            <a:hlinkClick r:id="rId2"/>
            <a:extLst>
              <a:ext uri="{FF2B5EF4-FFF2-40B4-BE49-F238E27FC236}">
                <a16:creationId xmlns:a16="http://schemas.microsoft.com/office/drawing/2014/main" id="{AB780A69-2EE2-4E70-ACF1-1F7EFE0D13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200" y="1517025"/>
            <a:ext cx="981046" cy="1034802"/>
          </a:xfrm>
          <a:prstGeom prst="rect">
            <a:avLst/>
          </a:prstGeom>
        </p:spPr>
      </p:pic>
      <p:pic>
        <p:nvPicPr>
          <p:cNvPr id="16" name="Picture 15" descr="A picture containing object, light, clock&#10;&#10;Description automatically generated">
            <a:hlinkClick r:id="rId4"/>
            <a:extLst>
              <a:ext uri="{FF2B5EF4-FFF2-40B4-BE49-F238E27FC236}">
                <a16:creationId xmlns:a16="http://schemas.microsoft.com/office/drawing/2014/main" id="{FE46519B-1A52-404B-9E9D-8BCD5A27883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3240" y="2826776"/>
            <a:ext cx="981046" cy="1034802"/>
          </a:xfrm>
          <a:prstGeom prst="rect">
            <a:avLst/>
          </a:prstGeom>
        </p:spPr>
      </p:pic>
      <p:pic>
        <p:nvPicPr>
          <p:cNvPr id="17" name="Picture 16" descr="A picture containing object, light, clock&#10;&#10;Description automatically generated">
            <a:hlinkClick r:id="rId5"/>
            <a:extLst>
              <a:ext uri="{FF2B5EF4-FFF2-40B4-BE49-F238E27FC236}">
                <a16:creationId xmlns:a16="http://schemas.microsoft.com/office/drawing/2014/main" id="{DD444FA3-E1B2-428F-8FDE-10A55F1701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2200" y="4424902"/>
            <a:ext cx="981046" cy="1034802"/>
          </a:xfrm>
          <a:prstGeom prst="rect">
            <a:avLst/>
          </a:prstGeom>
        </p:spPr>
      </p:pic>
    </p:spTree>
    <p:extLst>
      <p:ext uri="{BB962C8B-B14F-4D97-AF65-F5344CB8AC3E}">
        <p14:creationId xmlns:p14="http://schemas.microsoft.com/office/powerpoint/2010/main" val="105721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1" grpId="0"/>
      <p:bldP spid="12" grpId="0"/>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5ABA8-8978-4D60-8C30-F8E3D2884568}"/>
              </a:ext>
            </a:extLst>
          </p:cNvPr>
          <p:cNvSpPr>
            <a:spLocks noGrp="1"/>
          </p:cNvSpPr>
          <p:nvPr>
            <p:ph type="title"/>
          </p:nvPr>
        </p:nvSpPr>
        <p:spPr>
          <a:xfrm>
            <a:off x="457200" y="188640"/>
            <a:ext cx="8229600" cy="850106"/>
          </a:xfrm>
        </p:spPr>
        <p:txBody>
          <a:bodyPr/>
          <a:lstStyle/>
          <a:p>
            <a:r>
              <a:rPr lang="en-GB" b="1" dirty="0"/>
              <a:t>Othering in Action</a:t>
            </a:r>
          </a:p>
        </p:txBody>
      </p:sp>
      <p:sp>
        <p:nvSpPr>
          <p:cNvPr id="3" name="TextBox 2"/>
          <p:cNvSpPr txBox="1"/>
          <p:nvPr/>
        </p:nvSpPr>
        <p:spPr>
          <a:xfrm>
            <a:off x="755576" y="1268760"/>
            <a:ext cx="7416824" cy="4832092"/>
          </a:xfrm>
          <a:prstGeom prst="rect">
            <a:avLst/>
          </a:prstGeom>
          <a:noFill/>
        </p:spPr>
        <p:txBody>
          <a:bodyPr wrap="square" rtlCol="0">
            <a:spAutoFit/>
          </a:bodyPr>
          <a:lstStyle/>
          <a:p>
            <a:pPr algn="ctr"/>
            <a:r>
              <a:rPr lang="en-GB" sz="2800" i="1" dirty="0"/>
              <a:t>Group Activity</a:t>
            </a:r>
          </a:p>
          <a:p>
            <a:pPr algn="ctr"/>
            <a:endParaRPr lang="en-GB" sz="2800" i="1" dirty="0"/>
          </a:p>
          <a:p>
            <a:pPr algn="ctr"/>
            <a:r>
              <a:rPr lang="en-GB" sz="2800" i="1" dirty="0"/>
              <a:t>Discuss how you might recognise that a group has been ‘</a:t>
            </a:r>
            <a:r>
              <a:rPr lang="en-GB" sz="2800" i="1" dirty="0" err="1"/>
              <a:t>othered</a:t>
            </a:r>
            <a:r>
              <a:rPr lang="en-GB" sz="2800" i="1" dirty="0"/>
              <a:t>’.</a:t>
            </a:r>
          </a:p>
          <a:p>
            <a:pPr algn="ctr"/>
            <a:endParaRPr lang="en-GB" sz="2800" i="1" dirty="0"/>
          </a:p>
          <a:p>
            <a:pPr algn="ctr"/>
            <a:r>
              <a:rPr lang="en-GB" sz="2800" i="1" dirty="0"/>
              <a:t>Feedback to your Tutor.</a:t>
            </a:r>
          </a:p>
          <a:p>
            <a:pPr algn="ctr"/>
            <a:endParaRPr lang="en-GB" sz="2800" i="1" dirty="0"/>
          </a:p>
          <a:p>
            <a:pPr algn="ctr"/>
            <a:r>
              <a:rPr lang="en-GB" sz="2800" i="1" dirty="0"/>
              <a:t>Find examples of groups that have suffered from ‘othering’.</a:t>
            </a:r>
          </a:p>
          <a:p>
            <a:pPr algn="ctr"/>
            <a:endParaRPr lang="en-GB" sz="2800" i="1" dirty="0"/>
          </a:p>
          <a:p>
            <a:pPr algn="ctr"/>
            <a:r>
              <a:rPr lang="en-GB" sz="2800" i="1" dirty="0"/>
              <a:t>Share these with the larger group.</a:t>
            </a:r>
          </a:p>
        </p:txBody>
      </p:sp>
    </p:spTree>
    <p:extLst>
      <p:ext uri="{BB962C8B-B14F-4D97-AF65-F5344CB8AC3E}">
        <p14:creationId xmlns:p14="http://schemas.microsoft.com/office/powerpoint/2010/main" val="1216419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395536" y="1556792"/>
            <a:ext cx="8208912" cy="4047262"/>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17714160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251520" y="1268760"/>
            <a:ext cx="8568952" cy="4231928"/>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a:p>
            <a:pPr marL="285750" indent="-285750">
              <a:spcBef>
                <a:spcPts val="600"/>
              </a:spcBef>
              <a:buFont typeface="Arial" panose="020B0604020202020204" pitchFamily="34" charset="0"/>
              <a:buChar char="•"/>
            </a:pPr>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p:txBody>
      </p:sp>
    </p:spTree>
    <p:extLst>
      <p:ext uri="{BB962C8B-B14F-4D97-AF65-F5344CB8AC3E}">
        <p14:creationId xmlns:p14="http://schemas.microsoft.com/office/powerpoint/2010/main" val="37789561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431288" y="1772816"/>
            <a:ext cx="7704856" cy="393954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T</a:t>
            </a:r>
          </a:p>
          <a:p>
            <a:pPr marL="285750" indent="-285750">
              <a:spcBef>
                <a:spcPts val="600"/>
              </a:spcBef>
              <a:buFont typeface="Arial" panose="020B0604020202020204" pitchFamily="34" charset="0"/>
              <a:buChar char="•"/>
            </a:pPr>
            <a:r>
              <a:rPr lang="en-GB" sz="2400" dirty="0"/>
              <a:t>This Report recommended that multiculturalism replace the bicultural policy based on the British and French Charter groups around whom policies for ethnic diversity in Canadian society had been organised for over a century.</a:t>
            </a:r>
          </a:p>
        </p:txBody>
      </p:sp>
    </p:spTree>
    <p:extLst>
      <p:ext uri="{BB962C8B-B14F-4D97-AF65-F5344CB8AC3E}">
        <p14:creationId xmlns:p14="http://schemas.microsoft.com/office/powerpoint/2010/main" val="696720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Multi-culturalism: A Positive Approach</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1825" y="2028825"/>
            <a:ext cx="2800350" cy="2800350"/>
          </a:xfrm>
          <a:prstGeom prst="rect">
            <a:avLst/>
          </a:prstGeom>
        </p:spPr>
      </p:pic>
    </p:spTree>
    <p:extLst>
      <p:ext uri="{BB962C8B-B14F-4D97-AF65-F5344CB8AC3E}">
        <p14:creationId xmlns:p14="http://schemas.microsoft.com/office/powerpoint/2010/main" val="9355180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Reference List</a:t>
            </a:r>
          </a:p>
        </p:txBody>
      </p:sp>
      <p:sp>
        <p:nvSpPr>
          <p:cNvPr id="3" name="Content Placeholder 2"/>
          <p:cNvSpPr>
            <a:spLocks noGrp="1"/>
          </p:cNvSpPr>
          <p:nvPr>
            <p:ph idx="1"/>
          </p:nvPr>
        </p:nvSpPr>
        <p:spPr>
          <a:xfrm>
            <a:off x="141098" y="908720"/>
            <a:ext cx="8823389" cy="3976743"/>
          </a:xfrm>
        </p:spPr>
        <p:txBody>
          <a:bodyPr>
            <a:noAutofit/>
          </a:bodyPr>
          <a:lstStyle/>
          <a:p>
            <a:r>
              <a:rPr lang="en-GB" sz="1600" dirty="0" err="1"/>
              <a:t>Brons</a:t>
            </a:r>
            <a:r>
              <a:rPr lang="en-GB" sz="1600" dirty="0"/>
              <a:t>, L. (2015) ‘Othering, An Analysis’ in </a:t>
            </a:r>
            <a:r>
              <a:rPr lang="en-GB" sz="1600" i="1" dirty="0" err="1"/>
              <a:t>Transcience</a:t>
            </a:r>
            <a:r>
              <a:rPr lang="en-GB" sz="1600" dirty="0"/>
              <a:t> Vol 6 Issue 1 pp.69-90 Available at </a:t>
            </a:r>
            <a:r>
              <a:rPr lang="en-GB" sz="1600" dirty="0">
                <a:hlinkClick r:id="rId2"/>
              </a:rPr>
              <a:t>https://www.researchgate.net/publication/273450968_Othering_An_Analysis</a:t>
            </a:r>
            <a:r>
              <a:rPr lang="en-GB" sz="1600" dirty="0"/>
              <a:t> [Accessed 09/11/2020]</a:t>
            </a:r>
          </a:p>
          <a:p>
            <a:r>
              <a:rPr lang="en-GB" sz="1600" dirty="0"/>
              <a:t>Bullock, A.; Lawrie, A.; Trombley, S. (Eds) (1999)</a:t>
            </a:r>
            <a:r>
              <a:rPr lang="en-GB" sz="1600" i="1" dirty="0"/>
              <a:t>The New Fontana Dictionary of Modern Thought </a:t>
            </a:r>
            <a:r>
              <a:rPr lang="en-GB" sz="1600" dirty="0"/>
              <a:t>3rd ed. London : HarperCollins Publishers</a:t>
            </a:r>
          </a:p>
          <a:p>
            <a:r>
              <a:rPr lang="en-GB" sz="1600" dirty="0"/>
              <a:t>Fenton S (2010) </a:t>
            </a:r>
            <a:r>
              <a:rPr lang="en-GB" sz="1600" i="1" dirty="0"/>
              <a:t>Ethnicity, </a:t>
            </a:r>
            <a:r>
              <a:rPr lang="en-GB" sz="1600" dirty="0"/>
              <a:t> Cambridge: Polity Press.</a:t>
            </a:r>
          </a:p>
          <a:p>
            <a:r>
              <a:rPr lang="en-GB" sz="1600" dirty="0"/>
              <a:t>Hine, Robert, 2019. A Dictionary of Biology, Oxford: Oxford University Press USA - OSO.  Available at: </a:t>
            </a:r>
            <a:r>
              <a:rPr lang="en-GB" sz="1600" dirty="0">
                <a:hlinkClick r:id="rId3"/>
              </a:rPr>
              <a:t>https://www-oxfordreference-com.ezproxy.uwtsd.ac.uk/view/10.1093/acref/9780198821489.001.0001/acref-9780198821489-e-4144?rskey=z6AgwH&amp;result=1</a:t>
            </a:r>
            <a:r>
              <a:rPr lang="en-GB" sz="1600" dirty="0"/>
              <a:t> </a:t>
            </a:r>
          </a:p>
          <a:p>
            <a:r>
              <a:rPr lang="en-GB" sz="1600" dirty="0"/>
              <a:t>M'charek, A.  Schramm, K. &amp; Skinner, S. (2014) ‘Topologies of Race: Doing territory, population and identity in Europe’. </a:t>
            </a:r>
            <a:r>
              <a:rPr lang="en-GB" sz="1600" i="1" dirty="0"/>
              <a:t>Science, technology, &amp; human values</a:t>
            </a:r>
            <a:r>
              <a:rPr lang="en-GB" sz="1600" dirty="0"/>
              <a:t>, Vol. 39 Issue (4), pp.468–487. Available at: </a:t>
            </a:r>
            <a:r>
              <a:rPr lang="en-GB" sz="1600" dirty="0">
                <a:hlinkClick r:id="rId4"/>
              </a:rPr>
              <a:t>https://www-jstor-org.ezproxy.uwtsd.ac.uk/stable/43671181?seq=1#metadata_info_tab_contents</a:t>
            </a:r>
            <a:r>
              <a:rPr lang="en-GB" sz="1600" dirty="0"/>
              <a:t> </a:t>
            </a:r>
          </a:p>
          <a:p>
            <a:endParaRPr lang="en-GB" sz="1600" dirty="0"/>
          </a:p>
          <a:p>
            <a:endParaRPr lang="en-GB" sz="1600" i="1" dirty="0"/>
          </a:p>
        </p:txBody>
      </p:sp>
    </p:spTree>
    <p:extLst>
      <p:ext uri="{BB962C8B-B14F-4D97-AF65-F5344CB8AC3E}">
        <p14:creationId xmlns:p14="http://schemas.microsoft.com/office/powerpoint/2010/main" val="32967519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fontScale="90000"/>
          </a:bodyPr>
          <a:lstStyle/>
          <a:p>
            <a:r>
              <a:rPr lang="en-GB" b="1" dirty="0"/>
              <a:t>Reference List</a:t>
            </a:r>
          </a:p>
        </p:txBody>
      </p:sp>
      <p:sp>
        <p:nvSpPr>
          <p:cNvPr id="3" name="Content Placeholder 2"/>
          <p:cNvSpPr>
            <a:spLocks noGrp="1"/>
          </p:cNvSpPr>
          <p:nvPr>
            <p:ph idx="1"/>
          </p:nvPr>
        </p:nvSpPr>
        <p:spPr>
          <a:xfrm>
            <a:off x="141098" y="908720"/>
            <a:ext cx="8823389" cy="3976743"/>
          </a:xfrm>
        </p:spPr>
        <p:txBody>
          <a:bodyPr>
            <a:noAutofit/>
          </a:bodyPr>
          <a:lstStyle/>
          <a:p>
            <a:r>
              <a:rPr lang="en-GB" sz="1600" dirty="0"/>
              <a:t>May S (2012) </a:t>
            </a:r>
            <a:r>
              <a:rPr lang="en-GB" sz="1600" i="1" dirty="0"/>
              <a:t>Language and Minority Rights: Ethnicity, Nationalism and the Politics of Language, </a:t>
            </a:r>
            <a:r>
              <a:rPr lang="en-GB" sz="1600" dirty="0"/>
              <a:t>London: Routledge.</a:t>
            </a:r>
          </a:p>
          <a:p>
            <a:r>
              <a:rPr lang="en-GB" sz="1600" dirty="0"/>
              <a:t>Samovar LA, Porter RE &amp; McDaniel ER (2010)</a:t>
            </a:r>
            <a:r>
              <a:rPr lang="en-GB" sz="1600" i="1" dirty="0"/>
              <a:t> Communication Between Cultures, </a:t>
            </a:r>
            <a:r>
              <a:rPr lang="en-GB" sz="1600" dirty="0"/>
              <a:t>Boston, MA: Wadsworth.</a:t>
            </a:r>
          </a:p>
          <a:p>
            <a:r>
              <a:rPr lang="en-GB" sz="1600" dirty="0"/>
              <a:t>Scott, J. and Marshall, G. (2009) A </a:t>
            </a:r>
            <a:r>
              <a:rPr lang="en-GB" sz="1600" i="1" dirty="0"/>
              <a:t>Dictionary of Sociology</a:t>
            </a:r>
            <a:r>
              <a:rPr lang="en-GB" sz="1600" dirty="0"/>
              <a:t> Oxford: OUP</a:t>
            </a:r>
          </a:p>
          <a:p>
            <a:r>
              <a:rPr lang="en-GB" sz="1600" dirty="0"/>
              <a:t>UNESCO (1996) </a:t>
            </a:r>
            <a:r>
              <a:rPr lang="en-GB" sz="1600" i="1" dirty="0"/>
              <a:t>Learning to Live Together</a:t>
            </a:r>
            <a:r>
              <a:rPr lang="en-GB" sz="1600" dirty="0"/>
              <a:t> Available at: </a:t>
            </a:r>
            <a:r>
              <a:rPr lang="en-GB" sz="1600" dirty="0">
                <a:hlinkClick r:id="rId2"/>
              </a:rPr>
              <a:t>https://wayback.archive-it.org/10611/20180705022135/http://www.unesco.org/new/en/social-and-human-sciences/themes/international-migration/glossary/ </a:t>
            </a:r>
            <a:r>
              <a:rPr lang="en-GB" sz="1600" dirty="0"/>
              <a:t>[Accessed 09/11/2020] </a:t>
            </a:r>
          </a:p>
          <a:p>
            <a:r>
              <a:rPr lang="en-GB" sz="1600" dirty="0"/>
              <a:t>Yang PQ (2000) </a:t>
            </a:r>
            <a:r>
              <a:rPr lang="en-GB" sz="1600" i="1" dirty="0"/>
              <a:t>Ethnic Studies: </a:t>
            </a:r>
            <a:r>
              <a:rPr lang="en-GB" sz="1600" dirty="0"/>
              <a:t>Issues and Approaches, </a:t>
            </a:r>
            <a:r>
              <a:rPr lang="en-GB" sz="1600" i="1" dirty="0"/>
              <a:t> </a:t>
            </a:r>
            <a:r>
              <a:rPr lang="en-GB" sz="1600" dirty="0"/>
              <a:t>New York: State University of New York.</a:t>
            </a:r>
          </a:p>
          <a:p>
            <a:endParaRPr lang="en-GB" sz="1600" dirty="0"/>
          </a:p>
          <a:p>
            <a:endParaRPr lang="en-GB" sz="1600" i="1" dirty="0"/>
          </a:p>
        </p:txBody>
      </p:sp>
    </p:spTree>
    <p:extLst>
      <p:ext uri="{BB962C8B-B14F-4D97-AF65-F5344CB8AC3E}">
        <p14:creationId xmlns:p14="http://schemas.microsoft.com/office/powerpoint/2010/main" val="17272597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Video Reference List</a:t>
            </a:r>
          </a:p>
        </p:txBody>
      </p:sp>
      <p:sp>
        <p:nvSpPr>
          <p:cNvPr id="3" name="Content Placeholder 2"/>
          <p:cNvSpPr>
            <a:spLocks noGrp="1"/>
          </p:cNvSpPr>
          <p:nvPr>
            <p:ph idx="1"/>
          </p:nvPr>
        </p:nvSpPr>
        <p:spPr>
          <a:xfrm>
            <a:off x="395536" y="1417638"/>
            <a:ext cx="8568952" cy="3976743"/>
          </a:xfrm>
        </p:spPr>
        <p:txBody>
          <a:bodyPr>
            <a:noAutofit/>
          </a:bodyPr>
          <a:lstStyle/>
          <a:p>
            <a:endParaRPr lang="en-GB" sz="1600" dirty="0"/>
          </a:p>
          <a:p>
            <a:endParaRPr lang="en-GB" sz="1600" i="1" dirty="0"/>
          </a:p>
        </p:txBody>
      </p:sp>
      <p:sp>
        <p:nvSpPr>
          <p:cNvPr id="4" name="TextBox 3">
            <a:extLst>
              <a:ext uri="{FF2B5EF4-FFF2-40B4-BE49-F238E27FC236}">
                <a16:creationId xmlns:a16="http://schemas.microsoft.com/office/drawing/2014/main" id="{6DDFD074-2BD7-4684-8F03-8B4C5D5E8E1C}"/>
              </a:ext>
            </a:extLst>
          </p:cNvPr>
          <p:cNvSpPr txBox="1"/>
          <p:nvPr/>
        </p:nvSpPr>
        <p:spPr>
          <a:xfrm>
            <a:off x="395536" y="1556792"/>
            <a:ext cx="8568952" cy="3016210"/>
          </a:xfrm>
          <a:prstGeom prst="rect">
            <a:avLst/>
          </a:prstGeom>
          <a:noFill/>
        </p:spPr>
        <p:txBody>
          <a:bodyPr wrap="square" rtlCol="0">
            <a:spAutoFit/>
          </a:bodyPr>
          <a:lstStyle/>
          <a:p>
            <a:pPr marL="514350" indent="-514350">
              <a:spcBef>
                <a:spcPts val="600"/>
              </a:spcBef>
              <a:spcAft>
                <a:spcPts val="600"/>
              </a:spcAft>
              <a:buFont typeface="+mj-lt"/>
              <a:buAutoNum type="arabicPeriod"/>
            </a:pPr>
            <a:r>
              <a:rPr lang="en-GB" sz="2000" dirty="0"/>
              <a:t>BBC (2017) </a:t>
            </a:r>
            <a:r>
              <a:rPr lang="en-GB" sz="2000" i="1" dirty="0"/>
              <a:t>Sylvia Lancaster Interview </a:t>
            </a:r>
            <a:r>
              <a:rPr lang="en-GB" sz="2000" dirty="0"/>
              <a:t>Available at: </a:t>
            </a:r>
            <a:r>
              <a:rPr lang="en-GB" sz="2000" dirty="0">
                <a:hlinkClick r:id="rId2"/>
              </a:rPr>
              <a:t>https://www.bbc.co.uk/programmes/p056qxh9</a:t>
            </a:r>
            <a:r>
              <a:rPr lang="en-GB" sz="2000" dirty="0"/>
              <a:t> [Accessed 09/11/2020] </a:t>
            </a:r>
          </a:p>
          <a:p>
            <a:pPr marL="514350" indent="-514350">
              <a:spcBef>
                <a:spcPts val="600"/>
              </a:spcBef>
              <a:spcAft>
                <a:spcPts val="600"/>
              </a:spcAft>
              <a:buFont typeface="+mj-lt"/>
              <a:buAutoNum type="arabicPeriod"/>
            </a:pPr>
            <a:r>
              <a:rPr lang="en-GB" sz="2000" dirty="0"/>
              <a:t>LGBT Videos (2014) </a:t>
            </a:r>
            <a:r>
              <a:rPr lang="en-GB" sz="2000" i="1" dirty="0"/>
              <a:t>Brandon Teena Update 2013</a:t>
            </a:r>
            <a:r>
              <a:rPr lang="en-GB" sz="2000" dirty="0"/>
              <a:t> Available at: </a:t>
            </a:r>
            <a:r>
              <a:rPr lang="en-GB" sz="2000" dirty="0">
                <a:hlinkClick r:id="rId3"/>
              </a:rPr>
              <a:t>https://www.youtube.com/watch?v=GVEwOtZufbY</a:t>
            </a:r>
            <a:r>
              <a:rPr lang="en-GB" sz="2000" dirty="0"/>
              <a:t> [Accessed 09/11/2020] </a:t>
            </a:r>
          </a:p>
          <a:p>
            <a:pPr marL="514350" indent="-514350">
              <a:spcBef>
                <a:spcPts val="600"/>
              </a:spcBef>
              <a:spcAft>
                <a:spcPts val="600"/>
              </a:spcAft>
              <a:buFont typeface="+mj-lt"/>
              <a:buAutoNum type="arabicPeriod"/>
            </a:pPr>
            <a:r>
              <a:rPr lang="en-GB" sz="2000" dirty="0"/>
              <a:t>BBC News (2017) </a:t>
            </a:r>
            <a:r>
              <a:rPr lang="en-GB" sz="2000" i="1" dirty="0"/>
              <a:t>Tanzania albino attacks: 'My neighbour hacked off my hands’ </a:t>
            </a:r>
            <a:r>
              <a:rPr lang="en-GB" sz="2000" dirty="0"/>
              <a:t>Available at: </a:t>
            </a:r>
            <a:r>
              <a:rPr lang="en-GB" sz="2000" dirty="0">
                <a:hlinkClick r:id="rId4"/>
              </a:rPr>
              <a:t>https://www.youtube.com/watch?v=zxw_cQ6JMKE</a:t>
            </a:r>
            <a:r>
              <a:rPr lang="en-GB" sz="2000" dirty="0"/>
              <a:t> [Accessed 09/11/2020]</a:t>
            </a:r>
          </a:p>
          <a:p>
            <a:pPr>
              <a:spcBef>
                <a:spcPts val="600"/>
              </a:spcBef>
              <a:spcAft>
                <a:spcPts val="600"/>
              </a:spcAft>
            </a:pPr>
            <a:endParaRPr lang="en-GB" sz="2000" dirty="0"/>
          </a:p>
        </p:txBody>
      </p:sp>
    </p:spTree>
    <p:extLst>
      <p:ext uri="{BB962C8B-B14F-4D97-AF65-F5344CB8AC3E}">
        <p14:creationId xmlns:p14="http://schemas.microsoft.com/office/powerpoint/2010/main" val="108225550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2021</TotalTime>
  <Words>2387</Words>
  <Application>Microsoft Office PowerPoint</Application>
  <PresentationFormat>On-screen Show (4:3)</PresentationFormat>
  <Paragraphs>195</Paragraphs>
  <Slides>39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39</vt:i4>
      </vt:variant>
    </vt:vector>
  </HeadingPairs>
  <TitlesOfParts>
    <vt:vector size="42" baseType="lpstr">
      <vt:lpstr>Arial</vt:lpstr>
      <vt:lpstr>Calibri</vt:lpstr>
      <vt:lpstr>UWTSD blue background</vt:lpstr>
      <vt:lpstr>PowerPoint Presentation</vt:lpstr>
      <vt:lpstr>Nationality, Race and Ethnicity</vt:lpstr>
      <vt:lpstr>Definition of Nation</vt:lpstr>
      <vt:lpstr>Nationalism</vt:lpstr>
      <vt:lpstr>Nationalism</vt:lpstr>
      <vt:lpstr>Definitions of race</vt:lpstr>
      <vt:lpstr>The problem of defining ‘race’.</vt:lpstr>
      <vt:lpstr>The problem of defining ‘race’.</vt:lpstr>
      <vt:lpstr>The problem of defining ‘race’.</vt:lpstr>
      <vt:lpstr>The Reality of ‘Race’</vt:lpstr>
      <vt:lpstr>PowerPoint Presentation</vt:lpstr>
      <vt:lpstr>PowerPoint Presentation</vt:lpstr>
      <vt:lpstr>PowerPoint Presentation</vt:lpstr>
      <vt:lpstr>PowerPoint Presentation</vt:lpstr>
      <vt:lpstr>PowerPoint Presentation</vt:lpstr>
      <vt:lpstr>Definition of Racism</vt:lpstr>
      <vt:lpstr>Personal Racism</vt:lpstr>
      <vt:lpstr>Institutional Racism</vt:lpstr>
      <vt:lpstr>Avoiding Racism</vt:lpstr>
      <vt:lpstr>Early Socialisation</vt:lpstr>
      <vt:lpstr>PowerPoint Presentation</vt:lpstr>
      <vt:lpstr>Definition of Ethnicity </vt:lpstr>
      <vt:lpstr>Emergence &amp; Persistence of Ethnicity</vt:lpstr>
      <vt:lpstr>Nation, Race and Ethnicity</vt:lpstr>
      <vt:lpstr>Nation, Race and Ethnicity</vt:lpstr>
      <vt:lpstr>Ancestry or Physical Attributes?</vt:lpstr>
      <vt:lpstr>Ethnocentrism</vt:lpstr>
      <vt:lpstr>Othering</vt:lpstr>
      <vt:lpstr>Othering</vt:lpstr>
      <vt:lpstr>Othering</vt:lpstr>
      <vt:lpstr>Othering in Action</vt:lpstr>
      <vt:lpstr>Othering in Action</vt:lpstr>
      <vt:lpstr>PowerPoint Presentation</vt:lpstr>
      <vt:lpstr>PowerPoint Presentation</vt:lpstr>
      <vt:lpstr>PowerPoint Presentation</vt:lpstr>
      <vt:lpstr>Multi-culturalism: A Positive Approach</vt:lpstr>
      <vt:lpstr>Reference List</vt:lpstr>
      <vt:lpstr>Reference List</vt:lpstr>
      <vt:lpstr>Video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73</cp:revision>
  <dcterms:created xsi:type="dcterms:W3CDTF">2021-02-09T14:04:40Z</dcterms:created>
  <dcterms:modified xsi:type="dcterms:W3CDTF">2022-02-07T14:25:47Z</dcterms:modified>
</cp:coreProperties>
</file>