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8" r:id="rId1"/>
  </p:sldMasterIdLst>
  <p:notesMasterIdLst>
    <p:notesMasterId r:id="rId15"/>
  </p:notesMasterIdLst>
  <p:sldIdLst>
    <p:sldId id="256" r:id="rId2"/>
    <p:sldId id="266" r:id="rId3"/>
    <p:sldId id="257" r:id="rId4"/>
    <p:sldId id="258" r:id="rId5"/>
    <p:sldId id="263" r:id="rId6"/>
    <p:sldId id="259" r:id="rId7"/>
    <p:sldId id="261" r:id="rId8"/>
    <p:sldId id="271" r:id="rId9"/>
    <p:sldId id="272" r:id="rId10"/>
    <p:sldId id="273" r:id="rId11"/>
    <p:sldId id="267" r:id="rId12"/>
    <p:sldId id="268" r:id="rId13"/>
    <p:sldId id="265" r:id="rId14"/>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C1F6DA-5285-4155-9AEB-9B536D61C129}" v="301" dt="2022-08-20T23:17:03.804"/>
    <p1510:client id="{103E898F-3C0E-A97B-C279-1CDEA0B4573A}" v="46" dt="2022-08-20T22:57:46.678"/>
    <p1510:client id="{56536607-7F6D-62AD-C0C1-D6F30EDCE9F9}" v="372" dt="2022-08-14T15:14:16.758"/>
    <p1510:client id="{73846622-B2B6-62BD-CF81-FBF17385006D}" v="273" dt="2022-08-20T22:54:55.490"/>
    <p1510:client id="{979C2BCE-4CC3-947F-DFBB-6E5335CABFCE}" v="1089" dt="2022-08-20T22:16:20.622"/>
    <p1510:client id="{A2F8E390-3AE5-1B97-9443-2000D9909CCC}" v="19" dt="2022-08-20T19:06:12.795"/>
    <p1510:client id="{ABF1A57E-AF88-05A1-57BC-197373731E45}" v="116" dt="2022-08-13T12:25:18.507"/>
    <p1510:client id="{E218F20D-502D-C5C5-817D-AD1F15AD08BD}" v="689" dt="2022-08-20T18:49:01.1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2BBB3D-8EFD-4833-A041-D939A6ADFA8D}" type="datetimeFigureOut">
              <a:t>8/20/2022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0192D6-B1A2-4AEE-B802-0AD4100CF7D5}" type="slidenum">
              <a:t>‹#›</a:t>
            </a:fld>
            <a:endParaRPr lang="en-GB"/>
          </a:p>
        </p:txBody>
      </p:sp>
    </p:spTree>
    <p:extLst>
      <p:ext uri="{BB962C8B-B14F-4D97-AF65-F5344CB8AC3E}">
        <p14:creationId xmlns:p14="http://schemas.microsoft.com/office/powerpoint/2010/main" val="4335549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spcBef>
                <a:spcPts val="1200"/>
              </a:spcBef>
              <a:spcAft>
                <a:spcPts val="200"/>
              </a:spcAft>
              <a:buFont typeface="Arial"/>
              <a:buChar char="•"/>
            </a:pPr>
            <a:endParaRPr lang="en-GB" dirty="0">
              <a:cs typeface="Calibri"/>
            </a:endParaRPr>
          </a:p>
        </p:txBody>
      </p:sp>
      <p:sp>
        <p:nvSpPr>
          <p:cNvPr id="4" name="Slide Number Placeholder 3"/>
          <p:cNvSpPr>
            <a:spLocks noGrp="1"/>
          </p:cNvSpPr>
          <p:nvPr>
            <p:ph type="sldNum" sz="quarter" idx="5"/>
          </p:nvPr>
        </p:nvSpPr>
        <p:spPr/>
        <p:txBody>
          <a:bodyPr/>
          <a:lstStyle/>
          <a:p>
            <a:fld id="{970192D6-B1A2-4AEE-B802-0AD4100CF7D5}" type="slidenum">
              <a:t>3</a:t>
            </a:fld>
            <a:endParaRPr lang="en-GB"/>
          </a:p>
        </p:txBody>
      </p:sp>
    </p:spTree>
    <p:extLst>
      <p:ext uri="{BB962C8B-B14F-4D97-AF65-F5344CB8AC3E}">
        <p14:creationId xmlns:p14="http://schemas.microsoft.com/office/powerpoint/2010/main" val="25510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cs typeface="Calibri"/>
            </a:endParaRPr>
          </a:p>
        </p:txBody>
      </p:sp>
      <p:sp>
        <p:nvSpPr>
          <p:cNvPr id="4" name="Slide Number Placeholder 3"/>
          <p:cNvSpPr>
            <a:spLocks noGrp="1"/>
          </p:cNvSpPr>
          <p:nvPr>
            <p:ph type="sldNum" sz="quarter" idx="5"/>
          </p:nvPr>
        </p:nvSpPr>
        <p:spPr/>
        <p:txBody>
          <a:bodyPr/>
          <a:lstStyle/>
          <a:p>
            <a:fld id="{970192D6-B1A2-4AEE-B802-0AD4100CF7D5}" type="slidenum">
              <a:t>4</a:t>
            </a:fld>
            <a:endParaRPr lang="en-GB"/>
          </a:p>
        </p:txBody>
      </p:sp>
    </p:spTree>
    <p:extLst>
      <p:ext uri="{BB962C8B-B14F-4D97-AF65-F5344CB8AC3E}">
        <p14:creationId xmlns:p14="http://schemas.microsoft.com/office/powerpoint/2010/main" val="18411329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Developing on my skills has allow the training process to go smooth and it has definitely bought quality in the organization as there's been growth  and profit between the staff and company.</a:t>
            </a:r>
          </a:p>
        </p:txBody>
      </p:sp>
      <p:sp>
        <p:nvSpPr>
          <p:cNvPr id="4" name="Slide Number Placeholder 3"/>
          <p:cNvSpPr>
            <a:spLocks noGrp="1"/>
          </p:cNvSpPr>
          <p:nvPr>
            <p:ph type="sldNum" sz="quarter" idx="5"/>
          </p:nvPr>
        </p:nvSpPr>
        <p:spPr/>
        <p:txBody>
          <a:bodyPr/>
          <a:lstStyle/>
          <a:p>
            <a:fld id="{970192D6-B1A2-4AEE-B802-0AD4100CF7D5}" type="slidenum">
              <a:t>11</a:t>
            </a:fld>
            <a:endParaRPr lang="en-GB"/>
          </a:p>
        </p:txBody>
      </p:sp>
    </p:spTree>
    <p:extLst>
      <p:ext uri="{BB962C8B-B14F-4D97-AF65-F5344CB8AC3E}">
        <p14:creationId xmlns:p14="http://schemas.microsoft.com/office/powerpoint/2010/main" val="2654041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8/20/2022</a:t>
            </a:fld>
            <a:endParaRPr lang="en-US"/>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1977778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8/20/2022</a:t>
            </a:fld>
            <a:endParaRPr lang="en-US"/>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409109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8/20/2022</a:t>
            </a:fld>
            <a:endParaRPr lang="en-US"/>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16964588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8/20/2022</a:t>
            </a:fld>
            <a:endParaRPr lang="en-US"/>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655711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8/20/2022</a:t>
            </a:fld>
            <a:endParaRPr lang="en-US"/>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19559690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8/20/2022</a:t>
            </a:fld>
            <a:endParaRPr lang="en-US"/>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3004982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8/20/2022</a:t>
            </a:fld>
            <a:endParaRPr lang="en-US"/>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19707650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8/20/2022</a:t>
            </a:fld>
            <a:endParaRPr lang="en-US"/>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a:p>
        </p:txBody>
      </p:sp>
    </p:spTree>
    <p:extLst>
      <p:ext uri="{BB962C8B-B14F-4D97-AF65-F5344CB8AC3E}">
        <p14:creationId xmlns:p14="http://schemas.microsoft.com/office/powerpoint/2010/main" val="18026049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8/20/2022</a:t>
            </a:fld>
            <a:endParaRPr lang="en-US"/>
          </a:p>
        </p:txBody>
      </p:sp>
      <p:sp>
        <p:nvSpPr>
          <p:cNvPr id="6" name="Footer Placeholder 5"/>
          <p:cNvSpPr>
            <a:spLocks noGrp="1"/>
          </p:cNvSpPr>
          <p:nvPr>
            <p:ph type="ftr" sz="quarter" idx="11"/>
          </p:nvPr>
        </p:nvSpPr>
        <p:spPr>
          <a:xfrm>
            <a:off x="1097279" y="6446838"/>
            <a:ext cx="6818262" cy="365125"/>
          </a:xfrm>
        </p:spPr>
        <p:txBody>
          <a:bodyPr/>
          <a:lstStyle/>
          <a:p>
            <a:pPr algn="l"/>
            <a:endParaRPr lang="en-US"/>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32634526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fld id="{B612A279-0833-481D-8C56-F67FD0AC6C50}" type="datetime1">
              <a:rPr lang="en-US" smtClean="0"/>
              <a:t>8/20/2022</a:t>
            </a:fld>
            <a:endParaRPr lang="en-US"/>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10264297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fld id="{6587DA83-5663-4C9C-B9AA-0B40A3DAFF81}" type="datetime1">
              <a:rPr lang="en-US" smtClean="0"/>
              <a:t>8/20/2022</a:t>
            </a:fld>
            <a:endParaRPr lang="en-US"/>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endParaRPr lang="en-US"/>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a:p>
        </p:txBody>
      </p:sp>
    </p:spTree>
    <p:extLst>
      <p:ext uri="{BB962C8B-B14F-4D97-AF65-F5344CB8AC3E}">
        <p14:creationId xmlns:p14="http://schemas.microsoft.com/office/powerpoint/2010/main" val="17043358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smtClean="0"/>
              <a:t>8/20/2022</a:t>
            </a:fld>
            <a:endParaRPr lang="en-US"/>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900">
                <a:solidFill>
                  <a:srgbClr val="FFFFFF"/>
                </a:solidFill>
              </a:defRPr>
            </a:lvl1pPr>
          </a:lstStyle>
          <a:p>
            <a:fld id="{3A98EE3D-8CD1-4C3F-BD1C-C98C9596463C}" type="slidenum">
              <a:rPr lang="en-US" smtClean="0"/>
              <a:t>‹#›</a:t>
            </a:fld>
            <a:endParaRPr lang="en-US"/>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5693168"/>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1" r:id="rId6"/>
    <p:sldLayoutId id="2147483687" r:id="rId7"/>
    <p:sldLayoutId id="2147483688" r:id="rId8"/>
    <p:sldLayoutId id="2147483689" r:id="rId9"/>
    <p:sldLayoutId id="2147483690" r:id="rId10"/>
    <p:sldLayoutId id="2147483692" r:id="rId11"/>
  </p:sldLayoutIdLst>
  <p:hf sldNum="0" hdr="0" ftr="0" dt="0"/>
  <p:txStyles>
    <p:titleStyle>
      <a:lvl1pPr algn="l" defTabSz="914400" rtl="0" eaLnBrk="1" latinLnBrk="0" hangingPunct="1">
        <a:lnSpc>
          <a:spcPct val="90000"/>
        </a:lnSpc>
        <a:spcBef>
          <a:spcPct val="0"/>
        </a:spcBef>
        <a:buNone/>
        <a:defRPr sz="53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00000"/>
        </a:lnSpc>
        <a:spcBef>
          <a:spcPts val="1200"/>
        </a:spcBef>
        <a:spcAft>
          <a:spcPts val="200"/>
        </a:spcAft>
        <a:buClr>
          <a:schemeClr val="accent1"/>
        </a:buClr>
        <a:buSzPct val="100000"/>
        <a:buFont typeface="Calibri" panose="020F0502020204030204" pitchFamily="34" charset="0"/>
        <a:buChar char=" "/>
        <a:defRPr sz="24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20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6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6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6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newmillennia.co.uk/blog/16-recruitment-agency-statistics-you-need-to-know/"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8" name="Straight Connector 17">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0" name="Rectangle 19">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43467" y="516835"/>
            <a:ext cx="3448259" cy="1666501"/>
          </a:xfrm>
        </p:spPr>
        <p:txBody>
          <a:bodyPr vert="horz" lIns="91440" tIns="45720" rIns="91440" bIns="45720" rtlCol="0" anchor="b">
            <a:normAutofit/>
          </a:bodyPr>
          <a:lstStyle/>
          <a:p>
            <a:r>
              <a:rPr lang="en-US" sz="3400">
                <a:solidFill>
                  <a:srgbClr val="FFFFFF"/>
                </a:solidFill>
              </a:rPr>
              <a:t>Training &amp; Development needs for an HR Officer </a:t>
            </a:r>
          </a:p>
        </p:txBody>
      </p:sp>
      <p:cxnSp>
        <p:nvCxnSpPr>
          <p:cNvPr id="22" name="Straight Connector 21">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3686" y="2353592"/>
            <a:ext cx="329184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ubtitle 2"/>
          <p:cNvSpPr>
            <a:spLocks noGrp="1"/>
          </p:cNvSpPr>
          <p:nvPr>
            <p:ph type="subTitle" idx="1"/>
          </p:nvPr>
        </p:nvSpPr>
        <p:spPr>
          <a:xfrm>
            <a:off x="643467" y="2546224"/>
            <a:ext cx="3448259" cy="3342747"/>
          </a:xfrm>
        </p:spPr>
        <p:txBody>
          <a:bodyPr vert="horz" lIns="0" tIns="45720" rIns="0" bIns="45720" rtlCol="0">
            <a:normAutofit/>
          </a:bodyPr>
          <a:lstStyle/>
          <a:p>
            <a:r>
              <a:rPr lang="en-US" sz="1800" b="1">
                <a:solidFill>
                  <a:srgbClr val="FFFFFF"/>
                </a:solidFill>
              </a:rPr>
              <a:t>Developing Relationships and Workplace Achievements</a:t>
            </a:r>
            <a:endParaRPr lang="en-US" sz="1800">
              <a:solidFill>
                <a:srgbClr val="FFFFFF"/>
              </a:solidFill>
            </a:endParaRPr>
          </a:p>
          <a:p>
            <a:r>
              <a:rPr lang="en-US" sz="1800" b="1">
                <a:solidFill>
                  <a:srgbClr val="FFFFFF"/>
                </a:solidFill>
              </a:rPr>
              <a:t>Lenia fuakatinna </a:t>
            </a:r>
          </a:p>
          <a:p>
            <a:r>
              <a:rPr lang="en-US" sz="1800" b="1">
                <a:solidFill>
                  <a:srgbClr val="FFFFFF"/>
                </a:solidFill>
              </a:rPr>
              <a:t>2022292</a:t>
            </a:r>
          </a:p>
          <a:p>
            <a:r>
              <a:rPr lang="en-US" sz="1800" b="1">
                <a:solidFill>
                  <a:srgbClr val="FFFFFF"/>
                </a:solidFill>
              </a:rPr>
              <a:t>BMSW 5102-A1</a:t>
            </a:r>
            <a:endParaRPr lang="en-US" sz="1800">
              <a:solidFill>
                <a:srgbClr val="FFFFFF"/>
              </a:solidFill>
            </a:endParaRPr>
          </a:p>
          <a:p>
            <a:endParaRPr lang="en-US" sz="1800" b="1">
              <a:solidFill>
                <a:srgbClr val="FFFFFF"/>
              </a:solidFill>
            </a:endParaRPr>
          </a:p>
          <a:p>
            <a:endParaRPr lang="en-US" sz="1800">
              <a:solidFill>
                <a:srgbClr val="FFFFFF"/>
              </a:solidFill>
            </a:endParaRPr>
          </a:p>
        </p:txBody>
      </p:sp>
      <p:pic>
        <p:nvPicPr>
          <p:cNvPr id="4" name="Picture 3" descr="Top view of wood desk with the plant, white keyboard, coffee in a white mug, notebook, and pen">
            <a:extLst>
              <a:ext uri="{FF2B5EF4-FFF2-40B4-BE49-F238E27FC236}">
                <a16:creationId xmlns:a16="http://schemas.microsoft.com/office/drawing/2014/main" id="{00FE1FB1-47E6-500A-014C-D91B418AB091}"/>
              </a:ext>
            </a:extLst>
          </p:cNvPr>
          <p:cNvPicPr>
            <a:picLocks noChangeAspect="1"/>
          </p:cNvPicPr>
          <p:nvPr/>
        </p:nvPicPr>
        <p:blipFill rotWithShape="1">
          <a:blip r:embed="rId2"/>
          <a:srcRect l="12752" r="12782" b="-1"/>
          <a:stretch/>
        </p:blipFill>
        <p:spPr>
          <a:xfrm>
            <a:off x="4654296" y="10"/>
            <a:ext cx="7537703" cy="6857990"/>
          </a:xfrm>
          <a:prstGeom prst="rect">
            <a:avLst/>
          </a:prstGeom>
        </p:spPr>
      </p:pic>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1"/>
            <a:ext cx="4648593" cy="6857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67DCFE04-29DE-428D-5187-074A7018D568}"/>
              </a:ext>
            </a:extLst>
          </p:cNvPr>
          <p:cNvSpPr>
            <a:spLocks noGrp="1"/>
          </p:cNvSpPr>
          <p:nvPr>
            <p:ph type="title"/>
          </p:nvPr>
        </p:nvSpPr>
        <p:spPr>
          <a:xfrm>
            <a:off x="492369" y="605896"/>
            <a:ext cx="3642309" cy="5646208"/>
          </a:xfrm>
        </p:spPr>
        <p:txBody>
          <a:bodyPr anchor="ctr">
            <a:normAutofit/>
          </a:bodyPr>
          <a:lstStyle/>
          <a:p>
            <a:r>
              <a:rPr lang="en-GB" sz="4400">
                <a:solidFill>
                  <a:srgbClr val="FFFFFF"/>
                </a:solidFill>
              </a:rPr>
              <a:t>Off to work agency</a:t>
            </a:r>
          </a:p>
        </p:txBody>
      </p:sp>
      <p:sp>
        <p:nvSpPr>
          <p:cNvPr id="3" name="Content Placeholder 2">
            <a:extLst>
              <a:ext uri="{FF2B5EF4-FFF2-40B4-BE49-F238E27FC236}">
                <a16:creationId xmlns:a16="http://schemas.microsoft.com/office/drawing/2014/main" id="{8AE0ADAC-B510-6E23-1331-2CB87F0A7C64}"/>
              </a:ext>
            </a:extLst>
          </p:cNvPr>
          <p:cNvSpPr>
            <a:spLocks noGrp="1"/>
          </p:cNvSpPr>
          <p:nvPr>
            <p:ph idx="1"/>
          </p:nvPr>
        </p:nvSpPr>
        <p:spPr>
          <a:xfrm>
            <a:off x="5231958" y="605896"/>
            <a:ext cx="5923721" cy="5646208"/>
          </a:xfrm>
        </p:spPr>
        <p:txBody>
          <a:bodyPr vert="horz" lIns="0" tIns="45720" rIns="0" bIns="45720" rtlCol="0" anchor="ctr">
            <a:normAutofit/>
          </a:bodyPr>
          <a:lstStyle/>
          <a:p>
            <a:pPr>
              <a:buFont typeface="Arial" panose="020F0502020204030204" pitchFamily="34" charset="0"/>
              <a:buChar char="•"/>
            </a:pPr>
            <a:r>
              <a:rPr lang="en-GB"/>
              <a:t>UK and Ireland hospitality recruitment, staffing , raining and consulatancy agency company.</a:t>
            </a:r>
            <a:endParaRPr lang="en-US"/>
          </a:p>
          <a:p>
            <a:pPr>
              <a:buFont typeface="Arial" panose="020F0502020204030204" pitchFamily="34" charset="0"/>
              <a:buChar char="•"/>
            </a:pPr>
            <a:r>
              <a:rPr lang="en-GB"/>
              <a:t>Aim- employees to expand in their experience through the company so that they can apply it in their dream career in the future</a:t>
            </a:r>
          </a:p>
          <a:p>
            <a:pPr>
              <a:buFont typeface="Arial" panose="020F0502020204030204" pitchFamily="34" charset="0"/>
              <a:buChar char="•"/>
            </a:pPr>
            <a:r>
              <a:rPr lang="en-GB"/>
              <a:t>Organisation goal- to keep and continue seeing growth in their reputation in the hospitality industry worldwide.</a:t>
            </a:r>
          </a:p>
          <a:p>
            <a:pPr marL="0" indent="0">
              <a:buNone/>
            </a:pPr>
            <a:endParaRPr lang="en-GB"/>
          </a:p>
          <a:p>
            <a:endParaRPr lang="en-GB"/>
          </a:p>
        </p:txBody>
      </p:sp>
      <p:sp>
        <p:nvSpPr>
          <p:cNvPr id="12" name="Rectangle 11">
            <a:extLst>
              <a:ext uri="{FF2B5EF4-FFF2-40B4-BE49-F238E27FC236}">
                <a16:creationId xmlns:a16="http://schemas.microsoft.com/office/drawing/2014/main" id="{FCAEED9E-BB91-43A0-911B-1ACD8803E3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833537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1"/>
            <a:ext cx="4648593" cy="6857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83B6BE95-3A27-6DAC-7117-68095FE6B5DF}"/>
              </a:ext>
            </a:extLst>
          </p:cNvPr>
          <p:cNvSpPr>
            <a:spLocks noGrp="1"/>
          </p:cNvSpPr>
          <p:nvPr>
            <p:ph type="title"/>
          </p:nvPr>
        </p:nvSpPr>
        <p:spPr>
          <a:xfrm>
            <a:off x="492369" y="605896"/>
            <a:ext cx="3642309" cy="5646208"/>
          </a:xfrm>
        </p:spPr>
        <p:txBody>
          <a:bodyPr anchor="ctr">
            <a:normAutofit/>
          </a:bodyPr>
          <a:lstStyle/>
          <a:p>
            <a:r>
              <a:rPr lang="en-GB" sz="4400">
                <a:solidFill>
                  <a:srgbClr val="FFFFFF"/>
                </a:solidFill>
              </a:rPr>
              <a:t>Responsibility as a HR </a:t>
            </a:r>
          </a:p>
        </p:txBody>
      </p:sp>
      <p:sp>
        <p:nvSpPr>
          <p:cNvPr id="3" name="Content Placeholder 2">
            <a:extLst>
              <a:ext uri="{FF2B5EF4-FFF2-40B4-BE49-F238E27FC236}">
                <a16:creationId xmlns:a16="http://schemas.microsoft.com/office/drawing/2014/main" id="{D9A01301-6DF4-F272-7A88-8F167D648F82}"/>
              </a:ext>
            </a:extLst>
          </p:cNvPr>
          <p:cNvSpPr>
            <a:spLocks noGrp="1"/>
          </p:cNvSpPr>
          <p:nvPr>
            <p:ph idx="1"/>
          </p:nvPr>
        </p:nvSpPr>
        <p:spPr>
          <a:xfrm>
            <a:off x="5231958" y="605896"/>
            <a:ext cx="5923721" cy="5646208"/>
          </a:xfrm>
        </p:spPr>
        <p:txBody>
          <a:bodyPr vert="horz" lIns="0" tIns="45720" rIns="0" bIns="45720" rtlCol="0" anchor="ctr">
            <a:normAutofit/>
          </a:bodyPr>
          <a:lstStyle/>
          <a:p>
            <a:r>
              <a:rPr lang="en-GB"/>
              <a:t>Advice on pay</a:t>
            </a:r>
            <a:endParaRPr lang="en-US"/>
          </a:p>
          <a:p>
            <a:r>
              <a:rPr lang="en-GB"/>
              <a:t>Conduct disciplinary action</a:t>
            </a:r>
          </a:p>
          <a:p>
            <a:r>
              <a:rPr lang="en-GB"/>
              <a:t>Maintaining employee records</a:t>
            </a:r>
          </a:p>
          <a:p>
            <a:r>
              <a:rPr lang="en-GB"/>
              <a:t>Maximise productivity of an organization </a:t>
            </a:r>
          </a:p>
        </p:txBody>
      </p:sp>
      <p:sp>
        <p:nvSpPr>
          <p:cNvPr id="12" name="Rectangle 11">
            <a:extLst>
              <a:ext uri="{FF2B5EF4-FFF2-40B4-BE49-F238E27FC236}">
                <a16:creationId xmlns:a16="http://schemas.microsoft.com/office/drawing/2014/main" id="{FCAEED9E-BB91-43A0-911B-1ACD8803E3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506496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1"/>
            <a:ext cx="4648593" cy="6857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DD164860-F2F9-FCF1-5176-6BDFB8B24E82}"/>
              </a:ext>
            </a:extLst>
          </p:cNvPr>
          <p:cNvSpPr>
            <a:spLocks noGrp="1"/>
          </p:cNvSpPr>
          <p:nvPr>
            <p:ph type="title"/>
          </p:nvPr>
        </p:nvSpPr>
        <p:spPr>
          <a:xfrm>
            <a:off x="492369" y="605896"/>
            <a:ext cx="3642309" cy="5646208"/>
          </a:xfrm>
        </p:spPr>
        <p:txBody>
          <a:bodyPr anchor="ctr">
            <a:normAutofit/>
          </a:bodyPr>
          <a:lstStyle/>
          <a:p>
            <a:r>
              <a:rPr lang="en-GB" sz="4400">
                <a:solidFill>
                  <a:srgbClr val="FFFFFF"/>
                </a:solidFill>
              </a:rPr>
              <a:t>Diversity as part of the culture of the organisation</a:t>
            </a:r>
          </a:p>
        </p:txBody>
      </p:sp>
      <p:sp>
        <p:nvSpPr>
          <p:cNvPr id="3" name="Content Placeholder 2">
            <a:extLst>
              <a:ext uri="{FF2B5EF4-FFF2-40B4-BE49-F238E27FC236}">
                <a16:creationId xmlns:a16="http://schemas.microsoft.com/office/drawing/2014/main" id="{568A8AF8-7176-1D8A-973A-E7F239BE6F38}"/>
              </a:ext>
            </a:extLst>
          </p:cNvPr>
          <p:cNvSpPr>
            <a:spLocks noGrp="1"/>
          </p:cNvSpPr>
          <p:nvPr>
            <p:ph idx="1"/>
          </p:nvPr>
        </p:nvSpPr>
        <p:spPr>
          <a:xfrm>
            <a:off x="5231958" y="605896"/>
            <a:ext cx="5923721" cy="5646208"/>
          </a:xfrm>
        </p:spPr>
        <p:txBody>
          <a:bodyPr vert="horz" lIns="0" tIns="45720" rIns="0" bIns="45720" rtlCol="0" anchor="ctr">
            <a:normAutofit/>
          </a:bodyPr>
          <a:lstStyle/>
          <a:p>
            <a:pPr marL="0" indent="0">
              <a:buNone/>
            </a:pPr>
            <a:r>
              <a:rPr lang="en-GB" b="1"/>
              <a:t>More and creative ideas </a:t>
            </a:r>
            <a:endParaRPr lang="en-US"/>
          </a:p>
          <a:p>
            <a:pPr marL="0" indent="0">
              <a:buNone/>
            </a:pPr>
            <a:r>
              <a:rPr lang="en-GB" b="1"/>
              <a:t>Everyone gets and feels treated equally </a:t>
            </a:r>
          </a:p>
          <a:p>
            <a:pPr marL="0" indent="0">
              <a:buNone/>
            </a:pPr>
            <a:r>
              <a:rPr lang="en-GB" b="1"/>
              <a:t>A good reputation to the company </a:t>
            </a:r>
          </a:p>
          <a:p>
            <a:pPr marL="0" indent="0">
              <a:buNone/>
            </a:pPr>
            <a:r>
              <a:rPr lang="en-GB" b="1"/>
              <a:t>Quick at decision making </a:t>
            </a:r>
          </a:p>
          <a:p>
            <a:pPr marL="0" indent="0">
              <a:buNone/>
            </a:pPr>
            <a:r>
              <a:rPr lang="en-GB" b="1"/>
              <a:t>Different perspectives </a:t>
            </a:r>
          </a:p>
          <a:p>
            <a:pPr marL="0" indent="0">
              <a:buNone/>
            </a:pPr>
            <a:endParaRPr lang="en-GB" dirty="0"/>
          </a:p>
          <a:p>
            <a:r>
              <a:rPr lang="en-GB" b="1"/>
              <a:t>Appendix A</a:t>
            </a:r>
          </a:p>
        </p:txBody>
      </p:sp>
      <p:sp>
        <p:nvSpPr>
          <p:cNvPr id="12" name="Rectangle 11">
            <a:extLst>
              <a:ext uri="{FF2B5EF4-FFF2-40B4-BE49-F238E27FC236}">
                <a16:creationId xmlns:a16="http://schemas.microsoft.com/office/drawing/2014/main" id="{FCAEED9E-BB91-43A0-911B-1ACD8803E3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7209752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20257-DDD1-DFBB-77DE-A6491939F14B}"/>
              </a:ext>
            </a:extLst>
          </p:cNvPr>
          <p:cNvSpPr>
            <a:spLocks noGrp="1"/>
          </p:cNvSpPr>
          <p:nvPr>
            <p:ph type="title"/>
          </p:nvPr>
        </p:nvSpPr>
        <p:spPr/>
        <p:txBody>
          <a:bodyPr>
            <a:normAutofit fontScale="90000"/>
          </a:bodyPr>
          <a:lstStyle/>
          <a:p>
            <a:r>
              <a:rPr lang="en-GB" dirty="0"/>
              <a:t>Administering payroll and maintaining employee records </a:t>
            </a:r>
          </a:p>
        </p:txBody>
      </p:sp>
      <p:sp>
        <p:nvSpPr>
          <p:cNvPr id="3" name="Content Placeholder 2">
            <a:extLst>
              <a:ext uri="{FF2B5EF4-FFF2-40B4-BE49-F238E27FC236}">
                <a16:creationId xmlns:a16="http://schemas.microsoft.com/office/drawing/2014/main" id="{00E39D6B-5B77-1908-DCD4-6EBA1B2B0EFC}"/>
              </a:ext>
            </a:extLst>
          </p:cNvPr>
          <p:cNvSpPr>
            <a:spLocks noGrp="1"/>
          </p:cNvSpPr>
          <p:nvPr>
            <p:ph idx="1"/>
          </p:nvPr>
        </p:nvSpPr>
        <p:spPr/>
        <p:txBody>
          <a:bodyPr vert="horz" lIns="0" tIns="45720" rIns="0" bIns="45720" rtlCol="0" anchor="t">
            <a:normAutofit/>
          </a:bodyPr>
          <a:lstStyle/>
          <a:p>
            <a:pPr marL="0" indent="0">
              <a:buNone/>
            </a:pPr>
            <a:endParaRPr lang="en-GB" b="1" dirty="0"/>
          </a:p>
          <a:p>
            <a:endParaRPr lang="en-GB" dirty="0"/>
          </a:p>
        </p:txBody>
      </p:sp>
      <p:sp>
        <p:nvSpPr>
          <p:cNvPr id="4" name="TextBox 3">
            <a:extLst>
              <a:ext uri="{FF2B5EF4-FFF2-40B4-BE49-F238E27FC236}">
                <a16:creationId xmlns:a16="http://schemas.microsoft.com/office/drawing/2014/main" id="{A090D080-F345-F498-D423-957D8CADB2D6}"/>
              </a:ext>
            </a:extLst>
          </p:cNvPr>
          <p:cNvSpPr txBox="1"/>
          <p:nvPr/>
        </p:nvSpPr>
        <p:spPr>
          <a:xfrm>
            <a:off x="9195759" y="5515154"/>
            <a:ext cx="274320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b="1">
                <a:solidFill>
                  <a:srgbClr val="404040"/>
                </a:solidFill>
              </a:rPr>
              <a:t>Appendix A</a:t>
            </a:r>
            <a:r>
              <a:rPr lang="en-US" sz="4000" b="1"/>
              <a:t>​</a:t>
            </a:r>
            <a:endParaRPr lang="en-GB" sz="4000"/>
          </a:p>
        </p:txBody>
      </p:sp>
      <p:sp>
        <p:nvSpPr>
          <p:cNvPr id="5" name="TextBox 4">
            <a:extLst>
              <a:ext uri="{FF2B5EF4-FFF2-40B4-BE49-F238E27FC236}">
                <a16:creationId xmlns:a16="http://schemas.microsoft.com/office/drawing/2014/main" id="{FA6615F1-FBC3-B4E3-CACB-17C34964DB8E}"/>
              </a:ext>
            </a:extLst>
          </p:cNvPr>
          <p:cNvSpPr txBox="1"/>
          <p:nvPr/>
        </p:nvSpPr>
        <p:spPr>
          <a:xfrm>
            <a:off x="1016000" y="2195286"/>
            <a:ext cx="10631714"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dirty="0"/>
              <a:t>Making sure that everyone gets paid on time and accurately </a:t>
            </a:r>
            <a:endParaRPr lang="en-US" dirty="0"/>
          </a:p>
          <a:p>
            <a:r>
              <a:rPr lang="en-GB" sz="2800" dirty="0"/>
              <a:t>Make sure that there aware of their holiday</a:t>
            </a:r>
          </a:p>
          <a:p>
            <a:r>
              <a:rPr lang="en-GB" sz="2800" dirty="0"/>
              <a:t>Just in case of emergency they will be able to contact your next of kin</a:t>
            </a:r>
          </a:p>
          <a:p>
            <a:r>
              <a:rPr lang="en-GB" sz="2800" dirty="0"/>
              <a:t>Prevent the company from any future legal action </a:t>
            </a:r>
          </a:p>
          <a:p>
            <a:r>
              <a:rPr lang="en-GB" sz="2800" dirty="0"/>
              <a:t>Also helps the company to pass on information</a:t>
            </a:r>
          </a:p>
          <a:p>
            <a:endParaRPr lang="en-GB" sz="2800" dirty="0"/>
          </a:p>
        </p:txBody>
      </p:sp>
    </p:spTree>
    <p:extLst>
      <p:ext uri="{BB962C8B-B14F-4D97-AF65-F5344CB8AC3E}">
        <p14:creationId xmlns:p14="http://schemas.microsoft.com/office/powerpoint/2010/main" val="24867078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B1AB35-89BB-D67A-4281-410ABAE64B0A}"/>
              </a:ext>
            </a:extLst>
          </p:cNvPr>
          <p:cNvSpPr>
            <a:spLocks noGrp="1"/>
          </p:cNvSpPr>
          <p:nvPr>
            <p:ph type="title"/>
          </p:nvPr>
        </p:nvSpPr>
        <p:spPr>
          <a:xfrm>
            <a:off x="1097280" y="660414"/>
            <a:ext cx="10058400" cy="1450757"/>
          </a:xfrm>
        </p:spPr>
        <p:txBody>
          <a:bodyPr>
            <a:normAutofit fontScale="90000"/>
          </a:bodyPr>
          <a:lstStyle/>
          <a:p>
            <a:r>
              <a:rPr lang="en-GB" dirty="0"/>
              <a:t>Liaising with a range of people involved in policy areas such as staff performance and health and safety</a:t>
            </a:r>
          </a:p>
        </p:txBody>
      </p:sp>
      <p:sp>
        <p:nvSpPr>
          <p:cNvPr id="3" name="Content Placeholder 2">
            <a:extLst>
              <a:ext uri="{FF2B5EF4-FFF2-40B4-BE49-F238E27FC236}">
                <a16:creationId xmlns:a16="http://schemas.microsoft.com/office/drawing/2014/main" id="{FFA7180E-E496-5D65-0DAD-DE0F57CC4769}"/>
              </a:ext>
            </a:extLst>
          </p:cNvPr>
          <p:cNvSpPr>
            <a:spLocks noGrp="1"/>
          </p:cNvSpPr>
          <p:nvPr>
            <p:ph idx="1"/>
          </p:nvPr>
        </p:nvSpPr>
        <p:spPr/>
        <p:txBody>
          <a:bodyPr vert="horz" lIns="0" tIns="45720" rIns="0" bIns="45720" rtlCol="0" anchor="t">
            <a:normAutofit/>
          </a:bodyPr>
          <a:lstStyle/>
          <a:p>
            <a:pPr marL="0" indent="0">
              <a:buNone/>
            </a:pPr>
            <a:endParaRPr lang="en-GB" b="1" dirty="0"/>
          </a:p>
          <a:p>
            <a:endParaRPr lang="en-GB" b="1"/>
          </a:p>
        </p:txBody>
      </p:sp>
      <p:sp>
        <p:nvSpPr>
          <p:cNvPr id="4" name="TextBox 3">
            <a:extLst>
              <a:ext uri="{FF2B5EF4-FFF2-40B4-BE49-F238E27FC236}">
                <a16:creationId xmlns:a16="http://schemas.microsoft.com/office/drawing/2014/main" id="{B5125A85-C515-8B0F-5BC6-C45C88061CFD}"/>
              </a:ext>
            </a:extLst>
          </p:cNvPr>
          <p:cNvSpPr txBox="1"/>
          <p:nvPr/>
        </p:nvSpPr>
        <p:spPr>
          <a:xfrm>
            <a:off x="8793192" y="5443268"/>
            <a:ext cx="274320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GB" sz="4000" b="1">
                <a:solidFill>
                  <a:srgbClr val="404040"/>
                </a:solidFill>
                <a:cs typeface="Arial"/>
              </a:rPr>
              <a:t>Appendix A</a:t>
            </a:r>
            <a:r>
              <a:rPr lang="en-US" sz="4000" b="1">
                <a:cs typeface="Arial"/>
              </a:rPr>
              <a:t>​</a:t>
            </a:r>
            <a:endParaRPr lang="en-US" sz="4000" b="1"/>
          </a:p>
        </p:txBody>
      </p:sp>
      <p:sp>
        <p:nvSpPr>
          <p:cNvPr id="5" name="TextBox 4">
            <a:extLst>
              <a:ext uri="{FF2B5EF4-FFF2-40B4-BE49-F238E27FC236}">
                <a16:creationId xmlns:a16="http://schemas.microsoft.com/office/drawing/2014/main" id="{0EAEAB6F-AC96-3F89-2464-EB0DCBA32AD9}"/>
              </a:ext>
            </a:extLst>
          </p:cNvPr>
          <p:cNvSpPr txBox="1"/>
          <p:nvPr/>
        </p:nvSpPr>
        <p:spPr>
          <a:xfrm>
            <a:off x="707571" y="2249714"/>
            <a:ext cx="10450285" cy="31085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dirty="0"/>
              <a:t>Reduces absences and turnover </a:t>
            </a:r>
          </a:p>
          <a:p>
            <a:r>
              <a:rPr lang="en-GB" sz="2800" dirty="0"/>
              <a:t>A company is legally required to make sure that every employee follow the health and safety procedure.</a:t>
            </a:r>
          </a:p>
          <a:p>
            <a:r>
              <a:rPr lang="en-GB" sz="2800" dirty="0"/>
              <a:t>Staff performances help the company achieve its goal and see growth.</a:t>
            </a:r>
          </a:p>
          <a:p>
            <a:r>
              <a:rPr lang="en-GB" sz="2800" dirty="0"/>
              <a:t>It helps the company to recruit the right people especially when see great performances that shows result to the company.</a:t>
            </a:r>
          </a:p>
          <a:p>
            <a:endParaRPr lang="en-GB" sz="2800" dirty="0"/>
          </a:p>
        </p:txBody>
      </p:sp>
    </p:spTree>
    <p:extLst>
      <p:ext uri="{BB962C8B-B14F-4D97-AF65-F5344CB8AC3E}">
        <p14:creationId xmlns:p14="http://schemas.microsoft.com/office/powerpoint/2010/main" val="36343273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F2E7C-D9B8-428F-CA5D-4E3D50FB9DF1}"/>
              </a:ext>
            </a:extLst>
          </p:cNvPr>
          <p:cNvSpPr>
            <a:spLocks noGrp="1"/>
          </p:cNvSpPr>
          <p:nvPr>
            <p:ph type="title"/>
          </p:nvPr>
        </p:nvSpPr>
        <p:spPr/>
        <p:txBody>
          <a:bodyPr/>
          <a:lstStyle/>
          <a:p>
            <a:r>
              <a:rPr lang="en-GB"/>
              <a:t>SWOT Analysis </a:t>
            </a:r>
          </a:p>
        </p:txBody>
      </p:sp>
      <p:sp>
        <p:nvSpPr>
          <p:cNvPr id="6" name="TextBox 5">
            <a:extLst>
              <a:ext uri="{FF2B5EF4-FFF2-40B4-BE49-F238E27FC236}">
                <a16:creationId xmlns:a16="http://schemas.microsoft.com/office/drawing/2014/main" id="{3A335FD1-2B35-5EA3-C92F-C4DEA7A75BE4}"/>
              </a:ext>
            </a:extLst>
          </p:cNvPr>
          <p:cNvSpPr txBox="1"/>
          <p:nvPr/>
        </p:nvSpPr>
        <p:spPr>
          <a:xfrm>
            <a:off x="4724400" y="3200400"/>
            <a:ext cx="2743200" cy="85408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1350" b="1"/>
          </a:p>
          <a:p>
            <a:endParaRPr lang="en-US"/>
          </a:p>
          <a:p>
            <a:endParaRPr lang="en-US"/>
          </a:p>
        </p:txBody>
      </p:sp>
      <p:graphicFrame>
        <p:nvGraphicFramePr>
          <p:cNvPr id="7" name="Table 7">
            <a:extLst>
              <a:ext uri="{FF2B5EF4-FFF2-40B4-BE49-F238E27FC236}">
                <a16:creationId xmlns:a16="http://schemas.microsoft.com/office/drawing/2014/main" id="{F083585C-3533-77B1-C31D-A345582291E5}"/>
              </a:ext>
            </a:extLst>
          </p:cNvPr>
          <p:cNvGraphicFramePr>
            <a:graphicFrameLocks noGrp="1"/>
          </p:cNvGraphicFramePr>
          <p:nvPr>
            <p:ph idx="1"/>
            <p:extLst>
              <p:ext uri="{D42A27DB-BD31-4B8C-83A1-F6EECF244321}">
                <p14:modId xmlns:p14="http://schemas.microsoft.com/office/powerpoint/2010/main" val="1842256299"/>
              </p:ext>
            </p:extLst>
          </p:nvPr>
        </p:nvGraphicFramePr>
        <p:xfrm>
          <a:off x="1096963" y="2108200"/>
          <a:ext cx="10058400" cy="3474720"/>
        </p:xfrm>
        <a:graphic>
          <a:graphicData uri="http://schemas.openxmlformats.org/drawingml/2006/table">
            <a:tbl>
              <a:tblPr firstRow="1" bandRow="1">
                <a:tableStyleId>{5C22544A-7EE6-4342-B048-85BDC9FD1C3A}</a:tableStyleId>
              </a:tblPr>
              <a:tblGrid>
                <a:gridCol w="5029200">
                  <a:extLst>
                    <a:ext uri="{9D8B030D-6E8A-4147-A177-3AD203B41FA5}">
                      <a16:colId xmlns:a16="http://schemas.microsoft.com/office/drawing/2014/main" val="695685848"/>
                    </a:ext>
                  </a:extLst>
                </a:gridCol>
                <a:gridCol w="5029200">
                  <a:extLst>
                    <a:ext uri="{9D8B030D-6E8A-4147-A177-3AD203B41FA5}">
                      <a16:colId xmlns:a16="http://schemas.microsoft.com/office/drawing/2014/main" val="3686645162"/>
                    </a:ext>
                  </a:extLst>
                </a:gridCol>
              </a:tblGrid>
              <a:tr h="370840">
                <a:tc>
                  <a:txBody>
                    <a:bodyPr/>
                    <a:lstStyle/>
                    <a:p>
                      <a:r>
                        <a:rPr lang="en-GB" dirty="0"/>
                        <a:t>Strength </a:t>
                      </a:r>
                    </a:p>
                    <a:p>
                      <a:pPr lvl="0">
                        <a:buNone/>
                      </a:pPr>
                      <a:r>
                        <a:rPr lang="en-GB" dirty="0"/>
                        <a:t>Leadership </a:t>
                      </a:r>
                    </a:p>
                    <a:p>
                      <a:pPr lvl="0">
                        <a:buNone/>
                      </a:pPr>
                      <a:r>
                        <a:rPr lang="en-GB" dirty="0"/>
                        <a:t>Communication </a:t>
                      </a:r>
                    </a:p>
                    <a:p>
                      <a:pPr lvl="0">
                        <a:buNone/>
                      </a:pPr>
                      <a:r>
                        <a:rPr lang="en-GB" dirty="0"/>
                        <a:t>Committed </a:t>
                      </a:r>
                    </a:p>
                    <a:p>
                      <a:pPr lvl="0">
                        <a:buNone/>
                      </a:pPr>
                      <a:endParaRPr lang="en-GB"/>
                    </a:p>
                    <a:p>
                      <a:pPr lvl="0">
                        <a:buNone/>
                      </a:pPr>
                      <a:endParaRPr lang="en-GB"/>
                    </a:p>
                    <a:p>
                      <a:pPr lvl="0">
                        <a:buNone/>
                      </a:pPr>
                      <a:endParaRPr lang="en-GB"/>
                    </a:p>
                  </a:txBody>
                  <a:tcPr/>
                </a:tc>
                <a:tc>
                  <a:txBody>
                    <a:bodyPr/>
                    <a:lstStyle/>
                    <a:p>
                      <a:r>
                        <a:rPr lang="en-GB" dirty="0"/>
                        <a:t>Weakness </a:t>
                      </a:r>
                    </a:p>
                    <a:p>
                      <a:pPr lvl="0">
                        <a:buNone/>
                      </a:pPr>
                      <a:r>
                        <a:rPr lang="en-GB" dirty="0"/>
                        <a:t>Time management </a:t>
                      </a:r>
                    </a:p>
                    <a:p>
                      <a:pPr lvl="0">
                        <a:buNone/>
                      </a:pPr>
                      <a:r>
                        <a:rPr lang="en-GB" dirty="0"/>
                        <a:t>Multi-tasking </a:t>
                      </a:r>
                    </a:p>
                    <a:p>
                      <a:pPr lvl="0">
                        <a:buNone/>
                      </a:pPr>
                      <a:r>
                        <a:rPr lang="en-GB" dirty="0"/>
                        <a:t>Information technology </a:t>
                      </a:r>
                    </a:p>
                    <a:p>
                      <a:pPr lvl="0">
                        <a:buNone/>
                      </a:pPr>
                      <a:endParaRPr lang="en-GB"/>
                    </a:p>
                  </a:txBody>
                  <a:tcPr/>
                </a:tc>
                <a:extLst>
                  <a:ext uri="{0D108BD9-81ED-4DB2-BD59-A6C34878D82A}">
                    <a16:rowId xmlns:a16="http://schemas.microsoft.com/office/drawing/2014/main" val="3212496293"/>
                  </a:ext>
                </a:extLst>
              </a:tr>
              <a:tr h="370840">
                <a:tc>
                  <a:txBody>
                    <a:bodyPr/>
                    <a:lstStyle/>
                    <a:p>
                      <a:r>
                        <a:rPr lang="en-GB" dirty="0"/>
                        <a:t>Opportunities </a:t>
                      </a:r>
                    </a:p>
                    <a:p>
                      <a:pPr lvl="0">
                        <a:buNone/>
                      </a:pPr>
                      <a:r>
                        <a:rPr lang="en-GB" dirty="0"/>
                        <a:t>Learning new things  </a:t>
                      </a:r>
                    </a:p>
                    <a:p>
                      <a:pPr lvl="0">
                        <a:buNone/>
                      </a:pPr>
                      <a:endParaRPr lang="en-GB"/>
                    </a:p>
                  </a:txBody>
                  <a:tcPr/>
                </a:tc>
                <a:tc>
                  <a:txBody>
                    <a:bodyPr/>
                    <a:lstStyle/>
                    <a:p>
                      <a:r>
                        <a:rPr lang="en-GB" dirty="0"/>
                        <a:t>Threats </a:t>
                      </a:r>
                    </a:p>
                    <a:p>
                      <a:pPr lvl="0">
                        <a:buNone/>
                      </a:pPr>
                      <a:r>
                        <a:rPr lang="en-GB" dirty="0"/>
                        <a:t>No customer interaction</a:t>
                      </a:r>
                    </a:p>
                    <a:p>
                      <a:pPr lvl="0">
                        <a:buNone/>
                      </a:pPr>
                      <a:r>
                        <a:rPr lang="en-GB" dirty="0"/>
                        <a:t>Competitors with better service or pay</a:t>
                      </a:r>
                    </a:p>
                    <a:p>
                      <a:pPr lvl="0">
                        <a:buNone/>
                      </a:pPr>
                      <a:r>
                        <a:rPr lang="en-GB" dirty="0"/>
                        <a:t>Cancellations</a:t>
                      </a:r>
                    </a:p>
                    <a:p>
                      <a:pPr lvl="0">
                        <a:buNone/>
                      </a:pPr>
                      <a:r>
                        <a:rPr lang="en-GB" dirty="0"/>
                        <a:t>Recession</a:t>
                      </a:r>
                    </a:p>
                  </a:txBody>
                  <a:tcPr/>
                </a:tc>
                <a:extLst>
                  <a:ext uri="{0D108BD9-81ED-4DB2-BD59-A6C34878D82A}">
                    <a16:rowId xmlns:a16="http://schemas.microsoft.com/office/drawing/2014/main" val="2881225249"/>
                  </a:ext>
                </a:extLst>
              </a:tr>
            </a:tbl>
          </a:graphicData>
        </a:graphic>
      </p:graphicFrame>
      <p:sp>
        <p:nvSpPr>
          <p:cNvPr id="3" name="TextBox 2">
            <a:extLst>
              <a:ext uri="{FF2B5EF4-FFF2-40B4-BE49-F238E27FC236}">
                <a16:creationId xmlns:a16="http://schemas.microsoft.com/office/drawing/2014/main" id="{BA487756-86D8-4E5D-91E6-8A24DBFA7039}"/>
              </a:ext>
            </a:extLst>
          </p:cNvPr>
          <p:cNvSpPr txBox="1"/>
          <p:nvPr/>
        </p:nvSpPr>
        <p:spPr>
          <a:xfrm>
            <a:off x="8347495" y="1187569"/>
            <a:ext cx="3030747"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b="1">
                <a:solidFill>
                  <a:srgbClr val="404040"/>
                </a:solidFill>
              </a:rPr>
              <a:t>Appendix B</a:t>
            </a:r>
            <a:endParaRPr lang="en-GB" sz="4000"/>
          </a:p>
        </p:txBody>
      </p:sp>
      <p:sp>
        <p:nvSpPr>
          <p:cNvPr id="4" name="TextBox 3">
            <a:extLst>
              <a:ext uri="{FF2B5EF4-FFF2-40B4-BE49-F238E27FC236}">
                <a16:creationId xmlns:a16="http://schemas.microsoft.com/office/drawing/2014/main" id="{1281CCC1-EE1F-E667-02A0-EC8A76A40B07}"/>
              </a:ext>
            </a:extLst>
          </p:cNvPr>
          <p:cNvSpPr txBox="1"/>
          <p:nvPr/>
        </p:nvSpPr>
        <p:spPr>
          <a:xfrm>
            <a:off x="6003985" y="5702060"/>
            <a:ext cx="4957313"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0D475C"/>
                </a:solidFill>
                <a:latin typeface="Poppins"/>
                <a:cs typeface="Poppins"/>
              </a:rPr>
              <a:t>58% of recruitment professionals are nervous about the economy and future growth.</a:t>
            </a:r>
            <a:endParaRPr lang="en-US" sz="1200" dirty="0"/>
          </a:p>
        </p:txBody>
      </p:sp>
    </p:spTree>
    <p:extLst>
      <p:ext uri="{BB962C8B-B14F-4D97-AF65-F5344CB8AC3E}">
        <p14:creationId xmlns:p14="http://schemas.microsoft.com/office/powerpoint/2010/main" val="19030121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descr="Timeline&#10;&#10;Description automatically generated">
            <a:extLst>
              <a:ext uri="{FF2B5EF4-FFF2-40B4-BE49-F238E27FC236}">
                <a16:creationId xmlns:a16="http://schemas.microsoft.com/office/drawing/2014/main" id="{66435D49-67D7-0478-80E5-BF8BAB3C7EDC}"/>
              </a:ext>
            </a:extLst>
          </p:cNvPr>
          <p:cNvPicPr>
            <a:picLocks noGrp="1" noChangeAspect="1"/>
          </p:cNvPicPr>
          <p:nvPr>
            <p:ph idx="1"/>
          </p:nvPr>
        </p:nvPicPr>
        <p:blipFill>
          <a:blip r:embed="rId2"/>
          <a:stretch>
            <a:fillRect/>
          </a:stretch>
        </p:blipFill>
        <p:spPr>
          <a:xfrm>
            <a:off x="1410" y="-48402"/>
            <a:ext cx="12264517" cy="6909531"/>
          </a:xfrm>
        </p:spPr>
      </p:pic>
    </p:spTree>
    <p:extLst>
      <p:ext uri="{BB962C8B-B14F-4D97-AF65-F5344CB8AC3E}">
        <p14:creationId xmlns:p14="http://schemas.microsoft.com/office/powerpoint/2010/main" val="1547795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8C2F23F0-0F0A-AE6D-D9AF-9371920D9DF1}"/>
              </a:ext>
            </a:extLst>
          </p:cNvPr>
          <p:cNvPicPr>
            <a:picLocks noGrp="1" noChangeAspect="1"/>
          </p:cNvPicPr>
          <p:nvPr>
            <p:ph idx="1"/>
          </p:nvPr>
        </p:nvPicPr>
        <p:blipFill>
          <a:blip r:embed="rId2"/>
          <a:stretch>
            <a:fillRect/>
          </a:stretch>
        </p:blipFill>
        <p:spPr>
          <a:xfrm>
            <a:off x="-79366" y="-5271"/>
            <a:ext cx="12325426" cy="6866400"/>
          </a:xfrm>
        </p:spPr>
      </p:pic>
    </p:spTree>
    <p:extLst>
      <p:ext uri="{BB962C8B-B14F-4D97-AF65-F5344CB8AC3E}">
        <p14:creationId xmlns:p14="http://schemas.microsoft.com/office/powerpoint/2010/main" val="27665417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Text, letter&#10;&#10;Description automatically generated">
            <a:extLst>
              <a:ext uri="{FF2B5EF4-FFF2-40B4-BE49-F238E27FC236}">
                <a16:creationId xmlns:a16="http://schemas.microsoft.com/office/drawing/2014/main" id="{917EBA8A-ADAA-B582-DD21-4C742EC6F04C}"/>
              </a:ext>
            </a:extLst>
          </p:cNvPr>
          <p:cNvPicPr>
            <a:picLocks noGrp="1" noChangeAspect="1"/>
          </p:cNvPicPr>
          <p:nvPr>
            <p:ph idx="1"/>
          </p:nvPr>
        </p:nvPicPr>
        <p:blipFill>
          <a:blip r:embed="rId2"/>
          <a:stretch>
            <a:fillRect/>
          </a:stretch>
        </p:blipFill>
        <p:spPr>
          <a:xfrm>
            <a:off x="-3947" y="-5271"/>
            <a:ext cx="12188966" cy="6866400"/>
          </a:xfrm>
        </p:spPr>
      </p:pic>
    </p:spTree>
    <p:extLst>
      <p:ext uri="{BB962C8B-B14F-4D97-AF65-F5344CB8AC3E}">
        <p14:creationId xmlns:p14="http://schemas.microsoft.com/office/powerpoint/2010/main" val="15517585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1"/>
            <a:ext cx="4648593" cy="6857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44D40F3B-15B4-9A8B-B45E-DAFD85A4F1E4}"/>
              </a:ext>
            </a:extLst>
          </p:cNvPr>
          <p:cNvSpPr>
            <a:spLocks noGrp="1"/>
          </p:cNvSpPr>
          <p:nvPr>
            <p:ph type="title"/>
          </p:nvPr>
        </p:nvSpPr>
        <p:spPr>
          <a:xfrm>
            <a:off x="492369" y="605896"/>
            <a:ext cx="3642309" cy="5646208"/>
          </a:xfrm>
        </p:spPr>
        <p:txBody>
          <a:bodyPr anchor="ctr">
            <a:normAutofit/>
          </a:bodyPr>
          <a:lstStyle/>
          <a:p>
            <a:r>
              <a:rPr lang="en-GB" sz="4400">
                <a:solidFill>
                  <a:srgbClr val="FFFFFF"/>
                </a:solidFill>
              </a:rPr>
              <a:t>Benefits of training and development in my role</a:t>
            </a:r>
          </a:p>
        </p:txBody>
      </p:sp>
      <p:sp>
        <p:nvSpPr>
          <p:cNvPr id="3" name="Content Placeholder 2">
            <a:extLst>
              <a:ext uri="{FF2B5EF4-FFF2-40B4-BE49-F238E27FC236}">
                <a16:creationId xmlns:a16="http://schemas.microsoft.com/office/drawing/2014/main" id="{E7998A4D-F969-BF6D-3049-DD8890ADF3EB}"/>
              </a:ext>
            </a:extLst>
          </p:cNvPr>
          <p:cNvSpPr>
            <a:spLocks noGrp="1"/>
          </p:cNvSpPr>
          <p:nvPr>
            <p:ph idx="1"/>
          </p:nvPr>
        </p:nvSpPr>
        <p:spPr>
          <a:xfrm>
            <a:off x="5231958" y="605896"/>
            <a:ext cx="5923721" cy="5646208"/>
          </a:xfrm>
        </p:spPr>
        <p:txBody>
          <a:bodyPr vert="horz" lIns="0" tIns="45720" rIns="0" bIns="45720" rtlCol="0" anchor="ctr">
            <a:normAutofit/>
          </a:bodyPr>
          <a:lstStyle/>
          <a:p>
            <a:pPr marL="285750" indent="-285750">
              <a:buFont typeface="Arial,Sans-Serif" panose="020F0502020204030204" pitchFamily="34" charset="0"/>
              <a:buChar char="•"/>
            </a:pPr>
            <a:r>
              <a:rPr lang="en-GB">
                <a:ea typeface="+mn-lt"/>
                <a:cs typeface="+mn-lt"/>
              </a:rPr>
              <a:t>It helped me to improves</a:t>
            </a:r>
            <a:r>
              <a:rPr lang="en-GB" dirty="0">
                <a:ea typeface="+mn-lt"/>
                <a:cs typeface="+mn-lt"/>
              </a:rPr>
              <a:t> </a:t>
            </a:r>
            <a:r>
              <a:rPr lang="en-GB">
                <a:ea typeface="+mn-lt"/>
                <a:cs typeface="+mn-lt"/>
              </a:rPr>
              <a:t>my productivity</a:t>
            </a:r>
            <a:endParaRPr lang="en-US" dirty="0">
              <a:ea typeface="+mn-lt"/>
              <a:cs typeface="+mn-lt"/>
            </a:endParaRPr>
          </a:p>
          <a:p>
            <a:pPr marL="285750" indent="-285750">
              <a:buFont typeface="Arial,Sans-Serif" panose="020F0502020204030204" pitchFamily="34" charset="0"/>
              <a:buChar char="•"/>
            </a:pPr>
            <a:r>
              <a:rPr lang="en-GB" dirty="0">
                <a:ea typeface="+mn-lt"/>
                <a:cs typeface="+mn-lt"/>
              </a:rPr>
              <a:t>Bring quality in </a:t>
            </a:r>
            <a:r>
              <a:rPr lang="en-GB">
                <a:ea typeface="+mn-lt"/>
                <a:cs typeface="+mn-lt"/>
              </a:rPr>
              <a:t>my performance which bought results into the company </a:t>
            </a:r>
            <a:endParaRPr lang="en-US" dirty="0">
              <a:ea typeface="+mn-lt"/>
              <a:cs typeface="+mn-lt"/>
            </a:endParaRPr>
          </a:p>
          <a:p>
            <a:pPr marL="285750" indent="-285750">
              <a:buFont typeface="Arial,Sans-Serif" panose="020F0502020204030204" pitchFamily="34" charset="0"/>
              <a:buChar char="•"/>
            </a:pPr>
            <a:r>
              <a:rPr lang="en-GB" dirty="0">
                <a:ea typeface="+mn-lt"/>
                <a:cs typeface="+mn-lt"/>
              </a:rPr>
              <a:t>Profit / growth</a:t>
            </a:r>
            <a:r>
              <a:rPr lang="en-GB">
                <a:ea typeface="+mn-lt"/>
                <a:cs typeface="+mn-lt"/>
              </a:rPr>
              <a:t> was made </a:t>
            </a:r>
            <a:endParaRPr lang="en-US" dirty="0">
              <a:ea typeface="+mn-lt"/>
              <a:cs typeface="+mn-lt"/>
            </a:endParaRPr>
          </a:p>
          <a:p>
            <a:pPr marL="285750" indent="-285750">
              <a:buFont typeface="Arial,Sans-Serif" panose="020F0502020204030204" pitchFamily="34" charset="0"/>
              <a:buChar char="•"/>
            </a:pPr>
            <a:r>
              <a:rPr lang="en-GB" dirty="0">
                <a:ea typeface="+mn-lt"/>
                <a:cs typeface="+mn-lt"/>
              </a:rPr>
              <a:t>Employee engagement</a:t>
            </a:r>
            <a:r>
              <a:rPr lang="en-GB">
                <a:ea typeface="+mn-lt"/>
                <a:cs typeface="+mn-lt"/>
              </a:rPr>
              <a:t> increased </a:t>
            </a:r>
            <a:endParaRPr lang="en-US" dirty="0">
              <a:ea typeface="+mn-lt"/>
              <a:cs typeface="+mn-lt"/>
            </a:endParaRPr>
          </a:p>
          <a:p>
            <a:pPr marL="285750" indent="-285750">
              <a:buFont typeface="Arial,Sans-Serif" panose="020F0502020204030204" pitchFamily="34" charset="0"/>
              <a:buChar char="•"/>
            </a:pPr>
            <a:r>
              <a:rPr lang="en-GB">
                <a:ea typeface="+mn-lt"/>
                <a:cs typeface="+mn-lt"/>
              </a:rPr>
              <a:t>Gained more</a:t>
            </a:r>
            <a:r>
              <a:rPr lang="en-GB" dirty="0">
                <a:ea typeface="+mn-lt"/>
                <a:cs typeface="+mn-lt"/>
              </a:rPr>
              <a:t> knowledge</a:t>
            </a:r>
            <a:r>
              <a:rPr lang="en-GB">
                <a:ea typeface="+mn-lt"/>
                <a:cs typeface="+mn-lt"/>
              </a:rPr>
              <a:t> in my role and what the company was missing and needing</a:t>
            </a:r>
            <a:endParaRPr lang="en-US" dirty="0">
              <a:ea typeface="+mn-lt"/>
              <a:cs typeface="+mn-lt"/>
            </a:endParaRPr>
          </a:p>
          <a:p>
            <a:pPr marL="285750" indent="-285750">
              <a:buFont typeface="Arial,Sans-Serif" panose="020F0502020204030204" pitchFamily="34" charset="0"/>
              <a:buChar char="•"/>
            </a:pPr>
            <a:r>
              <a:rPr lang="en-GB">
                <a:ea typeface="+mn-lt"/>
                <a:cs typeface="+mn-lt"/>
              </a:rPr>
              <a:t>I was able to develop</a:t>
            </a:r>
            <a:r>
              <a:rPr lang="en-GB" dirty="0">
                <a:ea typeface="+mn-lt"/>
                <a:cs typeface="+mn-lt"/>
              </a:rPr>
              <a:t> skills</a:t>
            </a:r>
            <a:r>
              <a:rPr lang="en-GB">
                <a:ea typeface="+mn-lt"/>
                <a:cs typeface="+mn-lt"/>
              </a:rPr>
              <a:t> and improve </a:t>
            </a:r>
            <a:endParaRPr lang="en-GB" dirty="0">
              <a:ea typeface="+mn-lt"/>
              <a:cs typeface="+mn-lt"/>
            </a:endParaRPr>
          </a:p>
          <a:p>
            <a:endParaRPr lang="en-GB" dirty="0"/>
          </a:p>
        </p:txBody>
      </p:sp>
      <p:sp>
        <p:nvSpPr>
          <p:cNvPr id="12" name="Rectangle 11">
            <a:extLst>
              <a:ext uri="{FF2B5EF4-FFF2-40B4-BE49-F238E27FC236}">
                <a16:creationId xmlns:a16="http://schemas.microsoft.com/office/drawing/2014/main" id="{FCAEED9E-BB91-43A0-911B-1ACD8803E3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952245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1"/>
            <a:ext cx="4648593" cy="6857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15E72EF3-9599-B0FC-63C0-F0F9D075E88D}"/>
              </a:ext>
            </a:extLst>
          </p:cNvPr>
          <p:cNvSpPr>
            <a:spLocks noGrp="1"/>
          </p:cNvSpPr>
          <p:nvPr>
            <p:ph type="title"/>
          </p:nvPr>
        </p:nvSpPr>
        <p:spPr>
          <a:xfrm>
            <a:off x="492369" y="605896"/>
            <a:ext cx="3642309" cy="5646208"/>
          </a:xfrm>
        </p:spPr>
        <p:txBody>
          <a:bodyPr anchor="ctr">
            <a:normAutofit/>
          </a:bodyPr>
          <a:lstStyle/>
          <a:p>
            <a:r>
              <a:rPr lang="en-GB" sz="4400">
                <a:solidFill>
                  <a:srgbClr val="FFFFFF"/>
                </a:solidFill>
              </a:rPr>
              <a:t>Conclusion </a:t>
            </a:r>
          </a:p>
        </p:txBody>
      </p:sp>
      <p:sp>
        <p:nvSpPr>
          <p:cNvPr id="3" name="Content Placeholder 2">
            <a:extLst>
              <a:ext uri="{FF2B5EF4-FFF2-40B4-BE49-F238E27FC236}">
                <a16:creationId xmlns:a16="http://schemas.microsoft.com/office/drawing/2014/main" id="{27CF38EA-38FB-EA4E-55B0-12DB4D742134}"/>
              </a:ext>
            </a:extLst>
          </p:cNvPr>
          <p:cNvSpPr>
            <a:spLocks noGrp="1"/>
          </p:cNvSpPr>
          <p:nvPr>
            <p:ph idx="1"/>
          </p:nvPr>
        </p:nvSpPr>
        <p:spPr>
          <a:xfrm>
            <a:off x="5231958" y="605896"/>
            <a:ext cx="5923721" cy="5646208"/>
          </a:xfrm>
        </p:spPr>
        <p:txBody>
          <a:bodyPr vert="horz" lIns="0" tIns="45720" rIns="0" bIns="45720" rtlCol="0" anchor="ctr">
            <a:normAutofit/>
          </a:bodyPr>
          <a:lstStyle/>
          <a:p>
            <a:r>
              <a:rPr lang="en-GB" dirty="0"/>
              <a:t>After having learning and understanding about my HR role  I was able to know the importance and significance my role has within the company and how it benefits everyone that works in it. After doing the SWOT analysis and the skills audit I was able to identify my strength and weakness which allowed me to know what to work on. I was able to develop many new skills or improve some skills that already have through the training.</a:t>
            </a:r>
          </a:p>
        </p:txBody>
      </p:sp>
      <p:sp>
        <p:nvSpPr>
          <p:cNvPr id="12" name="Rectangle 11">
            <a:extLst>
              <a:ext uri="{FF2B5EF4-FFF2-40B4-BE49-F238E27FC236}">
                <a16:creationId xmlns:a16="http://schemas.microsoft.com/office/drawing/2014/main" id="{FCAEED9E-BB91-43A0-911B-1ACD8803E3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5922488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1"/>
            <a:ext cx="4648593" cy="6857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1558A4C4-6F7B-0F71-8AE1-48F98CAF95F5}"/>
              </a:ext>
            </a:extLst>
          </p:cNvPr>
          <p:cNvSpPr>
            <a:spLocks noGrp="1"/>
          </p:cNvSpPr>
          <p:nvPr>
            <p:ph type="title"/>
          </p:nvPr>
        </p:nvSpPr>
        <p:spPr>
          <a:xfrm>
            <a:off x="492369" y="605896"/>
            <a:ext cx="3642309" cy="5646208"/>
          </a:xfrm>
        </p:spPr>
        <p:txBody>
          <a:bodyPr anchor="ctr">
            <a:normAutofit/>
          </a:bodyPr>
          <a:lstStyle/>
          <a:p>
            <a:r>
              <a:rPr lang="en-GB" sz="4400">
                <a:solidFill>
                  <a:srgbClr val="FFFFFF"/>
                </a:solidFill>
              </a:rPr>
              <a:t>Reference </a:t>
            </a:r>
          </a:p>
        </p:txBody>
      </p:sp>
      <p:sp>
        <p:nvSpPr>
          <p:cNvPr id="3" name="Content Placeholder 2">
            <a:extLst>
              <a:ext uri="{FF2B5EF4-FFF2-40B4-BE49-F238E27FC236}">
                <a16:creationId xmlns:a16="http://schemas.microsoft.com/office/drawing/2014/main" id="{2F4DA3DD-A9BE-1116-9F36-024775B85E8A}"/>
              </a:ext>
            </a:extLst>
          </p:cNvPr>
          <p:cNvSpPr>
            <a:spLocks noGrp="1"/>
          </p:cNvSpPr>
          <p:nvPr>
            <p:ph idx="1"/>
          </p:nvPr>
        </p:nvSpPr>
        <p:spPr>
          <a:xfrm>
            <a:off x="5231958" y="605896"/>
            <a:ext cx="5923721" cy="5646208"/>
          </a:xfrm>
        </p:spPr>
        <p:txBody>
          <a:bodyPr vert="horz" lIns="0" tIns="45720" rIns="0" bIns="45720" rtlCol="0" anchor="ctr">
            <a:normAutofit/>
          </a:bodyPr>
          <a:lstStyle/>
          <a:p>
            <a:r>
              <a:rPr lang="en-GB" b="1">
                <a:ea typeface="+mn-lt"/>
                <a:cs typeface="+mn-lt"/>
              </a:rPr>
              <a:t>Recruitment Industry (2020,15 May)</a:t>
            </a:r>
            <a:endParaRPr lang="en-GB"/>
          </a:p>
          <a:p>
            <a:r>
              <a:rPr lang="en-GB" dirty="0">
                <a:ea typeface="+mn-lt"/>
                <a:cs typeface="+mn-lt"/>
                <a:hlinkClick r:id="rId2"/>
              </a:rPr>
              <a:t>https://www.newmillennia.co.uk/blog/16-recruitment-agency-statistics-you-need-to-know/</a:t>
            </a:r>
            <a:r>
              <a:rPr lang="en-GB" dirty="0">
                <a:ea typeface="+mn-lt"/>
                <a:cs typeface="+mn-lt"/>
              </a:rPr>
              <a:t> </a:t>
            </a:r>
            <a:endParaRPr lang="en-GB"/>
          </a:p>
        </p:txBody>
      </p:sp>
      <p:sp>
        <p:nvSpPr>
          <p:cNvPr id="12" name="Rectangle 11">
            <a:extLst>
              <a:ext uri="{FF2B5EF4-FFF2-40B4-BE49-F238E27FC236}">
                <a16:creationId xmlns:a16="http://schemas.microsoft.com/office/drawing/2014/main" id="{FCAEED9E-BB91-43A0-911B-1ACD8803E3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691456006"/>
      </p:ext>
    </p:extLst>
  </p:cSld>
  <p:clrMapOvr>
    <a:masterClrMapping/>
  </p:clrMapOvr>
</p:sld>
</file>

<file path=ppt/theme/theme1.xml><?xml version="1.0" encoding="utf-8"?>
<a:theme xmlns:a="http://schemas.openxmlformats.org/drawingml/2006/main" name="RetrospectVTI">
  <a:themeElements>
    <a:clrScheme name="AnalogousFromDarkSeedLeftStep">
      <a:dk1>
        <a:srgbClr val="000000"/>
      </a:dk1>
      <a:lt1>
        <a:srgbClr val="FFFFFF"/>
      </a:lt1>
      <a:dk2>
        <a:srgbClr val="3C2A22"/>
      </a:dk2>
      <a:lt2>
        <a:srgbClr val="E6E2E8"/>
      </a:lt2>
      <a:accent1>
        <a:srgbClr val="63B447"/>
      </a:accent1>
      <a:accent2>
        <a:srgbClr val="89AE3A"/>
      </a:accent2>
      <a:accent3>
        <a:srgbClr val="ACA244"/>
      </a:accent3>
      <a:accent4>
        <a:srgbClr val="B1753B"/>
      </a:accent4>
      <a:accent5>
        <a:srgbClr val="C3554D"/>
      </a:accent5>
      <a:accent6>
        <a:srgbClr val="B13B64"/>
      </a:accent6>
      <a:hlink>
        <a:srgbClr val="BF5D3F"/>
      </a:hlink>
      <a:folHlink>
        <a:srgbClr val="7F7F7F"/>
      </a:folHlink>
    </a:clrScheme>
    <a:fontScheme name="Retrospect">
      <a:majorFont>
        <a:latin typeface="Garamond"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aramond"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13</Slides>
  <Notes>3</Notes>
  <HiddenSlides>1</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RetrospectVTI</vt:lpstr>
      <vt:lpstr>Training &amp; Development needs for an HR Officer </vt:lpstr>
      <vt:lpstr>Off to work agency</vt:lpstr>
      <vt:lpstr>Responsibility as a HR </vt:lpstr>
      <vt:lpstr>Diversity as part of the culture of the organisation</vt:lpstr>
      <vt:lpstr>Administering payroll and maintaining employee records </vt:lpstr>
      <vt:lpstr>Liaising with a range of people involved in policy areas such as staff performance and health and safety</vt:lpstr>
      <vt:lpstr>SWOT Analysis </vt:lpstr>
      <vt:lpstr>PowerPoint Presentation</vt:lpstr>
      <vt:lpstr>PowerPoint Presentation</vt:lpstr>
      <vt:lpstr>PowerPoint Presentation</vt:lpstr>
      <vt:lpstr>Benefits of training and development in my role</vt:lpstr>
      <vt:lpstr>Conclusion </vt:lpstr>
      <vt:lpstr>Reference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581</cp:revision>
  <dcterms:created xsi:type="dcterms:W3CDTF">2022-08-11T16:45:00Z</dcterms:created>
  <dcterms:modified xsi:type="dcterms:W3CDTF">2022-08-20T23:20:27Z</dcterms:modified>
</cp:coreProperties>
</file>