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Lst>
  <p:notesMasterIdLst>
    <p:notesMasterId r:id="rId6"/>
  </p:notesMasterIdLst>
  <p:handoutMasterIdLst>
    <p:handoutMasterId r:id="rId7"/>
  </p:handoutMasterIdLst>
  <p:sldIdLst>
    <p:sldId id="286" r:id="rId5"/>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659" autoAdjust="0"/>
    <p:restoredTop sz="94706" autoAdjust="0"/>
  </p:normalViewPr>
  <p:slideViewPr>
    <p:cSldViewPr snapToGrid="0" snapToObjects="1">
      <p:cViewPr>
        <p:scale>
          <a:sx n="23" d="100"/>
          <a:sy n="23" d="100"/>
        </p:scale>
        <p:origin x="-240" y="19"/>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Master" Target="slideMasters/slideMaster3.xml"/><Relationship Id="rId7" Type="http://schemas.openxmlformats.org/officeDocument/2006/relationships/handoutMaster" Target="handoutMasters/handoutMaster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2BADE55-E61E-4626-9CEC-EF5D0A971A3D}"/>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4A5EC67A-3D5F-4D8E-9CD2-69E0894AADD5}"/>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77D2BC28-B9C6-4DEF-88C3-8DB35C2499C2}" type="datetimeFigureOut">
              <a:rPr lang="en-US"/>
              <a:pPr>
                <a:defRPr/>
              </a:pPr>
              <a:t>10/24/2019</a:t>
            </a:fld>
            <a:endParaRPr lang="en-US"/>
          </a:p>
        </p:txBody>
      </p:sp>
      <p:sp>
        <p:nvSpPr>
          <p:cNvPr id="4" name="Footer Placeholder 3">
            <a:extLst>
              <a:ext uri="{FF2B5EF4-FFF2-40B4-BE49-F238E27FC236}">
                <a16:creationId xmlns:a16="http://schemas.microsoft.com/office/drawing/2014/main" id="{37ABB7BD-FF70-4AEA-9984-B86FF667F0F4}"/>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0EC8E4B9-28E0-45BE-9A6D-BBEBF8E52661}"/>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EBE9D970-7610-4061-99AB-BDAF7E53462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1C29E4A-C514-4658-9E59-2BC048338D35}"/>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715D74CF-6101-4718-A45F-1D47F449B0A2}"/>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54978C6C-5EE8-4616-A787-6A0491E92D1E}" type="datetimeFigureOut">
              <a:rPr lang="en-US"/>
              <a:pPr>
                <a:defRPr/>
              </a:pPr>
              <a:t>10/24/2019</a:t>
            </a:fld>
            <a:endParaRPr lang="en-US" dirty="0"/>
          </a:p>
        </p:txBody>
      </p:sp>
      <p:sp>
        <p:nvSpPr>
          <p:cNvPr id="4" name="Slide Image Placeholder 3">
            <a:extLst>
              <a:ext uri="{FF2B5EF4-FFF2-40B4-BE49-F238E27FC236}">
                <a16:creationId xmlns:a16="http://schemas.microsoft.com/office/drawing/2014/main" id="{3D049059-6BD4-4211-A9D8-9367EDBF6769}"/>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15DEB9AD-4D2E-4942-B84F-1FCF9BB72FF9}"/>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CBE95756-85B1-450A-B5D3-B9154815CFA3}"/>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856C4A9C-6705-469B-8237-D43EFE11D01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4F27EDB1-7F43-4E74-ADED-F23C74C82F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9CCF501A-6FF9-4CCE-A1DD-CCE78E4F14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7CAEEDDA-B3CC-4743-9D41-9C8E75E397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8196" name="Slide Number Placeholder 3">
            <a:extLst>
              <a:ext uri="{FF2B5EF4-FFF2-40B4-BE49-F238E27FC236}">
                <a16:creationId xmlns:a16="http://schemas.microsoft.com/office/drawing/2014/main" id="{6768DB3A-D41A-43C2-9CAF-50170BCE632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466A357E-4A26-4E17-8E30-0C15923AA945}" type="slidenum">
              <a:rPr lang="en-US" altLang="en-US" sz="1200" smtClean="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3326073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439719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59366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77942966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247097E-F2D8-4B80-A962-7D9ED3AD85E8}"/>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9DB02F22-60AB-4ED7-8AC8-F82DBE0BD30D}"/>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23B80C97-C7F4-40AF-A87C-53E773D51D7C}"/>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2CB84F5F-8149-4747-8857-F2832DBDC022}"/>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5D5AA1E5-6089-40A4-B117-46C79ECA4C18}"/>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B045B723-E707-4283-AC8B-91E8B268902D}"/>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91181A5E-4E26-43C9-B369-D865FB702ECE}"/>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A2A553A6-A711-49CE-A576-7ACD01D93053}"/>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74F5B00B-84B9-45B5-8C68-B574773BAF5B}"/>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B403ECFF-D6C8-4F6E-A2EA-27864863DD79}"/>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6C73E18F-0741-4EA3-AEF2-6B86622F16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7C9A06AE-3520-4C12-9D92-259FCCF02E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D2524FC3-75E5-4C7F-A90A-0FA01DD87A65}"/>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D7C838AA-CBA1-44D7-8E0E-686F70A6C28D}"/>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1160A5E8-5A55-4F3C-B921-76B66298650B}"/>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a:hlinkClick r:id="rId5"/>
              <a:extLst>
                <a:ext uri="{FF2B5EF4-FFF2-40B4-BE49-F238E27FC236}">
                  <a16:creationId xmlns:a16="http://schemas.microsoft.com/office/drawing/2014/main" id="{C2F21F11-1058-4BCD-892E-8DA7DE69CD7B}"/>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18DC88B2-C2A0-4911-9C89-DCA2B87419F1}"/>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43" name="Straight Connector 42">
            <a:extLst>
              <a:ext uri="{FF2B5EF4-FFF2-40B4-BE49-F238E27FC236}">
                <a16:creationId xmlns:a16="http://schemas.microsoft.com/office/drawing/2014/main" id="{AE893E74-231C-4BA2-A47E-33A9202F72C0}"/>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DD1C8BBB-F956-4680-B2A2-F83126A094CA}"/>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2B9A9694-F605-4E76-A337-2B3388A4507C}"/>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70DF6CA8-EE47-4F00-9ED3-1ADA18605389}"/>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E02AF126-BA47-4178-B2C6-5CDFD33BCE1A}"/>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8B17E6D1-8EF2-4701-A6BA-7535A6A52644}"/>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F7DEB688-393F-492E-9D3F-EEF456E8FD42}"/>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2F5D02F5-DABB-47D2-A8D8-ADC64D7EDC48}"/>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44E3BA1B-BF11-4A35-A21A-BE485A48A044}"/>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3EBD7A54-64F0-4B11-AB1B-7E08D5F69880}"/>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ECA4CBD2-B5D7-4A23-99F1-5589180CAD4B}"/>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65970ECC-4845-468C-95B6-3CC5A0350494}"/>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423B805E-47B2-4C02-9621-69482F9A41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79750B1E-78EC-4F1C-86A3-01518D3469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CC01FEB5-69A4-4125-A8D8-49DF46C252BA}"/>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D86667C2-1AEF-4537-89EA-A5D6DC00F78F}"/>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794D810A-08C3-495D-8000-8C15B3DFF54D}"/>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a:hlinkClick r:id="rId5"/>
              <a:extLst>
                <a:ext uri="{FF2B5EF4-FFF2-40B4-BE49-F238E27FC236}">
                  <a16:creationId xmlns:a16="http://schemas.microsoft.com/office/drawing/2014/main" id="{578F4686-CAB0-439A-ABBF-7D4EB1B9982D}"/>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02749D62-E8EC-411B-8888-E253E4707F2E}"/>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347FDFE5-5611-43BE-9EF4-FC7CD549F155}"/>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CCA5AEE-A9A2-419A-AA35-C1180AED0561}"/>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DD8A909-ECEA-4B82-95C0-AA838BE1E7E0}"/>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B7404D8C-E664-42CD-B4B9-7039B74D7C7D}"/>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D8DFA1A7-00AE-46F0-B5FB-5990FDA1A5AF}"/>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8EB43130-E75C-4129-9B7B-48DA0FB14A19}"/>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D00783DA-25D6-4582-8349-8D54D67AC854}"/>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5EF0E140-60D4-4FA7-80EA-B760D0BB7506}"/>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1C6748AC-2976-455F-8220-BE358DA0A5BA}"/>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B15D32CA-9E23-4DE1-8D36-659C09C33761}"/>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8B690F1F-049E-4937-AFAD-7ED65FDD6224}"/>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7927AC2D-BA16-45D2-BA9B-23BE41728E3B}"/>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8041D6DF-D2CD-4F9A-BC92-DA38875898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7A2B9060-0F02-4FFE-8953-1D93BF6AC8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3D5A2C69-4E7F-4101-A12F-6F1F89BB4B60}"/>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1C652943-C6DD-4E03-B55B-9363BEE79A62}"/>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C029909F-6F08-41FB-AE82-AD2EBCE471EF}"/>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a:hlinkClick r:id="rId5"/>
              <a:extLst>
                <a:ext uri="{FF2B5EF4-FFF2-40B4-BE49-F238E27FC236}">
                  <a16:creationId xmlns:a16="http://schemas.microsoft.com/office/drawing/2014/main" id="{96E22204-6463-4C39-9FAA-34B2D4AADEE9}"/>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5B2B8753-5870-449F-B9C9-A92A84A3F843}"/>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ECC053A3-90B9-4F16-9095-93BCF507DE26}"/>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A8E1774-5AC4-4A01-9FBF-815538C4A811}"/>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9F30EAA-86D4-4738-A281-1883C596EEF2}"/>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19AC2114-65D6-48F8-8F67-E9310755347B}"/>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7B5337F0-2992-4C7D-AE4C-C77825AC96AE}"/>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9D630584-B2C1-4852-B59A-510E2D002F5F}"/>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A7B2A650-BD6B-49FF-B48C-C22850B0A5E6}"/>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50A32669-8B7A-409F-B684-E177365AADFA}"/>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2F6D7908-50CE-4B23-89CE-85DF08EFB83D}"/>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B3CF7683-69ED-4725-A111-8A6414D0F7C8}"/>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7DA043C3-D939-4AA0-94CE-5B4864CA55C8}"/>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59AE923F-48C4-43AC-82C6-97D98EA155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E04D9FC5-9225-4C9B-A182-4E9A870770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F779596C-D61B-44E3-A393-B5E915D87C42}"/>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DB6445F5-3D27-425D-9261-E81A1EFC6654}"/>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69C7AAB3-7FEC-43DA-8C7D-59E53FF67163}"/>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a:hlinkClick r:id="rId5"/>
              <a:extLst>
                <a:ext uri="{FF2B5EF4-FFF2-40B4-BE49-F238E27FC236}">
                  <a16:creationId xmlns:a16="http://schemas.microsoft.com/office/drawing/2014/main" id="{9CC7C0BE-D999-425A-B2C3-9696AF8E104F}"/>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7FC840B2-69BB-4AF8-BD0F-4FD6A319EAB0}"/>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6" name="Straight Connector 35">
            <a:extLst>
              <a:ext uri="{FF2B5EF4-FFF2-40B4-BE49-F238E27FC236}">
                <a16:creationId xmlns:a16="http://schemas.microsoft.com/office/drawing/2014/main" id="{50D5740E-1374-4A95-A4FB-26CF8BF2FE31}"/>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7305539-90FA-41DA-B15E-4BBF9432A623}"/>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CB08BAD-6D0B-44C3-9ABC-BDBB3D464408}"/>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84D41CDF-F546-4100-8E40-7B5439D6F5AC}"/>
              </a:ext>
            </a:extLst>
          </p:cNvPr>
          <p:cNvSpPr>
            <a:spLocks noGrp="1"/>
          </p:cNvSpPr>
          <p:nvPr>
            <p:ph type="title"/>
          </p:nvPr>
        </p:nvSpPr>
        <p:spPr bwMode="auto">
          <a:xfrm>
            <a:off x="5932488" y="457200"/>
            <a:ext cx="32010350" cy="144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spAutoFit/>
          </a:bodyPr>
          <a:lstStyle/>
          <a:p>
            <a:pPr eaLnBrk="1" hangingPunct="1"/>
            <a:r>
              <a:rPr lang="en-US" altLang="en-US" dirty="0"/>
              <a:t>Critical Thinking in Education</a:t>
            </a:r>
          </a:p>
        </p:txBody>
      </p:sp>
      <p:sp>
        <p:nvSpPr>
          <p:cNvPr id="7171" name="Text Placeholder 2">
            <a:extLst>
              <a:ext uri="{FF2B5EF4-FFF2-40B4-BE49-F238E27FC236}">
                <a16:creationId xmlns:a16="http://schemas.microsoft.com/office/drawing/2014/main" id="{9F615470-EE6C-4CF9-8BEE-CB6DCE59C67F}"/>
              </a:ext>
            </a:extLst>
          </p:cNvPr>
          <p:cNvSpPr>
            <a:spLocks noGrp="1"/>
          </p:cNvSpPr>
          <p:nvPr>
            <p:ph type="body" sz="quarter" idx="10"/>
          </p:nvPr>
        </p:nvSpPr>
        <p:spPr bwMode="auto">
          <a:xfrm>
            <a:off x="904875" y="6032500"/>
            <a:ext cx="10056813" cy="34782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800" dirty="0">
                <a:latin typeface="Arial" panose="020B0604020202020204" pitchFamily="34" charset="0"/>
                <a:cs typeface="Arial" panose="020B0604020202020204" pitchFamily="34" charset="0"/>
              </a:rPr>
              <a:t>The purpose of this poster is to explore and evaluate what is meant by critical thinking in education. It will look at a range of skills and personal qualities that influence the development of critical thinking in education and discuss how they are developed and why they are important. The discussion also highlights the importance of students developing critical thinking in education.</a:t>
            </a:r>
          </a:p>
        </p:txBody>
      </p:sp>
      <p:sp>
        <p:nvSpPr>
          <p:cNvPr id="4" name="Text Placeholder 3">
            <a:extLst>
              <a:ext uri="{FF2B5EF4-FFF2-40B4-BE49-F238E27FC236}">
                <a16:creationId xmlns:a16="http://schemas.microsoft.com/office/drawing/2014/main" id="{079C5BF0-9217-48F3-B241-EC759163740F}"/>
              </a:ext>
            </a:extLst>
          </p:cNvPr>
          <p:cNvSpPr>
            <a:spLocks noGrp="1"/>
          </p:cNvSpPr>
          <p:nvPr>
            <p:ph type="body" sz="quarter" idx="11"/>
          </p:nvPr>
        </p:nvSpPr>
        <p:spPr>
          <a:xfrm>
            <a:off x="922338" y="5265738"/>
            <a:ext cx="10048875" cy="754062"/>
          </a:xfrm>
        </p:spPr>
        <p:txBody>
          <a:bodyPr/>
          <a:lstStyle/>
          <a:p>
            <a:pPr marL="1645838" indent="-1645838" defTabSz="4388900" eaLnBrk="1" fontAlgn="auto" hangingPunct="1">
              <a:spcAft>
                <a:spcPts val="0"/>
              </a:spcAft>
              <a:defRPr/>
            </a:pPr>
            <a:r>
              <a:rPr lang="en-US" dirty="0">
                <a:latin typeface="Arial" panose="020B0604020202020204" pitchFamily="34" charset="0"/>
                <a:cs typeface="Arial" panose="020B0604020202020204" pitchFamily="34" charset="0"/>
              </a:rPr>
              <a:t>Introduction </a:t>
            </a:r>
          </a:p>
        </p:txBody>
      </p:sp>
      <p:pic>
        <p:nvPicPr>
          <p:cNvPr id="7173" name="Picture Placeholder 2">
            <a:extLst>
              <a:ext uri="{FF2B5EF4-FFF2-40B4-BE49-F238E27FC236}">
                <a16:creationId xmlns:a16="http://schemas.microsoft.com/office/drawing/2014/main" id="{F8ACFBC4-DB11-444D-9B02-4C5B00588EF8}"/>
              </a:ext>
            </a:extLst>
          </p:cNvPr>
          <p:cNvPicPr>
            <a:picLocks noGrp="1" noChangeAspect="1" noChangeArrowheads="1"/>
          </p:cNvPicPr>
          <p:nvPr>
            <p:ph type="pic" sz="quarter" idx="15"/>
          </p:nvPr>
        </p:nvPicPr>
        <p:blipFill>
          <a:blip r:embed="rId3">
            <a:extLst>
              <a:ext uri="{28A0092B-C50C-407E-A947-70E740481C1C}">
                <a14:useLocalDpi xmlns:a14="http://schemas.microsoft.com/office/drawing/2010/main" val="0"/>
              </a:ext>
            </a:extLst>
          </a:blip>
          <a:srcRect l="7565" r="7565"/>
          <a:stretch>
            <a:fillRect/>
          </a:stretch>
        </p:blipFill>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Placeholder 5">
            <a:extLst>
              <a:ext uri="{FF2B5EF4-FFF2-40B4-BE49-F238E27FC236}">
                <a16:creationId xmlns:a16="http://schemas.microsoft.com/office/drawing/2014/main" id="{9DD833E0-B939-4B2D-AF5B-6357147444BE}"/>
              </a:ext>
            </a:extLst>
          </p:cNvPr>
          <p:cNvPicPr>
            <a:picLocks noGrp="1" noChangeAspect="1" noChangeArrowheads="1"/>
          </p:cNvPicPr>
          <p:nvPr>
            <p:ph type="pic" sz="quarter" idx="18"/>
          </p:nvPr>
        </p:nvPicPr>
        <p:blipFill>
          <a:blip r:embed="rId4">
            <a:extLst>
              <a:ext uri="{28A0092B-C50C-407E-A947-70E740481C1C}">
                <a14:useLocalDpi xmlns:a14="http://schemas.microsoft.com/office/drawing/2010/main" val="0"/>
              </a:ext>
            </a:extLst>
          </a:blip>
          <a:srcRect t="1089" b="1089"/>
          <a:stretch>
            <a:fillRect/>
          </a:stretch>
        </p:blipFill>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6">
            <a:extLst>
              <a:ext uri="{FF2B5EF4-FFF2-40B4-BE49-F238E27FC236}">
                <a16:creationId xmlns:a16="http://schemas.microsoft.com/office/drawing/2014/main" id="{D5E47DBB-D34A-44A2-B552-C31D35CA0BE6}"/>
              </a:ext>
            </a:extLst>
          </p:cNvPr>
          <p:cNvSpPr>
            <a:spLocks noGrp="1"/>
          </p:cNvSpPr>
          <p:nvPr>
            <p:ph type="body" sz="quarter" idx="20"/>
          </p:nvPr>
        </p:nvSpPr>
        <p:spPr>
          <a:xfrm>
            <a:off x="930275" y="9631363"/>
            <a:ext cx="10050463" cy="754062"/>
          </a:xfrm>
        </p:spPr>
        <p:txBody>
          <a:bodyPr/>
          <a:lstStyle/>
          <a:p>
            <a:pPr marL="1645838" indent="-1645838" defTabSz="4388900" eaLnBrk="1" fontAlgn="auto" hangingPunct="1">
              <a:spcAft>
                <a:spcPts val="0"/>
              </a:spcAft>
              <a:defRPr/>
            </a:pPr>
            <a:r>
              <a:rPr lang="en-US" dirty="0">
                <a:latin typeface="Arial" panose="020B0604020202020204" pitchFamily="34" charset="0"/>
                <a:cs typeface="Arial" panose="020B0604020202020204" pitchFamily="34" charset="0"/>
              </a:rPr>
              <a:t>What is critical thinking?</a:t>
            </a:r>
          </a:p>
        </p:txBody>
      </p:sp>
      <p:sp>
        <p:nvSpPr>
          <p:cNvPr id="7176" name="Text Placeholder 7">
            <a:extLst>
              <a:ext uri="{FF2B5EF4-FFF2-40B4-BE49-F238E27FC236}">
                <a16:creationId xmlns:a16="http://schemas.microsoft.com/office/drawing/2014/main" id="{5B54E86D-DA6C-43BD-A3E6-6AE41F9EFB56}"/>
              </a:ext>
            </a:extLst>
          </p:cNvPr>
          <p:cNvSpPr>
            <a:spLocks noGrp="1"/>
          </p:cNvSpPr>
          <p:nvPr>
            <p:ph type="body" sz="quarter" idx="21"/>
          </p:nvPr>
        </p:nvSpPr>
        <p:spPr bwMode="auto">
          <a:xfrm>
            <a:off x="11645481" y="5312609"/>
            <a:ext cx="10048875" cy="1873125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800" dirty="0">
                <a:latin typeface="Arial" panose="020B0604020202020204" pitchFamily="34" charset="0"/>
                <a:cs typeface="Arial" panose="020B0604020202020204" pitchFamily="34" charset="0"/>
              </a:rPr>
              <a:t>that reflection is one of the most significant ways that influences the development of thinking critically in education.</a:t>
            </a:r>
          </a:p>
          <a:p>
            <a:pPr eaLnBrk="1" hangingPunct="1"/>
            <a:endParaRPr lang="en-US" altLang="en-US" sz="2800" dirty="0">
              <a:latin typeface="Arial" panose="020B0604020202020204" pitchFamily="34" charset="0"/>
              <a:cs typeface="Arial" panose="020B0604020202020204" pitchFamily="34" charset="0"/>
            </a:endParaRPr>
          </a:p>
          <a:p>
            <a:pPr eaLnBrk="1" hangingPunct="1"/>
            <a:r>
              <a:rPr lang="en-US" altLang="en-US" sz="2800" dirty="0">
                <a:latin typeface="Arial" panose="020B0604020202020204" pitchFamily="34" charset="0"/>
                <a:cs typeface="Arial" panose="020B0604020202020204" pitchFamily="34" charset="0"/>
              </a:rPr>
              <a:t>In order to become a good critical thinker, it is essential to examine everything with critical questions. Critical thinking requires asking critical questions; therefore, students must be willing to ask questions in every approach they undertake. Asking questions can arise in the class discussion or in reading others work. It can be said that asking questions is a powerful tool in critical thinking as ‘Critical thinking is about questioning’ (University of Leeds, 2019). The type of questions that </a:t>
            </a:r>
          </a:p>
          <a:p>
            <a:pPr eaLnBrk="1" hangingPunct="1"/>
            <a:r>
              <a:rPr lang="en-US" altLang="en-US" sz="2800" dirty="0">
                <a:latin typeface="Arial" panose="020B0604020202020204" pitchFamily="34" charset="0"/>
                <a:cs typeface="Arial" panose="020B0604020202020204" pitchFamily="34" charset="0"/>
              </a:rPr>
              <a:t>students may raise in discussion or </a:t>
            </a:r>
          </a:p>
          <a:p>
            <a:pPr eaLnBrk="1" hangingPunct="1"/>
            <a:r>
              <a:rPr lang="en-US" altLang="en-US" sz="2800" dirty="0">
                <a:latin typeface="Arial" panose="020B0604020202020204" pitchFamily="34" charset="0"/>
                <a:cs typeface="Arial" panose="020B0604020202020204" pitchFamily="34" charset="0"/>
              </a:rPr>
              <a:t>whilst reading a piece of work may </a:t>
            </a:r>
          </a:p>
          <a:p>
            <a:pPr eaLnBrk="1" hangingPunct="1"/>
            <a:r>
              <a:rPr lang="en-US" altLang="en-US" sz="2800" dirty="0">
                <a:latin typeface="Arial" panose="020B0604020202020204" pitchFamily="34" charset="0"/>
                <a:cs typeface="Arial" panose="020B0604020202020204" pitchFamily="34" charset="0"/>
              </a:rPr>
              <a:t>include who, what, where, how and </a:t>
            </a:r>
          </a:p>
          <a:p>
            <a:pPr eaLnBrk="1" hangingPunct="1"/>
            <a:r>
              <a:rPr lang="en-US" altLang="en-US" sz="2800" dirty="0">
                <a:latin typeface="Arial" panose="020B0604020202020204" pitchFamily="34" charset="0"/>
                <a:cs typeface="Arial" panose="020B0604020202020204" pitchFamily="34" charset="0"/>
              </a:rPr>
              <a:t>why. While discussing or reading, it </a:t>
            </a:r>
          </a:p>
          <a:p>
            <a:pPr eaLnBrk="1" hangingPunct="1"/>
            <a:r>
              <a:rPr lang="en-US" altLang="en-US" sz="2800" dirty="0">
                <a:latin typeface="Arial" panose="020B0604020202020204" pitchFamily="34" charset="0"/>
                <a:cs typeface="Arial" panose="020B0604020202020204" pitchFamily="34" charset="0"/>
              </a:rPr>
              <a:t>is important that student's question </a:t>
            </a:r>
          </a:p>
          <a:p>
            <a:pPr eaLnBrk="1" hangingPunct="1"/>
            <a:r>
              <a:rPr lang="en-US" altLang="en-US" sz="2800" dirty="0">
                <a:latin typeface="Arial" panose="020B0604020202020204" pitchFamily="34" charset="0"/>
                <a:cs typeface="Arial" panose="020B0604020202020204" pitchFamily="34" charset="0"/>
              </a:rPr>
              <a:t>their views as well as others, as not </a:t>
            </a:r>
          </a:p>
          <a:p>
            <a:pPr eaLnBrk="1" hangingPunct="1"/>
            <a:r>
              <a:rPr lang="en-US" altLang="en-US" sz="2800" dirty="0">
                <a:latin typeface="Arial" panose="020B0604020202020204" pitchFamily="34" charset="0"/>
                <a:cs typeface="Arial" panose="020B0604020202020204" pitchFamily="34" charset="0"/>
              </a:rPr>
              <a:t>everything which is printed or found </a:t>
            </a:r>
          </a:p>
          <a:p>
            <a:pPr eaLnBrk="1" hangingPunct="1"/>
            <a:r>
              <a:rPr lang="en-US" altLang="en-US" sz="2800" dirty="0">
                <a:latin typeface="Arial" panose="020B0604020202020204" pitchFamily="34" charset="0"/>
                <a:cs typeface="Arial" panose="020B0604020202020204" pitchFamily="34" charset="0"/>
              </a:rPr>
              <a:t>on websites is true and reliable. This </a:t>
            </a:r>
          </a:p>
          <a:p>
            <a:pPr eaLnBrk="1" hangingPunct="1"/>
            <a:r>
              <a:rPr lang="en-US" altLang="en-US" sz="2800" dirty="0">
                <a:latin typeface="Arial" panose="020B0604020202020204" pitchFamily="34" charset="0"/>
                <a:cs typeface="Arial" panose="020B0604020202020204" pitchFamily="34" charset="0"/>
              </a:rPr>
              <a:t>is supported by (Cottrell, 2005, p. 11) </a:t>
            </a:r>
          </a:p>
          <a:p>
            <a:pPr eaLnBrk="1" hangingPunct="1"/>
            <a:r>
              <a:rPr lang="en-US" altLang="en-US" sz="2800" dirty="0">
                <a:latin typeface="Arial" panose="020B0604020202020204" pitchFamily="34" charset="0"/>
                <a:cs typeface="Arial" panose="020B0604020202020204" pitchFamily="34" charset="0"/>
              </a:rPr>
              <a:t>where it says that ‘Researchers and lecturers expect students to question and challenge even published material’. Having ability to challenge other ideas and views is important as it helps you to make your own judgments, and this means that your self-confidence will improve in exploring any evidence and its implications.  In this way, students can develop a deeper critical thinking in education. </a:t>
            </a:r>
          </a:p>
          <a:p>
            <a:pPr eaLnBrk="1" hangingPunct="1"/>
            <a:endParaRPr lang="en-US" altLang="en-US" sz="2800" dirty="0">
              <a:latin typeface="Arial" panose="020B0604020202020204" pitchFamily="34" charset="0"/>
              <a:cs typeface="Arial" panose="020B0604020202020204" pitchFamily="34" charset="0"/>
            </a:endParaRPr>
          </a:p>
          <a:p>
            <a:pPr eaLnBrk="1" hangingPunct="1"/>
            <a:r>
              <a:rPr lang="en-US" altLang="en-US" sz="2800" dirty="0">
                <a:latin typeface="Arial" panose="020B0604020202020204" pitchFamily="34" charset="0"/>
                <a:cs typeface="Arial" panose="020B0604020202020204" pitchFamily="34" charset="0"/>
              </a:rPr>
              <a:t>It can be said that analytical thinking is a process that involves finding relevant information and then breaks down complex information into parts. The information needs to break down step by step to be enable effective examination of every part of the topic. Within analytical thinking, students can use facts to solve a problem or come to a new conclusion and support their views and ideas. Analytical thinking also involves ‘compare and contrast different elements and understanding relationships to your subject/topic’ (University of Leeds, 2019). It can be said that analytical thinking is a step into critical thinking.</a:t>
            </a:r>
          </a:p>
        </p:txBody>
      </p:sp>
      <p:sp>
        <p:nvSpPr>
          <p:cNvPr id="9" name="Text Placeholder 8">
            <a:extLst>
              <a:ext uri="{FF2B5EF4-FFF2-40B4-BE49-F238E27FC236}">
                <a16:creationId xmlns:a16="http://schemas.microsoft.com/office/drawing/2014/main" id="{0B6CC67C-5780-4363-9D5C-FFDE9E1C3DE9}"/>
              </a:ext>
            </a:extLst>
          </p:cNvPr>
          <p:cNvSpPr>
            <a:spLocks noGrp="1"/>
          </p:cNvSpPr>
          <p:nvPr>
            <p:ph type="body" sz="quarter" idx="22"/>
          </p:nvPr>
        </p:nvSpPr>
        <p:spPr>
          <a:xfrm>
            <a:off x="912813" y="20389942"/>
            <a:ext cx="10053637" cy="755650"/>
          </a:xfrm>
        </p:spPr>
        <p:txBody>
          <a:bodyPr/>
          <a:lstStyle/>
          <a:p>
            <a:pPr marL="1645838" indent="-1645838" defTabSz="4388900" eaLnBrk="1" fontAlgn="auto" hangingPunct="1">
              <a:spcAft>
                <a:spcPts val="0"/>
              </a:spcAft>
              <a:defRPr/>
            </a:pPr>
            <a:r>
              <a:rPr lang="en-US" dirty="0">
                <a:latin typeface="Arial" panose="020B0604020202020204" pitchFamily="34" charset="0"/>
                <a:cs typeface="Arial" panose="020B0604020202020204" pitchFamily="34" charset="0"/>
              </a:rPr>
              <a:t>Skills and Personal Qualities</a:t>
            </a:r>
          </a:p>
        </p:txBody>
      </p:sp>
      <p:sp>
        <p:nvSpPr>
          <p:cNvPr id="7178" name="Text Placeholder 9">
            <a:extLst>
              <a:ext uri="{FF2B5EF4-FFF2-40B4-BE49-F238E27FC236}">
                <a16:creationId xmlns:a16="http://schemas.microsoft.com/office/drawing/2014/main" id="{968CD77F-7EF4-4BDA-9D0E-C91F59481931}"/>
              </a:ext>
            </a:extLst>
          </p:cNvPr>
          <p:cNvSpPr>
            <a:spLocks noGrp="1"/>
          </p:cNvSpPr>
          <p:nvPr>
            <p:ph type="body" sz="quarter" idx="23"/>
          </p:nvPr>
        </p:nvSpPr>
        <p:spPr bwMode="auto">
          <a:xfrm>
            <a:off x="32924115" y="14225211"/>
            <a:ext cx="10048875" cy="3908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800" dirty="0">
                <a:latin typeface="Arial" panose="020B0604020202020204" pitchFamily="34" charset="0"/>
                <a:cs typeface="Arial" panose="020B0604020202020204" pitchFamily="34" charset="0"/>
              </a:rPr>
              <a:t>To conclude, this poster has not only considered the definition of critical thinking in education, but it has also discussed a range of skills and personal qualities that influence the development of critical thinking in education. It has also considered the ways of developing these skills and personal qualities in education. The importance of student developing critical thinking in Higher Education has been acknowledged.</a:t>
            </a:r>
          </a:p>
        </p:txBody>
      </p:sp>
      <p:sp>
        <p:nvSpPr>
          <p:cNvPr id="7179" name="Text Placeholder 12">
            <a:extLst>
              <a:ext uri="{FF2B5EF4-FFF2-40B4-BE49-F238E27FC236}">
                <a16:creationId xmlns:a16="http://schemas.microsoft.com/office/drawing/2014/main" id="{35DF91FA-6221-47A2-AAFB-4EB717DFA3E8}"/>
              </a:ext>
            </a:extLst>
          </p:cNvPr>
          <p:cNvSpPr>
            <a:spLocks noGrp="1"/>
          </p:cNvSpPr>
          <p:nvPr>
            <p:ph type="body" sz="quarter" idx="26"/>
          </p:nvPr>
        </p:nvSpPr>
        <p:spPr bwMode="auto">
          <a:xfrm>
            <a:off x="32934592" y="18680412"/>
            <a:ext cx="10047288" cy="1373296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800" dirty="0">
                <a:latin typeface="Arial" panose="020B0604020202020204" pitchFamily="34" charset="0"/>
                <a:cs typeface="Arial" panose="020B0604020202020204" pitchFamily="34" charset="0"/>
              </a:rPr>
              <a:t>Cottrell, S., 2005. Critical Thinking Skills - Developing Effective Analysis and Argument. New York: Palgrave Macmillan.</a:t>
            </a:r>
          </a:p>
          <a:p>
            <a:pPr eaLnBrk="1" hangingPunct="1"/>
            <a:r>
              <a:rPr lang="en-US" altLang="en-US" sz="2800" dirty="0">
                <a:latin typeface="Arial" panose="020B0604020202020204" pitchFamily="34" charset="0"/>
                <a:cs typeface="Arial" panose="020B0604020202020204" pitchFamily="34" charset="0"/>
              </a:rPr>
              <a:t>Eales-Reynolds, L.-J., Judge, B., Jones, P. &amp; McCreery, E., 2013. Critical Thinking Skills for education Students. 2nd ed. London: SAGE.</a:t>
            </a:r>
          </a:p>
          <a:p>
            <a:pPr eaLnBrk="1" hangingPunct="1"/>
            <a:r>
              <a:rPr lang="en-US" altLang="en-US" sz="2800" dirty="0">
                <a:latin typeface="Arial" panose="020B0604020202020204" pitchFamily="34" charset="0"/>
                <a:cs typeface="Arial" panose="020B0604020202020204" pitchFamily="34" charset="0"/>
              </a:rPr>
              <a:t>Musgrave, J., </a:t>
            </a:r>
            <a:r>
              <a:rPr lang="en-US" altLang="en-US" sz="2800" dirty="0" err="1">
                <a:latin typeface="Arial" panose="020B0604020202020204" pitchFamily="34" charset="0"/>
                <a:cs typeface="Arial" panose="020B0604020202020204" pitchFamily="34" charset="0"/>
              </a:rPr>
              <a:t>Savin</a:t>
            </a:r>
            <a:r>
              <a:rPr lang="en-US" altLang="en-US" sz="2800" dirty="0">
                <a:latin typeface="Arial" panose="020B0604020202020204" pitchFamily="34" charset="0"/>
                <a:cs typeface="Arial" panose="020B0604020202020204" pitchFamily="34" charset="0"/>
              </a:rPr>
              <a:t>-Baden, M. &amp; </a:t>
            </a:r>
            <a:r>
              <a:rPr lang="en-US" altLang="en-US" sz="2800" dirty="0" err="1">
                <a:latin typeface="Arial" panose="020B0604020202020204" pitchFamily="34" charset="0"/>
                <a:cs typeface="Arial" panose="020B0604020202020204" pitchFamily="34" charset="0"/>
              </a:rPr>
              <a:t>Stobbs</a:t>
            </a:r>
            <a:r>
              <a:rPr lang="en-US" altLang="en-US" sz="2800" dirty="0">
                <a:latin typeface="Arial" panose="020B0604020202020204" pitchFamily="34" charset="0"/>
                <a:cs typeface="Arial" panose="020B0604020202020204" pitchFamily="34" charset="0"/>
              </a:rPr>
              <a:t>, N., 2017. Studying for Your Early Years Degree: Skills and knowledge for becoming an effective practitioner. St Albans: Critical Publishing Ltd.</a:t>
            </a:r>
          </a:p>
          <a:p>
            <a:pPr eaLnBrk="1" hangingPunct="1"/>
            <a:r>
              <a:rPr lang="en-US" altLang="en-US" sz="2800" dirty="0">
                <a:latin typeface="Arial" panose="020B0604020202020204" pitchFamily="34" charset="0"/>
                <a:cs typeface="Arial" panose="020B0604020202020204" pitchFamily="34" charset="0"/>
              </a:rPr>
              <a:t>Nappi, J. S., 2017. The Importance of Questioning in Developing Critical Thinking Skills. The Delta Kappa Gamma Bulletin: International Journal for Professional Educators, 84(1), p. 31.</a:t>
            </a:r>
          </a:p>
          <a:p>
            <a:pPr eaLnBrk="1" hangingPunct="1"/>
            <a:r>
              <a:rPr lang="en-US" altLang="en-US" sz="2800" dirty="0">
                <a:latin typeface="Arial" panose="020B0604020202020204" pitchFamily="34" charset="0"/>
                <a:cs typeface="Arial" panose="020B0604020202020204" pitchFamily="34" charset="0"/>
              </a:rPr>
              <a:t>Paul, R. &amp; Elder, L., 2006. Critical Thinking: learn the tools the best thinker use. Concise Edition ed. Columbus, OH: Pearson.</a:t>
            </a:r>
          </a:p>
          <a:p>
            <a:pPr eaLnBrk="1" hangingPunct="1"/>
            <a:r>
              <a:rPr lang="en-US" altLang="en-US" sz="2800" dirty="0">
                <a:latin typeface="Arial" panose="020B0604020202020204" pitchFamily="34" charset="0"/>
                <a:cs typeface="Arial" panose="020B0604020202020204" pitchFamily="34" charset="0"/>
              </a:rPr>
              <a:t>Reed, M. and Walker, R. (2014) A critical companion to early childhood. London: Sage Publications.</a:t>
            </a:r>
          </a:p>
          <a:p>
            <a:pPr eaLnBrk="1" hangingPunct="1"/>
            <a:r>
              <a:rPr lang="en-US" altLang="en-US" sz="2800" dirty="0">
                <a:latin typeface="Arial" panose="020B0604020202020204" pitchFamily="34" charset="0"/>
                <a:cs typeface="Arial" panose="020B0604020202020204" pitchFamily="34" charset="0"/>
              </a:rPr>
              <a:t>Rutter, L. &amp; Brown, K., 2015. Critical Thinking and Professional Judgement for Social Work. 4th ed. Exeter: SAGE.</a:t>
            </a:r>
          </a:p>
          <a:p>
            <a:pPr eaLnBrk="1" hangingPunct="1"/>
            <a:r>
              <a:rPr lang="en-US" altLang="en-US" sz="2800" dirty="0">
                <a:latin typeface="Arial" panose="020B0604020202020204" pitchFamily="34" charset="0"/>
                <a:cs typeface="Arial" panose="020B0604020202020204" pitchFamily="34" charset="0"/>
              </a:rPr>
              <a:t>Schmidt, S. J., 1999. Using Writing to Develop Critical Thinking Skills. p. 32.</a:t>
            </a:r>
          </a:p>
          <a:p>
            <a:pPr eaLnBrk="1" hangingPunct="1"/>
            <a:r>
              <a:rPr lang="en-US" altLang="en-US" sz="2800" dirty="0">
                <a:latin typeface="Arial" panose="020B0604020202020204" pitchFamily="34" charset="0"/>
                <a:cs typeface="Arial" panose="020B0604020202020204" pitchFamily="34" charset="0"/>
              </a:rPr>
              <a:t>University of Leeds, 2019. Understanding Critical Thinking. [Online] </a:t>
            </a:r>
          </a:p>
          <a:p>
            <a:pPr eaLnBrk="1" hangingPunct="1"/>
            <a:r>
              <a:rPr lang="en-US" altLang="en-US" sz="2800" dirty="0">
                <a:latin typeface="Arial" panose="020B0604020202020204" pitchFamily="34" charset="0"/>
                <a:cs typeface="Arial" panose="020B0604020202020204" pitchFamily="34" charset="0"/>
              </a:rPr>
              <a:t>Available at: https://library.leeds.ac.uk/info/1401/academic_skills/105/criticalthinking.  [Accessed 14 October 2019].</a:t>
            </a:r>
          </a:p>
        </p:txBody>
      </p:sp>
      <p:sp>
        <p:nvSpPr>
          <p:cNvPr id="16" name="Text Placeholder 15">
            <a:extLst>
              <a:ext uri="{FF2B5EF4-FFF2-40B4-BE49-F238E27FC236}">
                <a16:creationId xmlns:a16="http://schemas.microsoft.com/office/drawing/2014/main" id="{F6199D92-FE8F-4B1E-8B17-073341452E9F}"/>
              </a:ext>
            </a:extLst>
          </p:cNvPr>
          <p:cNvSpPr>
            <a:spLocks noGrp="1"/>
          </p:cNvSpPr>
          <p:nvPr>
            <p:ph type="body" sz="quarter" idx="29"/>
          </p:nvPr>
        </p:nvSpPr>
        <p:spPr>
          <a:xfrm>
            <a:off x="32937450" y="5284837"/>
            <a:ext cx="10045700" cy="1323975"/>
          </a:xfrm>
        </p:spPr>
        <p:txBody>
          <a:bodyPr/>
          <a:lstStyle/>
          <a:p>
            <a:pPr marL="1645838" indent="-1645838" defTabSz="4388900" eaLnBrk="1" fontAlgn="auto" hangingPunct="1">
              <a:spcAft>
                <a:spcPts val="0"/>
              </a:spcAft>
              <a:defRPr/>
            </a:pPr>
            <a:r>
              <a:rPr lang="en-US" dirty="0">
                <a:latin typeface="Arial" panose="020B0604020202020204" pitchFamily="34" charset="0"/>
                <a:cs typeface="Arial" panose="020B0604020202020204" pitchFamily="34" charset="0"/>
              </a:rPr>
              <a:t>Why is it important to develop critical thinking in education?</a:t>
            </a:r>
          </a:p>
        </p:txBody>
      </p:sp>
      <p:sp>
        <p:nvSpPr>
          <p:cNvPr id="18" name="Text Placeholder 17">
            <a:extLst>
              <a:ext uri="{FF2B5EF4-FFF2-40B4-BE49-F238E27FC236}">
                <a16:creationId xmlns:a16="http://schemas.microsoft.com/office/drawing/2014/main" id="{4087EDFB-F9CF-44F6-BAA2-CDB06F22A816}"/>
              </a:ext>
            </a:extLst>
          </p:cNvPr>
          <p:cNvSpPr>
            <a:spLocks noGrp="1"/>
          </p:cNvSpPr>
          <p:nvPr>
            <p:ph type="body" sz="quarter" idx="9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183" name="Text Placeholder 18">
            <a:extLst>
              <a:ext uri="{FF2B5EF4-FFF2-40B4-BE49-F238E27FC236}">
                <a16:creationId xmlns:a16="http://schemas.microsoft.com/office/drawing/2014/main" id="{0A26EF37-1578-46CD-86EC-0F890B2419D0}"/>
              </a:ext>
            </a:extLst>
          </p:cNvPr>
          <p:cNvSpPr>
            <a:spLocks noGrp="1"/>
          </p:cNvSpPr>
          <p:nvPr>
            <p:ph type="body" sz="quarter" idx="96"/>
          </p:nvPr>
        </p:nvSpPr>
        <p:spPr bwMode="auto">
          <a:xfrm>
            <a:off x="981075" y="10420350"/>
            <a:ext cx="10056813" cy="6924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800" dirty="0">
                <a:latin typeface="Arial" panose="020B0604020202020204" pitchFamily="34" charset="0"/>
                <a:cs typeface="Arial" panose="020B0604020202020204" pitchFamily="34" charset="0"/>
              </a:rPr>
              <a:t>Firstly, we must consider the question what is critical thinking? In response to this question, it can be stated that critical thinking is all about questioning what we read, hear and see and not being willing to accept everything we have been told. Therefore, it could be stated here that ‘Critical thinking is a cognitive activity, associated with using the mind’ (Cottrell, 2005, p. 1). Critical thinking is also defined as ‘self-directed, self-disciplined, self-monitored, and self-corrective thinking. It entails effective communication and problem-solving abilities’ (Paul &amp; Elder, 2006). This highlights that critical thinking helps students to think more deeply about the subject objectivity and in response make ‘better and more informed decisions about whether something is likely to be true, effective or productive’ (Cottrell, 2005, p. 2).</a:t>
            </a:r>
          </a:p>
        </p:txBody>
      </p:sp>
      <p:sp>
        <p:nvSpPr>
          <p:cNvPr id="7184" name="Text Placeholder 19">
            <a:extLst>
              <a:ext uri="{FF2B5EF4-FFF2-40B4-BE49-F238E27FC236}">
                <a16:creationId xmlns:a16="http://schemas.microsoft.com/office/drawing/2014/main" id="{E4AEB90F-6E30-4935-AFB1-13C041C14B6D}"/>
              </a:ext>
            </a:extLst>
          </p:cNvPr>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5" name="Text Placeholder 20">
            <a:extLst>
              <a:ext uri="{FF2B5EF4-FFF2-40B4-BE49-F238E27FC236}">
                <a16:creationId xmlns:a16="http://schemas.microsoft.com/office/drawing/2014/main" id="{B63BEBB3-6330-4486-8647-9AD4C61B697D}"/>
              </a:ext>
            </a:extLst>
          </p:cNvPr>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6" name="Text Placeholder 21">
            <a:extLst>
              <a:ext uri="{FF2B5EF4-FFF2-40B4-BE49-F238E27FC236}">
                <a16:creationId xmlns:a16="http://schemas.microsoft.com/office/drawing/2014/main" id="{3940E9AC-1072-46A5-A00B-8965D632A59D}"/>
              </a:ext>
            </a:extLst>
          </p:cNvPr>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7" name="Text Placeholder 22">
            <a:extLst>
              <a:ext uri="{FF2B5EF4-FFF2-40B4-BE49-F238E27FC236}">
                <a16:creationId xmlns:a16="http://schemas.microsoft.com/office/drawing/2014/main" id="{5A141938-E0AE-4892-AC07-968BE694F3C0}"/>
              </a:ext>
            </a:extLst>
          </p:cNvPr>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8" name="Text Placeholder 23">
            <a:extLst>
              <a:ext uri="{FF2B5EF4-FFF2-40B4-BE49-F238E27FC236}">
                <a16:creationId xmlns:a16="http://schemas.microsoft.com/office/drawing/2014/main" id="{CE581EB1-CFAF-4C74-A918-A42AA644388F}"/>
              </a:ext>
            </a:extLst>
          </p:cNvPr>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9" name="Text Placeholder 24">
            <a:extLst>
              <a:ext uri="{FF2B5EF4-FFF2-40B4-BE49-F238E27FC236}">
                <a16:creationId xmlns:a16="http://schemas.microsoft.com/office/drawing/2014/main" id="{A4A52DF5-3889-4C07-82A4-4B0FFAE83C81}"/>
              </a:ext>
            </a:extLst>
          </p:cNvPr>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0" name="Text Placeholder 25">
            <a:extLst>
              <a:ext uri="{FF2B5EF4-FFF2-40B4-BE49-F238E27FC236}">
                <a16:creationId xmlns:a16="http://schemas.microsoft.com/office/drawing/2014/main" id="{8272B3EE-26D1-466C-BAF0-8BE3E01F154A}"/>
              </a:ext>
            </a:extLst>
          </p:cNvPr>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1" name="Text Placeholder 26">
            <a:extLst>
              <a:ext uri="{FF2B5EF4-FFF2-40B4-BE49-F238E27FC236}">
                <a16:creationId xmlns:a16="http://schemas.microsoft.com/office/drawing/2014/main" id="{BB634EE4-D9F6-400D-921A-79B3D4B10751}"/>
              </a:ext>
            </a:extLst>
          </p:cNvPr>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2" name="Text Placeholder 27">
            <a:extLst>
              <a:ext uri="{FF2B5EF4-FFF2-40B4-BE49-F238E27FC236}">
                <a16:creationId xmlns:a16="http://schemas.microsoft.com/office/drawing/2014/main" id="{D336C32B-CCC6-458B-8523-4EE77571F060}"/>
              </a:ext>
            </a:extLst>
          </p:cNvPr>
          <p:cNvSpPr>
            <a:spLocks noGrp="1"/>
          </p:cNvSpPr>
          <p:nvPr>
            <p:ph type="body" sz="quarter" idx="123"/>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3" name="Text Placeholder 28">
            <a:extLst>
              <a:ext uri="{FF2B5EF4-FFF2-40B4-BE49-F238E27FC236}">
                <a16:creationId xmlns:a16="http://schemas.microsoft.com/office/drawing/2014/main" id="{224181E5-2568-4F72-B9B9-ACF04710EA3E}"/>
              </a:ext>
            </a:extLst>
          </p:cNvPr>
          <p:cNvSpPr>
            <a:spLocks noGrp="1"/>
          </p:cNvSpPr>
          <p:nvPr>
            <p:ph type="body" sz="quarter" idx="124"/>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4" name="Text Placeholder 29">
            <a:extLst>
              <a:ext uri="{FF2B5EF4-FFF2-40B4-BE49-F238E27FC236}">
                <a16:creationId xmlns:a16="http://schemas.microsoft.com/office/drawing/2014/main" id="{35F10CAE-4F63-425A-883C-53332702B8DF}"/>
              </a:ext>
            </a:extLst>
          </p:cNvPr>
          <p:cNvSpPr>
            <a:spLocks noGrp="1"/>
          </p:cNvSpPr>
          <p:nvPr>
            <p:ph type="body" sz="quarter" idx="125"/>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5" name="Picture Placeholder 30">
            <a:extLst>
              <a:ext uri="{FF2B5EF4-FFF2-40B4-BE49-F238E27FC236}">
                <a16:creationId xmlns:a16="http://schemas.microsoft.com/office/drawing/2014/main" id="{417F4C59-E2B3-4A9C-8676-F1094991B41B}"/>
              </a:ext>
            </a:extLst>
          </p:cNvPr>
          <p:cNvSpPr>
            <a:spLocks noGrp="1"/>
          </p:cNvSpPr>
          <p:nvPr>
            <p:ph type="pic" sz="quarter" idx="115"/>
          </p:nvPr>
        </p:nvSpPr>
        <p:spPr bwMode="auto">
          <a:xfrm>
            <a:off x="-9326563" y="25314275"/>
            <a:ext cx="7908925" cy="4838700"/>
          </a:xfrm>
          <a:ln>
            <a:miter lim="800000"/>
            <a:headEnd/>
            <a:tailEnd/>
          </a:ln>
        </p:spPr>
      </p:sp>
      <p:sp>
        <p:nvSpPr>
          <p:cNvPr id="7196" name="Picture Placeholder 31">
            <a:extLst>
              <a:ext uri="{FF2B5EF4-FFF2-40B4-BE49-F238E27FC236}">
                <a16:creationId xmlns:a16="http://schemas.microsoft.com/office/drawing/2014/main" id="{46813ED3-95A6-4C26-84FA-42ECC18AFC3C}"/>
              </a:ext>
            </a:extLst>
          </p:cNvPr>
          <p:cNvSpPr>
            <a:spLocks noGrp="1"/>
          </p:cNvSpPr>
          <p:nvPr>
            <p:ph type="pic" sz="quarter" idx="126"/>
          </p:nvPr>
        </p:nvSpPr>
        <p:spPr bwMode="auto">
          <a:xfrm>
            <a:off x="-9326563" y="25314275"/>
            <a:ext cx="7908925" cy="4838700"/>
          </a:xfrm>
          <a:ln>
            <a:miter lim="800000"/>
            <a:headEnd/>
            <a:tailEnd/>
          </a:ln>
        </p:spPr>
      </p:sp>
      <p:sp>
        <p:nvSpPr>
          <p:cNvPr id="7197" name="Picture Placeholder 32">
            <a:extLst>
              <a:ext uri="{FF2B5EF4-FFF2-40B4-BE49-F238E27FC236}">
                <a16:creationId xmlns:a16="http://schemas.microsoft.com/office/drawing/2014/main" id="{B8FCFF4E-C84A-4049-B5E3-4B3E7C1FA3F3}"/>
              </a:ext>
            </a:extLst>
          </p:cNvPr>
          <p:cNvSpPr>
            <a:spLocks noGrp="1"/>
          </p:cNvSpPr>
          <p:nvPr>
            <p:ph type="pic" sz="quarter" idx="127"/>
          </p:nvPr>
        </p:nvSpPr>
        <p:spPr bwMode="auto">
          <a:xfrm>
            <a:off x="-9326563" y="25314275"/>
            <a:ext cx="7908925" cy="4838700"/>
          </a:xfrm>
          <a:ln>
            <a:miter lim="800000"/>
            <a:headEnd/>
            <a:tailEnd/>
          </a:ln>
        </p:spPr>
      </p:sp>
      <p:sp>
        <p:nvSpPr>
          <p:cNvPr id="7198" name="Picture Placeholder 33">
            <a:extLst>
              <a:ext uri="{FF2B5EF4-FFF2-40B4-BE49-F238E27FC236}">
                <a16:creationId xmlns:a16="http://schemas.microsoft.com/office/drawing/2014/main" id="{3DBECAC0-9F22-42EE-97FE-88E1B6274631}"/>
              </a:ext>
            </a:extLst>
          </p:cNvPr>
          <p:cNvSpPr>
            <a:spLocks noGrp="1"/>
          </p:cNvSpPr>
          <p:nvPr>
            <p:ph type="pic" sz="quarter" idx="128"/>
          </p:nvPr>
        </p:nvSpPr>
        <p:spPr bwMode="auto">
          <a:xfrm>
            <a:off x="-9326563" y="25314275"/>
            <a:ext cx="7908925" cy="4838700"/>
          </a:xfrm>
          <a:ln>
            <a:miter lim="800000"/>
            <a:headEnd/>
            <a:tailEnd/>
          </a:ln>
        </p:spPr>
      </p:sp>
      <p:sp>
        <p:nvSpPr>
          <p:cNvPr id="7199" name="Picture Placeholder 34">
            <a:extLst>
              <a:ext uri="{FF2B5EF4-FFF2-40B4-BE49-F238E27FC236}">
                <a16:creationId xmlns:a16="http://schemas.microsoft.com/office/drawing/2014/main" id="{46E1EAC8-DD78-413B-AF60-46530F6C15ED}"/>
              </a:ext>
            </a:extLst>
          </p:cNvPr>
          <p:cNvSpPr>
            <a:spLocks noGrp="1"/>
          </p:cNvSpPr>
          <p:nvPr>
            <p:ph type="pic" sz="quarter" idx="129"/>
          </p:nvPr>
        </p:nvSpPr>
        <p:spPr bwMode="auto">
          <a:xfrm>
            <a:off x="-9326563" y="25314275"/>
            <a:ext cx="7908925" cy="4838700"/>
          </a:xfrm>
          <a:ln>
            <a:miter lim="800000"/>
            <a:headEnd/>
            <a:tailEnd/>
          </a:ln>
        </p:spPr>
      </p:sp>
      <p:sp>
        <p:nvSpPr>
          <p:cNvPr id="7200" name="Picture Placeholder 35">
            <a:extLst>
              <a:ext uri="{FF2B5EF4-FFF2-40B4-BE49-F238E27FC236}">
                <a16:creationId xmlns:a16="http://schemas.microsoft.com/office/drawing/2014/main" id="{20B93392-9E95-4EE5-A46E-0AB80941583A}"/>
              </a:ext>
            </a:extLst>
          </p:cNvPr>
          <p:cNvSpPr>
            <a:spLocks noGrp="1"/>
          </p:cNvSpPr>
          <p:nvPr>
            <p:ph type="pic" sz="quarter" idx="130"/>
          </p:nvPr>
        </p:nvSpPr>
        <p:spPr bwMode="auto">
          <a:xfrm>
            <a:off x="-9326563" y="25314275"/>
            <a:ext cx="7908925" cy="4838700"/>
          </a:xfrm>
          <a:ln>
            <a:miter lim="800000"/>
            <a:headEnd/>
            <a:tailEnd/>
          </a:ln>
        </p:spPr>
      </p:sp>
      <p:sp>
        <p:nvSpPr>
          <p:cNvPr id="7201" name="Picture Placeholder 36">
            <a:extLst>
              <a:ext uri="{FF2B5EF4-FFF2-40B4-BE49-F238E27FC236}">
                <a16:creationId xmlns:a16="http://schemas.microsoft.com/office/drawing/2014/main" id="{4EBFD498-891A-4D1B-A5F4-76AABF1DFB27}"/>
              </a:ext>
            </a:extLst>
          </p:cNvPr>
          <p:cNvSpPr>
            <a:spLocks noGrp="1"/>
          </p:cNvSpPr>
          <p:nvPr>
            <p:ph type="pic" sz="quarter" idx="131"/>
          </p:nvPr>
        </p:nvSpPr>
        <p:spPr bwMode="auto">
          <a:xfrm>
            <a:off x="-9326563" y="25314275"/>
            <a:ext cx="7908925" cy="4838700"/>
          </a:xfrm>
          <a:ln>
            <a:miter lim="800000"/>
            <a:headEnd/>
            <a:tailEnd/>
          </a:ln>
        </p:spPr>
      </p:sp>
      <p:sp>
        <p:nvSpPr>
          <p:cNvPr id="7202" name="Picture Placeholder 37">
            <a:extLst>
              <a:ext uri="{FF2B5EF4-FFF2-40B4-BE49-F238E27FC236}">
                <a16:creationId xmlns:a16="http://schemas.microsoft.com/office/drawing/2014/main" id="{6109B14F-0DBF-4E3C-A7C6-8124DA08BA69}"/>
              </a:ext>
            </a:extLst>
          </p:cNvPr>
          <p:cNvSpPr>
            <a:spLocks noGrp="1"/>
          </p:cNvSpPr>
          <p:nvPr>
            <p:ph type="pic" sz="quarter" idx="132"/>
          </p:nvPr>
        </p:nvSpPr>
        <p:spPr bwMode="auto">
          <a:xfrm>
            <a:off x="-9326563" y="25314275"/>
            <a:ext cx="7908925" cy="4838700"/>
          </a:xfrm>
          <a:ln>
            <a:miter lim="800000"/>
            <a:headEnd/>
            <a:tailEnd/>
          </a:ln>
        </p:spPr>
      </p:sp>
      <p:sp>
        <p:nvSpPr>
          <p:cNvPr id="7203" name="Picture Placeholder 38">
            <a:extLst>
              <a:ext uri="{FF2B5EF4-FFF2-40B4-BE49-F238E27FC236}">
                <a16:creationId xmlns:a16="http://schemas.microsoft.com/office/drawing/2014/main" id="{7FC79028-2A55-41A3-8B95-F789C8B0F691}"/>
              </a:ext>
            </a:extLst>
          </p:cNvPr>
          <p:cNvSpPr>
            <a:spLocks noGrp="1"/>
          </p:cNvSpPr>
          <p:nvPr>
            <p:ph type="pic" sz="quarter" idx="133"/>
          </p:nvPr>
        </p:nvSpPr>
        <p:spPr bwMode="auto">
          <a:xfrm>
            <a:off x="-9326563" y="25314275"/>
            <a:ext cx="7908925" cy="4838700"/>
          </a:xfrm>
          <a:ln>
            <a:miter lim="800000"/>
            <a:headEnd/>
            <a:tailEnd/>
          </a:ln>
        </p:spPr>
      </p:sp>
      <p:sp>
        <p:nvSpPr>
          <p:cNvPr id="7204" name="Picture Placeholder 39">
            <a:extLst>
              <a:ext uri="{FF2B5EF4-FFF2-40B4-BE49-F238E27FC236}">
                <a16:creationId xmlns:a16="http://schemas.microsoft.com/office/drawing/2014/main" id="{5A987BE4-447A-492A-8CD1-8DCD00496E96}"/>
              </a:ext>
            </a:extLst>
          </p:cNvPr>
          <p:cNvSpPr>
            <a:spLocks noGrp="1"/>
          </p:cNvSpPr>
          <p:nvPr>
            <p:ph type="pic" sz="quarter" idx="134"/>
          </p:nvPr>
        </p:nvSpPr>
        <p:spPr bwMode="auto">
          <a:xfrm>
            <a:off x="-9326563" y="25314275"/>
            <a:ext cx="7908925" cy="4838700"/>
          </a:xfrm>
          <a:ln>
            <a:miter lim="800000"/>
            <a:headEnd/>
            <a:tailEnd/>
          </a:ln>
        </p:spPr>
      </p:sp>
      <p:sp>
        <p:nvSpPr>
          <p:cNvPr id="7205" name="Picture Placeholder 40">
            <a:extLst>
              <a:ext uri="{FF2B5EF4-FFF2-40B4-BE49-F238E27FC236}">
                <a16:creationId xmlns:a16="http://schemas.microsoft.com/office/drawing/2014/main" id="{52689DD2-DD2E-47D9-AEC4-DD82BE5EDCAC}"/>
              </a:ext>
            </a:extLst>
          </p:cNvPr>
          <p:cNvSpPr>
            <a:spLocks noGrp="1"/>
          </p:cNvSpPr>
          <p:nvPr>
            <p:ph type="pic" sz="quarter" idx="135"/>
          </p:nvPr>
        </p:nvSpPr>
        <p:spPr bwMode="auto">
          <a:xfrm>
            <a:off x="-9326563" y="25314275"/>
            <a:ext cx="7908925" cy="4838700"/>
          </a:xfrm>
          <a:ln>
            <a:miter lim="800000"/>
            <a:headEnd/>
            <a:tailEnd/>
          </a:ln>
        </p:spPr>
      </p:sp>
      <p:sp>
        <p:nvSpPr>
          <p:cNvPr id="42" name="Text Placeholder 41">
            <a:extLst>
              <a:ext uri="{FF2B5EF4-FFF2-40B4-BE49-F238E27FC236}">
                <a16:creationId xmlns:a16="http://schemas.microsoft.com/office/drawing/2014/main" id="{575A8714-CF4B-40AA-9203-2A1999878CB1}"/>
              </a:ext>
            </a:extLst>
          </p:cNvPr>
          <p:cNvSpPr>
            <a:spLocks noGrp="1"/>
          </p:cNvSpPr>
          <p:nvPr>
            <p:ph type="body" sz="quarter" idx="13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3" name="Text Placeholder 42">
            <a:extLst>
              <a:ext uri="{FF2B5EF4-FFF2-40B4-BE49-F238E27FC236}">
                <a16:creationId xmlns:a16="http://schemas.microsoft.com/office/drawing/2014/main" id="{ECD44E26-2321-4E59-AE02-B7437EFE7A78}"/>
              </a:ext>
            </a:extLst>
          </p:cNvPr>
          <p:cNvSpPr>
            <a:spLocks noGrp="1"/>
          </p:cNvSpPr>
          <p:nvPr>
            <p:ph type="body" sz="quarter" idx="13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4" name="Text Placeholder 43">
            <a:extLst>
              <a:ext uri="{FF2B5EF4-FFF2-40B4-BE49-F238E27FC236}">
                <a16:creationId xmlns:a16="http://schemas.microsoft.com/office/drawing/2014/main" id="{A931BA7A-230F-4E20-A150-1AB7A127C843}"/>
              </a:ext>
            </a:extLst>
          </p:cNvPr>
          <p:cNvSpPr>
            <a:spLocks noGrp="1"/>
          </p:cNvSpPr>
          <p:nvPr>
            <p:ph type="body" sz="quarter" idx="13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5" name="Text Placeholder 44">
            <a:extLst>
              <a:ext uri="{FF2B5EF4-FFF2-40B4-BE49-F238E27FC236}">
                <a16:creationId xmlns:a16="http://schemas.microsoft.com/office/drawing/2014/main" id="{B7C4FB0E-598B-433A-94C4-0B3A70E7D4DA}"/>
              </a:ext>
            </a:extLst>
          </p:cNvPr>
          <p:cNvSpPr>
            <a:spLocks noGrp="1"/>
          </p:cNvSpPr>
          <p:nvPr>
            <p:ph type="body" sz="quarter" idx="13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6" name="Text Placeholder 45">
            <a:extLst>
              <a:ext uri="{FF2B5EF4-FFF2-40B4-BE49-F238E27FC236}">
                <a16:creationId xmlns:a16="http://schemas.microsoft.com/office/drawing/2014/main" id="{2938D6BC-EACE-4E8D-A972-F62A661DF964}"/>
              </a:ext>
            </a:extLst>
          </p:cNvPr>
          <p:cNvSpPr>
            <a:spLocks noGrp="1"/>
          </p:cNvSpPr>
          <p:nvPr>
            <p:ph type="body" sz="quarter" idx="140"/>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7" name="Text Placeholder 46">
            <a:extLst>
              <a:ext uri="{FF2B5EF4-FFF2-40B4-BE49-F238E27FC236}">
                <a16:creationId xmlns:a16="http://schemas.microsoft.com/office/drawing/2014/main" id="{6E3A8217-10C1-420C-BB68-CFFCFD4894E0}"/>
              </a:ext>
            </a:extLst>
          </p:cNvPr>
          <p:cNvSpPr>
            <a:spLocks noGrp="1"/>
          </p:cNvSpPr>
          <p:nvPr>
            <p:ph type="body" sz="quarter" idx="141"/>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8" name="Text Placeholder 47">
            <a:extLst>
              <a:ext uri="{FF2B5EF4-FFF2-40B4-BE49-F238E27FC236}">
                <a16:creationId xmlns:a16="http://schemas.microsoft.com/office/drawing/2014/main" id="{187E1CC6-D906-4319-923C-F613DB1E7F6C}"/>
              </a:ext>
            </a:extLst>
          </p:cNvPr>
          <p:cNvSpPr>
            <a:spLocks noGrp="1"/>
          </p:cNvSpPr>
          <p:nvPr>
            <p:ph type="body" sz="quarter" idx="142"/>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9" name="Text Placeholder 48">
            <a:extLst>
              <a:ext uri="{FF2B5EF4-FFF2-40B4-BE49-F238E27FC236}">
                <a16:creationId xmlns:a16="http://schemas.microsoft.com/office/drawing/2014/main" id="{7C44D9CF-017D-46D7-AAB9-94F9FBBBB5F5}"/>
              </a:ext>
            </a:extLst>
          </p:cNvPr>
          <p:cNvSpPr>
            <a:spLocks noGrp="1"/>
          </p:cNvSpPr>
          <p:nvPr>
            <p:ph type="body" sz="quarter" idx="143"/>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0" name="Text Placeholder 49">
            <a:extLst>
              <a:ext uri="{FF2B5EF4-FFF2-40B4-BE49-F238E27FC236}">
                <a16:creationId xmlns:a16="http://schemas.microsoft.com/office/drawing/2014/main" id="{EC0850AC-0C75-4A2F-A37D-59CA30165E7F}"/>
              </a:ext>
            </a:extLst>
          </p:cNvPr>
          <p:cNvSpPr>
            <a:spLocks noGrp="1"/>
          </p:cNvSpPr>
          <p:nvPr>
            <p:ph type="body" sz="quarter" idx="144"/>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1" name="Text Placeholder 50">
            <a:extLst>
              <a:ext uri="{FF2B5EF4-FFF2-40B4-BE49-F238E27FC236}">
                <a16:creationId xmlns:a16="http://schemas.microsoft.com/office/drawing/2014/main" id="{53F4092D-C40D-4AFD-912F-CDAE4F62C863}"/>
              </a:ext>
            </a:extLst>
          </p:cNvPr>
          <p:cNvSpPr>
            <a:spLocks noGrp="1"/>
          </p:cNvSpPr>
          <p:nvPr>
            <p:ph type="body" sz="quarter" idx="14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2" name="Text Placeholder 51">
            <a:extLst>
              <a:ext uri="{FF2B5EF4-FFF2-40B4-BE49-F238E27FC236}">
                <a16:creationId xmlns:a16="http://schemas.microsoft.com/office/drawing/2014/main" id="{C2A65312-FCD4-4EF2-82B4-5A1C9E8AB0AE}"/>
              </a:ext>
            </a:extLst>
          </p:cNvPr>
          <p:cNvSpPr>
            <a:spLocks noGrp="1"/>
          </p:cNvSpPr>
          <p:nvPr>
            <p:ph type="body" sz="quarter" idx="14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3" name="Text Placeholder 52">
            <a:extLst>
              <a:ext uri="{FF2B5EF4-FFF2-40B4-BE49-F238E27FC236}">
                <a16:creationId xmlns:a16="http://schemas.microsoft.com/office/drawing/2014/main" id="{DE89C174-D1A3-49EB-B0A3-7EA04D4BD1B9}"/>
              </a:ext>
            </a:extLst>
          </p:cNvPr>
          <p:cNvSpPr>
            <a:spLocks noGrp="1"/>
          </p:cNvSpPr>
          <p:nvPr>
            <p:ph type="body" sz="quarter" idx="14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4" name="Text Placeholder 53">
            <a:extLst>
              <a:ext uri="{FF2B5EF4-FFF2-40B4-BE49-F238E27FC236}">
                <a16:creationId xmlns:a16="http://schemas.microsoft.com/office/drawing/2014/main" id="{E6F9D8E7-A9E6-47D1-BC25-FB3C0A5AA4C0}"/>
              </a:ext>
            </a:extLst>
          </p:cNvPr>
          <p:cNvSpPr>
            <a:spLocks noGrp="1"/>
          </p:cNvSpPr>
          <p:nvPr>
            <p:ph type="body" sz="quarter" idx="14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5" name="Text Placeholder 54">
            <a:extLst>
              <a:ext uri="{FF2B5EF4-FFF2-40B4-BE49-F238E27FC236}">
                <a16:creationId xmlns:a16="http://schemas.microsoft.com/office/drawing/2014/main" id="{5BE6B3AD-88F4-44AF-B12D-0561C0EF1AC5}"/>
              </a:ext>
            </a:extLst>
          </p:cNvPr>
          <p:cNvSpPr>
            <a:spLocks noGrp="1"/>
          </p:cNvSpPr>
          <p:nvPr>
            <p:ph type="body" sz="quarter" idx="14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220" name="Text Placeholder 55">
            <a:extLst>
              <a:ext uri="{FF2B5EF4-FFF2-40B4-BE49-F238E27FC236}">
                <a16:creationId xmlns:a16="http://schemas.microsoft.com/office/drawing/2014/main" id="{B1720B1C-D6E6-4670-A7B4-FA595A74FAB7}"/>
              </a:ext>
            </a:extLst>
          </p:cNvPr>
          <p:cNvSpPr>
            <a:spLocks noGrp="1"/>
          </p:cNvSpPr>
          <p:nvPr>
            <p:ph type="body" sz="quarter" idx="150"/>
          </p:nvPr>
        </p:nvSpPr>
        <p:spPr bwMode="auto">
          <a:xfrm>
            <a:off x="5932488" y="3184525"/>
            <a:ext cx="31999237" cy="923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eaLnBrk="1" hangingPunct="1"/>
            <a:endParaRPr lang="en-US" altLang="en-US"/>
          </a:p>
        </p:txBody>
      </p:sp>
      <p:sp>
        <p:nvSpPr>
          <p:cNvPr id="7221" name="Text Placeholder 56">
            <a:extLst>
              <a:ext uri="{FF2B5EF4-FFF2-40B4-BE49-F238E27FC236}">
                <a16:creationId xmlns:a16="http://schemas.microsoft.com/office/drawing/2014/main" id="{3A38B6F0-E060-4A3D-8603-0EF8437ABAEC}"/>
              </a:ext>
            </a:extLst>
          </p:cNvPr>
          <p:cNvSpPr>
            <a:spLocks noGrp="1"/>
          </p:cNvSpPr>
          <p:nvPr>
            <p:ph type="body" sz="quarter" idx="151"/>
          </p:nvPr>
        </p:nvSpPr>
        <p:spPr bwMode="auto">
          <a:xfrm>
            <a:off x="5932488" y="1905000"/>
            <a:ext cx="31999237" cy="1279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endParaRPr lang="en-US" altLang="en-US" dirty="0"/>
          </a:p>
        </p:txBody>
      </p:sp>
      <p:pic>
        <p:nvPicPr>
          <p:cNvPr id="7222" name="Picture 58">
            <a:extLst>
              <a:ext uri="{FF2B5EF4-FFF2-40B4-BE49-F238E27FC236}">
                <a16:creationId xmlns:a16="http://schemas.microsoft.com/office/drawing/2014/main" id="{12EBD890-FA35-4ABF-B333-B4552B8AA69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10568" y="16813188"/>
            <a:ext cx="4830856" cy="3463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23" name="Picture 1">
            <a:extLst>
              <a:ext uri="{FF2B5EF4-FFF2-40B4-BE49-F238E27FC236}">
                <a16:creationId xmlns:a16="http://schemas.microsoft.com/office/drawing/2014/main" id="{3EE2606E-9B91-41AF-8477-D41A4CADF04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929413" y="10536039"/>
            <a:ext cx="3690816" cy="4847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 name="Text Placeholder 11">
            <a:extLst>
              <a:ext uri="{FF2B5EF4-FFF2-40B4-BE49-F238E27FC236}">
                <a16:creationId xmlns:a16="http://schemas.microsoft.com/office/drawing/2014/main" id="{D58AF3E5-9EA8-4555-866E-B717811C8A81}"/>
              </a:ext>
            </a:extLst>
          </p:cNvPr>
          <p:cNvSpPr txBox="1">
            <a:spLocks/>
          </p:cNvSpPr>
          <p:nvPr/>
        </p:nvSpPr>
        <p:spPr>
          <a:xfrm>
            <a:off x="11590338" y="24384909"/>
            <a:ext cx="10047287" cy="1323431"/>
          </a:xfrm>
          <a:prstGeom prst="rect">
            <a:avLst/>
          </a:prstGeom>
          <a:solidFill>
            <a:schemeClr val="accent5">
              <a:lumMod val="50000"/>
            </a:schemeClr>
          </a:solidFill>
        </p:spPr>
        <p:txBody>
          <a:bodyPr lIns="91436" tIns="91436" rIns="91436" bIns="91436" anchor="ctr">
            <a:spAutoFit/>
          </a:bodyPr>
          <a:lstStyle>
            <a:lvl1pPr marL="1644650" indent="-1644650" algn="ctr" defTabSz="4387850" rtl="0" eaLnBrk="0" fontAlgn="base" hangingPunct="0">
              <a:spcBef>
                <a:spcPct val="20000"/>
              </a:spcBef>
              <a:spcAft>
                <a:spcPct val="0"/>
              </a:spcAft>
              <a:buFont typeface="Arial" panose="020B0604020202020204" pitchFamily="34" charset="0"/>
              <a:buNone/>
              <a:defRPr sz="3700" b="1" kern="1200" baseline="0">
                <a:solidFill>
                  <a:schemeClr val="bg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1645838" indent="-1645838" defTabSz="4388900" eaLnBrk="1" fontAlgn="auto" hangingPunct="1">
              <a:spcAft>
                <a:spcPts val="0"/>
              </a:spcAft>
              <a:defRPr/>
            </a:pPr>
            <a:r>
              <a:rPr lang="en-US" dirty="0">
                <a:latin typeface="Arial" panose="020B0604020202020204" pitchFamily="34" charset="0"/>
                <a:cs typeface="Arial" panose="020B0604020202020204" pitchFamily="34" charset="0"/>
              </a:rPr>
              <a:t>How critical thinking skills and personal qualities are developed?</a:t>
            </a:r>
          </a:p>
        </p:txBody>
      </p:sp>
      <p:sp>
        <p:nvSpPr>
          <p:cNvPr id="7225" name="Text Placeholder 9">
            <a:extLst>
              <a:ext uri="{FF2B5EF4-FFF2-40B4-BE49-F238E27FC236}">
                <a16:creationId xmlns:a16="http://schemas.microsoft.com/office/drawing/2014/main" id="{2AA6A304-E996-4A52-8016-249BF10470BA}"/>
              </a:ext>
            </a:extLst>
          </p:cNvPr>
          <p:cNvSpPr txBox="1">
            <a:spLocks/>
          </p:cNvSpPr>
          <p:nvPr/>
        </p:nvSpPr>
        <p:spPr bwMode="auto">
          <a:xfrm>
            <a:off x="11587163" y="25711899"/>
            <a:ext cx="10048875" cy="64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28589" tIns="228589" rIns="228589" bIns="228589">
            <a:spAutoFit/>
          </a:bodyPr>
          <a:lstStyle>
            <a:lvl1pPr>
              <a:defRPr sz="8600">
                <a:solidFill>
                  <a:schemeClr val="tx1"/>
                </a:solidFill>
                <a:latin typeface="Arial" panose="020B0604020202020204" pitchFamily="34" charset="0"/>
              </a:defRPr>
            </a:lvl1pPr>
            <a:lvl2pPr marL="1484313" indent="-569913">
              <a:defRPr sz="8600">
                <a:solidFill>
                  <a:schemeClr val="tx1"/>
                </a:solidFill>
                <a:latin typeface="Arial" panose="020B0604020202020204" pitchFamily="34" charset="0"/>
              </a:defRPr>
            </a:lvl2pPr>
            <a:lvl3pPr marL="2055813" indent="-569913">
              <a:defRPr sz="8600">
                <a:solidFill>
                  <a:schemeClr val="tx1"/>
                </a:solidFill>
                <a:latin typeface="Arial" panose="020B0604020202020204" pitchFamily="34" charset="0"/>
              </a:defRPr>
            </a:lvl3pPr>
            <a:lvl4pPr marL="2684463" indent="-627063">
              <a:defRPr sz="8600">
                <a:solidFill>
                  <a:schemeClr val="tx1"/>
                </a:solidFill>
                <a:latin typeface="Arial" panose="020B0604020202020204" pitchFamily="34" charset="0"/>
              </a:defRPr>
            </a:lvl4pPr>
            <a:lvl5pPr marL="3141663" indent="-455613">
              <a:defRPr sz="8600">
                <a:solidFill>
                  <a:schemeClr val="tx1"/>
                </a:solidFill>
                <a:latin typeface="Arial" panose="020B0604020202020204" pitchFamily="34" charset="0"/>
              </a:defRPr>
            </a:lvl5pPr>
            <a:lvl6pPr marL="3598863" indent="-455613" defTabSz="4387850" eaLnBrk="0" fontAlgn="base" hangingPunct="0">
              <a:spcBef>
                <a:spcPct val="0"/>
              </a:spcBef>
              <a:spcAft>
                <a:spcPct val="0"/>
              </a:spcAft>
              <a:defRPr sz="8600">
                <a:solidFill>
                  <a:schemeClr val="tx1"/>
                </a:solidFill>
                <a:latin typeface="Arial" panose="020B0604020202020204" pitchFamily="34" charset="0"/>
              </a:defRPr>
            </a:lvl6pPr>
            <a:lvl7pPr marL="4056063" indent="-455613" defTabSz="4387850" eaLnBrk="0" fontAlgn="base" hangingPunct="0">
              <a:spcBef>
                <a:spcPct val="0"/>
              </a:spcBef>
              <a:spcAft>
                <a:spcPct val="0"/>
              </a:spcAft>
              <a:defRPr sz="8600">
                <a:solidFill>
                  <a:schemeClr val="tx1"/>
                </a:solidFill>
                <a:latin typeface="Arial" panose="020B0604020202020204" pitchFamily="34" charset="0"/>
              </a:defRPr>
            </a:lvl7pPr>
            <a:lvl8pPr marL="4513263" indent="-455613" defTabSz="4387850" eaLnBrk="0" fontAlgn="base" hangingPunct="0">
              <a:spcBef>
                <a:spcPct val="0"/>
              </a:spcBef>
              <a:spcAft>
                <a:spcPct val="0"/>
              </a:spcAft>
              <a:defRPr sz="8600">
                <a:solidFill>
                  <a:schemeClr val="tx1"/>
                </a:solidFill>
                <a:latin typeface="Arial" panose="020B0604020202020204" pitchFamily="34" charset="0"/>
              </a:defRPr>
            </a:lvl8pPr>
            <a:lvl9pPr marL="4970463" indent="-455613" defTabSz="4387850" eaLnBrk="0" fontAlgn="base" hangingPunct="0">
              <a:spcBef>
                <a:spcPct val="0"/>
              </a:spcBef>
              <a:spcAft>
                <a:spcPct val="0"/>
              </a:spcAft>
              <a:defRPr sz="8600">
                <a:solidFill>
                  <a:schemeClr val="tx1"/>
                </a:solidFill>
                <a:latin typeface="Arial" panose="020B0604020202020204" pitchFamily="34" charset="0"/>
              </a:defRPr>
            </a:lvl9pPr>
          </a:lstStyle>
          <a:p>
            <a:pPr eaLnBrk="1" hangingPunct="1">
              <a:spcBef>
                <a:spcPct val="20000"/>
              </a:spcBef>
              <a:buFont typeface="Arial" panose="020B0604020202020204" pitchFamily="34" charset="0"/>
              <a:buNone/>
            </a:pPr>
            <a:r>
              <a:rPr lang="en-US" altLang="en-US" sz="2800" dirty="0">
                <a:cs typeface="Arial" panose="020B0604020202020204" pitchFamily="34" charset="0"/>
              </a:rPr>
              <a:t>There are different ways of developing the skills and personal qualities that I have discussed to become a good critical thinker and according to (Eales-Reynolds, et al., 2013, p. 58)</a:t>
            </a:r>
          </a:p>
          <a:p>
            <a:pPr eaLnBrk="1" hangingPunct="1">
              <a:spcBef>
                <a:spcPct val="20000"/>
              </a:spcBef>
              <a:buFont typeface="Arial" panose="020B0604020202020204" pitchFamily="34" charset="0"/>
              <a:buNone/>
            </a:pPr>
            <a:endParaRPr lang="en-US" altLang="en-US" sz="2800" dirty="0">
              <a:cs typeface="Arial" panose="020B0604020202020204" pitchFamily="34" charset="0"/>
            </a:endParaRPr>
          </a:p>
          <a:p>
            <a:pPr lvl="1" eaLnBrk="1" hangingPunct="1">
              <a:spcBef>
                <a:spcPct val="20000"/>
              </a:spcBef>
            </a:pPr>
            <a:r>
              <a:rPr lang="en-US" altLang="en-US" sz="2800" dirty="0">
                <a:cs typeface="Arial" panose="020B0604020202020204" pitchFamily="34" charset="0"/>
              </a:rPr>
              <a:t>‘Critical thinking skills are developed through practice –whether this be verbally in discussion and argumentation with others, through writing or mentally rehearsing your arguments’.</a:t>
            </a:r>
          </a:p>
          <a:p>
            <a:pPr eaLnBrk="1" hangingPunct="1">
              <a:spcBef>
                <a:spcPct val="20000"/>
              </a:spcBef>
              <a:buFont typeface="Arial" panose="020B0604020202020204" pitchFamily="34" charset="0"/>
              <a:buNone/>
            </a:pPr>
            <a:endParaRPr lang="en-US" altLang="en-US" sz="2800" dirty="0">
              <a:cs typeface="Arial" panose="020B0604020202020204" pitchFamily="34" charset="0"/>
            </a:endParaRPr>
          </a:p>
          <a:p>
            <a:pPr eaLnBrk="1" hangingPunct="1">
              <a:spcBef>
                <a:spcPct val="20000"/>
              </a:spcBef>
              <a:buFont typeface="Arial" panose="020B0604020202020204" pitchFamily="34" charset="0"/>
              <a:buNone/>
            </a:pPr>
            <a:r>
              <a:rPr lang="en-US" altLang="en-US" sz="2800" dirty="0">
                <a:cs typeface="Arial" panose="020B0604020202020204" pitchFamily="34" charset="0"/>
              </a:rPr>
              <a:t>This suggests that by practicing students can develop their critical thinking skills in education. Reading, writing and discussion have been considered as one of the first major</a:t>
            </a:r>
          </a:p>
        </p:txBody>
      </p:sp>
      <p:sp>
        <p:nvSpPr>
          <p:cNvPr id="7226" name="Text Placeholder 7">
            <a:extLst>
              <a:ext uri="{FF2B5EF4-FFF2-40B4-BE49-F238E27FC236}">
                <a16:creationId xmlns:a16="http://schemas.microsoft.com/office/drawing/2014/main" id="{9CAFE047-E268-4033-B856-BFFC5485F0BA}"/>
              </a:ext>
            </a:extLst>
          </p:cNvPr>
          <p:cNvSpPr txBox="1">
            <a:spLocks/>
          </p:cNvSpPr>
          <p:nvPr/>
        </p:nvSpPr>
        <p:spPr bwMode="auto">
          <a:xfrm>
            <a:off x="906463" y="21183284"/>
            <a:ext cx="10048875" cy="109752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28589" tIns="228589" rIns="228589" bIns="228589">
            <a:spAutoFit/>
          </a:bodyPr>
          <a:lstStyle>
            <a:lvl1pPr>
              <a:defRPr sz="8600">
                <a:solidFill>
                  <a:schemeClr val="tx1"/>
                </a:solidFill>
                <a:latin typeface="Arial" panose="020B0604020202020204" pitchFamily="34" charset="0"/>
              </a:defRPr>
            </a:lvl1pPr>
            <a:lvl2pPr marL="1484313" indent="-569913">
              <a:defRPr sz="8600">
                <a:solidFill>
                  <a:schemeClr val="tx1"/>
                </a:solidFill>
                <a:latin typeface="Arial" panose="020B0604020202020204" pitchFamily="34" charset="0"/>
              </a:defRPr>
            </a:lvl2pPr>
            <a:lvl3pPr marL="2055813" indent="-569913">
              <a:defRPr sz="8600">
                <a:solidFill>
                  <a:schemeClr val="tx1"/>
                </a:solidFill>
                <a:latin typeface="Arial" panose="020B0604020202020204" pitchFamily="34" charset="0"/>
              </a:defRPr>
            </a:lvl3pPr>
            <a:lvl4pPr marL="2684463" indent="-627063">
              <a:defRPr sz="8600">
                <a:solidFill>
                  <a:schemeClr val="tx1"/>
                </a:solidFill>
                <a:latin typeface="Arial" panose="020B0604020202020204" pitchFamily="34" charset="0"/>
              </a:defRPr>
            </a:lvl4pPr>
            <a:lvl5pPr marL="3141663" indent="-455613">
              <a:defRPr sz="8600">
                <a:solidFill>
                  <a:schemeClr val="tx1"/>
                </a:solidFill>
                <a:latin typeface="Arial" panose="020B0604020202020204" pitchFamily="34" charset="0"/>
              </a:defRPr>
            </a:lvl5pPr>
            <a:lvl6pPr marL="3598863" indent="-455613" defTabSz="4387850" eaLnBrk="0" fontAlgn="base" hangingPunct="0">
              <a:spcBef>
                <a:spcPct val="0"/>
              </a:spcBef>
              <a:spcAft>
                <a:spcPct val="0"/>
              </a:spcAft>
              <a:defRPr sz="8600">
                <a:solidFill>
                  <a:schemeClr val="tx1"/>
                </a:solidFill>
                <a:latin typeface="Arial" panose="020B0604020202020204" pitchFamily="34" charset="0"/>
              </a:defRPr>
            </a:lvl6pPr>
            <a:lvl7pPr marL="4056063" indent="-455613" defTabSz="4387850" eaLnBrk="0" fontAlgn="base" hangingPunct="0">
              <a:spcBef>
                <a:spcPct val="0"/>
              </a:spcBef>
              <a:spcAft>
                <a:spcPct val="0"/>
              </a:spcAft>
              <a:defRPr sz="8600">
                <a:solidFill>
                  <a:schemeClr val="tx1"/>
                </a:solidFill>
                <a:latin typeface="Arial" panose="020B0604020202020204" pitchFamily="34" charset="0"/>
              </a:defRPr>
            </a:lvl7pPr>
            <a:lvl8pPr marL="4513263" indent="-455613" defTabSz="4387850" eaLnBrk="0" fontAlgn="base" hangingPunct="0">
              <a:spcBef>
                <a:spcPct val="0"/>
              </a:spcBef>
              <a:spcAft>
                <a:spcPct val="0"/>
              </a:spcAft>
              <a:defRPr sz="8600">
                <a:solidFill>
                  <a:schemeClr val="tx1"/>
                </a:solidFill>
                <a:latin typeface="Arial" panose="020B0604020202020204" pitchFamily="34" charset="0"/>
              </a:defRPr>
            </a:lvl8pPr>
            <a:lvl9pPr marL="4970463" indent="-455613" defTabSz="4387850" eaLnBrk="0" fontAlgn="base" hangingPunct="0">
              <a:spcBef>
                <a:spcPct val="0"/>
              </a:spcBef>
              <a:spcAft>
                <a:spcPct val="0"/>
              </a:spcAft>
              <a:defRPr sz="8600">
                <a:solidFill>
                  <a:schemeClr val="tx1"/>
                </a:solidFill>
                <a:latin typeface="Arial" panose="020B0604020202020204" pitchFamily="34" charset="0"/>
              </a:defRPr>
            </a:lvl9pPr>
          </a:lstStyle>
          <a:p>
            <a:pPr eaLnBrk="1" hangingPunct="1">
              <a:spcBef>
                <a:spcPct val="20000"/>
              </a:spcBef>
              <a:buFont typeface="Arial" panose="020B0604020202020204" pitchFamily="34" charset="0"/>
              <a:buNone/>
            </a:pPr>
            <a:r>
              <a:rPr lang="en-US" altLang="en-US" sz="2800" dirty="0">
                <a:cs typeface="Arial" panose="020B0604020202020204" pitchFamily="34" charset="0"/>
              </a:rPr>
              <a:t>There are a range of skills and personal qualities that influence the development of critical thinking in education, however, it is not possible to identify all of them within this poster. Therefore, I will be focusing on some of them including reflection, asking critical questions and analytical thinking. </a:t>
            </a:r>
          </a:p>
          <a:p>
            <a:pPr eaLnBrk="1" hangingPunct="1">
              <a:spcBef>
                <a:spcPct val="20000"/>
              </a:spcBef>
              <a:buFont typeface="Arial" panose="020B0604020202020204" pitchFamily="34" charset="0"/>
              <a:buNone/>
            </a:pPr>
            <a:endParaRPr lang="en-US" altLang="en-US" sz="2800" dirty="0">
              <a:cs typeface="Arial" panose="020B0604020202020204" pitchFamily="34" charset="0"/>
            </a:endParaRPr>
          </a:p>
          <a:p>
            <a:pPr eaLnBrk="1" hangingPunct="1">
              <a:spcBef>
                <a:spcPct val="20000"/>
              </a:spcBef>
              <a:buFont typeface="Arial" panose="020B0604020202020204" pitchFamily="34" charset="0"/>
              <a:buNone/>
            </a:pPr>
            <a:r>
              <a:rPr lang="en-US" altLang="en-US" sz="2800" dirty="0">
                <a:cs typeface="Arial" panose="020B0604020202020204" pitchFamily="34" charset="0"/>
              </a:rPr>
              <a:t>Reflection is one of the important skills that influence the development of critical thinking in education. It can be said that ‘critical reflection is usually referred to as the thinking activities engaged in to critically </a:t>
            </a:r>
            <a:r>
              <a:rPr lang="en-US" altLang="en-US" sz="2800" dirty="0" err="1">
                <a:cs typeface="Arial" panose="020B0604020202020204" pitchFamily="34" charset="0"/>
              </a:rPr>
              <a:t>analyse</a:t>
            </a:r>
            <a:r>
              <a:rPr lang="en-US" altLang="en-US" sz="2800" dirty="0">
                <a:cs typeface="Arial" panose="020B0604020202020204" pitchFamily="34" charset="0"/>
              </a:rPr>
              <a:t> and evaluate experiences, producing outcomes of new understandings and appreciations of the way we think and operate’ (Rutter &amp; Brown, 2015, p. 32). Having the ability to consistently reflect will allow the development of a wider range of skills as by critically reflecting, thinking and researching we can develop critical and reflective thinking in education. Reflection helps students to develop abilities to evaluate, </a:t>
            </a:r>
            <a:r>
              <a:rPr lang="en-US" altLang="en-US" sz="2800" dirty="0" err="1">
                <a:cs typeface="Arial" panose="020B0604020202020204" pitchFamily="34" charset="0"/>
              </a:rPr>
              <a:t>analyse</a:t>
            </a:r>
            <a:r>
              <a:rPr lang="en-US" altLang="en-US" sz="2800" dirty="0">
                <a:cs typeface="Arial" panose="020B0604020202020204" pitchFamily="34" charset="0"/>
              </a:rPr>
              <a:t>, make an argument and solve problems. This highlights the significance of students being reflective in relation to critical thinking. It is also important to mention that through critically reflecting we can transcend ‘self and practice in order to effect change and improvement’ Hanson, (2012: 144  quoted in Reed, M. and Walker, R, 2014, p. 28) and this highlights</a:t>
            </a:r>
          </a:p>
        </p:txBody>
      </p:sp>
      <p:sp>
        <p:nvSpPr>
          <p:cNvPr id="77" name="Text Placeholder 15">
            <a:extLst>
              <a:ext uri="{FF2B5EF4-FFF2-40B4-BE49-F238E27FC236}">
                <a16:creationId xmlns:a16="http://schemas.microsoft.com/office/drawing/2014/main" id="{3FD2A7CA-A86C-433E-850F-64A6F73722E4}"/>
              </a:ext>
            </a:extLst>
          </p:cNvPr>
          <p:cNvSpPr txBox="1">
            <a:spLocks/>
          </p:cNvSpPr>
          <p:nvPr/>
        </p:nvSpPr>
        <p:spPr>
          <a:xfrm>
            <a:off x="32934275" y="13450965"/>
            <a:ext cx="10047288" cy="754062"/>
          </a:xfrm>
          <a:prstGeom prst="rect">
            <a:avLst/>
          </a:prstGeom>
          <a:solidFill>
            <a:schemeClr val="accent5">
              <a:lumMod val="50000"/>
            </a:schemeClr>
          </a:solidFill>
        </p:spPr>
        <p:txBody>
          <a:bodyPr lIns="91436" tIns="91436" rIns="91436" bIns="91436" anchor="ctr">
            <a:spAutoFit/>
          </a:bodyPr>
          <a:lstStyle>
            <a:lvl1pPr marL="1644650" indent="-1644650" algn="ctr" defTabSz="4387850" rtl="0" eaLnBrk="0" fontAlgn="base" hangingPunct="0">
              <a:spcBef>
                <a:spcPct val="20000"/>
              </a:spcBef>
              <a:spcAft>
                <a:spcPct val="0"/>
              </a:spcAft>
              <a:buFont typeface="Arial" panose="020B0604020202020204" pitchFamily="34" charset="0"/>
              <a:buNone/>
              <a:defRPr sz="3700" b="1" kern="1200" baseline="0">
                <a:solidFill>
                  <a:schemeClr val="bg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1645838" indent="-1645838" defTabSz="4388900" eaLnBrk="1" fontAlgn="auto" hangingPunct="1">
              <a:spcAft>
                <a:spcPts val="0"/>
              </a:spcAft>
              <a:defRPr/>
            </a:pPr>
            <a:r>
              <a:rPr lang="en-US" dirty="0">
                <a:latin typeface="Arial" panose="020B0604020202020204" pitchFamily="34" charset="0"/>
                <a:cs typeface="Arial" panose="020B0604020202020204" pitchFamily="34" charset="0"/>
              </a:rPr>
              <a:t>Conclusion </a:t>
            </a:r>
          </a:p>
        </p:txBody>
      </p:sp>
      <p:sp>
        <p:nvSpPr>
          <p:cNvPr id="78" name="Text Placeholder 15">
            <a:extLst>
              <a:ext uri="{FF2B5EF4-FFF2-40B4-BE49-F238E27FC236}">
                <a16:creationId xmlns:a16="http://schemas.microsoft.com/office/drawing/2014/main" id="{3DEF0824-F9AE-4B42-9910-620CF50E96CC}"/>
              </a:ext>
            </a:extLst>
          </p:cNvPr>
          <p:cNvSpPr txBox="1">
            <a:spLocks/>
          </p:cNvSpPr>
          <p:nvPr/>
        </p:nvSpPr>
        <p:spPr>
          <a:xfrm>
            <a:off x="32948563" y="18041762"/>
            <a:ext cx="10048875" cy="754063"/>
          </a:xfrm>
          <a:prstGeom prst="rect">
            <a:avLst/>
          </a:prstGeom>
          <a:solidFill>
            <a:schemeClr val="accent5">
              <a:lumMod val="50000"/>
            </a:schemeClr>
          </a:solidFill>
        </p:spPr>
        <p:txBody>
          <a:bodyPr lIns="91436" tIns="91436" rIns="91436" bIns="91436" anchor="ctr">
            <a:spAutoFit/>
          </a:bodyPr>
          <a:lstStyle>
            <a:lvl1pPr marL="1644650" indent="-1644650" algn="ctr" defTabSz="4387850" rtl="0" eaLnBrk="0" fontAlgn="base" hangingPunct="0">
              <a:spcBef>
                <a:spcPct val="20000"/>
              </a:spcBef>
              <a:spcAft>
                <a:spcPct val="0"/>
              </a:spcAft>
              <a:buFont typeface="Arial" panose="020B0604020202020204" pitchFamily="34" charset="0"/>
              <a:buNone/>
              <a:defRPr sz="3700" b="1" kern="1200" baseline="0">
                <a:solidFill>
                  <a:schemeClr val="bg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1645838" indent="-1645838" defTabSz="4388900" eaLnBrk="1" fontAlgn="auto" hangingPunct="1">
              <a:spcAft>
                <a:spcPts val="0"/>
              </a:spcAft>
              <a:defRPr/>
            </a:pPr>
            <a:r>
              <a:rPr lang="en-US" dirty="0">
                <a:latin typeface="Arial" panose="020B0604020202020204" pitchFamily="34" charset="0"/>
                <a:cs typeface="Arial" panose="020B0604020202020204" pitchFamily="34" charset="0"/>
              </a:rPr>
              <a:t>Reference list  </a:t>
            </a:r>
          </a:p>
        </p:txBody>
      </p:sp>
      <p:sp>
        <p:nvSpPr>
          <p:cNvPr id="7229" name="Text Placeholder 9">
            <a:extLst>
              <a:ext uri="{FF2B5EF4-FFF2-40B4-BE49-F238E27FC236}">
                <a16:creationId xmlns:a16="http://schemas.microsoft.com/office/drawing/2014/main" id="{6AAEFEFA-F9CB-4922-B22A-B04806F3E357}"/>
              </a:ext>
            </a:extLst>
          </p:cNvPr>
          <p:cNvSpPr txBox="1">
            <a:spLocks/>
          </p:cNvSpPr>
          <p:nvPr/>
        </p:nvSpPr>
        <p:spPr bwMode="auto">
          <a:xfrm>
            <a:off x="22264427" y="5302977"/>
            <a:ext cx="10048875" cy="263148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28589" tIns="228589" rIns="228589" bIns="228589">
            <a:spAutoFit/>
          </a:bodyPr>
          <a:lstStyle>
            <a:lvl1pPr>
              <a:defRPr sz="8600">
                <a:solidFill>
                  <a:schemeClr val="tx1"/>
                </a:solidFill>
                <a:latin typeface="Arial" panose="020B0604020202020204" pitchFamily="34" charset="0"/>
              </a:defRPr>
            </a:lvl1pPr>
            <a:lvl2pPr marL="1484313" indent="-569913">
              <a:defRPr sz="8600">
                <a:solidFill>
                  <a:schemeClr val="tx1"/>
                </a:solidFill>
                <a:latin typeface="Arial" panose="020B0604020202020204" pitchFamily="34" charset="0"/>
              </a:defRPr>
            </a:lvl2pPr>
            <a:lvl3pPr marL="2055813" indent="-569913">
              <a:defRPr sz="8600">
                <a:solidFill>
                  <a:schemeClr val="tx1"/>
                </a:solidFill>
                <a:latin typeface="Arial" panose="020B0604020202020204" pitchFamily="34" charset="0"/>
              </a:defRPr>
            </a:lvl3pPr>
            <a:lvl4pPr marL="2684463" indent="-627063">
              <a:defRPr sz="8600">
                <a:solidFill>
                  <a:schemeClr val="tx1"/>
                </a:solidFill>
                <a:latin typeface="Arial" panose="020B0604020202020204" pitchFamily="34" charset="0"/>
              </a:defRPr>
            </a:lvl4pPr>
            <a:lvl5pPr marL="3141663" indent="-455613">
              <a:defRPr sz="8600">
                <a:solidFill>
                  <a:schemeClr val="tx1"/>
                </a:solidFill>
                <a:latin typeface="Arial" panose="020B0604020202020204" pitchFamily="34" charset="0"/>
              </a:defRPr>
            </a:lvl5pPr>
            <a:lvl6pPr marL="3598863" indent="-455613" defTabSz="4387850" eaLnBrk="0" fontAlgn="base" hangingPunct="0">
              <a:spcBef>
                <a:spcPct val="0"/>
              </a:spcBef>
              <a:spcAft>
                <a:spcPct val="0"/>
              </a:spcAft>
              <a:defRPr sz="8600">
                <a:solidFill>
                  <a:schemeClr val="tx1"/>
                </a:solidFill>
                <a:latin typeface="Arial" panose="020B0604020202020204" pitchFamily="34" charset="0"/>
              </a:defRPr>
            </a:lvl6pPr>
            <a:lvl7pPr marL="4056063" indent="-455613" defTabSz="4387850" eaLnBrk="0" fontAlgn="base" hangingPunct="0">
              <a:spcBef>
                <a:spcPct val="0"/>
              </a:spcBef>
              <a:spcAft>
                <a:spcPct val="0"/>
              </a:spcAft>
              <a:defRPr sz="8600">
                <a:solidFill>
                  <a:schemeClr val="tx1"/>
                </a:solidFill>
                <a:latin typeface="Arial" panose="020B0604020202020204" pitchFamily="34" charset="0"/>
              </a:defRPr>
            </a:lvl7pPr>
            <a:lvl8pPr marL="4513263" indent="-455613" defTabSz="4387850" eaLnBrk="0" fontAlgn="base" hangingPunct="0">
              <a:spcBef>
                <a:spcPct val="0"/>
              </a:spcBef>
              <a:spcAft>
                <a:spcPct val="0"/>
              </a:spcAft>
              <a:defRPr sz="8600">
                <a:solidFill>
                  <a:schemeClr val="tx1"/>
                </a:solidFill>
                <a:latin typeface="Arial" panose="020B0604020202020204" pitchFamily="34" charset="0"/>
              </a:defRPr>
            </a:lvl8pPr>
            <a:lvl9pPr marL="4970463" indent="-455613" defTabSz="4387850" eaLnBrk="0" fontAlgn="base" hangingPunct="0">
              <a:spcBef>
                <a:spcPct val="0"/>
              </a:spcBef>
              <a:spcAft>
                <a:spcPct val="0"/>
              </a:spcAft>
              <a:defRPr sz="8600">
                <a:solidFill>
                  <a:schemeClr val="tx1"/>
                </a:solidFill>
                <a:latin typeface="Arial" panose="020B0604020202020204" pitchFamily="34" charset="0"/>
              </a:defRPr>
            </a:lvl9pPr>
          </a:lstStyle>
          <a:p>
            <a:pPr eaLnBrk="1" hangingPunct="1">
              <a:spcBef>
                <a:spcPct val="20000"/>
              </a:spcBef>
            </a:pPr>
            <a:r>
              <a:rPr lang="en-US" altLang="en-US" sz="2800" dirty="0">
                <a:cs typeface="Arial" panose="020B0604020202020204" pitchFamily="34" charset="0"/>
              </a:rPr>
              <a:t>steps in developing your critical thinking skills in education. Critical thinking is developed by reading and studying new concepts and ideas in order to gain the ability to </a:t>
            </a:r>
            <a:r>
              <a:rPr lang="en-US" altLang="en-US" sz="2800" dirty="0" err="1">
                <a:cs typeface="Arial" panose="020B0604020202020204" pitchFamily="34" charset="0"/>
              </a:rPr>
              <a:t>analyse</a:t>
            </a:r>
            <a:r>
              <a:rPr lang="en-US" altLang="en-US" sz="2800" dirty="0">
                <a:cs typeface="Arial" panose="020B0604020202020204" pitchFamily="34" charset="0"/>
              </a:rPr>
              <a:t> and evaluate the topic. Not just reading on the surface but going beyond that and becoming a critical reader is important in developing your critical thinking. Critical reading requires students to read in depth and put critical thinking into practice. Students are required to </a:t>
            </a:r>
            <a:r>
              <a:rPr lang="en-US" altLang="en-US" sz="2800" dirty="0" err="1">
                <a:cs typeface="Arial" panose="020B0604020202020204" pitchFamily="34" charset="0"/>
              </a:rPr>
              <a:t>analyse</a:t>
            </a:r>
            <a:r>
              <a:rPr lang="en-US" altLang="en-US" sz="2800" dirty="0">
                <a:cs typeface="Arial" panose="020B0604020202020204" pitchFamily="34" charset="0"/>
              </a:rPr>
              <a:t>, reflect, evaluate and make judgements whilst reading, therefore it is important that they read effectively and slowly to be able to understand the objectivity of the topic. It is also important that they engage in what they read, and this can be achieved by asking questions to themselves whilst reading and in not accepting one hundred per cent of what they read. Questioning helps students to think deeply about the topic whilst they read. </a:t>
            </a:r>
          </a:p>
          <a:p>
            <a:pPr eaLnBrk="1" hangingPunct="1">
              <a:spcBef>
                <a:spcPct val="20000"/>
              </a:spcBef>
            </a:pPr>
            <a:endParaRPr lang="en-US" altLang="en-US" sz="2800" dirty="0">
              <a:cs typeface="Arial" panose="020B0604020202020204" pitchFamily="34" charset="0"/>
            </a:endParaRPr>
          </a:p>
          <a:p>
            <a:pPr eaLnBrk="1" hangingPunct="1">
              <a:spcBef>
                <a:spcPct val="20000"/>
              </a:spcBef>
            </a:pPr>
            <a:r>
              <a:rPr lang="en-US" altLang="en-US" sz="2800" dirty="0">
                <a:cs typeface="Arial" panose="020B0604020202020204" pitchFamily="34" charset="0"/>
              </a:rPr>
              <a:t>In a similar way to reading, students can develop their deeper critical thinking skills through writing and recording their learning journey.  This is supported by Bolton (2010 quoted in Musgrave, et al., 2017, p. 51) as it said that ‘writing can be valuable tool for articulating and revisiting knowledge, thoughts and assumptions’. When writing an essay students may start with their notes which have recorded the knowledge and information gained from any relevant lectures that they may have attended and from the books or any other reading that they may have undertaken. To gain a deeper level of thinking and learning, it is essential to revisit and reflect on what they have read, heard and experienced (Musgrave, et al., 2017, p. 51). </a:t>
            </a:r>
          </a:p>
          <a:p>
            <a:pPr eaLnBrk="1" hangingPunct="1">
              <a:spcBef>
                <a:spcPct val="20000"/>
              </a:spcBef>
            </a:pPr>
            <a:endParaRPr lang="en-US" altLang="en-US" sz="2800" dirty="0">
              <a:cs typeface="Arial" panose="020B0604020202020204" pitchFamily="34" charset="0"/>
            </a:endParaRPr>
          </a:p>
          <a:p>
            <a:pPr eaLnBrk="1" hangingPunct="1">
              <a:spcBef>
                <a:spcPct val="20000"/>
              </a:spcBef>
            </a:pPr>
            <a:endParaRPr lang="en-US" altLang="en-US" sz="2800" dirty="0">
              <a:cs typeface="Arial" panose="020B0604020202020204" pitchFamily="34" charset="0"/>
            </a:endParaRPr>
          </a:p>
          <a:p>
            <a:pPr eaLnBrk="1" hangingPunct="1">
              <a:spcBef>
                <a:spcPct val="20000"/>
              </a:spcBef>
            </a:pPr>
            <a:endParaRPr lang="en-US" altLang="en-US" sz="2800" dirty="0">
              <a:cs typeface="Arial" panose="020B0604020202020204" pitchFamily="34" charset="0"/>
            </a:endParaRPr>
          </a:p>
          <a:p>
            <a:pPr eaLnBrk="1" hangingPunct="1">
              <a:spcBef>
                <a:spcPct val="20000"/>
              </a:spcBef>
            </a:pPr>
            <a:r>
              <a:rPr lang="en-US" altLang="en-US" sz="2800" dirty="0">
                <a:cs typeface="Arial" panose="020B0604020202020204" pitchFamily="34" charset="0"/>
              </a:rPr>
              <a:t>Writing an assignment is also significantly important in achieving a deeper thinking skill in education. When writing an assignment students are required to think deeply about how they plan their assignment and begin to conduct research for it. It is important that they first understand the topic subjectivity and that they research critically for it so that they can provide a balanced discussion in what they have read. This will improve their critical thinking as well as writing skills, which in turn will lead to writing a critical piece of work. Bean (1996 quoted in Schmidt 1999, p 32) believe that ‘Writing is both a process of doing critical thinking and a product communicating the results of critical thinking’. </a:t>
            </a:r>
          </a:p>
          <a:p>
            <a:pPr eaLnBrk="1" hangingPunct="1">
              <a:spcBef>
                <a:spcPct val="20000"/>
              </a:spcBef>
            </a:pPr>
            <a:endParaRPr lang="en-US" altLang="en-US" sz="2800" dirty="0">
              <a:cs typeface="Arial" panose="020B0604020202020204" pitchFamily="34" charset="0"/>
            </a:endParaRPr>
          </a:p>
          <a:p>
            <a:pPr eaLnBrk="1" hangingPunct="1">
              <a:spcBef>
                <a:spcPct val="20000"/>
              </a:spcBef>
            </a:pPr>
            <a:r>
              <a:rPr lang="en-US" altLang="en-US" sz="2800" dirty="0">
                <a:cs typeface="Arial" panose="020B0604020202020204" pitchFamily="34" charset="0"/>
              </a:rPr>
              <a:t>Moreover, critical thinking requires asking questions. In order to develop critical thinking skills, students need to be able to ask questions such as who, what, where, why, when etc. This highlights that critical thinking in education is developed through questioning. It is important that students question their views as well as others, because not everything which is told, printed or on websites is likely to be true, acceptable and reliable. According to (Nappi, 2017) questioning ‘helps students to reflect and therefore improve their thinking and gain a better understanding of their own beliefs and ideas’.</a:t>
            </a:r>
          </a:p>
          <a:p>
            <a:pPr eaLnBrk="1" hangingPunct="1">
              <a:spcBef>
                <a:spcPct val="20000"/>
              </a:spcBef>
            </a:pPr>
            <a:endParaRPr lang="en-US" altLang="en-US" sz="2800" dirty="0">
              <a:cs typeface="Arial" panose="020B0604020202020204" pitchFamily="34" charset="0"/>
            </a:endParaRPr>
          </a:p>
          <a:p>
            <a:pPr eaLnBrk="1" hangingPunct="1">
              <a:spcBef>
                <a:spcPct val="20000"/>
              </a:spcBef>
            </a:pPr>
            <a:endParaRPr lang="en-US" altLang="en-US" sz="2800" dirty="0">
              <a:cs typeface="Arial" panose="020B0604020202020204" pitchFamily="34" charset="0"/>
            </a:endParaRPr>
          </a:p>
        </p:txBody>
      </p:sp>
      <p:sp>
        <p:nvSpPr>
          <p:cNvPr id="7230" name="Text Placeholder 16">
            <a:extLst>
              <a:ext uri="{FF2B5EF4-FFF2-40B4-BE49-F238E27FC236}">
                <a16:creationId xmlns:a16="http://schemas.microsoft.com/office/drawing/2014/main" id="{0B39B540-E642-493A-A2C1-18914449CFA5}"/>
              </a:ext>
            </a:extLst>
          </p:cNvPr>
          <p:cNvSpPr txBox="1">
            <a:spLocks/>
          </p:cNvSpPr>
          <p:nvPr/>
        </p:nvSpPr>
        <p:spPr bwMode="auto">
          <a:xfrm>
            <a:off x="32929513" y="6611611"/>
            <a:ext cx="10052050" cy="692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28589" tIns="228589" rIns="228589" bIns="228589">
            <a:spAutoFit/>
          </a:bodyPr>
          <a:lstStyle>
            <a:lvl1pPr>
              <a:defRPr sz="8600">
                <a:solidFill>
                  <a:schemeClr val="tx1"/>
                </a:solidFill>
                <a:latin typeface="Arial" panose="020B0604020202020204" pitchFamily="34" charset="0"/>
              </a:defRPr>
            </a:lvl1pPr>
            <a:lvl2pPr marL="1484313" indent="-569913">
              <a:defRPr sz="8600">
                <a:solidFill>
                  <a:schemeClr val="tx1"/>
                </a:solidFill>
                <a:latin typeface="Arial" panose="020B0604020202020204" pitchFamily="34" charset="0"/>
              </a:defRPr>
            </a:lvl2pPr>
            <a:lvl3pPr marL="2055813" indent="-569913">
              <a:defRPr sz="8600">
                <a:solidFill>
                  <a:schemeClr val="tx1"/>
                </a:solidFill>
                <a:latin typeface="Arial" panose="020B0604020202020204" pitchFamily="34" charset="0"/>
              </a:defRPr>
            </a:lvl3pPr>
            <a:lvl4pPr marL="2684463" indent="-627063">
              <a:defRPr sz="8600">
                <a:solidFill>
                  <a:schemeClr val="tx1"/>
                </a:solidFill>
                <a:latin typeface="Arial" panose="020B0604020202020204" pitchFamily="34" charset="0"/>
              </a:defRPr>
            </a:lvl4pPr>
            <a:lvl5pPr marL="3141663" indent="-455613">
              <a:defRPr sz="8600">
                <a:solidFill>
                  <a:schemeClr val="tx1"/>
                </a:solidFill>
                <a:latin typeface="Arial" panose="020B0604020202020204" pitchFamily="34" charset="0"/>
              </a:defRPr>
            </a:lvl5pPr>
            <a:lvl6pPr marL="3598863" indent="-455613" defTabSz="4387850" eaLnBrk="0" fontAlgn="base" hangingPunct="0">
              <a:spcBef>
                <a:spcPct val="0"/>
              </a:spcBef>
              <a:spcAft>
                <a:spcPct val="0"/>
              </a:spcAft>
              <a:defRPr sz="8600">
                <a:solidFill>
                  <a:schemeClr val="tx1"/>
                </a:solidFill>
                <a:latin typeface="Arial" panose="020B0604020202020204" pitchFamily="34" charset="0"/>
              </a:defRPr>
            </a:lvl6pPr>
            <a:lvl7pPr marL="4056063" indent="-455613" defTabSz="4387850" eaLnBrk="0" fontAlgn="base" hangingPunct="0">
              <a:spcBef>
                <a:spcPct val="0"/>
              </a:spcBef>
              <a:spcAft>
                <a:spcPct val="0"/>
              </a:spcAft>
              <a:defRPr sz="8600">
                <a:solidFill>
                  <a:schemeClr val="tx1"/>
                </a:solidFill>
                <a:latin typeface="Arial" panose="020B0604020202020204" pitchFamily="34" charset="0"/>
              </a:defRPr>
            </a:lvl7pPr>
            <a:lvl8pPr marL="4513263" indent="-455613" defTabSz="4387850" eaLnBrk="0" fontAlgn="base" hangingPunct="0">
              <a:spcBef>
                <a:spcPct val="0"/>
              </a:spcBef>
              <a:spcAft>
                <a:spcPct val="0"/>
              </a:spcAft>
              <a:defRPr sz="8600">
                <a:solidFill>
                  <a:schemeClr val="tx1"/>
                </a:solidFill>
                <a:latin typeface="Arial" panose="020B0604020202020204" pitchFamily="34" charset="0"/>
              </a:defRPr>
            </a:lvl8pPr>
            <a:lvl9pPr marL="4970463" indent="-455613" defTabSz="4387850" eaLnBrk="0" fontAlgn="base" hangingPunct="0">
              <a:spcBef>
                <a:spcPct val="0"/>
              </a:spcBef>
              <a:spcAft>
                <a:spcPct val="0"/>
              </a:spcAft>
              <a:defRPr sz="8600">
                <a:solidFill>
                  <a:schemeClr val="tx1"/>
                </a:solidFill>
                <a:latin typeface="Arial" panose="020B0604020202020204" pitchFamily="34" charset="0"/>
              </a:defRPr>
            </a:lvl9pPr>
          </a:lstStyle>
          <a:p>
            <a:pPr eaLnBrk="1" hangingPunct="1">
              <a:spcBef>
                <a:spcPct val="20000"/>
              </a:spcBef>
              <a:buFont typeface="Arial" panose="020B0604020202020204" pitchFamily="34" charset="0"/>
              <a:buNone/>
            </a:pPr>
            <a:r>
              <a:rPr lang="en-US" altLang="en-US" sz="2800" dirty="0">
                <a:cs typeface="Arial" panose="020B0604020202020204" pitchFamily="34" charset="0"/>
              </a:rPr>
              <a:t>It can be said that critical thinking is one of the essential skills for every student in Higher Education as it helps them to develop their own way of thinking in education. It also encourages students to become independent by developing their judgment, evaluation and problem-solving skills and makes them more engaged in their studying. Thinking critically is important for students in Higher Education as learning to think critically can enhance their personal performance in education. Without a doubt, critical thinking is significantly important as ‘Learning to think in critically analytical and evaluative ways means using mental processes such as attention, </a:t>
            </a:r>
            <a:r>
              <a:rPr lang="en-US" altLang="en-US" sz="2800" dirty="0" err="1">
                <a:cs typeface="Arial" panose="020B0604020202020204" pitchFamily="34" charset="0"/>
              </a:rPr>
              <a:t>categorisation</a:t>
            </a:r>
            <a:r>
              <a:rPr lang="en-US" altLang="en-US" sz="2800" dirty="0">
                <a:cs typeface="Arial" panose="020B0604020202020204" pitchFamily="34" charset="0"/>
              </a:rPr>
              <a:t>, selection, and judgement’ (Cottrell, 2005, p. 1). Here it could be confidentially stated in my opinion that critical thinking is one of the key important skills in Higher Education.</a:t>
            </a:r>
          </a:p>
        </p:txBody>
      </p:sp>
      <p:pic>
        <p:nvPicPr>
          <p:cNvPr id="2" name="Picture 1">
            <a:extLst>
              <a:ext uri="{FF2B5EF4-FFF2-40B4-BE49-F238E27FC236}">
                <a16:creationId xmlns:a16="http://schemas.microsoft.com/office/drawing/2014/main" id="{6C7B9841-43E0-47F4-AEEB-E8EADAA21330}"/>
              </a:ext>
            </a:extLst>
          </p:cNvPr>
          <p:cNvPicPr>
            <a:picLocks noChangeAspect="1"/>
          </p:cNvPicPr>
          <p:nvPr/>
        </p:nvPicPr>
        <p:blipFill>
          <a:blip r:embed="rId7"/>
          <a:stretch>
            <a:fillRect/>
          </a:stretch>
        </p:blipFill>
        <p:spPr>
          <a:xfrm>
            <a:off x="29476417" y="18148631"/>
            <a:ext cx="2806435" cy="1645440"/>
          </a:xfrm>
          <a:prstGeom prst="rect">
            <a:avLst/>
          </a:prstGeom>
        </p:spPr>
      </p:pic>
      <p:pic>
        <p:nvPicPr>
          <p:cNvPr id="5" name="Picture 4">
            <a:extLst>
              <a:ext uri="{FF2B5EF4-FFF2-40B4-BE49-F238E27FC236}">
                <a16:creationId xmlns:a16="http://schemas.microsoft.com/office/drawing/2014/main" id="{28846E0B-A8FA-4C9E-B4D1-B82F56671957}"/>
              </a:ext>
            </a:extLst>
          </p:cNvPr>
          <p:cNvPicPr>
            <a:picLocks noChangeAspect="1"/>
          </p:cNvPicPr>
          <p:nvPr/>
        </p:nvPicPr>
        <p:blipFill rotWithShape="1">
          <a:blip r:embed="rId8"/>
          <a:srcRect t="16580" b="28284"/>
          <a:stretch/>
        </p:blipFill>
        <p:spPr>
          <a:xfrm>
            <a:off x="27182618" y="30210488"/>
            <a:ext cx="5130684" cy="1795038"/>
          </a:xfrm>
          <a:prstGeom prst="rect">
            <a:avLst/>
          </a:prstGeom>
        </p:spPr>
      </p:pic>
    </p:spTree>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2118</TotalTime>
  <Words>1987</Words>
  <Application>Microsoft Office PowerPoint</Application>
  <PresentationFormat>Custom</PresentationFormat>
  <Paragraphs>55</Paragraphs>
  <Slides>1</Slides>
  <Notes>1</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1</vt:i4>
      </vt:variant>
    </vt:vector>
  </HeadingPairs>
  <TitlesOfParts>
    <vt:vector size="8" baseType="lpstr">
      <vt:lpstr>Arial</vt:lpstr>
      <vt:lpstr>Calibri</vt:lpstr>
      <vt:lpstr>Trebuchet MS</vt:lpstr>
      <vt:lpstr>PosterPresentations.com-36x48-Template-V2b</vt:lpstr>
      <vt:lpstr>1_Classic 3 Columns</vt:lpstr>
      <vt:lpstr>Classic - Wide Center</vt:lpstr>
      <vt:lpstr>Right Highlight</vt:lpstr>
      <vt:lpstr>Critical Thinking in Education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sepal habib</cp:lastModifiedBy>
  <cp:revision>104</cp:revision>
  <dcterms:created xsi:type="dcterms:W3CDTF">2011-04-21T17:08:10Z</dcterms:created>
  <dcterms:modified xsi:type="dcterms:W3CDTF">2019-10-24T11:29:00Z</dcterms:modified>
</cp:coreProperties>
</file>